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4.xml" ContentType="application/vnd.openxmlformats-officedocument.drawingml.chart+xml"/>
  <Override PartName="/ppt/drawings/drawing2.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6.xml" ContentType="application/vnd.openxmlformats-officedocument.drawingml.chart+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7.xml" ContentType="application/vnd.openxmlformats-officedocument.drawingml.chart+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8.xml" ContentType="application/vnd.openxmlformats-officedocument.drawingml.chart+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drawings/drawing5.xml" ContentType="application/vnd.openxmlformats-officedocument.drawingml.chartshapes+xml"/>
  <Override PartName="/ppt/charts/chart13.xml" ContentType="application/vnd.openxmlformats-officedocument.drawingml.chart+xml"/>
  <Override PartName="/ppt/drawings/drawing6.xml" ContentType="application/vnd.openxmlformats-officedocument.drawingml.chartshapes+xml"/>
  <Override PartName="/ppt/charts/chart14.xml" ContentType="application/vnd.openxmlformats-officedocument.drawingml.chart+xml"/>
  <Override PartName="/ppt/drawings/drawing7.xml" ContentType="application/vnd.openxmlformats-officedocument.drawingml.chartshapes+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charts/chart17.xml" ContentType="application/vnd.openxmlformats-officedocument.drawingml.chart+xml"/>
  <Override PartName="/ppt/drawings/drawing10.xml" ContentType="application/vnd.openxmlformats-officedocument.drawingml.chartshapes+xml"/>
  <Override PartName="/ppt/charts/chart18.xml" ContentType="application/vnd.openxmlformats-officedocument.drawingml.chart+xml"/>
  <Override PartName="/ppt/charts/style1.xml" ContentType="application/vnd.ms-office.chartstyle+xml"/>
  <Override PartName="/ppt/charts/colors1.xml" ContentType="application/vnd.ms-office.chartcolorstyle+xml"/>
  <Override PartName="/ppt/charts/chart19.xml" ContentType="application/vnd.openxmlformats-officedocument.drawingml.chart+xml"/>
  <Override PartName="/ppt/drawings/drawing11.xml" ContentType="application/vnd.openxmlformats-officedocument.drawingml.chartshapes+xml"/>
  <Override PartName="/ppt/charts/chart20.xml" ContentType="application/vnd.openxmlformats-officedocument.drawingml.chart+xml"/>
  <Override PartName="/ppt/drawings/drawing12.xml" ContentType="application/vnd.openxmlformats-officedocument.drawingml.chartshapes+xml"/>
  <Override PartName="/ppt/notesSlides/notesSlide5.xml" ContentType="application/vnd.openxmlformats-officedocument.presentationml.notesSlide+xml"/>
  <Override PartName="/ppt/charts/chart21.xml" ContentType="application/vnd.openxmlformats-officedocument.drawingml.chart+xml"/>
  <Override PartName="/ppt/drawings/drawing13.xml" ContentType="application/vnd.openxmlformats-officedocument.drawingml.chartshape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22.xml" ContentType="application/vnd.openxmlformats-officedocument.drawingml.chart+xml"/>
  <Override PartName="/ppt/drawings/drawing14.xml" ContentType="application/vnd.openxmlformats-officedocument.drawingml.chartshapes+xml"/>
  <Override PartName="/ppt/charts/chart23.xml" ContentType="application/vnd.openxmlformats-officedocument.drawingml.chart+xml"/>
  <Override PartName="/ppt/drawings/drawing15.xml" ContentType="application/vnd.openxmlformats-officedocument.drawingml.chartshape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0" r:id="rId1"/>
  </p:sldMasterIdLst>
  <p:notesMasterIdLst>
    <p:notesMasterId r:id="rId65"/>
  </p:notesMasterIdLst>
  <p:handoutMasterIdLst>
    <p:handoutMasterId r:id="rId66"/>
  </p:handoutMasterIdLst>
  <p:sldIdLst>
    <p:sldId id="256" r:id="rId2"/>
    <p:sldId id="594" r:id="rId3"/>
    <p:sldId id="432" r:id="rId4"/>
    <p:sldId id="550" r:id="rId5"/>
    <p:sldId id="551" r:id="rId6"/>
    <p:sldId id="552" r:id="rId7"/>
    <p:sldId id="553" r:id="rId8"/>
    <p:sldId id="556" r:id="rId9"/>
    <p:sldId id="443" r:id="rId10"/>
    <p:sldId id="505" r:id="rId11"/>
    <p:sldId id="507" r:id="rId12"/>
    <p:sldId id="433" r:id="rId13"/>
    <p:sldId id="557" r:id="rId14"/>
    <p:sldId id="437" r:id="rId15"/>
    <p:sldId id="440" r:id="rId16"/>
    <p:sldId id="441" r:id="rId17"/>
    <p:sldId id="511" r:id="rId18"/>
    <p:sldId id="513" r:id="rId19"/>
    <p:sldId id="509" r:id="rId20"/>
    <p:sldId id="428" r:id="rId21"/>
    <p:sldId id="561" r:id="rId22"/>
    <p:sldId id="599" r:id="rId23"/>
    <p:sldId id="546" r:id="rId24"/>
    <p:sldId id="515" r:id="rId25"/>
    <p:sldId id="386" r:id="rId26"/>
    <p:sldId id="562" r:id="rId27"/>
    <p:sldId id="514" r:id="rId28"/>
    <p:sldId id="563" r:id="rId29"/>
    <p:sldId id="516" r:id="rId30"/>
    <p:sldId id="517" r:id="rId31"/>
    <p:sldId id="518" r:id="rId32"/>
    <p:sldId id="519" r:id="rId33"/>
    <p:sldId id="520" r:id="rId34"/>
    <p:sldId id="593" r:id="rId35"/>
    <p:sldId id="521" r:id="rId36"/>
    <p:sldId id="600" r:id="rId37"/>
    <p:sldId id="522" r:id="rId38"/>
    <p:sldId id="523" r:id="rId39"/>
    <p:sldId id="524" r:id="rId40"/>
    <p:sldId id="525" r:id="rId41"/>
    <p:sldId id="425" r:id="rId42"/>
    <p:sldId id="426" r:id="rId43"/>
    <p:sldId id="449" r:id="rId44"/>
    <p:sldId id="564" r:id="rId45"/>
    <p:sldId id="570" r:id="rId46"/>
    <p:sldId id="502" r:id="rId47"/>
    <p:sldId id="573" r:id="rId48"/>
    <p:sldId id="596" r:id="rId49"/>
    <p:sldId id="565" r:id="rId50"/>
    <p:sldId id="575" r:id="rId51"/>
    <p:sldId id="576" r:id="rId52"/>
    <p:sldId id="577" r:id="rId53"/>
    <p:sldId id="597" r:id="rId54"/>
    <p:sldId id="578" r:id="rId55"/>
    <p:sldId id="579" r:id="rId56"/>
    <p:sldId id="580" r:id="rId57"/>
    <p:sldId id="581" r:id="rId58"/>
    <p:sldId id="582" r:id="rId59"/>
    <p:sldId id="583" r:id="rId60"/>
    <p:sldId id="584" r:id="rId61"/>
    <p:sldId id="598" r:id="rId62"/>
    <p:sldId id="446" r:id="rId63"/>
    <p:sldId id="592" r:id="rId64"/>
  </p:sldIdLst>
  <p:sldSz cx="9144000" cy="6858000" type="screen4x3"/>
  <p:notesSz cx="6797675" cy="9926638"/>
  <p:custDataLst>
    <p:tags r:id="rId6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9B3A588F-25C1-459A-95CC-FE0589477610}">
          <p14:sldIdLst/>
        </p14:section>
        <p14:section name="Раздел без заголовка" id="{2ECB99CB-3702-4111-A88A-F62FEE490BC6}">
          <p14:sldIdLst>
            <p14:sldId id="256"/>
            <p14:sldId id="594"/>
            <p14:sldId id="432"/>
            <p14:sldId id="550"/>
            <p14:sldId id="551"/>
            <p14:sldId id="552"/>
            <p14:sldId id="553"/>
            <p14:sldId id="556"/>
            <p14:sldId id="443"/>
            <p14:sldId id="505"/>
            <p14:sldId id="507"/>
            <p14:sldId id="433"/>
            <p14:sldId id="557"/>
            <p14:sldId id="437"/>
            <p14:sldId id="440"/>
            <p14:sldId id="441"/>
            <p14:sldId id="511"/>
            <p14:sldId id="513"/>
            <p14:sldId id="509"/>
            <p14:sldId id="428"/>
            <p14:sldId id="561"/>
            <p14:sldId id="599"/>
            <p14:sldId id="546"/>
            <p14:sldId id="515"/>
            <p14:sldId id="386"/>
            <p14:sldId id="562"/>
            <p14:sldId id="514"/>
            <p14:sldId id="563"/>
            <p14:sldId id="516"/>
            <p14:sldId id="517"/>
            <p14:sldId id="518"/>
            <p14:sldId id="519"/>
            <p14:sldId id="520"/>
            <p14:sldId id="593"/>
            <p14:sldId id="521"/>
            <p14:sldId id="600"/>
            <p14:sldId id="522"/>
            <p14:sldId id="523"/>
            <p14:sldId id="524"/>
            <p14:sldId id="525"/>
            <p14:sldId id="425"/>
            <p14:sldId id="426"/>
            <p14:sldId id="449"/>
            <p14:sldId id="564"/>
            <p14:sldId id="570"/>
            <p14:sldId id="502"/>
            <p14:sldId id="573"/>
            <p14:sldId id="596"/>
            <p14:sldId id="565"/>
            <p14:sldId id="575"/>
            <p14:sldId id="576"/>
            <p14:sldId id="577"/>
            <p14:sldId id="597"/>
            <p14:sldId id="578"/>
            <p14:sldId id="579"/>
            <p14:sldId id="580"/>
            <p14:sldId id="581"/>
            <p14:sldId id="582"/>
            <p14:sldId id="583"/>
            <p14:sldId id="584"/>
            <p14:sldId id="598"/>
            <p14:sldId id="446"/>
            <p14:sldId id="59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6E0"/>
    <a:srgbClr val="FFF2CC"/>
    <a:srgbClr val="FFFF99"/>
    <a:srgbClr val="216D57"/>
    <a:srgbClr val="CCECFF"/>
    <a:srgbClr val="6DF4F7"/>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Темный стиль 2 - акцент 3/акцент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7" autoAdjust="0"/>
    <p:restoredTop sz="94660"/>
  </p:normalViewPr>
  <p:slideViewPr>
    <p:cSldViewPr>
      <p:cViewPr varScale="1">
        <p:scale>
          <a:sx n="87" d="100"/>
          <a:sy n="87" d="100"/>
        </p:scale>
        <p:origin x="105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_____Microsoft_Excel4.xlsx"/></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_____Microsoft_Excel5.xlsx"/><Relationship Id="rId1" Type="http://schemas.openxmlformats.org/officeDocument/2006/relationships/image" Target="../media/image21.jpeg"/></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Excel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____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Excel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_____Microsoft_Excel12.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_____Microsoft_Excel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_____Microsoft_Excel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_____Microsoft_Excel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_____Microsoft_Excel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_____Microsoft_Excel17.xlsx"/></Relationships>
</file>

<file path=ppt/charts/_rels/chart18.xml.rels><?xml version="1.0" encoding="UTF-8" standalone="yes"?>
<Relationships xmlns="http://schemas.openxmlformats.org/package/2006/relationships"><Relationship Id="rId3" Type="http://schemas.openxmlformats.org/officeDocument/2006/relationships/package" Target="../embeddings/_____Microsoft_Excel18.xlsx"/><Relationship Id="rId2" Type="http://schemas.microsoft.com/office/2011/relationships/chartColorStyle" Target="colors1.xml"/><Relationship Id="rId1" Type="http://schemas.microsoft.com/office/2011/relationships/chartStyle" Target="style1.xml"/></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_____Microsoft_Excel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_____Microsoft_Excel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_____Microsoft_Excel21.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_____Microsoft_Excel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_____Microsoft_Excel2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pPr>
        <a:noFill/>
        <a:ln w="15611">
          <a:noFill/>
        </a:ln>
      </c:spPr>
    </c:sideWall>
    <c:backWall>
      <c:thickness val="0"/>
      <c:spPr>
        <a:noFill/>
        <a:ln w="15611">
          <a:noFill/>
        </a:ln>
      </c:spPr>
    </c:backWall>
    <c:plotArea>
      <c:layout>
        <c:manualLayout>
          <c:layoutTarget val="inner"/>
          <c:xMode val="edge"/>
          <c:yMode val="edge"/>
          <c:x val="0.1167973128505151"/>
          <c:y val="0.32663282511093539"/>
          <c:w val="0.88047553337048134"/>
          <c:h val="0.61325212231320703"/>
        </c:manualLayout>
      </c:layout>
      <c:bar3DChart>
        <c:barDir val="col"/>
        <c:grouping val="clustered"/>
        <c:varyColors val="0"/>
        <c:ser>
          <c:idx val="0"/>
          <c:order val="0"/>
          <c:tx>
            <c:strRef>
              <c:f>Лист1!$B$1</c:f>
              <c:strCache>
                <c:ptCount val="1"/>
                <c:pt idx="0">
                  <c:v>Общая площадь жилых помещений, приходящихся на 1 жителя, кв.м</c:v>
                </c:pt>
              </c:strCache>
            </c:strRef>
          </c:tx>
          <c:spPr>
            <a:solidFill>
              <a:srgbClr val="FF0000"/>
            </a:solidFill>
            <a:ln>
              <a:solidFill>
                <a:schemeClr val="tx1"/>
              </a:solidFill>
            </a:ln>
          </c:spPr>
          <c:invertIfNegative val="0"/>
          <c:dLbls>
            <c:dLbl>
              <c:idx val="0"/>
              <c:layout>
                <c:manualLayout>
                  <c:x val="-2.8158577250833643E-2"/>
                  <c:y val="-1.6822503334680546E-2"/>
                </c:manualLayout>
              </c:layout>
              <c:tx>
                <c:rich>
                  <a:bodyPr/>
                  <a:lstStyle/>
                  <a:p>
                    <a:r>
                      <a:rPr lang="en-US" dirty="0">
                        <a:latin typeface="Times New Roman" panose="02020603050405020304" pitchFamily="18" charset="0"/>
                        <a:cs typeface="Times New Roman" panose="02020603050405020304" pitchFamily="18" charset="0"/>
                      </a:rPr>
                      <a:t>28,50</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AC4-4196-9367-8121EF5EB467}"/>
                </c:ext>
                <c:ext xmlns:c15="http://schemas.microsoft.com/office/drawing/2012/chart" uri="{CE6537A1-D6FC-4f65-9D91-7224C49458BB}">
                  <c15:layout/>
                </c:ext>
              </c:extLst>
            </c:dLbl>
            <c:dLbl>
              <c:idx val="1"/>
              <c:layout>
                <c:manualLayout>
                  <c:x val="-2.6483926807712006E-2"/>
                  <c:y val="-7.3667028449830359E-3"/>
                </c:manualLayout>
              </c:layout>
              <c:tx>
                <c:rich>
                  <a:bodyPr/>
                  <a:lstStyle/>
                  <a:p>
                    <a:r>
                      <a:rPr lang="en-US" dirty="0">
                        <a:latin typeface="Times New Roman" panose="02020603050405020304" pitchFamily="18" charset="0"/>
                        <a:cs typeface="Times New Roman" panose="02020603050405020304" pitchFamily="18" charset="0"/>
                      </a:rPr>
                      <a:t>29,40</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AC4-4196-9367-8121EF5EB467}"/>
                </c:ext>
                <c:ext xmlns:c15="http://schemas.microsoft.com/office/drawing/2012/chart" uri="{CE6537A1-D6FC-4f65-9D91-7224C49458BB}">
                  <c15:layout/>
                </c:ext>
              </c:extLst>
            </c:dLbl>
            <c:dLbl>
              <c:idx val="2"/>
              <c:layout>
                <c:manualLayout>
                  <c:x val="-2.667654686921082E-2"/>
                  <c:y val="-2.7717082591549206E-2"/>
                </c:manualLayout>
              </c:layout>
              <c:tx>
                <c:rich>
                  <a:bodyPr/>
                  <a:lstStyle/>
                  <a:p>
                    <a:r>
                      <a:rPr lang="en-US" dirty="0">
                        <a:latin typeface="Times New Roman" panose="02020603050405020304" pitchFamily="18" charset="0"/>
                        <a:cs typeface="Times New Roman" panose="02020603050405020304" pitchFamily="18" charset="0"/>
                      </a:rPr>
                      <a:t>29,60</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AC4-4196-9367-8121EF5EB467}"/>
                </c:ext>
                <c:ext xmlns:c15="http://schemas.microsoft.com/office/drawing/2012/chart" uri="{CE6537A1-D6FC-4f65-9D91-7224C49458BB}">
                  <c15:layout/>
                </c:ext>
              </c:extLst>
            </c:dLbl>
            <c:dLbl>
              <c:idx val="3"/>
              <c:layout>
                <c:manualLayout>
                  <c:x val="-1.9266394961096701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AC4-4196-9367-8121EF5EB467}"/>
                </c:ext>
                <c:ext xmlns:c15="http://schemas.microsoft.com/office/drawing/2012/chart" uri="{CE6537A1-D6FC-4f65-9D91-7224C49458BB}"/>
              </c:extLst>
            </c:dLbl>
            <c:dLbl>
              <c:idx val="4"/>
              <c:layout>
                <c:manualLayout>
                  <c:x val="-2.7243655604064096E-2"/>
                  <c:y val="-3.391717159631835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AC4-4196-9367-8121EF5EB467}"/>
                </c:ext>
                <c:ext xmlns:c15="http://schemas.microsoft.com/office/drawing/2012/chart" uri="{CE6537A1-D6FC-4f65-9D91-7224C49458BB}"/>
              </c:extLst>
            </c:dLbl>
            <c:spPr>
              <a:noFill/>
              <a:ln w="15579">
                <a:noFill/>
              </a:ln>
            </c:spPr>
            <c:txPr>
              <a:bodyPr/>
              <a:lstStyle/>
              <a:p>
                <a:pPr>
                  <a:defRPr sz="800" b="1">
                    <a:solidFill>
                      <a:schemeClr val="bg2">
                        <a:lumMod val="50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(оценка)</c:v>
                </c:pt>
              </c:strCache>
            </c:strRef>
          </c:cat>
          <c:val>
            <c:numRef>
              <c:f>Лист1!$B$2:$B$4</c:f>
              <c:numCache>
                <c:formatCode>#,##0.00</c:formatCode>
                <c:ptCount val="3"/>
                <c:pt idx="0">
                  <c:v>18.5</c:v>
                </c:pt>
                <c:pt idx="1">
                  <c:v>19.399999999999999</c:v>
                </c:pt>
                <c:pt idx="2">
                  <c:v>19.600000000000001</c:v>
                </c:pt>
              </c:numCache>
            </c:numRef>
          </c:val>
          <c:extLst xmlns:c16r2="http://schemas.microsoft.com/office/drawing/2015/06/chart">
            <c:ext xmlns:c16="http://schemas.microsoft.com/office/drawing/2014/chart" uri="{C3380CC4-5D6E-409C-BE32-E72D297353CC}">
              <c16:uniqueId val="{00000005-EAC4-4196-9367-8121EF5EB467}"/>
            </c:ext>
          </c:extLst>
        </c:ser>
        <c:ser>
          <c:idx val="1"/>
          <c:order val="1"/>
          <c:tx>
            <c:strRef>
              <c:f>Лист1!$C$1</c:f>
              <c:strCache>
                <c:ptCount val="1"/>
                <c:pt idx="0">
                  <c:v>Площадь земельных участков, предоставленных для строительства, в расчете на 10 тыс.человек, га</c:v>
                </c:pt>
              </c:strCache>
            </c:strRef>
          </c:tx>
          <c:spPr>
            <a:solidFill>
              <a:srgbClr val="FFFF00"/>
            </a:solidFill>
          </c:spPr>
          <c:invertIfNegative val="0"/>
          <c:dLbls>
            <c:dLbl>
              <c:idx val="0"/>
              <c:layout>
                <c:manualLayout>
                  <c:x val="8.5289419257129385E-3"/>
                  <c:y val="-3.989487279191201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AC4-4196-9367-8121EF5EB467}"/>
                </c:ext>
                <c:ext xmlns:c15="http://schemas.microsoft.com/office/drawing/2012/chart" uri="{CE6537A1-D6FC-4f65-9D91-7224C49458BB}">
                  <c15:layout/>
                </c:ext>
              </c:extLst>
            </c:dLbl>
            <c:dLbl>
              <c:idx val="1"/>
              <c:layout>
                <c:manualLayout>
                  <c:x val="1.4526642803637566E-2"/>
                  <c:y val="-6.512210448839017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AC4-4196-9367-8121EF5EB467}"/>
                </c:ext>
                <c:ext xmlns:c15="http://schemas.microsoft.com/office/drawing/2012/chart" uri="{CE6537A1-D6FC-4f65-9D91-7224C49458BB}">
                  <c15:layout/>
                </c:ext>
              </c:extLst>
            </c:dLbl>
            <c:dLbl>
              <c:idx val="2"/>
              <c:layout>
                <c:manualLayout>
                  <c:x val="4.4460182401377972E-3"/>
                  <c:y val="-5.228296392993370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AC4-4196-9367-8121EF5EB467}"/>
                </c:ext>
                <c:ext xmlns:c15="http://schemas.microsoft.com/office/drawing/2012/chart" uri="{CE6537A1-D6FC-4f65-9D91-7224C49458BB}">
                  <c15:layout/>
                </c:ext>
              </c:extLst>
            </c:dLbl>
            <c:spPr>
              <a:noFill/>
              <a:ln w="15579">
                <a:noFill/>
              </a:ln>
            </c:spPr>
            <c:txPr>
              <a:bodyPr wrap="square" lIns="38100" tIns="19050" rIns="38100" bIns="19050" anchor="ctr">
                <a:spAutoFit/>
              </a:bodyPr>
              <a:lstStyle/>
              <a:p>
                <a:pPr>
                  <a:defRPr sz="800" b="1">
                    <a:solidFill>
                      <a:schemeClr val="bg2">
                        <a:lumMod val="50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(оценка)</c:v>
                </c:pt>
              </c:strCache>
            </c:strRef>
          </c:cat>
          <c:val>
            <c:numRef>
              <c:f>Лист1!$C$2:$C$4</c:f>
              <c:numCache>
                <c:formatCode>#,##0.00</c:formatCode>
                <c:ptCount val="3"/>
                <c:pt idx="0">
                  <c:v>6.25</c:v>
                </c:pt>
                <c:pt idx="1">
                  <c:v>5.5</c:v>
                </c:pt>
                <c:pt idx="2">
                  <c:v>6.3</c:v>
                </c:pt>
              </c:numCache>
            </c:numRef>
          </c:val>
          <c:extLst xmlns:c16r2="http://schemas.microsoft.com/office/drawing/2015/06/chart">
            <c:ext xmlns:c16="http://schemas.microsoft.com/office/drawing/2014/chart" uri="{C3380CC4-5D6E-409C-BE32-E72D297353CC}">
              <c16:uniqueId val="{00000009-EAC4-4196-9367-8121EF5EB467}"/>
            </c:ext>
          </c:extLst>
        </c:ser>
        <c:ser>
          <c:idx val="2"/>
          <c:order val="2"/>
          <c:tx>
            <c:strRef>
              <c:f>Лист1!$D$1</c:f>
              <c:strCache>
                <c:ptCount val="1"/>
                <c:pt idx="0">
                  <c:v>Доля населения, получившего дилые помещения и улучшевшего жилищные условия в общей численности, состоящих на учете в качестве нуждающихся, %</c:v>
                </c:pt>
              </c:strCache>
            </c:strRef>
          </c:tx>
          <c:spPr>
            <a:scene3d>
              <a:camera prst="orthographicFront"/>
              <a:lightRig rig="threePt" dir="t"/>
            </a:scene3d>
            <a:sp3d prstMaterial="metal"/>
          </c:spPr>
          <c:invertIfNegative val="0"/>
          <c:dLbls>
            <c:dLbl>
              <c:idx val="0"/>
              <c:layout>
                <c:manualLayout>
                  <c:x val="2.9159741579659511E-2"/>
                  <c:y val="-1.0001782209384075E-2"/>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A-EAC4-4196-9367-8121EF5EB467}"/>
                </c:ext>
                <c:ext xmlns:c15="http://schemas.microsoft.com/office/drawing/2012/chart" uri="{CE6537A1-D6FC-4f65-9D91-7224C49458BB}">
                  <c15:layout/>
                </c:ext>
              </c:extLst>
            </c:dLbl>
            <c:dLbl>
              <c:idx val="1"/>
              <c:layout>
                <c:manualLayout>
                  <c:x val="4.4809995500651609E-2"/>
                  <c:y val="-2.5412106988112432E-2"/>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B-EAC4-4196-9367-8121EF5EB467}"/>
                </c:ext>
                <c:ext xmlns:c15="http://schemas.microsoft.com/office/drawing/2012/chart" uri="{CE6537A1-D6FC-4f65-9D91-7224C49458BB}">
                  <c15:layout/>
                </c:ext>
              </c:extLst>
            </c:dLbl>
            <c:dLbl>
              <c:idx val="2"/>
              <c:layout>
                <c:manualLayout>
                  <c:x val="5.5058783721104246E-2"/>
                  <c:y val="-2.0437254656889975E-2"/>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C-EAC4-4196-9367-8121EF5EB467}"/>
                </c:ext>
                <c:ext xmlns:c15="http://schemas.microsoft.com/office/drawing/2012/chart" uri="{CE6537A1-D6FC-4f65-9D91-7224C49458BB}">
                  <c15:layout/>
                </c:ext>
              </c:extLst>
            </c:dLbl>
            <c:dLbl>
              <c:idx val="3"/>
              <c:layout>
                <c:manualLayout>
                  <c:x val="5.2893044619422472E-2"/>
                  <c:y val="0.20204942980474946"/>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D-EAC4-4196-9367-8121EF5EB467}"/>
                </c:ext>
                <c:ext xmlns:c15="http://schemas.microsoft.com/office/drawing/2012/chart" uri="{CE6537A1-D6FC-4f65-9D91-7224C49458BB}"/>
              </c:extLst>
            </c:dLbl>
            <c:dLbl>
              <c:idx val="4"/>
              <c:layout>
                <c:manualLayout>
                  <c:x val="4.027777777777778E-2"/>
                  <c:y val="9.3813453351518861E-2"/>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E-EAC4-4196-9367-8121EF5EB467}"/>
                </c:ext>
                <c:ext xmlns:c15="http://schemas.microsoft.com/office/drawing/2012/chart" uri="{CE6537A1-D6FC-4f65-9D91-7224C49458BB}"/>
              </c:extLst>
            </c:dLbl>
            <c:spPr>
              <a:noFill/>
              <a:ln w="15579">
                <a:noFill/>
              </a:ln>
            </c:spPr>
            <c:txPr>
              <a:bodyPr wrap="square" lIns="38100" tIns="19050" rIns="38100" bIns="19050" anchor="ctr">
                <a:spAutoFit/>
              </a:bodyPr>
              <a:lstStyle/>
              <a:p>
                <a:pPr>
                  <a:defRPr sz="800" b="1">
                    <a:solidFill>
                      <a:schemeClr val="bg2">
                        <a:lumMod val="50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(оценка)</c:v>
                </c:pt>
              </c:strCache>
            </c:strRef>
          </c:cat>
          <c:val>
            <c:numRef>
              <c:f>Лист1!$D$2:$D$4</c:f>
              <c:numCache>
                <c:formatCode>#,##0.00</c:formatCode>
                <c:ptCount val="3"/>
                <c:pt idx="0">
                  <c:v>10.07</c:v>
                </c:pt>
                <c:pt idx="1">
                  <c:v>14.28</c:v>
                </c:pt>
                <c:pt idx="2">
                  <c:v>14.38</c:v>
                </c:pt>
              </c:numCache>
            </c:numRef>
          </c:val>
          <c:extLst xmlns:c16r2="http://schemas.microsoft.com/office/drawing/2015/06/chart">
            <c:ext xmlns:c16="http://schemas.microsoft.com/office/drawing/2014/chart" uri="{C3380CC4-5D6E-409C-BE32-E72D297353CC}">
              <c16:uniqueId val="{0000000F-EAC4-4196-9367-8121EF5EB467}"/>
            </c:ext>
          </c:extLst>
        </c:ser>
        <c:dLbls>
          <c:showLegendKey val="0"/>
          <c:showVal val="0"/>
          <c:showCatName val="0"/>
          <c:showSerName val="0"/>
          <c:showPercent val="0"/>
          <c:showBubbleSize val="0"/>
        </c:dLbls>
        <c:gapWidth val="150"/>
        <c:shape val="cylinder"/>
        <c:axId val="252194224"/>
        <c:axId val="252194616"/>
        <c:axId val="0"/>
      </c:bar3DChart>
      <c:catAx>
        <c:axId val="252194224"/>
        <c:scaling>
          <c:orientation val="minMax"/>
        </c:scaling>
        <c:delete val="0"/>
        <c:axPos val="b"/>
        <c:numFmt formatCode="General" sourceLinked="1"/>
        <c:majorTickMark val="out"/>
        <c:minorTickMark val="none"/>
        <c:tickLblPos val="nextTo"/>
        <c:txPr>
          <a:bodyPr/>
          <a:lstStyle/>
          <a:p>
            <a:pPr>
              <a:defRPr sz="1000" b="1">
                <a:latin typeface="Times New Roman" panose="02020603050405020304" pitchFamily="18" charset="0"/>
                <a:cs typeface="Times New Roman" panose="02020603050405020304" pitchFamily="18" charset="0"/>
              </a:defRPr>
            </a:pPr>
            <a:endParaRPr lang="ru-RU"/>
          </a:p>
        </c:txPr>
        <c:crossAx val="252194616"/>
        <c:crosses val="autoZero"/>
        <c:auto val="1"/>
        <c:lblAlgn val="ctr"/>
        <c:lblOffset val="100"/>
        <c:noMultiLvlLbl val="0"/>
      </c:catAx>
      <c:valAx>
        <c:axId val="252194616"/>
        <c:scaling>
          <c:orientation val="minMax"/>
        </c:scaling>
        <c:delete val="0"/>
        <c:axPos val="l"/>
        <c:numFmt formatCode="#,##0.00" sourceLinked="1"/>
        <c:majorTickMark val="out"/>
        <c:minorTickMark val="none"/>
        <c:tickLblPos val="nextTo"/>
        <c:txPr>
          <a:bodyPr/>
          <a:lstStyle/>
          <a:p>
            <a:pPr>
              <a:defRPr sz="675"/>
            </a:pPr>
            <a:endParaRPr lang="ru-RU"/>
          </a:p>
        </c:txPr>
        <c:crossAx val="252194224"/>
        <c:crosses val="autoZero"/>
        <c:crossBetween val="between"/>
      </c:valAx>
    </c:plotArea>
    <c:legend>
      <c:legendPos val="t"/>
      <c:layout>
        <c:manualLayout>
          <c:xMode val="edge"/>
          <c:yMode val="edge"/>
          <c:x val="6.1842364661505909E-2"/>
          <c:y val="4.8415099847293655E-2"/>
          <c:w val="0.9381575502155941"/>
          <c:h val="0.21403014044191168"/>
        </c:manualLayout>
      </c:layout>
      <c:overlay val="0"/>
      <c:txPr>
        <a:bodyPr/>
        <a:lstStyle/>
        <a:p>
          <a:pPr>
            <a:defRPr sz="9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spPr>
    <a:ln w="0">
      <a:solidFill>
        <a:schemeClr val="bg1"/>
      </a:solidFill>
    </a:ln>
  </c:spPr>
  <c:txPr>
    <a:bodyPr/>
    <a:lstStyle/>
    <a:p>
      <a:pPr>
        <a:defRPr sz="1101"/>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3.0555555555555555E-2"/>
          <c:y val="2.3004690300111583E-2"/>
          <c:w val="0.5805555555555556"/>
          <c:h val="0.84752992421131956"/>
        </c:manualLayout>
      </c:layout>
      <c:bar3DChart>
        <c:barDir val="col"/>
        <c:grouping val="percentStacked"/>
        <c:varyColors val="0"/>
        <c:ser>
          <c:idx val="0"/>
          <c:order val="0"/>
          <c:tx>
            <c:strRef>
              <c:f>Лист1!$B$1</c:f>
              <c:strCache>
                <c:ptCount val="1"/>
                <c:pt idx="0">
                  <c:v>Среднесписочная численность населения, чел</c:v>
                </c:pt>
              </c:strCache>
            </c:strRef>
          </c:tx>
          <c:invertIfNegative val="0"/>
          <c:dLbls>
            <c:dLbl>
              <c:idx val="0"/>
              <c:layout>
                <c:manualLayout>
                  <c:x val="8.4980971128608918E-2"/>
                  <c:y val="-2.3004690300111652E-2"/>
                </c:manualLayout>
              </c:layout>
              <c:tx>
                <c:rich>
                  <a:bodyPr/>
                  <a:lstStyle/>
                  <a:p>
                    <a:r>
                      <a:rPr lang="en-US" sz="1000" dirty="0">
                        <a:latin typeface="Times New Roman" panose="02020603050405020304" pitchFamily="18" charset="0"/>
                        <a:cs typeface="Times New Roman" panose="02020603050405020304" pitchFamily="18" charset="0"/>
                      </a:rPr>
                      <a:t>83 622</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287-4D4A-8CB8-8D8E6A4CC1F5}"/>
                </c:ext>
                <c:ext xmlns:c15="http://schemas.microsoft.com/office/drawing/2012/chart" uri="{CE6537A1-D6FC-4f65-9D91-7224C49458BB}">
                  <c15:layout/>
                </c:ext>
              </c:extLst>
            </c:dLbl>
            <c:dLbl>
              <c:idx val="1"/>
              <c:layout>
                <c:manualLayout>
                  <c:x val="8.7184164479440066E-2"/>
                  <c:y val="-7.6682301000371936E-3"/>
                </c:manualLayout>
              </c:layout>
              <c:tx>
                <c:rich>
                  <a:bodyPr/>
                  <a:lstStyle/>
                  <a:p>
                    <a:r>
                      <a:rPr lang="en-US" sz="1000" dirty="0">
                        <a:latin typeface="Times New Roman" panose="02020603050405020304" pitchFamily="18" charset="0"/>
                        <a:cs typeface="Times New Roman" panose="02020603050405020304" pitchFamily="18" charset="0"/>
                      </a:rPr>
                      <a:t>82 799</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287-4D4A-8CB8-8D8E6A4CC1F5}"/>
                </c:ext>
                <c:ext xmlns:c15="http://schemas.microsoft.com/office/drawing/2012/chart" uri="{CE6537A1-D6FC-4f65-9D91-7224C49458BB}">
                  <c15:layout/>
                </c:ext>
              </c:extLst>
            </c:dLbl>
            <c:dLbl>
              <c:idx val="2"/>
              <c:layout>
                <c:manualLayout>
                  <c:x val="0.11153193350831146"/>
                  <c:y val="3.8338131511957609E-3"/>
                </c:manualLayout>
              </c:layout>
              <c:tx>
                <c:rich>
                  <a:bodyPr/>
                  <a:lstStyle/>
                  <a:p>
                    <a:r>
                      <a:rPr lang="en-US" sz="1000" dirty="0">
                        <a:latin typeface="Times New Roman" panose="02020603050405020304" pitchFamily="18" charset="0"/>
                        <a:cs typeface="Times New Roman" panose="02020603050405020304" pitchFamily="18" charset="0"/>
                      </a:rPr>
                      <a:t>82 385</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287-4D4A-8CB8-8D8E6A4CC1F5}"/>
                </c:ext>
                <c:ext xmlns:c15="http://schemas.microsoft.com/office/drawing/2012/chart" uri="{CE6537A1-D6FC-4f65-9D91-7224C49458BB}">
                  <c15:layout/>
                </c:ext>
              </c:extLst>
            </c:dLbl>
            <c:spPr>
              <a:noFill/>
              <a:ln>
                <a:noFill/>
              </a:ln>
              <a:effectLst/>
            </c:spPr>
            <c:txPr>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c:v>
                </c:pt>
              </c:strCache>
            </c:strRef>
          </c:cat>
          <c:val>
            <c:numRef>
              <c:f>Лист1!$B$2:$B$4</c:f>
              <c:numCache>
                <c:formatCode>#,##0</c:formatCode>
                <c:ptCount val="3"/>
                <c:pt idx="0">
                  <c:v>52666</c:v>
                </c:pt>
                <c:pt idx="1">
                  <c:v>52385</c:v>
                </c:pt>
                <c:pt idx="2">
                  <c:v>52120</c:v>
                </c:pt>
              </c:numCache>
            </c:numRef>
          </c:val>
          <c:extLst xmlns:c16r2="http://schemas.microsoft.com/office/drawing/2015/06/chart">
            <c:ext xmlns:c16="http://schemas.microsoft.com/office/drawing/2014/chart" uri="{C3380CC4-5D6E-409C-BE32-E72D297353CC}">
              <c16:uniqueId val="{00000003-8287-4D4A-8CB8-8D8E6A4CC1F5}"/>
            </c:ext>
          </c:extLst>
        </c:ser>
        <c:ser>
          <c:idx val="1"/>
          <c:order val="1"/>
          <c:tx>
            <c:strRef>
              <c:f>Лист1!$C$1</c:f>
              <c:strCache>
                <c:ptCount val="1"/>
                <c:pt idx="0">
                  <c:v>Среднемесячная начисленная зарплата, руб</c:v>
                </c:pt>
              </c:strCache>
            </c:strRef>
          </c:tx>
          <c:invertIfNegative val="0"/>
          <c:dLbls>
            <c:dLbl>
              <c:idx val="0"/>
              <c:layout>
                <c:manualLayout>
                  <c:x val="8.7612860892388456E-2"/>
                  <c:y val="3.45070354501673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287-4D4A-8CB8-8D8E6A4CC1F5}"/>
                </c:ext>
                <c:ext xmlns:c15="http://schemas.microsoft.com/office/drawing/2012/chart" uri="{CE6537A1-D6FC-4f65-9D91-7224C49458BB}">
                  <c15:layout/>
                </c:ext>
              </c:extLst>
            </c:dLbl>
            <c:dLbl>
              <c:idx val="1"/>
              <c:layout>
                <c:manualLayout>
                  <c:x val="9.2366360454943133E-2"/>
                  <c:y val="1.150234515005579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287-4D4A-8CB8-8D8E6A4CC1F5}"/>
                </c:ext>
                <c:ext xmlns:c15="http://schemas.microsoft.com/office/drawing/2012/chart" uri="{CE6537A1-D6FC-4f65-9D91-7224C49458BB}">
                  <c15:layout/>
                </c:ext>
              </c:extLst>
            </c:dLbl>
            <c:dLbl>
              <c:idx val="2"/>
              <c:layout>
                <c:manualLayout>
                  <c:x val="0.11449628171478565"/>
                  <c:y val="-1.533676209889718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8287-4D4A-8CB8-8D8E6A4CC1F5}"/>
                </c:ext>
                <c:ext xmlns:c15="http://schemas.microsoft.com/office/drawing/2012/chart" uri="{CE6537A1-D6FC-4f65-9D91-7224C49458BB}">
                  <c15:layout/>
                </c:ext>
              </c:extLst>
            </c:dLbl>
            <c:spPr>
              <a:noFill/>
              <a:ln>
                <a:noFill/>
              </a:ln>
              <a:effectLst/>
            </c:spPr>
            <c:txPr>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c:v>
                </c:pt>
              </c:strCache>
            </c:strRef>
          </c:cat>
          <c:val>
            <c:numRef>
              <c:f>Лист1!$C$2:$C$4</c:f>
              <c:numCache>
                <c:formatCode>#,##0.00</c:formatCode>
                <c:ptCount val="3"/>
                <c:pt idx="0">
                  <c:v>26596.9</c:v>
                </c:pt>
                <c:pt idx="1">
                  <c:v>28005.49</c:v>
                </c:pt>
                <c:pt idx="2">
                  <c:v>29401.200000000001</c:v>
                </c:pt>
              </c:numCache>
            </c:numRef>
          </c:val>
          <c:extLst xmlns:c16r2="http://schemas.microsoft.com/office/drawing/2015/06/chart">
            <c:ext xmlns:c16="http://schemas.microsoft.com/office/drawing/2014/chart" uri="{C3380CC4-5D6E-409C-BE32-E72D297353CC}">
              <c16:uniqueId val="{00000007-8287-4D4A-8CB8-8D8E6A4CC1F5}"/>
            </c:ext>
          </c:extLst>
        </c:ser>
        <c:ser>
          <c:idx val="2"/>
          <c:order val="2"/>
          <c:tx>
            <c:strRef>
              <c:f>Лист1!$D$1</c:f>
              <c:strCache>
                <c:ptCount val="1"/>
                <c:pt idx="0">
                  <c:v>Численность безработных, чел</c:v>
                </c:pt>
              </c:strCache>
            </c:strRef>
          </c:tx>
          <c:invertIfNegative val="0"/>
          <c:dLbls>
            <c:dLbl>
              <c:idx val="0"/>
              <c:layout>
                <c:manualLayout>
                  <c:x val="6.6666666666666666E-2"/>
                  <c:y val="-3.8341150500185968E-3"/>
                </c:manualLayout>
              </c:layout>
              <c:tx>
                <c:rich>
                  <a:bodyPr/>
                  <a:lstStyle/>
                  <a:p>
                    <a:r>
                      <a:rPr lang="en-US">
                        <a:latin typeface="Times New Roman" panose="02020603050405020304" pitchFamily="18" charset="0"/>
                        <a:cs typeface="Times New Roman" panose="02020603050405020304" pitchFamily="18" charset="0"/>
                      </a:rPr>
                      <a:t>404</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8287-4D4A-8CB8-8D8E6A4CC1F5}"/>
                </c:ext>
                <c:ext xmlns:c15="http://schemas.microsoft.com/office/drawing/2012/chart" uri="{CE6537A1-D6FC-4f65-9D91-7224C49458BB}">
                  <c15:layout/>
                </c:ext>
              </c:extLst>
            </c:dLbl>
            <c:dLbl>
              <c:idx val="1"/>
              <c:layout>
                <c:manualLayout>
                  <c:x val="5.2777777777777778E-2"/>
                  <c:y val="0"/>
                </c:manualLayout>
              </c:layout>
              <c:tx>
                <c:rich>
                  <a:bodyPr/>
                  <a:lstStyle/>
                  <a:p>
                    <a:r>
                      <a:rPr lang="en-US">
                        <a:latin typeface="Times New Roman" panose="02020603050405020304" pitchFamily="18" charset="0"/>
                        <a:cs typeface="Times New Roman" panose="02020603050405020304" pitchFamily="18" charset="0"/>
                      </a:rPr>
                      <a:t>386</a:t>
                    </a:r>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8287-4D4A-8CB8-8D8E6A4CC1F5}"/>
                </c:ext>
                <c:ext xmlns:c15="http://schemas.microsoft.com/office/drawing/2012/chart" uri="{CE6537A1-D6FC-4f65-9D91-7224C49458BB}">
                  <c15:layout/>
                </c:ext>
              </c:extLst>
            </c:dLbl>
            <c:dLbl>
              <c:idx val="2"/>
              <c:layout>
                <c:manualLayout>
                  <c:x val="7.2222222222222215E-2"/>
                  <c:y val="0"/>
                </c:manualLayout>
              </c:layout>
              <c:tx>
                <c:rich>
                  <a:bodyPr/>
                  <a:lstStyle/>
                  <a:p>
                    <a:r>
                      <a:rPr lang="en-US">
                        <a:latin typeface="Times New Roman" panose="02020603050405020304" pitchFamily="18" charset="0"/>
                        <a:cs typeface="Times New Roman" panose="02020603050405020304" pitchFamily="18" charset="0"/>
                      </a:rPr>
                      <a:t>385</a:t>
                    </a:r>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8287-4D4A-8CB8-8D8E6A4CC1F5}"/>
                </c:ext>
                <c:ext xmlns:c15="http://schemas.microsoft.com/office/drawing/2012/chart" uri="{CE6537A1-D6FC-4f65-9D91-7224C49458BB}">
                  <c15:layout/>
                </c:ext>
              </c:extLst>
            </c:dLbl>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c:v>
                </c:pt>
              </c:strCache>
            </c:strRef>
          </c:cat>
          <c:val>
            <c:numRef>
              <c:f>Лист1!$D$2:$D$4</c:f>
              <c:numCache>
                <c:formatCode>#,##0</c:formatCode>
                <c:ptCount val="3"/>
                <c:pt idx="0">
                  <c:v>10385</c:v>
                </c:pt>
                <c:pt idx="1">
                  <c:v>10385</c:v>
                </c:pt>
                <c:pt idx="2">
                  <c:v>10385</c:v>
                </c:pt>
              </c:numCache>
            </c:numRef>
          </c:val>
          <c:extLst xmlns:c16r2="http://schemas.microsoft.com/office/drawing/2015/06/chart">
            <c:ext xmlns:c16="http://schemas.microsoft.com/office/drawing/2014/chart" uri="{C3380CC4-5D6E-409C-BE32-E72D297353CC}">
              <c16:uniqueId val="{0000000B-8287-4D4A-8CB8-8D8E6A4CC1F5}"/>
            </c:ext>
          </c:extLst>
        </c:ser>
        <c:ser>
          <c:idx val="3"/>
          <c:order val="3"/>
          <c:tx>
            <c:strRef>
              <c:f>Лист1!$E$1</c:f>
              <c:strCache>
                <c:ptCount val="1"/>
                <c:pt idx="0">
                  <c:v>Уровень безработицы, %</c:v>
                </c:pt>
              </c:strCache>
            </c:strRef>
          </c:tx>
          <c:spPr>
            <a:solidFill>
              <a:srgbClr val="FF0000"/>
            </a:solidFill>
          </c:spPr>
          <c:invertIfNegative val="0"/>
          <c:dLbls>
            <c:dLbl>
              <c:idx val="0"/>
              <c:layout>
                <c:manualLayout>
                  <c:x val="5.9290825701779288E-3"/>
                  <c:y val="-8.4350531100409146E-2"/>
                </c:manualLayout>
              </c:layout>
              <c:tx>
                <c:rich>
                  <a:bodyPr/>
                  <a:lstStyle/>
                  <a:p>
                    <a:r>
                      <a:rPr lang="en-US">
                        <a:latin typeface="Times New Roman" panose="02020603050405020304" pitchFamily="18" charset="0"/>
                        <a:cs typeface="Times New Roman" panose="02020603050405020304" pitchFamily="18" charset="0"/>
                      </a:rPr>
                      <a:t>0,9</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8287-4D4A-8CB8-8D8E6A4CC1F5}"/>
                </c:ext>
                <c:ext xmlns:c15="http://schemas.microsoft.com/office/drawing/2012/chart" uri="{CE6537A1-D6FC-4f65-9D91-7224C49458BB}">
                  <c15:layout/>
                </c:ext>
              </c:extLst>
            </c:dLbl>
            <c:dLbl>
              <c:idx val="1"/>
              <c:layout>
                <c:manualLayout>
                  <c:x val="3.2609954135978607E-2"/>
                  <c:y val="-8.4350531100409132E-2"/>
                </c:manualLayout>
              </c:layout>
              <c:tx>
                <c:rich>
                  <a:bodyPr/>
                  <a:lstStyle/>
                  <a:p>
                    <a:r>
                      <a:rPr lang="en-US">
                        <a:latin typeface="Times New Roman" panose="02020603050405020304" pitchFamily="18" charset="0"/>
                        <a:cs typeface="Times New Roman" panose="02020603050405020304" pitchFamily="18" charset="0"/>
                      </a:rPr>
                      <a:t>0,87</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8287-4D4A-8CB8-8D8E6A4CC1F5}"/>
                </c:ext>
                <c:ext xmlns:c15="http://schemas.microsoft.com/office/drawing/2012/chart" uri="{CE6537A1-D6FC-4f65-9D91-7224C49458BB}">
                  <c15:layout/>
                </c:ext>
              </c:extLst>
            </c:dLbl>
            <c:dLbl>
              <c:idx val="2"/>
              <c:layout>
                <c:manualLayout>
                  <c:x val="3.2820428696412947E-2"/>
                  <c:y val="-8.4350531100409132E-2"/>
                </c:manualLayout>
              </c:layout>
              <c:tx>
                <c:rich>
                  <a:bodyPr/>
                  <a:lstStyle/>
                  <a:p>
                    <a:r>
                      <a:rPr lang="en-US" dirty="0" smtClean="0">
                        <a:latin typeface="Times New Roman" panose="02020603050405020304" pitchFamily="18" charset="0"/>
                        <a:cs typeface="Times New Roman" panose="02020603050405020304" pitchFamily="18" charset="0"/>
                      </a:rPr>
                      <a:t>0,83</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8287-4D4A-8CB8-8D8E6A4CC1F5}"/>
                </c:ext>
                <c:ext xmlns:c15="http://schemas.microsoft.com/office/drawing/2012/chart" uri="{CE6537A1-D6FC-4f65-9D91-7224C49458BB}">
                  <c15:layout/>
                </c:ext>
              </c:extLst>
            </c:dLbl>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c:v>
                </c:pt>
                <c:pt idx="2">
                  <c:v>2020 год </c:v>
                </c:pt>
              </c:strCache>
            </c:strRef>
          </c:cat>
          <c:val>
            <c:numRef>
              <c:f>Лист1!$E$2:$E$4</c:f>
              <c:numCache>
                <c:formatCode>#,##0.00</c:formatCode>
                <c:ptCount val="3"/>
                <c:pt idx="0">
                  <c:v>8000</c:v>
                </c:pt>
                <c:pt idx="1">
                  <c:v>8000</c:v>
                </c:pt>
                <c:pt idx="2">
                  <c:v>8000</c:v>
                </c:pt>
              </c:numCache>
            </c:numRef>
          </c:val>
          <c:extLst xmlns:c16r2="http://schemas.microsoft.com/office/drawing/2015/06/chart">
            <c:ext xmlns:c16="http://schemas.microsoft.com/office/drawing/2014/chart" uri="{C3380CC4-5D6E-409C-BE32-E72D297353CC}">
              <c16:uniqueId val="{0000000F-8287-4D4A-8CB8-8D8E6A4CC1F5}"/>
            </c:ext>
          </c:extLst>
        </c:ser>
        <c:dLbls>
          <c:showLegendKey val="0"/>
          <c:showVal val="0"/>
          <c:showCatName val="0"/>
          <c:showSerName val="0"/>
          <c:showPercent val="0"/>
          <c:showBubbleSize val="0"/>
        </c:dLbls>
        <c:gapWidth val="150"/>
        <c:shape val="cone"/>
        <c:axId val="252195400"/>
        <c:axId val="251766416"/>
        <c:axId val="0"/>
      </c:bar3DChart>
      <c:catAx>
        <c:axId val="252195400"/>
        <c:scaling>
          <c:orientation val="minMax"/>
        </c:scaling>
        <c:delete val="0"/>
        <c:axPos val="b"/>
        <c:numFmt formatCode="General" sourceLinked="0"/>
        <c:majorTickMark val="out"/>
        <c:minorTickMark val="none"/>
        <c:tickLblPos val="nextTo"/>
        <c:txPr>
          <a:bodyPr/>
          <a:lstStyle/>
          <a:p>
            <a:pPr>
              <a:defRPr sz="1200" b="1"/>
            </a:pPr>
            <a:endParaRPr lang="ru-RU"/>
          </a:p>
        </c:txPr>
        <c:crossAx val="251766416"/>
        <c:crosses val="autoZero"/>
        <c:auto val="1"/>
        <c:lblAlgn val="ctr"/>
        <c:lblOffset val="100"/>
        <c:noMultiLvlLbl val="0"/>
      </c:catAx>
      <c:valAx>
        <c:axId val="251766416"/>
        <c:scaling>
          <c:orientation val="minMax"/>
        </c:scaling>
        <c:delete val="1"/>
        <c:axPos val="l"/>
        <c:numFmt formatCode="0%" sourceLinked="1"/>
        <c:majorTickMark val="out"/>
        <c:minorTickMark val="none"/>
        <c:tickLblPos val="nextTo"/>
        <c:crossAx val="252195400"/>
        <c:crosses val="autoZero"/>
        <c:crossBetween val="between"/>
      </c:valAx>
    </c:plotArea>
    <c:legend>
      <c:legendPos val="r"/>
      <c:layout>
        <c:manualLayout>
          <c:xMode val="edge"/>
          <c:yMode val="edge"/>
          <c:x val="0.73888888888888893"/>
          <c:y val="6.4837602585220006E-2"/>
          <c:w val="0.24444444444444444"/>
          <c:h val="0.75913545837902063"/>
        </c:manualLayout>
      </c:layout>
      <c:overlay val="0"/>
      <c:txPr>
        <a:bodyPr/>
        <a:lstStyle/>
        <a:p>
          <a:pPr>
            <a:defRPr sz="1000"/>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lineChart>
        <c:grouping val="standard"/>
        <c:varyColors val="0"/>
        <c:ser>
          <c:idx val="0"/>
          <c:order val="0"/>
          <c:tx>
            <c:strRef>
              <c:f>Лист1!$B$1</c:f>
              <c:strCache>
                <c:ptCount val="1"/>
                <c:pt idx="0">
                  <c:v>Доходы</c:v>
                </c:pt>
              </c:strCache>
            </c:strRef>
          </c:tx>
          <c:marker>
            <c:spPr>
              <a:solidFill>
                <a:schemeClr val="accent1">
                  <a:lumMod val="75000"/>
                </a:schemeClr>
              </a:solidFill>
            </c:spPr>
          </c:marker>
          <c:dLbls>
            <c:dLbl>
              <c:idx val="0"/>
              <c:layout>
                <c:manualLayout>
                  <c:x val="-5.4682414698162728E-2"/>
                  <c:y val="8.783712987404504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A5E-4245-AA05-47E2D7F0220D}"/>
                </c:ext>
                <c:ext xmlns:c15="http://schemas.microsoft.com/office/drawing/2012/chart" uri="{CE6537A1-D6FC-4f65-9D91-7224C49458BB}">
                  <c15:layout/>
                </c:ext>
              </c:extLst>
            </c:dLbl>
            <c:dLbl>
              <c:idx val="1"/>
              <c:layout>
                <c:manualLayout>
                  <c:x val="-6.2192578041022767E-2"/>
                  <c:y val="-0.2203644169462104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A5E-4245-AA05-47E2D7F0220D}"/>
                </c:ext>
                <c:ext xmlns:c15="http://schemas.microsoft.com/office/drawing/2012/chart" uri="{CE6537A1-D6FC-4f65-9D91-7224C49458BB}">
                  <c15:layout/>
                </c:ext>
              </c:extLst>
            </c:dLbl>
            <c:dLbl>
              <c:idx val="2"/>
              <c:layout>
                <c:manualLayout>
                  <c:x val="-0.13314352707976423"/>
                  <c:y val="-6.6758576609787634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A5E-4245-AA05-47E2D7F0220D}"/>
                </c:ext>
                <c:ext xmlns:c15="http://schemas.microsoft.com/office/drawing/2012/chart" uri="{CE6537A1-D6FC-4f65-9D91-7224C49458BB}">
                  <c15:layout/>
                </c:ext>
              </c:extLst>
            </c:dLbl>
            <c:spPr>
              <a:noFill/>
              <a:ln>
                <a:noFill/>
              </a:ln>
              <a:effectLst/>
            </c:spPr>
            <c:txPr>
              <a:bodyPr rot="0" vert="horz"/>
              <a:lstStyle/>
              <a:p>
                <a:pPr>
                  <a:defRPr sz="1200"/>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100.5</c:v>
                </c:pt>
                <c:pt idx="1">
                  <c:v>112.2</c:v>
                </c:pt>
                <c:pt idx="2">
                  <c:v>90.2</c:v>
                </c:pt>
                <c:pt idx="3">
                  <c:v>104.5</c:v>
                </c:pt>
                <c:pt idx="4">
                  <c:v>103.6</c:v>
                </c:pt>
              </c:numCache>
            </c:numRef>
          </c:val>
          <c:smooth val="0"/>
          <c:extLst xmlns:c16r2="http://schemas.microsoft.com/office/drawing/2015/06/chart">
            <c:ext xmlns:c16="http://schemas.microsoft.com/office/drawing/2014/chart" uri="{C3380CC4-5D6E-409C-BE32-E72D297353CC}">
              <c16:uniqueId val="{00000003-1A5E-4245-AA05-47E2D7F0220D}"/>
            </c:ext>
          </c:extLst>
        </c:ser>
        <c:ser>
          <c:idx val="1"/>
          <c:order val="1"/>
          <c:tx>
            <c:strRef>
              <c:f>Лист1!$C$1</c:f>
              <c:strCache>
                <c:ptCount val="1"/>
                <c:pt idx="0">
                  <c:v>Расходы</c:v>
                </c:pt>
              </c:strCache>
            </c:strRef>
          </c:tx>
          <c:marker>
            <c:spPr>
              <a:solidFill>
                <a:schemeClr val="accent4">
                  <a:lumMod val="75000"/>
                </a:schemeClr>
              </a:solidFill>
            </c:spPr>
          </c:marker>
          <c:dLbls>
            <c:dLbl>
              <c:idx val="0"/>
              <c:layout>
                <c:manualLayout>
                  <c:x val="-5.4682414698162728E-2"/>
                  <c:y val="-0.11059891103741884"/>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A5E-4245-AA05-47E2D7F0220D}"/>
                </c:ext>
                <c:ext xmlns:c15="http://schemas.microsoft.com/office/drawing/2012/chart" uri="{CE6537A1-D6FC-4f65-9D91-7224C49458BB}">
                  <c15:layout/>
                </c:ext>
              </c:extLst>
            </c:dLbl>
            <c:dLbl>
              <c:idx val="1"/>
              <c:layout>
                <c:manualLayout>
                  <c:x val="-6.7848191024081073E-2"/>
                  <c:y val="0.23370992293459616"/>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A5E-4245-AA05-47E2D7F0220D}"/>
                </c:ext>
                <c:ext xmlns:c15="http://schemas.microsoft.com/office/drawing/2012/chart" uri="{CE6537A1-D6FC-4f65-9D91-7224C49458BB}">
                  <c15:layout/>
                </c:ext>
              </c:extLst>
            </c:dLbl>
            <c:dLbl>
              <c:idx val="3"/>
              <c:layout>
                <c:manualLayout>
                  <c:x val="-4.2182414698162807E-2"/>
                  <c:y val="5.281900500731612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1A5E-4245-AA05-47E2D7F0220D}"/>
                </c:ext>
                <c:ext xmlns:c15="http://schemas.microsoft.com/office/drawing/2012/chart" uri="{CE6537A1-D6FC-4f65-9D91-7224C49458BB}">
                  <c15:layout/>
                </c:ext>
              </c:extLst>
            </c:dLbl>
            <c:dLbl>
              <c:idx val="4"/>
              <c:layout>
                <c:manualLayout>
                  <c:x val="-3.1065232460307266E-2"/>
                  <c:y val="9.671793180035681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A5E-4245-AA05-47E2D7F0220D}"/>
                </c:ext>
                <c:ext xmlns:c15="http://schemas.microsoft.com/office/drawing/2012/chart" uri="{CE6537A1-D6FC-4f65-9D91-7224C49458BB}">
                  <c15:layout/>
                </c:ext>
              </c:extLst>
            </c:dLbl>
            <c:spPr>
              <a:noFill/>
              <a:ln>
                <a:noFill/>
              </a:ln>
              <a:effectLst/>
            </c:spPr>
            <c:txPr>
              <a:bodyPr rot="0" vert="horz"/>
              <a:lstStyle/>
              <a:p>
                <a:pPr>
                  <a:defRPr sz="1200"/>
                </a:pPr>
                <a:endParaRPr lang="ru-RU"/>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Лист1!$C$2:$C$6</c:f>
              <c:numCache>
                <c:formatCode>General</c:formatCode>
                <c:ptCount val="5"/>
                <c:pt idx="0">
                  <c:v>101</c:v>
                </c:pt>
                <c:pt idx="1">
                  <c:v>114.6</c:v>
                </c:pt>
                <c:pt idx="2">
                  <c:v>89.5</c:v>
                </c:pt>
                <c:pt idx="3">
                  <c:v>104.5</c:v>
                </c:pt>
                <c:pt idx="4">
                  <c:v>103.6</c:v>
                </c:pt>
              </c:numCache>
            </c:numRef>
          </c:val>
          <c:smooth val="0"/>
          <c:extLst xmlns:c16r2="http://schemas.microsoft.com/office/drawing/2015/06/chart">
            <c:ext xmlns:c16="http://schemas.microsoft.com/office/drawing/2014/chart" uri="{C3380CC4-5D6E-409C-BE32-E72D297353CC}">
              <c16:uniqueId val="{00000008-1A5E-4245-AA05-47E2D7F0220D}"/>
            </c:ext>
          </c:extLst>
        </c:ser>
        <c:dLbls>
          <c:showLegendKey val="0"/>
          <c:showVal val="0"/>
          <c:showCatName val="0"/>
          <c:showSerName val="0"/>
          <c:showPercent val="0"/>
          <c:showBubbleSize val="0"/>
        </c:dLbls>
        <c:marker val="1"/>
        <c:smooth val="0"/>
        <c:axId val="252192656"/>
        <c:axId val="251699504"/>
      </c:lineChart>
      <c:catAx>
        <c:axId val="252192656"/>
        <c:scaling>
          <c:orientation val="minMax"/>
        </c:scaling>
        <c:delete val="0"/>
        <c:axPos val="b"/>
        <c:numFmt formatCode="General" sourceLinked="1"/>
        <c:majorTickMark val="none"/>
        <c:minorTickMark val="none"/>
        <c:tickLblPos val="nextTo"/>
        <c:txPr>
          <a:bodyPr rot="-60000000" vert="horz"/>
          <a:lstStyle/>
          <a:p>
            <a:pPr>
              <a:defRPr sz="1200"/>
            </a:pPr>
            <a:endParaRPr lang="ru-RU"/>
          </a:p>
        </c:txPr>
        <c:crossAx val="251699504"/>
        <c:crosses val="autoZero"/>
        <c:auto val="1"/>
        <c:lblAlgn val="ctr"/>
        <c:lblOffset val="100"/>
        <c:noMultiLvlLbl val="0"/>
      </c:catAx>
      <c:valAx>
        <c:axId val="251699504"/>
        <c:scaling>
          <c:orientation val="minMax"/>
          <c:min val="80"/>
        </c:scaling>
        <c:delete val="0"/>
        <c:axPos val="l"/>
        <c:majorGridlines/>
        <c:numFmt formatCode="General" sourceLinked="1"/>
        <c:majorTickMark val="none"/>
        <c:minorTickMark val="none"/>
        <c:tickLblPos val="nextTo"/>
        <c:txPr>
          <a:bodyPr rot="-60000000" vert="horz"/>
          <a:lstStyle/>
          <a:p>
            <a:pPr>
              <a:defRPr sz="1400"/>
            </a:pPr>
            <a:endParaRPr lang="ru-RU"/>
          </a:p>
        </c:txPr>
        <c:crossAx val="252192656"/>
        <c:crosses val="autoZero"/>
        <c:crossBetween val="between"/>
      </c:valAx>
    </c:plotArea>
    <c:legend>
      <c:legendPos val="b"/>
      <c:layout/>
      <c:overlay val="0"/>
      <c:txPr>
        <a:bodyPr rot="0" vert="horz"/>
        <a:lstStyle/>
        <a:p>
          <a:pPr>
            <a:defRPr/>
          </a:pPr>
          <a:endParaRPr lang="ru-RU"/>
        </a:p>
      </c:txPr>
    </c:legend>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979826426806139"/>
          <c:y val="9.0210750283433505E-2"/>
          <c:w val="0.88319440467049626"/>
          <c:h val="0.76906301297878532"/>
        </c:manualLayout>
      </c:layout>
      <c:barChart>
        <c:barDir val="col"/>
        <c:grouping val="stacked"/>
        <c:varyColors val="0"/>
        <c:ser>
          <c:idx val="0"/>
          <c:order val="0"/>
          <c:tx>
            <c:strRef>
              <c:f>Лист1!$A$2</c:f>
              <c:strCache>
                <c:ptCount val="1"/>
                <c:pt idx="0">
                  <c:v>Бюджеты поселений</c:v>
                </c:pt>
              </c:strCache>
            </c:strRef>
          </c:tx>
          <c:spPr>
            <a:solidFill>
              <a:schemeClr val="accent4">
                <a:lumMod val="60000"/>
                <a:lumOff val="40000"/>
              </a:schemeClr>
            </a:solidFill>
            <a:ln>
              <a:noFill/>
            </a:ln>
            <a:effectLst/>
          </c:spPr>
          <c:invertIfNegative val="0"/>
          <c:dLbls>
            <c:spPr>
              <a:noFill/>
              <a:ln w="25336">
                <a:noFill/>
              </a:ln>
            </c:spPr>
            <c:txPr>
              <a:bodyPr rot="0" spcFirstLastPara="1" vertOverflow="ellipsis" vert="horz" wrap="square" lIns="38100" tIns="19050" rIns="38100" bIns="19050" anchor="ctr" anchorCtr="1">
                <a:spAutoFit/>
              </a:bodyPr>
              <a:lstStyle/>
              <a:p>
                <a:pPr>
                  <a:defRPr sz="1010" b="1"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Лист1!$B$1:$D$1</c:f>
              <c:strCache>
                <c:ptCount val="3"/>
                <c:pt idx="0">
                  <c:v>2017 год</c:v>
                </c:pt>
                <c:pt idx="1">
                  <c:v>2018 год</c:v>
                </c:pt>
                <c:pt idx="2">
                  <c:v>2019 год</c:v>
                </c:pt>
              </c:strCache>
            </c:strRef>
          </c:cat>
          <c:val>
            <c:numRef>
              <c:f>Лист1!$B$2:$D$2</c:f>
              <c:numCache>
                <c:formatCode>General</c:formatCode>
                <c:ptCount val="3"/>
                <c:pt idx="0">
                  <c:v>176.79</c:v>
                </c:pt>
                <c:pt idx="1">
                  <c:v>183.48</c:v>
                </c:pt>
                <c:pt idx="2">
                  <c:v>186.73</c:v>
                </c:pt>
              </c:numCache>
            </c:numRef>
          </c:val>
          <c:extLst xmlns:c16r2="http://schemas.microsoft.com/office/drawing/2015/06/chart">
            <c:ext xmlns:c16="http://schemas.microsoft.com/office/drawing/2014/chart" uri="{C3380CC4-5D6E-409C-BE32-E72D297353CC}">
              <c16:uniqueId val="{00000000-C895-4DAB-B3F6-ECF70D0D40B7}"/>
            </c:ext>
          </c:extLst>
        </c:ser>
        <c:ser>
          <c:idx val="1"/>
          <c:order val="1"/>
          <c:tx>
            <c:strRef>
              <c:f>Лист1!$A$3</c:f>
              <c:strCache>
                <c:ptCount val="1"/>
                <c:pt idx="0">
                  <c:v>Бюджет МР</c:v>
                </c:pt>
              </c:strCache>
            </c:strRef>
          </c:tx>
          <c:spPr>
            <a:solidFill>
              <a:srgbClr val="5ECCF3"/>
            </a:solidFill>
            <a:ln w="25336">
              <a:noFill/>
            </a:ln>
          </c:spPr>
          <c:invertIfNegative val="0"/>
          <c:dLbls>
            <c:spPr>
              <a:noFill/>
              <a:ln w="25336">
                <a:noFill/>
              </a:ln>
            </c:spPr>
            <c:txPr>
              <a:bodyPr rot="0" spcFirstLastPara="1" vertOverflow="ellipsis" vert="horz" wrap="square" lIns="38100" tIns="19050" rIns="38100" bIns="19050" anchor="ctr" anchorCtr="1">
                <a:spAutoFit/>
              </a:bodyPr>
              <a:lstStyle/>
              <a:p>
                <a:pPr>
                  <a:defRPr sz="1182" b="1"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Лист1!$B$1:$D$1</c:f>
              <c:strCache>
                <c:ptCount val="3"/>
                <c:pt idx="0">
                  <c:v>2017 год</c:v>
                </c:pt>
                <c:pt idx="1">
                  <c:v>2018 год</c:v>
                </c:pt>
                <c:pt idx="2">
                  <c:v>2019 год</c:v>
                </c:pt>
              </c:strCache>
            </c:strRef>
          </c:cat>
          <c:val>
            <c:numRef>
              <c:f>Лист1!$B$3:$D$3</c:f>
              <c:numCache>
                <c:formatCode>General</c:formatCode>
                <c:ptCount val="3"/>
                <c:pt idx="0">
                  <c:v>583.62</c:v>
                </c:pt>
                <c:pt idx="1">
                  <c:v>604.69000000000005</c:v>
                </c:pt>
                <c:pt idx="2">
                  <c:v>655.21</c:v>
                </c:pt>
              </c:numCache>
            </c:numRef>
          </c:val>
          <c:extLst xmlns:c16r2="http://schemas.microsoft.com/office/drawing/2015/06/chart">
            <c:ext xmlns:c16="http://schemas.microsoft.com/office/drawing/2014/chart" uri="{C3380CC4-5D6E-409C-BE32-E72D297353CC}">
              <c16:uniqueId val="{00000001-C895-4DAB-B3F6-ECF70D0D40B7}"/>
            </c:ext>
          </c:extLst>
        </c:ser>
        <c:dLbls>
          <c:showLegendKey val="0"/>
          <c:showVal val="0"/>
          <c:showCatName val="0"/>
          <c:showSerName val="0"/>
          <c:showPercent val="0"/>
          <c:showBubbleSize val="0"/>
        </c:dLbls>
        <c:gapWidth val="150"/>
        <c:overlap val="100"/>
        <c:axId val="254585536"/>
        <c:axId val="254585928"/>
      </c:barChart>
      <c:catAx>
        <c:axId val="254585536"/>
        <c:scaling>
          <c:orientation val="minMax"/>
        </c:scaling>
        <c:delete val="0"/>
        <c:axPos val="b"/>
        <c:numFmt formatCode="General" sourceLinked="1"/>
        <c:majorTickMark val="none"/>
        <c:minorTickMark val="none"/>
        <c:tickLblPos val="nextTo"/>
        <c:spPr>
          <a:noFill/>
          <a:ln w="8043" cap="flat" cmpd="sng" algn="ctr">
            <a:solidFill>
              <a:schemeClr val="tx1">
                <a:lumMod val="15000"/>
                <a:lumOff val="85000"/>
              </a:schemeClr>
            </a:solidFill>
            <a:round/>
          </a:ln>
          <a:effectLst/>
        </c:spPr>
        <c:txPr>
          <a:bodyPr rot="-60000000" spcFirstLastPara="1" vertOverflow="ellipsis" vert="horz" wrap="square" anchor="ctr" anchorCtr="1"/>
          <a:lstStyle/>
          <a:p>
            <a:pPr>
              <a:defRPr sz="1010" b="0" i="0" u="none" strike="noStrike" kern="1200" baseline="0">
                <a:solidFill>
                  <a:schemeClr val="tx1">
                    <a:lumMod val="65000"/>
                    <a:lumOff val="35000"/>
                  </a:schemeClr>
                </a:solidFill>
                <a:latin typeface="+mn-lt"/>
                <a:ea typeface="+mn-ea"/>
                <a:cs typeface="+mn-cs"/>
              </a:defRPr>
            </a:pPr>
            <a:endParaRPr lang="ru-RU"/>
          </a:p>
        </c:txPr>
        <c:crossAx val="254585928"/>
        <c:crosses val="autoZero"/>
        <c:auto val="1"/>
        <c:lblAlgn val="ctr"/>
        <c:lblOffset val="100"/>
        <c:noMultiLvlLbl val="0"/>
      </c:catAx>
      <c:valAx>
        <c:axId val="254585928"/>
        <c:scaling>
          <c:orientation val="minMax"/>
        </c:scaling>
        <c:delete val="0"/>
        <c:axPos val="l"/>
        <c:majorGridlines>
          <c:spPr>
            <a:ln w="2681" cap="flat" cmpd="sng" algn="ctr">
              <a:solidFill>
                <a:schemeClr val="bg2"/>
              </a:solidFill>
              <a:round/>
            </a:ln>
            <a:effectLst/>
          </c:spPr>
        </c:majorGridlines>
        <c:numFmt formatCode="General" sourceLinked="1"/>
        <c:majorTickMark val="none"/>
        <c:minorTickMark val="none"/>
        <c:tickLblPos val="nextTo"/>
        <c:spPr>
          <a:ln w="6334">
            <a:noFill/>
          </a:ln>
        </c:spPr>
        <c:txPr>
          <a:bodyPr rot="-60000000" spcFirstLastPara="1" vertOverflow="ellipsis" vert="horz" wrap="square" anchor="ctr" anchorCtr="1"/>
          <a:lstStyle/>
          <a:p>
            <a:pPr>
              <a:defRPr sz="1010" b="0" i="0" u="none" strike="noStrike" kern="1200" baseline="0">
                <a:solidFill>
                  <a:schemeClr val="tx1">
                    <a:lumMod val="65000"/>
                    <a:lumOff val="35000"/>
                  </a:schemeClr>
                </a:solidFill>
                <a:latin typeface="+mn-lt"/>
                <a:ea typeface="+mn-ea"/>
                <a:cs typeface="+mn-cs"/>
              </a:defRPr>
            </a:pPr>
            <a:endParaRPr lang="ru-RU"/>
          </a:p>
        </c:txPr>
        <c:crossAx val="254585536"/>
        <c:crosses val="autoZero"/>
        <c:crossBetween val="between"/>
      </c:valAx>
      <c:spPr>
        <a:noFill/>
        <a:ln w="25336">
          <a:noFill/>
        </a:ln>
      </c:spPr>
    </c:plotArea>
    <c:legend>
      <c:legendPos val="b"/>
      <c:layout>
        <c:manualLayout>
          <c:xMode val="edge"/>
          <c:yMode val="edge"/>
          <c:x val="0.21583631243174894"/>
          <c:y val="0.90452965568653032"/>
          <c:w val="0.56832714523823213"/>
          <c:h val="9.1525571137927281E-2"/>
        </c:manualLayout>
      </c:layout>
      <c:overlay val="0"/>
      <c:spPr>
        <a:noFill/>
        <a:ln w="25336">
          <a:noFill/>
        </a:ln>
      </c:spPr>
      <c:txPr>
        <a:bodyPr rot="0" spcFirstLastPara="1" vertOverflow="ellipsis" vert="horz" wrap="square" anchor="ctr" anchorCtr="1"/>
        <a:lstStyle/>
        <a:p>
          <a:pPr>
            <a:defRPr sz="101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c:spPr>
  <c:txPr>
    <a:bodyPr/>
    <a:lstStyle/>
    <a:p>
      <a:pPr>
        <a:defRPr/>
      </a:pPr>
      <a:endParaRPr lang="ru-RU"/>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970731624605894E-2"/>
          <c:y val="5.9498074511131961E-2"/>
          <c:w val="0.6100364014096511"/>
          <c:h val="0.91500275069838288"/>
        </c:manualLayout>
      </c:layout>
      <c:doughnutChart>
        <c:varyColors val="1"/>
        <c:ser>
          <c:idx val="0"/>
          <c:order val="0"/>
          <c:tx>
            <c:strRef>
              <c:f>Лист1!$B$1</c:f>
              <c:strCache>
                <c:ptCount val="1"/>
                <c:pt idx="0">
                  <c:v>Продажи</c:v>
                </c:pt>
              </c:strCache>
            </c:strRef>
          </c:tx>
          <c:spPr>
            <a:blipFill>
              <a:blip xmlns:r="http://schemas.openxmlformats.org/officeDocument/2006/relationships" r:embed="rId1"/>
              <a:tile tx="0" ty="0" sx="100000" sy="100000" flip="none" algn="tl"/>
            </a:blipFill>
            <a:ln>
              <a:solidFill>
                <a:srgbClr val="FF0000"/>
              </a:solidFill>
            </a:ln>
          </c:spPr>
          <c:dPt>
            <c:idx val="0"/>
            <c:bubble3D val="0"/>
            <c:spPr>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18900000" scaled="1"/>
                <a:tileRect/>
              </a:gradFill>
              <a:ln w="7284">
                <a:solidFill>
                  <a:srgbClr val="FF0000"/>
                </a:solidFill>
                <a:prstDash val="solid"/>
              </a:ln>
              <a:effectLst>
                <a:glow rad="139700">
                  <a:schemeClr val="accent5">
                    <a:satMod val="175000"/>
                    <a:alpha val="40000"/>
                  </a:schemeClr>
                </a:glow>
              </a:effectLst>
            </c:spPr>
            <c:extLst xmlns:c16r2="http://schemas.microsoft.com/office/drawing/2015/06/chart">
              <c:ext xmlns:c16="http://schemas.microsoft.com/office/drawing/2014/chart" uri="{C3380CC4-5D6E-409C-BE32-E72D297353CC}">
                <c16:uniqueId val="{00000001-EB73-4D3C-A5CF-43E3EE3D986A}"/>
              </c:ext>
            </c:extLst>
          </c:dPt>
          <c:dPt>
            <c:idx val="1"/>
            <c:bubble3D val="0"/>
            <c:spPr>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r="100000" b="100000"/>
                </a:path>
                <a:tileRect l="-100000" t="-100000"/>
              </a:gradFill>
              <a:ln w="7284">
                <a:solidFill>
                  <a:srgbClr val="FF0000"/>
                </a:solidFill>
                <a:prstDash val="solid"/>
              </a:ln>
            </c:spPr>
            <c:extLst xmlns:c16r2="http://schemas.microsoft.com/office/drawing/2015/06/chart">
              <c:ext xmlns:c16="http://schemas.microsoft.com/office/drawing/2014/chart" uri="{C3380CC4-5D6E-409C-BE32-E72D297353CC}">
                <c16:uniqueId val="{00000003-EB73-4D3C-A5CF-43E3EE3D986A}"/>
              </c:ext>
            </c:extLst>
          </c:dPt>
          <c:dPt>
            <c:idx val="2"/>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5-EB73-4D3C-A5CF-43E3EE3D986A}"/>
              </c:ext>
            </c:extLst>
          </c:dPt>
          <c:dPt>
            <c:idx val="3"/>
            <c:bubble3D val="0"/>
            <c:spPr>
              <a:solidFill>
                <a:srgbClr val="FF0000"/>
              </a:solidFill>
              <a:ln w="7284">
                <a:solidFill>
                  <a:schemeClr val="tx1"/>
                </a:solidFill>
                <a:prstDash val="solid"/>
              </a:ln>
            </c:spPr>
            <c:extLst xmlns:c16r2="http://schemas.microsoft.com/office/drawing/2015/06/chart">
              <c:ext xmlns:c16="http://schemas.microsoft.com/office/drawing/2014/chart" uri="{C3380CC4-5D6E-409C-BE32-E72D297353CC}">
                <c16:uniqueId val="{00000007-EB73-4D3C-A5CF-43E3EE3D986A}"/>
              </c:ext>
            </c:extLst>
          </c:dPt>
          <c:dPt>
            <c:idx val="4"/>
            <c:bubble3D val="0"/>
            <c:extLst xmlns:c16r2="http://schemas.microsoft.com/office/drawing/2015/06/chart">
              <c:ext xmlns:c16="http://schemas.microsoft.com/office/drawing/2014/chart" uri="{C3380CC4-5D6E-409C-BE32-E72D297353CC}">
                <c16:uniqueId val="{00000008-EB73-4D3C-A5CF-43E3EE3D986A}"/>
              </c:ext>
            </c:extLst>
          </c:dPt>
          <c:dLbls>
            <c:dLbl>
              <c:idx val="0"/>
              <c:layout>
                <c:manualLayout>
                  <c:x val="9.4063622560456254E-3"/>
                  <c:y val="-5.1761996708833677E-2"/>
                </c:manualLayout>
              </c:layout>
              <c:tx>
                <c:rich>
                  <a:bodyPr rot="0" spcFirstLastPara="1" vertOverflow="ellipsis" vert="horz" wrap="square" lIns="38100" tIns="19050" rIns="38100" bIns="19050" anchor="ctr" anchorCtr="1">
                    <a:spAutoFit/>
                  </a:bodyPr>
                  <a:lstStyle/>
                  <a:p>
                    <a:pPr>
                      <a:defRPr sz="914" b="1" i="0" u="none" strike="noStrike" kern="1200" baseline="0">
                        <a:solidFill>
                          <a:schemeClr val="bg1"/>
                        </a:solidFill>
                        <a:latin typeface="+mn-lt"/>
                        <a:ea typeface="+mn-ea"/>
                        <a:cs typeface="+mn-cs"/>
                      </a:defRPr>
                    </a:pPr>
                    <a:r>
                      <a:rPr lang="en-US" dirty="0">
                        <a:solidFill>
                          <a:schemeClr val="tx1"/>
                        </a:solidFill>
                      </a:rPr>
                      <a:t>9,8%</a:t>
                    </a:r>
                  </a:p>
                </c:rich>
              </c:tx>
              <c:spPr>
                <a:noFill/>
                <a:ln w="14494">
                  <a:noFill/>
                </a:ln>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EB73-4D3C-A5CF-43E3EE3D986A}"/>
                </c:ext>
                <c:ext xmlns:c15="http://schemas.microsoft.com/office/drawing/2012/chart" uri="{CE6537A1-D6FC-4f65-9D91-7224C49458BB}">
                  <c15:layout/>
                </c:ext>
              </c:extLst>
            </c:dLbl>
            <c:dLbl>
              <c:idx val="1"/>
              <c:layout>
                <c:manualLayout>
                  <c:x val="-1.650015997752511E-2"/>
                  <c:y val="-9.846142132854771E-3"/>
                </c:manualLayout>
              </c:layout>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B73-4D3C-A5CF-43E3EE3D986A}"/>
                </c:ext>
                <c:ext xmlns:c15="http://schemas.microsoft.com/office/drawing/2012/chart" uri="{CE6537A1-D6FC-4f65-9D91-7224C49458BB}">
                  <c15:layout/>
                </c:ext>
              </c:extLst>
            </c:dLbl>
            <c:dLbl>
              <c:idx val="2"/>
              <c:layout>
                <c:manualLayout>
                  <c:x val="0.16860567990798903"/>
                  <c:y val="9.2496849609332743E-2"/>
                </c:manualLayout>
              </c:layout>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B73-4D3C-A5CF-43E3EE3D986A}"/>
                </c:ext>
                <c:ext xmlns:c15="http://schemas.microsoft.com/office/drawing/2012/chart" uri="{CE6537A1-D6FC-4f65-9D91-7224C49458BB}">
                  <c15:layout/>
                </c:ext>
              </c:extLst>
            </c:dLbl>
            <c:dLbl>
              <c:idx val="3"/>
              <c:layout>
                <c:manualLayout>
                  <c:x val="6.5309209944262633E-2"/>
                  <c:y val="-0.14975792394977311"/>
                </c:manualLayout>
              </c:layout>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B73-4D3C-A5CF-43E3EE3D986A}"/>
                </c:ext>
                <c:ext xmlns:c15="http://schemas.microsoft.com/office/drawing/2012/chart" uri="{CE6537A1-D6FC-4f65-9D91-7224C49458BB}">
                  <c15:layout/>
                </c:ext>
              </c:extLst>
            </c:dLbl>
            <c:dLbl>
              <c:idx val="4"/>
              <c:layout>
                <c:manualLayout>
                  <c:x val="-5.3371892417942136E-2"/>
                  <c:y val="-0.146510176098921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B73-4D3C-A5CF-43E3EE3D986A}"/>
                </c:ext>
                <c:ext xmlns:c15="http://schemas.microsoft.com/office/drawing/2012/chart" uri="{CE6537A1-D6FC-4f65-9D91-7224C49458BB}"/>
              </c:extLst>
            </c:dLbl>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Лист1!$A$2:$A$5</c:f>
              <c:strCache>
                <c:ptCount val="4"/>
                <c:pt idx="0">
                  <c:v>Дотации  - 119,971 млн. руб.</c:v>
                </c:pt>
                <c:pt idx="1">
                  <c:v>Субсидии  - 381,941 млн. руб.</c:v>
                </c:pt>
                <c:pt idx="2">
                  <c:v>Субвенции  - 795,846 млн. руб.</c:v>
                </c:pt>
                <c:pt idx="3">
                  <c:v>Иные межбюджетные трансферты - 12,3 млн. руб.</c:v>
                </c:pt>
              </c:strCache>
            </c:strRef>
          </c:cat>
          <c:val>
            <c:numRef>
              <c:f>Лист1!$B$2:$B$5</c:f>
              <c:numCache>
                <c:formatCode>0.00%</c:formatCode>
                <c:ptCount val="4"/>
                <c:pt idx="0">
                  <c:v>9.1999999999999998E-2</c:v>
                </c:pt>
                <c:pt idx="1">
                  <c:v>0.29199999999999998</c:v>
                </c:pt>
                <c:pt idx="2">
                  <c:v>0.60799999999999998</c:v>
                </c:pt>
                <c:pt idx="3">
                  <c:v>0.01</c:v>
                </c:pt>
              </c:numCache>
            </c:numRef>
          </c:val>
          <c:extLst xmlns:c16r2="http://schemas.microsoft.com/office/drawing/2015/06/chart">
            <c:ext xmlns:c16="http://schemas.microsoft.com/office/drawing/2014/chart" uri="{C3380CC4-5D6E-409C-BE32-E72D297353CC}">
              <c16:uniqueId val="{00000009-EB73-4D3C-A5CF-43E3EE3D986A}"/>
            </c:ext>
          </c:extLst>
        </c:ser>
        <c:dLbls>
          <c:showLegendKey val="0"/>
          <c:showVal val="0"/>
          <c:showCatName val="0"/>
          <c:showSerName val="0"/>
          <c:showPercent val="0"/>
          <c:showBubbleSize val="0"/>
          <c:showLeaderLines val="0"/>
        </c:dLbls>
        <c:firstSliceAng val="0"/>
        <c:holeSize val="50"/>
      </c:doughnutChart>
      <c:spPr>
        <a:noFill/>
        <a:ln w="25344">
          <a:noFill/>
        </a:ln>
      </c:spPr>
    </c:plotArea>
    <c:legend>
      <c:legendPos val="r"/>
      <c:layout>
        <c:manualLayout>
          <c:xMode val="edge"/>
          <c:yMode val="edge"/>
          <c:x val="0.70512370331054952"/>
          <c:y val="3.8898620000982187E-3"/>
          <c:w val="0.28980886862826361"/>
          <c:h val="0.87146594201712313"/>
        </c:manualLayout>
      </c:layout>
      <c:overlay val="0"/>
      <c:spPr>
        <a:noFill/>
        <a:ln w="14494">
          <a:noFill/>
        </a:ln>
      </c:spPr>
      <c:txPr>
        <a:bodyPr rot="0" spcFirstLastPara="1" vertOverflow="ellipsis" vert="horz" wrap="square" anchor="ctr" anchorCtr="1"/>
        <a:lstStyle/>
        <a:p>
          <a:pPr>
            <a:defRPr sz="85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gradFill>
      <a:gsLst>
        <a:gs pos="0">
          <a:schemeClr val="accent5">
            <a:lumMod val="40000"/>
            <a:lumOff val="60000"/>
          </a:schemeClr>
        </a:gs>
        <a:gs pos="51000">
          <a:schemeClr val="bg2">
            <a:tint val="95000"/>
            <a:shade val="100000"/>
            <a:satMod val="130000"/>
            <a:lumMod val="130000"/>
          </a:schemeClr>
        </a:gs>
        <a:gs pos="100000">
          <a:schemeClr val="accent5">
            <a:lumMod val="20000"/>
            <a:lumOff val="80000"/>
          </a:schemeClr>
        </a:gs>
      </a:gsLst>
      <a:path path="circle">
        <a:fillToRect l="20000" t="10000" r="20000" b="60000"/>
      </a:path>
    </a:gradFill>
    <a:ln>
      <a:noFill/>
    </a:ln>
  </c:spPr>
  <c:txPr>
    <a:bodyPr/>
    <a:lstStyle/>
    <a:p>
      <a:pPr>
        <a:defRPr/>
      </a:pPr>
      <a:endParaRPr lang="ru-RU"/>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7.534132889729131E-2"/>
          <c:w val="1"/>
          <c:h val="0.7491919602243774"/>
        </c:manualLayout>
      </c:layout>
      <c:doughnutChart>
        <c:varyColors val="1"/>
        <c:ser>
          <c:idx val="0"/>
          <c:order val="0"/>
          <c:tx>
            <c:strRef>
              <c:f>Лист1!$B$1</c:f>
              <c:strCache>
                <c:ptCount val="1"/>
                <c:pt idx="0">
                  <c:v>Столбец2</c:v>
                </c:pt>
              </c:strCache>
            </c:strRef>
          </c:tx>
          <c:spPr>
            <a:solidFill>
              <a:schemeClr val="bg1">
                <a:lumMod val="75000"/>
              </a:schemeClr>
            </a:solidFill>
            <a:ln>
              <a:noFill/>
            </a:ln>
          </c:spPr>
          <c:dPt>
            <c:idx val="0"/>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0-95A4-462D-9F96-0C0B8EB40BA8}"/>
              </c:ext>
            </c:extLst>
          </c:dPt>
          <c:dPt>
            <c:idx val="1"/>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1-95A4-462D-9F96-0C0B8EB40BA8}"/>
              </c:ext>
            </c:extLst>
          </c:dPt>
          <c:dPt>
            <c:idx val="2"/>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2-95A4-462D-9F96-0C0B8EB40BA8}"/>
              </c:ext>
            </c:extLst>
          </c:dPt>
          <c:dPt>
            <c:idx val="3"/>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3-95A4-462D-9F96-0C0B8EB40BA8}"/>
              </c:ext>
            </c:extLst>
          </c:dPt>
          <c:dPt>
            <c:idx val="4"/>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4-95A4-462D-9F96-0C0B8EB40BA8}"/>
              </c:ext>
            </c:extLst>
          </c:dPt>
          <c:dPt>
            <c:idx val="5"/>
            <c:bubble3D val="0"/>
            <c:spPr>
              <a:solidFill>
                <a:srgbClr val="C00000"/>
              </a:solidFill>
              <a:ln w="18967">
                <a:noFill/>
              </a:ln>
              <a:effectLst/>
            </c:spPr>
            <c:extLst xmlns:c16r2="http://schemas.microsoft.com/office/drawing/2015/06/chart">
              <c:ext xmlns:c16="http://schemas.microsoft.com/office/drawing/2014/chart" uri="{C3380CC4-5D6E-409C-BE32-E72D297353CC}">
                <c16:uniqueId val="{00000005-95A4-462D-9F96-0C0B8EB40BA8}"/>
              </c:ext>
            </c:extLst>
          </c:dPt>
          <c:dPt>
            <c:idx val="6"/>
            <c:bubble3D val="0"/>
            <c:spPr>
              <a:noFill/>
              <a:ln w="18967">
                <a:noFill/>
              </a:ln>
              <a:effectLst/>
            </c:spPr>
            <c:extLst xmlns:c16r2="http://schemas.microsoft.com/office/drawing/2015/06/chart">
              <c:ext xmlns:c16="http://schemas.microsoft.com/office/drawing/2014/chart" uri="{C3380CC4-5D6E-409C-BE32-E72D297353CC}">
                <c16:uniqueId val="{00000006-95A4-462D-9F96-0C0B8EB40BA8}"/>
              </c:ext>
            </c:extLst>
          </c:dPt>
          <c:dPt>
            <c:idx val="7"/>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7-95A4-462D-9F96-0C0B8EB40BA8}"/>
              </c:ext>
            </c:extLst>
          </c:dPt>
          <c:dPt>
            <c:idx val="8"/>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8-95A4-462D-9F96-0C0B8EB40BA8}"/>
              </c:ext>
            </c:extLst>
          </c:dPt>
          <c:dPt>
            <c:idx val="9"/>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9-95A4-462D-9F96-0C0B8EB40BA8}"/>
              </c:ext>
            </c:extLst>
          </c:dPt>
          <c:dPt>
            <c:idx val="10"/>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A-95A4-462D-9F96-0C0B8EB40BA8}"/>
              </c:ext>
            </c:extLst>
          </c:dPt>
          <c:dPt>
            <c:idx val="11"/>
            <c:bubble3D val="0"/>
            <c:spPr>
              <a:solidFill>
                <a:schemeClr val="bg1">
                  <a:lumMod val="75000"/>
                </a:schemeClr>
              </a:solidFill>
              <a:ln w="18967">
                <a:noFill/>
              </a:ln>
              <a:effectLst/>
            </c:spPr>
            <c:extLst xmlns:c16r2="http://schemas.microsoft.com/office/drawing/2015/06/chart">
              <c:ext xmlns:c16="http://schemas.microsoft.com/office/drawing/2014/chart" uri="{C3380CC4-5D6E-409C-BE32-E72D297353CC}">
                <c16:uniqueId val="{0000000B-95A4-462D-9F96-0C0B8EB40BA8}"/>
              </c:ext>
            </c:extLst>
          </c:dPt>
          <c:dPt>
            <c:idx val="12"/>
            <c:bubble3D val="0"/>
            <c:spPr>
              <a:solidFill>
                <a:srgbClr val="C00000"/>
              </a:solidFill>
              <a:ln w="25384">
                <a:noFill/>
              </a:ln>
            </c:spPr>
            <c:extLst xmlns:c16r2="http://schemas.microsoft.com/office/drawing/2015/06/chart">
              <c:ext xmlns:c16="http://schemas.microsoft.com/office/drawing/2014/chart" uri="{C3380CC4-5D6E-409C-BE32-E72D297353CC}">
                <c16:uniqueId val="{0000000C-95A4-462D-9F96-0C0B8EB40BA8}"/>
              </c:ext>
            </c:extLst>
          </c:dPt>
          <c:dPt>
            <c:idx val="13"/>
            <c:bubble3D val="0"/>
            <c:spPr>
              <a:noFill/>
              <a:ln w="25384">
                <a:noFill/>
              </a:ln>
            </c:spPr>
            <c:extLst xmlns:c16r2="http://schemas.microsoft.com/office/drawing/2015/06/chart">
              <c:ext xmlns:c16="http://schemas.microsoft.com/office/drawing/2014/chart" uri="{C3380CC4-5D6E-409C-BE32-E72D297353CC}">
                <c16:uniqueId val="{0000000D-95A4-462D-9F96-0C0B8EB40BA8}"/>
              </c:ext>
            </c:extLst>
          </c:dPt>
          <c:cat>
            <c:strRef>
              <c:f>Лист1!$A$2:$A$9</c:f>
              <c:strCache>
                <c:ptCount val="6"/>
                <c:pt idx="0">
                  <c:v>ОАО "Мелеузовские минеральные удобрения"</c:v>
                </c:pt>
                <c:pt idx="1">
                  <c:v>ОАО Мелеузовский завод ЖБК</c:v>
                </c:pt>
                <c:pt idx="2">
                  <c:v>ОАО МЕЛЕУЗОВСКИЙ САХАРНЫЙ ЗАВОД</c:v>
                </c:pt>
                <c:pt idx="3">
                  <c:v>ОАО МЕЛЕУЗОВСКИЕ ТЕПЛОВЫЕ СЕТИ</c:v>
                </c:pt>
                <c:pt idx="4">
                  <c:v>ООО ТрансСпецСервис</c:v>
                </c:pt>
                <c:pt idx="5">
                  <c:v>ИК-7</c:v>
                </c:pt>
              </c:strCache>
            </c:strRef>
          </c:cat>
          <c:val>
            <c:numRef>
              <c:f>Лист1!$B$2:$B$8</c:f>
              <c:numCache>
                <c:formatCode>General</c:formatCode>
                <c:ptCount val="7"/>
                <c:pt idx="5">
                  <c:v>15.8</c:v>
                </c:pt>
                <c:pt idx="6">
                  <c:v>84.2</c:v>
                </c:pt>
              </c:numCache>
            </c:numRef>
          </c:val>
          <c:extLst xmlns:c16r2="http://schemas.microsoft.com/office/drawing/2015/06/chart">
            <c:ext xmlns:c16="http://schemas.microsoft.com/office/drawing/2014/chart" uri="{C3380CC4-5D6E-409C-BE32-E72D297353CC}">
              <c16:uniqueId val="{0000000E-95A4-462D-9F96-0C0B8EB40BA8}"/>
            </c:ext>
          </c:extLst>
        </c:ser>
        <c:ser>
          <c:idx val="1"/>
          <c:order val="1"/>
          <c:tx>
            <c:strRef>
              <c:f>Лист1!$C$1</c:f>
              <c:strCache>
                <c:ptCount val="1"/>
                <c:pt idx="0">
                  <c:v>Продажи</c:v>
                </c:pt>
              </c:strCache>
            </c:strRef>
          </c:tx>
          <c:dPt>
            <c:idx val="0"/>
            <c:bubble3D val="0"/>
            <c:extLst xmlns:c16r2="http://schemas.microsoft.com/office/drawing/2015/06/chart">
              <c:ext xmlns:c16="http://schemas.microsoft.com/office/drawing/2014/chart" uri="{C3380CC4-5D6E-409C-BE32-E72D297353CC}">
                <c16:uniqueId val="{0000000F-95A4-462D-9F96-0C0B8EB40BA8}"/>
              </c:ext>
            </c:extLst>
          </c:dPt>
          <c:dPt>
            <c:idx val="1"/>
            <c:bubble3D val="0"/>
            <c:extLst xmlns:c16r2="http://schemas.microsoft.com/office/drawing/2015/06/chart">
              <c:ext xmlns:c16="http://schemas.microsoft.com/office/drawing/2014/chart" uri="{C3380CC4-5D6E-409C-BE32-E72D297353CC}">
                <c16:uniqueId val="{00000010-95A4-462D-9F96-0C0B8EB40BA8}"/>
              </c:ext>
            </c:extLst>
          </c:dPt>
          <c:dPt>
            <c:idx val="2"/>
            <c:bubble3D val="0"/>
            <c:extLst xmlns:c16r2="http://schemas.microsoft.com/office/drawing/2015/06/chart">
              <c:ext xmlns:c16="http://schemas.microsoft.com/office/drawing/2014/chart" uri="{C3380CC4-5D6E-409C-BE32-E72D297353CC}">
                <c16:uniqueId val="{00000011-95A4-462D-9F96-0C0B8EB40BA8}"/>
              </c:ext>
            </c:extLst>
          </c:dPt>
          <c:dPt>
            <c:idx val="3"/>
            <c:bubble3D val="0"/>
            <c:extLst xmlns:c16r2="http://schemas.microsoft.com/office/drawing/2015/06/chart">
              <c:ext xmlns:c16="http://schemas.microsoft.com/office/drawing/2014/chart" uri="{C3380CC4-5D6E-409C-BE32-E72D297353CC}">
                <c16:uniqueId val="{00000012-95A4-462D-9F96-0C0B8EB40BA8}"/>
              </c:ext>
            </c:extLst>
          </c:dPt>
          <c:dPt>
            <c:idx val="4"/>
            <c:bubble3D val="0"/>
            <c:extLst xmlns:c16r2="http://schemas.microsoft.com/office/drawing/2015/06/chart">
              <c:ext xmlns:c16="http://schemas.microsoft.com/office/drawing/2014/chart" uri="{C3380CC4-5D6E-409C-BE32-E72D297353CC}">
                <c16:uniqueId val="{00000013-95A4-462D-9F96-0C0B8EB40BA8}"/>
              </c:ext>
            </c:extLst>
          </c:dPt>
          <c:dPt>
            <c:idx val="5"/>
            <c:bubble3D val="0"/>
            <c:extLst xmlns:c16r2="http://schemas.microsoft.com/office/drawing/2015/06/chart">
              <c:ext xmlns:c16="http://schemas.microsoft.com/office/drawing/2014/chart" uri="{C3380CC4-5D6E-409C-BE32-E72D297353CC}">
                <c16:uniqueId val="{00000014-95A4-462D-9F96-0C0B8EB40BA8}"/>
              </c:ext>
            </c:extLst>
          </c:dPt>
          <c:dPt>
            <c:idx val="6"/>
            <c:bubble3D val="0"/>
            <c:extLst xmlns:c16r2="http://schemas.microsoft.com/office/drawing/2015/06/chart">
              <c:ext xmlns:c16="http://schemas.microsoft.com/office/drawing/2014/chart" uri="{C3380CC4-5D6E-409C-BE32-E72D297353CC}">
                <c16:uniqueId val="{00000015-95A4-462D-9F96-0C0B8EB40BA8}"/>
              </c:ext>
            </c:extLst>
          </c:dPt>
          <c:dPt>
            <c:idx val="7"/>
            <c:bubble3D val="0"/>
            <c:extLst xmlns:c16r2="http://schemas.microsoft.com/office/drawing/2015/06/chart">
              <c:ext xmlns:c16="http://schemas.microsoft.com/office/drawing/2014/chart" uri="{C3380CC4-5D6E-409C-BE32-E72D297353CC}">
                <c16:uniqueId val="{00000016-95A4-462D-9F96-0C0B8EB40BA8}"/>
              </c:ext>
            </c:extLst>
          </c:dPt>
          <c:dPt>
            <c:idx val="8"/>
            <c:bubble3D val="0"/>
            <c:extLst xmlns:c16r2="http://schemas.microsoft.com/office/drawing/2015/06/chart">
              <c:ext xmlns:c16="http://schemas.microsoft.com/office/drawing/2014/chart" uri="{C3380CC4-5D6E-409C-BE32-E72D297353CC}">
                <c16:uniqueId val="{00000017-95A4-462D-9F96-0C0B8EB40BA8}"/>
              </c:ext>
            </c:extLst>
          </c:dPt>
          <c:dPt>
            <c:idx val="9"/>
            <c:bubble3D val="0"/>
            <c:extLst xmlns:c16r2="http://schemas.microsoft.com/office/drawing/2015/06/chart">
              <c:ext xmlns:c16="http://schemas.microsoft.com/office/drawing/2014/chart" uri="{C3380CC4-5D6E-409C-BE32-E72D297353CC}">
                <c16:uniqueId val="{00000018-95A4-462D-9F96-0C0B8EB40BA8}"/>
              </c:ext>
            </c:extLst>
          </c:dPt>
          <c:dPt>
            <c:idx val="10"/>
            <c:bubble3D val="0"/>
            <c:extLst xmlns:c16r2="http://schemas.microsoft.com/office/drawing/2015/06/chart">
              <c:ext xmlns:c16="http://schemas.microsoft.com/office/drawing/2014/chart" uri="{C3380CC4-5D6E-409C-BE32-E72D297353CC}">
                <c16:uniqueId val="{00000019-95A4-462D-9F96-0C0B8EB40BA8}"/>
              </c:ext>
            </c:extLst>
          </c:dPt>
          <c:dPt>
            <c:idx val="11"/>
            <c:bubble3D val="0"/>
            <c:extLst xmlns:c16r2="http://schemas.microsoft.com/office/drawing/2015/06/chart">
              <c:ext xmlns:c16="http://schemas.microsoft.com/office/drawing/2014/chart" uri="{C3380CC4-5D6E-409C-BE32-E72D297353CC}">
                <c16:uniqueId val="{0000001A-95A4-462D-9F96-0C0B8EB40BA8}"/>
              </c:ext>
            </c:extLst>
          </c:dPt>
          <c:dPt>
            <c:idx val="12"/>
            <c:bubble3D val="0"/>
            <c:extLst xmlns:c16r2="http://schemas.microsoft.com/office/drawing/2015/06/chart">
              <c:ext xmlns:c16="http://schemas.microsoft.com/office/drawing/2014/chart" uri="{C3380CC4-5D6E-409C-BE32-E72D297353CC}">
                <c16:uniqueId val="{0000001B-95A4-462D-9F96-0C0B8EB40BA8}"/>
              </c:ext>
            </c:extLst>
          </c:dPt>
          <c:dPt>
            <c:idx val="13"/>
            <c:bubble3D val="0"/>
            <c:extLst xmlns:c16r2="http://schemas.microsoft.com/office/drawing/2015/06/chart">
              <c:ext xmlns:c16="http://schemas.microsoft.com/office/drawing/2014/chart" uri="{C3380CC4-5D6E-409C-BE32-E72D297353CC}">
                <c16:uniqueId val="{0000001C-95A4-462D-9F96-0C0B8EB40BA8}"/>
              </c:ext>
            </c:extLst>
          </c:dPt>
          <c:cat>
            <c:strRef>
              <c:f>Лист1!$A$2:$A$9</c:f>
              <c:strCache>
                <c:ptCount val="6"/>
                <c:pt idx="0">
                  <c:v>ОАО "Мелеузовские минеральные удобрения"</c:v>
                </c:pt>
                <c:pt idx="1">
                  <c:v>ОАО Мелеузовский завод ЖБК</c:v>
                </c:pt>
                <c:pt idx="2">
                  <c:v>ОАО МЕЛЕУЗОВСКИЙ САХАРНЫЙ ЗАВОД</c:v>
                </c:pt>
                <c:pt idx="3">
                  <c:v>ОАО МЕЛЕУЗОВСКИЕ ТЕПЛОВЫЕ СЕТИ</c:v>
                </c:pt>
                <c:pt idx="4">
                  <c:v>ООО ТрансСпецСервис</c:v>
                </c:pt>
                <c:pt idx="5">
                  <c:v>ИК-7</c:v>
                </c:pt>
              </c:strCache>
            </c:strRef>
          </c:cat>
          <c:val>
            <c:numRef>
              <c:f>Лист1!$C$2:$C$9</c:f>
              <c:numCache>
                <c:formatCode>0.0%</c:formatCode>
                <c:ptCount val="8"/>
                <c:pt idx="0">
                  <c:v>5.2999999999999999E-2</c:v>
                </c:pt>
                <c:pt idx="1">
                  <c:v>2.8000000000000001E-2</c:v>
                </c:pt>
                <c:pt idx="2">
                  <c:v>2.4E-2</c:v>
                </c:pt>
                <c:pt idx="3">
                  <c:v>1.7999999999999999E-2</c:v>
                </c:pt>
                <c:pt idx="4">
                  <c:v>1.7000000000000001E-2</c:v>
                </c:pt>
                <c:pt idx="5">
                  <c:v>1.7999999999999999E-2</c:v>
                </c:pt>
                <c:pt idx="6" formatCode="0.00%">
                  <c:v>0.84199999999999986</c:v>
                </c:pt>
              </c:numCache>
            </c:numRef>
          </c:val>
          <c:extLst xmlns:c16r2="http://schemas.microsoft.com/office/drawing/2015/06/chart">
            <c:ext xmlns:c16="http://schemas.microsoft.com/office/drawing/2014/chart" uri="{C3380CC4-5D6E-409C-BE32-E72D297353CC}">
              <c16:uniqueId val="{0000001D-95A4-462D-9F96-0C0B8EB40BA8}"/>
            </c:ext>
          </c:extLst>
        </c:ser>
        <c:dLbls>
          <c:showLegendKey val="0"/>
          <c:showVal val="0"/>
          <c:showCatName val="0"/>
          <c:showSerName val="0"/>
          <c:showPercent val="0"/>
          <c:showBubbleSize val="0"/>
          <c:showLeaderLines val="1"/>
        </c:dLbls>
        <c:firstSliceAng val="0"/>
        <c:holeSize val="71"/>
      </c:doughnutChart>
      <c:spPr>
        <a:noFill/>
        <a:ln w="25384">
          <a:noFill/>
        </a:ln>
      </c:spPr>
    </c:plotArea>
    <c:plotVisOnly val="1"/>
    <c:dispBlanksAs val="gap"/>
    <c:showDLblsOverMax val="0"/>
  </c:chart>
  <c:spPr>
    <a:noFill/>
    <a:ln>
      <a:noFill/>
    </a:ln>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1"/>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spPr>
            <a:scene3d>
              <a:camera prst="orthographicFront"/>
              <a:lightRig rig="threePt" dir="t"/>
            </a:scene3d>
            <a:sp3d/>
          </c:spPr>
          <c:dPt>
            <c:idx val="0"/>
            <c:bubble3D val="0"/>
            <c:spPr>
              <a:solidFill>
                <a:schemeClr val="accent1"/>
              </a:solidFill>
              <a:ln w="25334">
                <a:solidFill>
                  <a:schemeClr val="accent1">
                    <a:lumMod val="75000"/>
                  </a:schemeClr>
                </a:solidFill>
              </a:ln>
              <a:effectLst/>
              <a:scene3d>
                <a:camera prst="orthographicFront"/>
                <a:lightRig rig="threePt" dir="t"/>
              </a:scene3d>
              <a:sp3d>
                <a:bevelT prst="convex"/>
                <a:contourClr>
                  <a:srgbClr val="000000"/>
                </a:contourClr>
              </a:sp3d>
            </c:spPr>
            <c:extLst xmlns:c16r2="http://schemas.microsoft.com/office/drawing/2015/06/chart">
              <c:ext xmlns:c16="http://schemas.microsoft.com/office/drawing/2014/chart" uri="{C3380CC4-5D6E-409C-BE32-E72D297353CC}">
                <c16:uniqueId val="{00000001-FB70-4B13-A67F-00D5A23EB0AF}"/>
              </c:ext>
            </c:extLst>
          </c:dPt>
          <c:dPt>
            <c:idx val="1"/>
            <c:bubble3D val="0"/>
            <c:spPr>
              <a:solidFill>
                <a:schemeClr val="accent2"/>
              </a:solidFill>
              <a:ln w="25334">
                <a:solidFill>
                  <a:schemeClr val="accent2">
                    <a:lumMod val="75000"/>
                  </a:schemeClr>
                </a:solidFill>
              </a:ln>
              <a:effectLst/>
              <a:scene3d>
                <a:camera prst="orthographicFront"/>
                <a:lightRig rig="threePt" dir="t"/>
              </a:scene3d>
              <a:sp3d>
                <a:bevelT w="114300" prst="artDeco"/>
                <a:contourClr>
                  <a:srgbClr val="000000"/>
                </a:contourClr>
              </a:sp3d>
            </c:spPr>
            <c:extLst xmlns:c16r2="http://schemas.microsoft.com/office/drawing/2015/06/chart">
              <c:ext xmlns:c16="http://schemas.microsoft.com/office/drawing/2014/chart" uri="{C3380CC4-5D6E-409C-BE32-E72D297353CC}">
                <c16:uniqueId val="{00000003-FB70-4B13-A67F-00D5A23EB0AF}"/>
              </c:ext>
            </c:extLst>
          </c:dPt>
          <c:dPt>
            <c:idx val="2"/>
            <c:bubble3D val="0"/>
            <c:spPr>
              <a:solidFill>
                <a:schemeClr val="accent3"/>
              </a:solidFill>
              <a:ln w="25334">
                <a:solidFill>
                  <a:schemeClr val="accent3">
                    <a:lumMod val="75000"/>
                  </a:schemeClr>
                </a:solidFill>
              </a:ln>
              <a:effectLst/>
              <a:scene3d>
                <a:camera prst="orthographicFront"/>
                <a:lightRig rig="threePt" dir="t"/>
              </a:scene3d>
              <a:sp3d/>
            </c:spPr>
            <c:extLst xmlns:c16r2="http://schemas.microsoft.com/office/drawing/2015/06/chart">
              <c:ext xmlns:c16="http://schemas.microsoft.com/office/drawing/2014/chart" uri="{C3380CC4-5D6E-409C-BE32-E72D297353CC}">
                <c16:uniqueId val="{00000005-FB70-4B13-A67F-00D5A23EB0AF}"/>
              </c:ext>
            </c:extLst>
          </c:dPt>
          <c:dPt>
            <c:idx val="3"/>
            <c:bubble3D val="0"/>
            <c:spPr>
              <a:solidFill>
                <a:srgbClr val="FFFF00"/>
              </a:solidFill>
              <a:ln w="25334">
                <a:solidFill>
                  <a:srgbClr val="FFFF00"/>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7-FB70-4B13-A67F-00D5A23EB0AF}"/>
              </c:ext>
            </c:extLst>
          </c:dPt>
          <c:dPt>
            <c:idx val="4"/>
            <c:bubble3D val="0"/>
            <c:spPr>
              <a:solidFill>
                <a:schemeClr val="accent5"/>
              </a:solidFill>
              <a:ln w="25334">
                <a:solidFill>
                  <a:srgbClr val="FFC000"/>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9-FB70-4B13-A67F-00D5A23EB0AF}"/>
              </c:ext>
            </c:extLst>
          </c:dPt>
          <c:dPt>
            <c:idx val="5"/>
            <c:bubble3D val="0"/>
            <c:spPr>
              <a:solidFill>
                <a:schemeClr val="accent6"/>
              </a:solidFill>
              <a:ln w="25334">
                <a:solidFill>
                  <a:schemeClr val="accent1">
                    <a:lumMod val="60000"/>
                    <a:lumOff val="40000"/>
                  </a:schemeClr>
                </a:solidFill>
              </a:ln>
              <a:effectLst/>
              <a:scene3d>
                <a:camera prst="orthographicFront"/>
                <a:lightRig rig="threePt" dir="t"/>
              </a:scene3d>
              <a:sp3d/>
            </c:spPr>
            <c:extLst xmlns:c16r2="http://schemas.microsoft.com/office/drawing/2015/06/chart">
              <c:ext xmlns:c16="http://schemas.microsoft.com/office/drawing/2014/chart" uri="{C3380CC4-5D6E-409C-BE32-E72D297353CC}">
                <c16:uniqueId val="{0000000B-FB70-4B13-A67F-00D5A23EB0AF}"/>
              </c:ext>
            </c:extLst>
          </c:dPt>
          <c:dLbls>
            <c:dLbl>
              <c:idx val="0"/>
              <c:layout>
                <c:manualLayout>
                  <c:x val="5.9957803731490865E-2"/>
                  <c:y val="1.1297039050336908E-2"/>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B70-4B13-A67F-00D5A23EB0AF}"/>
                </c:ext>
                <c:ext xmlns:c15="http://schemas.microsoft.com/office/drawing/2012/chart" uri="{CE6537A1-D6FC-4f65-9D91-7224C49458BB}"/>
              </c:extLst>
            </c:dLbl>
            <c:dLbl>
              <c:idx val="2"/>
              <c:layout>
                <c:manualLayout>
                  <c:x val="0.12001510583290162"/>
                  <c:y val="-0.14277847344553635"/>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B70-4B13-A67F-00D5A23EB0AF}"/>
                </c:ext>
                <c:ext xmlns:c15="http://schemas.microsoft.com/office/drawing/2012/chart" uri="{CE6537A1-D6FC-4f65-9D91-7224C49458BB}"/>
              </c:extLst>
            </c:dLbl>
            <c:dLbl>
              <c:idx val="3"/>
              <c:layout>
                <c:manualLayout>
                  <c:x val="-0.1302117232791731"/>
                  <c:y val="3.3160176624951257E-2"/>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B70-4B13-A67F-00D5A23EB0AF}"/>
                </c:ext>
                <c:ext xmlns:c15="http://schemas.microsoft.com/office/drawing/2012/chart" uri="{CE6537A1-D6FC-4f65-9D91-7224C49458BB}"/>
              </c:extLst>
            </c:dLbl>
            <c:dLbl>
              <c:idx val="4"/>
              <c:layout>
                <c:manualLayout>
                  <c:x val="-7.571694983714479E-2"/>
                  <c:y val="5.100939472529475E-4"/>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B70-4B13-A67F-00D5A23EB0AF}"/>
                </c:ext>
                <c:ext xmlns:c15="http://schemas.microsoft.com/office/drawing/2012/chart" uri="{CE6537A1-D6FC-4f65-9D91-7224C49458BB}"/>
              </c:extLst>
            </c:dLbl>
            <c:dLbl>
              <c:idx val="5"/>
              <c:layout>
                <c:manualLayout>
                  <c:x val="3.1086748426407688E-2"/>
                  <c:y val="-3.1004303232277479E-2"/>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FB70-4B13-A67F-00D5A23EB0AF}"/>
                </c:ext>
                <c:ext xmlns:c15="http://schemas.microsoft.com/office/drawing/2012/chart" uri="{CE6537A1-D6FC-4f65-9D91-7224C49458BB}"/>
              </c:extLst>
            </c:dLbl>
            <c:dLbl>
              <c:idx val="6"/>
              <c:layout>
                <c:manualLayout>
                  <c:x val="0.11366418547285348"/>
                  <c:y val="-2.6448828659152331E-2"/>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FB70-4B13-A67F-00D5A23EB0AF}"/>
                </c:ext>
                <c:ext xmlns:c15="http://schemas.microsoft.com/office/drawing/2012/chart" uri="{CE6537A1-D6FC-4f65-9D91-7224C49458BB}"/>
              </c:extLst>
            </c:dLbl>
            <c:spPr>
              <a:noFill/>
              <a:ln w="25367">
                <a:noFill/>
              </a:ln>
            </c:spPr>
            <c:txPr>
              <a:bodyPr rot="0" spcFirstLastPara="1" vertOverflow="ellipsis" vert="horz" wrap="square" lIns="38100" tIns="19050" rIns="38100" bIns="19050" anchor="ctr" anchorCtr="1">
                <a:spAutoFit/>
              </a:bodyPr>
              <a:lstStyle/>
              <a:p>
                <a:pPr>
                  <a:defRPr sz="1193"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01"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Лист1!$A$2:$A$8</c:f>
              <c:strCache>
                <c:ptCount val="7"/>
                <c:pt idx="0">
                  <c:v>Оплата труда и начисления по оплате труда</c:v>
                </c:pt>
                <c:pt idx="1">
                  <c:v>Оплата работ, услуг</c:v>
                </c:pt>
                <c:pt idx="2">
                  <c:v>Предоставление субсидий бюджетным, автономным учреждениям</c:v>
                </c:pt>
                <c:pt idx="3">
                  <c:v>Социальное обеспечение </c:v>
                </c:pt>
                <c:pt idx="4">
                  <c:v>Безвозмездные перечисления капитального характера организациям</c:v>
                </c:pt>
                <c:pt idx="5">
                  <c:v>Прочие расходы</c:v>
                </c:pt>
                <c:pt idx="6">
                  <c:v>Поступление нефинансовых активов</c:v>
                </c:pt>
              </c:strCache>
            </c:strRef>
          </c:cat>
          <c:val>
            <c:numRef>
              <c:f>Лист1!$B$2:$B$8</c:f>
              <c:numCache>
                <c:formatCode>#,##0.00</c:formatCode>
                <c:ptCount val="7"/>
                <c:pt idx="0">
                  <c:v>174.65</c:v>
                </c:pt>
                <c:pt idx="1">
                  <c:v>425.16</c:v>
                </c:pt>
                <c:pt idx="2">
                  <c:v>1355.28</c:v>
                </c:pt>
                <c:pt idx="3">
                  <c:v>95.99</c:v>
                </c:pt>
                <c:pt idx="4">
                  <c:v>1.9730000000000001</c:v>
                </c:pt>
                <c:pt idx="5">
                  <c:v>9.58</c:v>
                </c:pt>
                <c:pt idx="6">
                  <c:v>109.23</c:v>
                </c:pt>
              </c:numCache>
            </c:numRef>
          </c:val>
          <c:extLst xmlns:c16r2="http://schemas.microsoft.com/office/drawing/2015/06/chart">
            <c:ext xmlns:c16="http://schemas.microsoft.com/office/drawing/2014/chart" uri="{C3380CC4-5D6E-409C-BE32-E72D297353CC}">
              <c16:uniqueId val="{0000000D-FB70-4B13-A67F-00D5A23EB0AF}"/>
            </c:ext>
          </c:extLst>
        </c:ser>
        <c:dLbls>
          <c:showLegendKey val="0"/>
          <c:showVal val="0"/>
          <c:showCatName val="0"/>
          <c:showSerName val="0"/>
          <c:showPercent val="0"/>
          <c:showBubbleSize val="0"/>
          <c:showLeaderLines val="1"/>
        </c:dLbls>
      </c:pie3DChart>
      <c:spPr>
        <a:noFill/>
        <a:ln w="25367">
          <a:noFill/>
        </a:ln>
      </c:spPr>
    </c:plotArea>
    <c:legend>
      <c:legendPos val="b"/>
      <c:layout>
        <c:manualLayout>
          <c:xMode val="edge"/>
          <c:yMode val="edge"/>
          <c:x val="4.5156618196448076E-2"/>
          <c:y val="0.58216691670938114"/>
          <c:w val="0.8258862386727206"/>
          <c:h val="0.35314304543511688"/>
        </c:manualLayout>
      </c:layout>
      <c:overlay val="0"/>
      <c:spPr>
        <a:noFill/>
        <a:ln w="25367">
          <a:noFill/>
        </a:ln>
      </c:spPr>
      <c:txPr>
        <a:bodyPr rot="0" spcFirstLastPara="1" vertOverflow="ellipsis" vert="horz" wrap="square" anchor="ctr" anchorCtr="1"/>
        <a:lstStyle/>
        <a:p>
          <a:pPr>
            <a:defRPr sz="1193"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c:spPr>
  <c:txPr>
    <a:bodyPr/>
    <a:lstStyle/>
    <a:p>
      <a:pP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0"/>
    </c:view3D>
    <c:floor>
      <c:thickness val="0"/>
    </c:floor>
    <c:sideWall>
      <c:thickness val="0"/>
    </c:sideWall>
    <c:backWall>
      <c:thickness val="0"/>
    </c:backWall>
    <c:plotArea>
      <c:layout>
        <c:manualLayout>
          <c:layoutTarget val="inner"/>
          <c:xMode val="edge"/>
          <c:yMode val="edge"/>
          <c:x val="4.8920203556536986E-2"/>
          <c:y val="0.164203163747701"/>
          <c:w val="0.51393485518688797"/>
          <c:h val="0.7430997173770304"/>
        </c:manualLayout>
      </c:layout>
      <c:pie3DChart>
        <c:varyColors val="1"/>
        <c:ser>
          <c:idx val="0"/>
          <c:order val="0"/>
          <c:tx>
            <c:strRef>
              <c:f>Лист1!$B$1</c:f>
              <c:strCache>
                <c:ptCount val="1"/>
                <c:pt idx="0">
                  <c:v>Столбец1</c:v>
                </c:pt>
              </c:strCache>
            </c:strRef>
          </c:tx>
          <c:spPr>
            <a:ln>
              <a:solidFill>
                <a:srgbClr val="FF0000"/>
              </a:solidFill>
            </a:ln>
          </c:spPr>
          <c:dPt>
            <c:idx val="0"/>
            <c:bubble3D val="0"/>
            <c:spPr>
              <a:solidFill>
                <a:schemeClr val="accent4">
                  <a:lumMod val="20000"/>
                  <a:lumOff val="80000"/>
                </a:schemeClr>
              </a:solidFill>
              <a:ln>
                <a:solidFill>
                  <a:srgbClr val="FF0000"/>
                </a:solidFill>
              </a:ln>
            </c:spPr>
            <c:extLst xmlns:c16r2="http://schemas.microsoft.com/office/drawing/2015/06/chart">
              <c:ext xmlns:c16="http://schemas.microsoft.com/office/drawing/2014/chart" uri="{C3380CC4-5D6E-409C-BE32-E72D297353CC}">
                <c16:uniqueId val="{00000001-7603-4ACF-B860-44356013E814}"/>
              </c:ext>
            </c:extLst>
          </c:dPt>
          <c:dPt>
            <c:idx val="1"/>
            <c:bubble3D val="0"/>
            <c:extLst xmlns:c16r2="http://schemas.microsoft.com/office/drawing/2015/06/chart">
              <c:ext xmlns:c16="http://schemas.microsoft.com/office/drawing/2014/chart" uri="{C3380CC4-5D6E-409C-BE32-E72D297353CC}">
                <c16:uniqueId val="{00000002-7603-4ACF-B860-44356013E814}"/>
              </c:ext>
            </c:extLst>
          </c:dPt>
          <c:dPt>
            <c:idx val="2"/>
            <c:bubble3D val="0"/>
            <c:spPr>
              <a:solidFill>
                <a:srgbClr val="FF0000"/>
              </a:solidFill>
              <a:ln>
                <a:solidFill>
                  <a:srgbClr val="FF0000"/>
                </a:solidFill>
              </a:ln>
            </c:spPr>
            <c:extLst xmlns:c16r2="http://schemas.microsoft.com/office/drawing/2015/06/chart">
              <c:ext xmlns:c16="http://schemas.microsoft.com/office/drawing/2014/chart" uri="{C3380CC4-5D6E-409C-BE32-E72D297353CC}">
                <c16:uniqueId val="{00000004-7603-4ACF-B860-44356013E814}"/>
              </c:ext>
            </c:extLst>
          </c:dPt>
          <c:dPt>
            <c:idx val="3"/>
            <c:bubble3D val="0"/>
            <c:spPr>
              <a:solidFill>
                <a:srgbClr val="FFFF00"/>
              </a:solidFill>
              <a:ln>
                <a:solidFill>
                  <a:srgbClr val="FF0000"/>
                </a:solidFill>
              </a:ln>
            </c:spPr>
            <c:extLst xmlns:c16r2="http://schemas.microsoft.com/office/drawing/2015/06/chart">
              <c:ext xmlns:c16="http://schemas.microsoft.com/office/drawing/2014/chart" uri="{C3380CC4-5D6E-409C-BE32-E72D297353CC}">
                <c16:uniqueId val="{00000006-7603-4ACF-B860-44356013E814}"/>
              </c:ext>
            </c:extLst>
          </c:dPt>
          <c:dPt>
            <c:idx val="4"/>
            <c:bubble3D val="0"/>
            <c:spPr>
              <a:solidFill>
                <a:schemeClr val="accent5">
                  <a:lumMod val="60000"/>
                  <a:lumOff val="40000"/>
                </a:schemeClr>
              </a:solidFill>
              <a:ln>
                <a:solidFill>
                  <a:srgbClr val="FF0000"/>
                </a:solidFill>
              </a:ln>
            </c:spPr>
            <c:extLst xmlns:c16r2="http://schemas.microsoft.com/office/drawing/2015/06/chart">
              <c:ext xmlns:c16="http://schemas.microsoft.com/office/drawing/2014/chart" uri="{C3380CC4-5D6E-409C-BE32-E72D297353CC}">
                <c16:uniqueId val="{00000008-7603-4ACF-B860-44356013E814}"/>
              </c:ext>
            </c:extLst>
          </c:dPt>
          <c:dPt>
            <c:idx val="5"/>
            <c:bubble3D val="0"/>
            <c:spPr>
              <a:solidFill>
                <a:schemeClr val="accent3">
                  <a:lumMod val="60000"/>
                  <a:lumOff val="40000"/>
                </a:schemeClr>
              </a:solidFill>
              <a:ln>
                <a:solidFill>
                  <a:srgbClr val="FF0000"/>
                </a:solidFill>
              </a:ln>
            </c:spPr>
            <c:extLst xmlns:c16r2="http://schemas.microsoft.com/office/drawing/2015/06/chart">
              <c:ext xmlns:c16="http://schemas.microsoft.com/office/drawing/2014/chart" uri="{C3380CC4-5D6E-409C-BE32-E72D297353CC}">
                <c16:uniqueId val="{0000000A-7603-4ACF-B860-44356013E814}"/>
              </c:ext>
            </c:extLst>
          </c:dPt>
          <c:dPt>
            <c:idx val="6"/>
            <c:bubble3D val="0"/>
            <c:spPr>
              <a:solidFill>
                <a:srgbClr val="CC66FF"/>
              </a:solidFill>
              <a:ln>
                <a:solidFill>
                  <a:srgbClr val="FF0000"/>
                </a:solidFill>
              </a:ln>
            </c:spPr>
            <c:extLst xmlns:c16r2="http://schemas.microsoft.com/office/drawing/2015/06/chart">
              <c:ext xmlns:c16="http://schemas.microsoft.com/office/drawing/2014/chart" uri="{C3380CC4-5D6E-409C-BE32-E72D297353CC}">
                <c16:uniqueId val="{0000000C-7603-4ACF-B860-44356013E814}"/>
              </c:ext>
            </c:extLst>
          </c:dPt>
          <c:dPt>
            <c:idx val="7"/>
            <c:bubble3D val="0"/>
            <c:spPr>
              <a:solidFill>
                <a:srgbClr val="00FF00"/>
              </a:solidFill>
              <a:ln>
                <a:solidFill>
                  <a:srgbClr val="FF0000"/>
                </a:solidFill>
              </a:ln>
            </c:spPr>
            <c:extLst xmlns:c16r2="http://schemas.microsoft.com/office/drawing/2015/06/chart">
              <c:ext xmlns:c16="http://schemas.microsoft.com/office/drawing/2014/chart" uri="{C3380CC4-5D6E-409C-BE32-E72D297353CC}">
                <c16:uniqueId val="{0000000E-7603-4ACF-B860-44356013E814}"/>
              </c:ext>
            </c:extLst>
          </c:dPt>
          <c:dPt>
            <c:idx val="8"/>
            <c:bubble3D val="0"/>
            <c:spPr>
              <a:solidFill>
                <a:schemeClr val="accent6">
                  <a:lumMod val="50000"/>
                </a:schemeClr>
              </a:solidFill>
              <a:ln>
                <a:solidFill>
                  <a:srgbClr val="FF0000"/>
                </a:solidFill>
              </a:ln>
            </c:spPr>
            <c:extLst xmlns:c16r2="http://schemas.microsoft.com/office/drawing/2015/06/chart">
              <c:ext xmlns:c16="http://schemas.microsoft.com/office/drawing/2014/chart" uri="{C3380CC4-5D6E-409C-BE32-E72D297353CC}">
                <c16:uniqueId val="{00000010-7603-4ACF-B860-44356013E814}"/>
              </c:ext>
            </c:extLst>
          </c:dPt>
          <c:dPt>
            <c:idx val="9"/>
            <c:bubble3D val="0"/>
            <c:extLst xmlns:c16r2="http://schemas.microsoft.com/office/drawing/2015/06/chart">
              <c:ext xmlns:c16="http://schemas.microsoft.com/office/drawing/2014/chart" uri="{C3380CC4-5D6E-409C-BE32-E72D297353CC}">
                <c16:uniqueId val="{00000011-7603-4ACF-B860-44356013E814}"/>
              </c:ext>
            </c:extLst>
          </c:dPt>
          <c:dLbls>
            <c:spPr>
              <a:noFill/>
              <a:ln w="25343">
                <a:noFill/>
              </a:ln>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Лист1!$A$2:$A$12</c:f>
              <c:strCache>
                <c:ptCount val="11"/>
                <c:pt idx="0">
                  <c:v>Общегосударственные вопросы  </c:v>
                </c:pt>
                <c:pt idx="1">
                  <c:v>Национальная оборона  </c:v>
                </c:pt>
                <c:pt idx="2">
                  <c:v>Национальная безопасность и правоохранительная деятельность </c:v>
                </c:pt>
                <c:pt idx="3">
                  <c:v>Национальная экономика </c:v>
                </c:pt>
                <c:pt idx="4">
                  <c:v>Жилищно-коммунальное хозяйство </c:v>
                </c:pt>
                <c:pt idx="5">
                  <c:v>Охрана окружающей среды </c:v>
                </c:pt>
                <c:pt idx="6">
                  <c:v>Образование</c:v>
                </c:pt>
                <c:pt idx="7">
                  <c:v>Культура </c:v>
                </c:pt>
                <c:pt idx="8">
                  <c:v>Социальная политика </c:v>
                </c:pt>
                <c:pt idx="9">
                  <c:v>Физическая культура и спорт </c:v>
                </c:pt>
                <c:pt idx="10">
                  <c:v>Средства массовой информации </c:v>
                </c:pt>
              </c:strCache>
            </c:strRef>
          </c:cat>
          <c:val>
            <c:numRef>
              <c:f>Лист1!$B$2:$B$12</c:f>
              <c:numCache>
                <c:formatCode>0.0</c:formatCode>
                <c:ptCount val="11"/>
                <c:pt idx="0">
                  <c:v>8.9</c:v>
                </c:pt>
                <c:pt idx="1">
                  <c:v>0.1</c:v>
                </c:pt>
                <c:pt idx="2">
                  <c:v>0.9</c:v>
                </c:pt>
                <c:pt idx="3">
                  <c:v>9</c:v>
                </c:pt>
                <c:pt idx="4">
                  <c:v>12.6</c:v>
                </c:pt>
                <c:pt idx="5">
                  <c:v>0.6</c:v>
                </c:pt>
                <c:pt idx="6">
                  <c:v>53.2</c:v>
                </c:pt>
                <c:pt idx="7">
                  <c:v>5.8</c:v>
                </c:pt>
                <c:pt idx="8">
                  <c:v>6.1</c:v>
                </c:pt>
                <c:pt idx="9">
                  <c:v>2.5</c:v>
                </c:pt>
                <c:pt idx="10">
                  <c:v>0.2</c:v>
                </c:pt>
              </c:numCache>
            </c:numRef>
          </c:val>
          <c:extLst xmlns:c16r2="http://schemas.microsoft.com/office/drawing/2015/06/chart">
            <c:ext xmlns:c16="http://schemas.microsoft.com/office/drawing/2014/chart" uri="{C3380CC4-5D6E-409C-BE32-E72D297353CC}">
              <c16:uniqueId val="{00000012-7603-4ACF-B860-44356013E814}"/>
            </c:ext>
          </c:extLst>
        </c:ser>
        <c:dLbls>
          <c:showLegendKey val="0"/>
          <c:showVal val="0"/>
          <c:showCatName val="0"/>
          <c:showSerName val="0"/>
          <c:showPercent val="0"/>
          <c:showBubbleSize val="0"/>
          <c:showLeaderLines val="1"/>
        </c:dLbls>
      </c:pie3DChart>
      <c:spPr>
        <a:noFill/>
        <a:ln w="25343">
          <a:noFill/>
        </a:ln>
      </c:spPr>
    </c:plotArea>
    <c:legend>
      <c:legendPos val="r"/>
      <c:legendEntry>
        <c:idx val="1"/>
        <c:txPr>
          <a:bodyPr/>
          <a:lstStyle/>
          <a:p>
            <a:pPr>
              <a:defRPr sz="800">
                <a:latin typeface="Times New Roman" panose="02020603050405020304" pitchFamily="18" charset="0"/>
                <a:cs typeface="Times New Roman" panose="02020603050405020304" pitchFamily="18" charset="0"/>
              </a:defRPr>
            </a:pPr>
            <a:endParaRPr lang="ru-RU"/>
          </a:p>
        </c:txPr>
      </c:legendEntry>
      <c:layout>
        <c:manualLayout>
          <c:xMode val="edge"/>
          <c:yMode val="edge"/>
          <c:x val="0.5326504069169995"/>
          <c:y val="7.9384890614443274E-2"/>
          <c:w val="0.44719194165573001"/>
          <c:h val="0.87710847554448657"/>
        </c:manualLayout>
      </c:layout>
      <c:overlay val="0"/>
      <c:txPr>
        <a:bodyPr/>
        <a:lstStyle/>
        <a:p>
          <a:pPr>
            <a:defRPr sz="8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045"/>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pPr>
        <a:noFill/>
        <a:ln w="15611">
          <a:noFill/>
        </a:ln>
      </c:spPr>
    </c:sideWall>
    <c:backWall>
      <c:thickness val="0"/>
      <c:spPr>
        <a:noFill/>
        <a:ln w="15611">
          <a:noFill/>
        </a:ln>
      </c:spPr>
    </c:backWall>
    <c:plotArea>
      <c:layout>
        <c:manualLayout>
          <c:layoutTarget val="inner"/>
          <c:xMode val="edge"/>
          <c:yMode val="edge"/>
          <c:x val="0.10802168525623081"/>
          <c:y val="0.1250677372490559"/>
          <c:w val="0.89197824620221899"/>
          <c:h val="0.77233020187136914"/>
        </c:manualLayout>
      </c:layout>
      <c:bar3DChart>
        <c:barDir val="col"/>
        <c:grouping val="clustered"/>
        <c:varyColors val="0"/>
        <c:ser>
          <c:idx val="0"/>
          <c:order val="0"/>
          <c:tx>
            <c:strRef>
              <c:f>Лист1!$B$1</c:f>
              <c:strCache>
                <c:ptCount val="1"/>
                <c:pt idx="0">
                  <c:v>Доходы</c:v>
                </c:pt>
              </c:strCache>
            </c:strRef>
          </c:tx>
          <c:spPr>
            <a:solidFill>
              <a:schemeClr val="accent4">
                <a:lumMod val="60000"/>
                <a:lumOff val="40000"/>
              </a:schemeClr>
            </a:solidFill>
            <a:ln>
              <a:solidFill>
                <a:schemeClr val="tx1"/>
              </a:solidFill>
            </a:ln>
          </c:spPr>
          <c:invertIfNegative val="0"/>
          <c:dLbls>
            <c:dLbl>
              <c:idx val="0"/>
              <c:layout>
                <c:manualLayout>
                  <c:x val="-2.8158577250833643E-2"/>
                  <c:y val="-1.682250333468054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6DE-4130-94AB-20938F2DB1EC}"/>
                </c:ext>
                <c:ext xmlns:c15="http://schemas.microsoft.com/office/drawing/2012/chart" uri="{CE6537A1-D6FC-4f65-9D91-7224C49458BB}"/>
              </c:extLst>
            </c:dLbl>
            <c:dLbl>
              <c:idx val="1"/>
              <c:layout>
                <c:manualLayout>
                  <c:x val="-2.6483926807712006E-2"/>
                  <c:y val="-7.366702844983035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6DE-4130-94AB-20938F2DB1EC}"/>
                </c:ext>
                <c:ext xmlns:c15="http://schemas.microsoft.com/office/drawing/2012/chart" uri="{CE6537A1-D6FC-4f65-9D91-7224C49458BB}"/>
              </c:extLst>
            </c:dLbl>
            <c:dLbl>
              <c:idx val="2"/>
              <c:layout>
                <c:manualLayout>
                  <c:x val="-7.7856151031970985E-3"/>
                  <c:y val="-1.43278778051655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76DE-4130-94AB-20938F2DB1EC}"/>
                </c:ext>
                <c:ext xmlns:c15="http://schemas.microsoft.com/office/drawing/2012/chart" uri="{CE6537A1-D6FC-4f65-9D91-7224C49458BB}"/>
              </c:extLst>
            </c:dLbl>
            <c:dLbl>
              <c:idx val="3"/>
              <c:layout>
                <c:manualLayout>
                  <c:x val="-1.9266394961096701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6DE-4130-94AB-20938F2DB1EC}"/>
                </c:ext>
                <c:ext xmlns:c15="http://schemas.microsoft.com/office/drawing/2012/chart" uri="{CE6537A1-D6FC-4f65-9D91-7224C49458BB}"/>
              </c:extLst>
            </c:dLbl>
            <c:dLbl>
              <c:idx val="4"/>
              <c:layout>
                <c:manualLayout>
                  <c:x val="3.4540962379599294E-3"/>
                  <c:y val="-2.387513995517220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6DE-4130-94AB-20938F2DB1EC}"/>
                </c:ext>
                <c:ext xmlns:c15="http://schemas.microsoft.com/office/drawing/2012/chart" uri="{CE6537A1-D6FC-4f65-9D91-7224C49458BB}"/>
              </c:extLst>
            </c:dLbl>
            <c:spPr>
              <a:noFill/>
              <a:ln w="15579">
                <a:noFill/>
              </a:ln>
            </c:spPr>
            <c:txPr>
              <a:bodyPr/>
              <a:lstStyle/>
              <a:p>
                <a:pPr>
                  <a:defRPr sz="800" b="1">
                    <a:solidFill>
                      <a:schemeClr val="bg2">
                        <a:lumMod val="50000"/>
                      </a:schemeClr>
                    </a:solidFill>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год</c:v>
                </c:pt>
                <c:pt idx="1">
                  <c:v>2019 год (отчет)</c:v>
                </c:pt>
                <c:pt idx="2">
                  <c:v>2020 год (оценка)</c:v>
                </c:pt>
                <c:pt idx="3">
                  <c:v>2021 год (оценка)</c:v>
                </c:pt>
                <c:pt idx="4">
                  <c:v>2022 год (оценка)</c:v>
                </c:pt>
              </c:strCache>
            </c:strRef>
          </c:cat>
          <c:val>
            <c:numRef>
              <c:f>Лист1!$B$2:$B$6</c:f>
              <c:numCache>
                <c:formatCode>#,##0.00</c:formatCode>
                <c:ptCount val="5"/>
                <c:pt idx="0">
                  <c:v>112.41</c:v>
                </c:pt>
                <c:pt idx="1">
                  <c:v>114.9</c:v>
                </c:pt>
                <c:pt idx="2">
                  <c:v>90.4</c:v>
                </c:pt>
                <c:pt idx="3">
                  <c:v>105.7</c:v>
                </c:pt>
                <c:pt idx="4">
                  <c:v>107.4</c:v>
                </c:pt>
              </c:numCache>
            </c:numRef>
          </c:val>
          <c:extLst xmlns:c16r2="http://schemas.microsoft.com/office/drawing/2015/06/chart">
            <c:ext xmlns:c16="http://schemas.microsoft.com/office/drawing/2014/chart" uri="{C3380CC4-5D6E-409C-BE32-E72D297353CC}">
              <c16:uniqueId val="{00000005-76DE-4130-94AB-20938F2DB1EC}"/>
            </c:ext>
          </c:extLst>
        </c:ser>
        <c:ser>
          <c:idx val="1"/>
          <c:order val="1"/>
          <c:tx>
            <c:strRef>
              <c:f>Лист1!$C$1</c:f>
              <c:strCache>
                <c:ptCount val="1"/>
                <c:pt idx="0">
                  <c:v>Расходы</c:v>
                </c:pt>
              </c:strCache>
            </c:strRef>
          </c:tx>
          <c:spPr>
            <a:solidFill>
              <a:schemeClr val="accent3">
                <a:lumMod val="60000"/>
                <a:lumOff val="40000"/>
              </a:schemeClr>
            </a:solidFill>
          </c:spPr>
          <c:invertIfNegative val="0"/>
          <c:dLbls>
            <c:dLbl>
              <c:idx val="0"/>
              <c:layout>
                <c:manualLayout>
                  <c:x val="8.5289419257129385E-3"/>
                  <c:y val="-3.989487279191201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76DE-4130-94AB-20938F2DB1EC}"/>
                </c:ext>
                <c:ext xmlns:c15="http://schemas.microsoft.com/office/drawing/2012/chart" uri="{CE6537A1-D6FC-4f65-9D91-7224C49458BB}"/>
              </c:extLst>
            </c:dLbl>
            <c:dLbl>
              <c:idx val="1"/>
              <c:layout>
                <c:manualLayout>
                  <c:x val="2.3972100972583572E-2"/>
                  <c:y val="-1.156488332324740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6DE-4130-94AB-20938F2DB1EC}"/>
                </c:ext>
                <c:ext xmlns:c15="http://schemas.microsoft.com/office/drawing/2012/chart" uri="{CE6537A1-D6FC-4f65-9D91-7224C49458BB}"/>
              </c:extLst>
            </c:dLbl>
            <c:dLbl>
              <c:idx val="2"/>
              <c:layout>
                <c:manualLayout>
                  <c:x val="2.0975588351010613E-2"/>
                  <c:y val="-3.554624161059673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76DE-4130-94AB-20938F2DB1EC}"/>
                </c:ext>
                <c:ext xmlns:c15="http://schemas.microsoft.com/office/drawing/2012/chart" uri="{CE6537A1-D6FC-4f65-9D91-7224C49458BB}"/>
              </c:extLst>
            </c:dLbl>
            <c:dLbl>
              <c:idx val="3"/>
              <c:layout>
                <c:manualLayout>
                  <c:x val="3.0953923319323826E-2"/>
                  <c:y val="-6.694654186847271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76DE-4130-94AB-20938F2DB1EC}"/>
                </c:ext>
                <c:ext xmlns:c15="http://schemas.microsoft.com/office/drawing/2012/chart" uri="{CE6537A1-D6FC-4f65-9D91-7224C49458BB}"/>
              </c:extLst>
            </c:dLbl>
            <c:dLbl>
              <c:idx val="4"/>
              <c:layout>
                <c:manualLayout>
                  <c:x val="3.7781792299802983E-2"/>
                  <c:y val="-6.6946541868472716E-3"/>
                </c:manualLayout>
              </c:layout>
              <c:showLegendKey val="0"/>
              <c:showVal val="1"/>
              <c:showCatName val="0"/>
              <c:showSerName val="0"/>
              <c:showPercent val="0"/>
              <c:showBubbleSize val="0"/>
              <c:extLst>
                <c:ext xmlns:c15="http://schemas.microsoft.com/office/drawing/2012/chart" uri="{CE6537A1-D6FC-4f65-9D91-7224C49458BB}"/>
              </c:extLst>
            </c:dLbl>
            <c:spPr>
              <a:noFill/>
              <a:ln w="15579">
                <a:noFill/>
              </a:ln>
            </c:spPr>
            <c:txPr>
              <a:bodyPr wrap="square" lIns="38100" tIns="19050" rIns="38100" bIns="19050" anchor="ctr">
                <a:spAutoFit/>
              </a:bodyPr>
              <a:lstStyle/>
              <a:p>
                <a:pPr>
                  <a:defRPr sz="800" b="1">
                    <a:solidFill>
                      <a:schemeClr val="bg2">
                        <a:lumMod val="50000"/>
                      </a:schemeClr>
                    </a:solidFill>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год</c:v>
                </c:pt>
                <c:pt idx="1">
                  <c:v>2019 год (отчет)</c:v>
                </c:pt>
                <c:pt idx="2">
                  <c:v>2020 год (оценка)</c:v>
                </c:pt>
                <c:pt idx="3">
                  <c:v>2021 год (оценка)</c:v>
                </c:pt>
                <c:pt idx="4">
                  <c:v>2022 год (оценка)</c:v>
                </c:pt>
              </c:strCache>
            </c:strRef>
          </c:cat>
          <c:val>
            <c:numRef>
              <c:f>Лист1!$C$2:$C$6</c:f>
              <c:numCache>
                <c:formatCode>#,##0.00</c:formatCode>
                <c:ptCount val="5"/>
                <c:pt idx="0">
                  <c:v>112.37</c:v>
                </c:pt>
                <c:pt idx="1">
                  <c:v>114.2</c:v>
                </c:pt>
                <c:pt idx="2">
                  <c:v>91.5</c:v>
                </c:pt>
                <c:pt idx="3">
                  <c:v>105.7</c:v>
                </c:pt>
                <c:pt idx="4">
                  <c:v>107.4</c:v>
                </c:pt>
              </c:numCache>
            </c:numRef>
          </c:val>
          <c:extLst xmlns:c16r2="http://schemas.microsoft.com/office/drawing/2015/06/chart">
            <c:ext xmlns:c16="http://schemas.microsoft.com/office/drawing/2014/chart" uri="{C3380CC4-5D6E-409C-BE32-E72D297353CC}">
              <c16:uniqueId val="{0000000A-76DE-4130-94AB-20938F2DB1EC}"/>
            </c:ext>
          </c:extLst>
        </c:ser>
        <c:dLbls>
          <c:showLegendKey val="0"/>
          <c:showVal val="0"/>
          <c:showCatName val="0"/>
          <c:showSerName val="0"/>
          <c:showPercent val="0"/>
          <c:showBubbleSize val="0"/>
        </c:dLbls>
        <c:gapWidth val="150"/>
        <c:shape val="cylinder"/>
        <c:axId val="262874160"/>
        <c:axId val="262874552"/>
        <c:axId val="0"/>
      </c:bar3DChart>
      <c:catAx>
        <c:axId val="262874160"/>
        <c:scaling>
          <c:orientation val="minMax"/>
        </c:scaling>
        <c:delete val="0"/>
        <c:axPos val="b"/>
        <c:numFmt formatCode="General" sourceLinked="1"/>
        <c:majorTickMark val="out"/>
        <c:minorTickMark val="none"/>
        <c:tickLblPos val="nextTo"/>
        <c:txPr>
          <a:bodyPr/>
          <a:lstStyle/>
          <a:p>
            <a:pPr>
              <a:defRPr sz="856"/>
            </a:pPr>
            <a:endParaRPr lang="ru-RU"/>
          </a:p>
        </c:txPr>
        <c:crossAx val="262874552"/>
        <c:crosses val="autoZero"/>
        <c:auto val="1"/>
        <c:lblAlgn val="ctr"/>
        <c:lblOffset val="100"/>
        <c:noMultiLvlLbl val="0"/>
      </c:catAx>
      <c:valAx>
        <c:axId val="262874552"/>
        <c:scaling>
          <c:orientation val="minMax"/>
        </c:scaling>
        <c:delete val="0"/>
        <c:axPos val="l"/>
        <c:numFmt formatCode="#,##0.00" sourceLinked="1"/>
        <c:majorTickMark val="out"/>
        <c:minorTickMark val="none"/>
        <c:tickLblPos val="nextTo"/>
        <c:txPr>
          <a:bodyPr/>
          <a:lstStyle/>
          <a:p>
            <a:pPr>
              <a:defRPr sz="675"/>
            </a:pPr>
            <a:endParaRPr lang="ru-RU"/>
          </a:p>
        </c:txPr>
        <c:crossAx val="262874160"/>
        <c:crosses val="autoZero"/>
        <c:crossBetween val="between"/>
      </c:valAx>
    </c:plotArea>
    <c:legend>
      <c:legendPos val="t"/>
      <c:layout>
        <c:manualLayout>
          <c:xMode val="edge"/>
          <c:yMode val="edge"/>
          <c:x val="0.74455380670150828"/>
          <c:y val="7.3488325999084888E-3"/>
          <c:w val="0.25544616732182746"/>
          <c:h val="0.14730743117157502"/>
        </c:manualLayout>
      </c:layout>
      <c:overlay val="0"/>
      <c:txPr>
        <a:bodyPr/>
        <a:lstStyle/>
        <a:p>
          <a:pPr>
            <a:defRPr sz="9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spPr>
    <a:ln w="0">
      <a:noFill/>
    </a:ln>
  </c:spPr>
  <c:txPr>
    <a:bodyPr/>
    <a:lstStyle/>
    <a:p>
      <a:pPr>
        <a:defRPr sz="1101"/>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60"/>
      <c:rotY val="70"/>
      <c:depthPercent val="100"/>
      <c:rAngAx val="0"/>
      <c:perspective val="1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spPr>
            <a:scene3d>
              <a:camera prst="orthographicFront"/>
              <a:lightRig rig="threePt" dir="t"/>
            </a:scene3d>
            <a:sp3d prstMaterial="flat"/>
          </c:spPr>
          <c:explosion val="7"/>
          <c:dPt>
            <c:idx val="0"/>
            <c:bubble3D val="0"/>
            <c:explosion val="23"/>
          </c:dPt>
          <c:dPt>
            <c:idx val="11"/>
            <c:bubble3D val="0"/>
            <c:explosion val="0"/>
            <c:extLst xmlns:c16r2="http://schemas.microsoft.com/office/drawing/2015/06/chart">
              <c:ext xmlns:c16="http://schemas.microsoft.com/office/drawing/2014/chart" uri="{C3380CC4-5D6E-409C-BE32-E72D297353CC}">
                <c16:uniqueId val="{00000000-F2D9-4C86-91E0-687E2D0CE6E6}"/>
              </c:ext>
            </c:extLst>
          </c:dPt>
          <c:dLbls>
            <c:dLbl>
              <c:idx val="1"/>
              <c:layout>
                <c:manualLayout>
                  <c:x val="5.8005350858672269E-2"/>
                  <c:y val="0.1249111763636759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7.3824992001946518E-2"/>
                  <c:y val="-1.2467839203328458E-2"/>
                </c:manualLayout>
              </c:layout>
              <c:showLegendKey val="0"/>
              <c:showVal val="1"/>
              <c:showCatName val="0"/>
              <c:showSerName val="0"/>
              <c:showPercent val="0"/>
              <c:showBubbleSize val="0"/>
              <c:extLst>
                <c:ext xmlns:c15="http://schemas.microsoft.com/office/drawing/2012/chart" uri="{CE6537A1-D6FC-4f65-9D91-7224C49458BB}">
                  <c15:layout>
                    <c:manualLayout>
                      <c:w val="0.15819641143274255"/>
                      <c:h val="4.2639822057270314E-2"/>
                    </c:manualLayout>
                  </c15:layout>
                </c:ext>
              </c:extLst>
            </c:dLbl>
            <c:dLbl>
              <c:idx val="4"/>
              <c:layout>
                <c:manualLayout>
                  <c:x val="3.813737635196169E-4"/>
                  <c:y val="-5.1288953697107592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5.2732137144247517E-3"/>
                  <c:y val="-2.1943355216055196E-2"/>
                </c:manualLayout>
              </c:layout>
              <c:showLegendKey val="0"/>
              <c:showVal val="1"/>
              <c:showCatName val="0"/>
              <c:showSerName val="0"/>
              <c:showPercent val="0"/>
              <c:showBubbleSize val="0"/>
              <c:extLst>
                <c:ext xmlns:c15="http://schemas.microsoft.com/office/drawing/2012/chart" uri="{CE6537A1-D6FC-4f65-9D91-7224C49458BB}">
                  <c15:layout>
                    <c:manualLayout>
                      <c:w val="0.14501337714668067"/>
                      <c:h val="4.2639822057270314E-2"/>
                    </c:manualLayout>
                  </c15:layout>
                </c:ext>
              </c:extLst>
            </c:dLbl>
            <c:dLbl>
              <c:idx val="11"/>
              <c:layout>
                <c:manualLayout>
                  <c:x val="-5.5368744001459892E-2"/>
                  <c:y val="6.9319741513892003E-2"/>
                </c:manualLayout>
              </c:layout>
              <c:showLegendKey val="0"/>
              <c:showVal val="1"/>
              <c:showCatName val="0"/>
              <c:showSerName val="0"/>
              <c:showPercent val="0"/>
              <c:showBubbleSize val="0"/>
              <c:extLst>
                <c:ext xmlns:c15="http://schemas.microsoft.com/office/drawing/2012/chart" uri="{CE6537A1-D6FC-4f65-9D91-7224C49458BB}">
                  <c15:layout>
                    <c:manualLayout>
                      <c:w val="0.12655712914619405"/>
                      <c:h val="4.2639822057270314E-2"/>
                    </c:manualLayout>
                  </c15:layout>
                </c:ext>
              </c:extLst>
            </c:dLbl>
            <c:spPr>
              <a:noFill/>
              <a:ln>
                <a:noFill/>
              </a:ln>
              <a:effectLst/>
            </c:spPr>
            <c:txPr>
              <a:bodyPr/>
              <a:lstStyle/>
              <a:p>
                <a:pPr>
                  <a:defRPr sz="800"/>
                </a:pPr>
                <a:endParaRPr lang="ru-RU"/>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Лист1!$A$2:$A$13</c:f>
              <c:strCache>
                <c:ptCount val="12"/>
                <c:pt idx="0">
                  <c:v>Налоги на доходы</c:v>
                </c:pt>
                <c:pt idx="1">
                  <c:v>Акцизы</c:v>
                </c:pt>
                <c:pt idx="2">
                  <c:v>Налоги на совокупный доход</c:v>
                </c:pt>
                <c:pt idx="3">
                  <c:v>Налоги на имущество</c:v>
                </c:pt>
                <c:pt idx="4">
                  <c:v>Штрафы, санкции</c:v>
                </c:pt>
                <c:pt idx="5">
                  <c:v>Госпошлина</c:v>
                </c:pt>
                <c:pt idx="6">
                  <c:v>Доходы от использования имущества</c:v>
                </c:pt>
                <c:pt idx="7">
                  <c:v>Платежи за пользование природными ресурсами</c:v>
                </c:pt>
                <c:pt idx="8">
                  <c:v>Доходы от оказания платных услуг</c:v>
                </c:pt>
                <c:pt idx="9">
                  <c:v>Доходы от продажи активов</c:v>
                </c:pt>
                <c:pt idx="10">
                  <c:v>Прочие неналоговые доходы</c:v>
                </c:pt>
                <c:pt idx="11">
                  <c:v>Безвозмезные поступления</c:v>
                </c:pt>
              </c:strCache>
            </c:strRef>
          </c:cat>
          <c:val>
            <c:numRef>
              <c:f>Лист1!$B$2:$B$13</c:f>
              <c:numCache>
                <c:formatCode>#,##0.0</c:formatCode>
                <c:ptCount val="12"/>
                <c:pt idx="0">
                  <c:v>351445.402</c:v>
                </c:pt>
                <c:pt idx="1">
                  <c:v>22964.928</c:v>
                </c:pt>
                <c:pt idx="2">
                  <c:v>140426.829</c:v>
                </c:pt>
                <c:pt idx="3">
                  <c:v>11797.865</c:v>
                </c:pt>
                <c:pt idx="4">
                  <c:v>10101.75</c:v>
                </c:pt>
                <c:pt idx="5">
                  <c:v>10228.998</c:v>
                </c:pt>
                <c:pt idx="6">
                  <c:v>71504.538</c:v>
                </c:pt>
                <c:pt idx="7">
                  <c:v>3430.0230000000001</c:v>
                </c:pt>
                <c:pt idx="8">
                  <c:v>676.97900000000004</c:v>
                </c:pt>
                <c:pt idx="9">
                  <c:v>30711.368999999999</c:v>
                </c:pt>
                <c:pt idx="10">
                  <c:v>1921.2090000000001</c:v>
                </c:pt>
                <c:pt idx="11">
                  <c:v>1340.0350000000001</c:v>
                </c:pt>
              </c:numCache>
            </c:numRef>
          </c:val>
          <c:extLst xmlns:c16r2="http://schemas.microsoft.com/office/drawing/2015/06/chart">
            <c:ext xmlns:c16="http://schemas.microsoft.com/office/drawing/2014/chart" uri="{C3380CC4-5D6E-409C-BE32-E72D297353CC}">
              <c16:uniqueId val="{00000001-F2D9-4C86-91E0-687E2D0CE6E6}"/>
            </c:ext>
          </c:extLst>
        </c:ser>
        <c:dLbls>
          <c:showLegendKey val="0"/>
          <c:showVal val="0"/>
          <c:showCatName val="0"/>
          <c:showSerName val="0"/>
          <c:showPercent val="0"/>
          <c:showBubbleSize val="0"/>
          <c:showLeaderLines val="1"/>
        </c:dLbls>
      </c:pie3DChart>
    </c:plotArea>
    <c:legend>
      <c:legendPos val="r"/>
      <c:layout>
        <c:manualLayout>
          <c:xMode val="edge"/>
          <c:yMode val="edge"/>
          <c:x val="0.61315579626876537"/>
          <c:y val="0.19581056846828807"/>
          <c:w val="0.38602976210124701"/>
          <c:h val="0.63107473839368666"/>
        </c:manualLayout>
      </c:layout>
      <c:overlay val="0"/>
      <c:txPr>
        <a:bodyPr/>
        <a:lstStyle/>
        <a:p>
          <a:pPr>
            <a:defRPr sz="900" baseline="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60"/>
      <c:rotY val="150"/>
      <c:depthPercent val="100"/>
      <c:rAngAx val="0"/>
      <c:perspective val="130"/>
    </c:view3D>
    <c:floor>
      <c:thickness val="0"/>
    </c:floor>
    <c:sideWall>
      <c:thickness val="0"/>
    </c:sideWall>
    <c:backWall>
      <c:thickness val="0"/>
    </c:backWall>
    <c:plotArea>
      <c:layout>
        <c:manualLayout>
          <c:layoutTarget val="inner"/>
          <c:xMode val="edge"/>
          <c:yMode val="edge"/>
          <c:x val="6.1592589432355155E-2"/>
          <c:y val="8.3346041965045942E-2"/>
          <c:w val="0.50899093318651378"/>
          <c:h val="0.83330791606990817"/>
        </c:manualLayout>
      </c:layout>
      <c:pie3DChart>
        <c:varyColors val="1"/>
        <c:ser>
          <c:idx val="0"/>
          <c:order val="0"/>
          <c:tx>
            <c:strRef>
              <c:f>Лист1!$B$1</c:f>
              <c:strCache>
                <c:ptCount val="1"/>
                <c:pt idx="0">
                  <c:v>Продажи</c:v>
                </c:pt>
              </c:strCache>
            </c:strRef>
          </c:tx>
          <c:spPr>
            <a:scene3d>
              <a:camera prst="orthographicFront"/>
              <a:lightRig rig="threePt" dir="t"/>
            </a:scene3d>
            <a:sp3d prstMaterial="flat"/>
          </c:spPr>
          <c:explosion val="7"/>
          <c:dPt>
            <c:idx val="11"/>
            <c:bubble3D val="0"/>
            <c:explosion val="0"/>
            <c:extLst xmlns:c16r2="http://schemas.microsoft.com/office/drawing/2015/06/chart">
              <c:ext xmlns:c16="http://schemas.microsoft.com/office/drawing/2014/chart" uri="{C3380CC4-5D6E-409C-BE32-E72D297353CC}">
                <c16:uniqueId val="{00000000-0191-44FE-B855-33C53A4E7997}"/>
              </c:ext>
            </c:extLst>
          </c:dPt>
          <c:dLbls>
            <c:dLbl>
              <c:idx val="0"/>
              <c:layout>
                <c:manualLayout>
                  <c:x val="-4.0901038594734221E-2"/>
                  <c:y val="2.594739491951183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191-44FE-B855-33C53A4E7997}"/>
                </c:ext>
                <c:ext xmlns:c15="http://schemas.microsoft.com/office/drawing/2012/chart" uri="{CE6537A1-D6FC-4f65-9D91-7224C49458BB}"/>
              </c:extLst>
            </c:dLbl>
            <c:dLbl>
              <c:idx val="2"/>
              <c:layout>
                <c:manualLayout>
                  <c:x val="-2.6372089170459124E-2"/>
                  <c:y val="-3.8818279300011551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191-44FE-B855-33C53A4E7997}"/>
                </c:ext>
                <c:ext xmlns:c15="http://schemas.microsoft.com/office/drawing/2012/chart" uri="{CE6537A1-D6FC-4f65-9D91-7224C49458BB}"/>
              </c:extLst>
            </c:dLbl>
            <c:spPr>
              <a:noFill/>
              <a:ln>
                <a:noFill/>
              </a:ln>
              <a:effectLst/>
            </c:spPr>
            <c:txPr>
              <a:bodyPr/>
              <a:lstStyle/>
              <a:p>
                <a:pPr>
                  <a:defRPr sz="800"/>
                </a:pPr>
                <a:endParaRPr lang="ru-RU"/>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Лист1!$A$2:$A$13</c:f>
              <c:strCache>
                <c:ptCount val="12"/>
                <c:pt idx="0">
                  <c:v>Общегосударственные вопросы</c:v>
                </c:pt>
                <c:pt idx="1">
                  <c:v>Национальная оборона</c:v>
                </c:pt>
                <c:pt idx="2">
                  <c:v>Национальная безопасность и правоохранительная деятельность</c:v>
                </c:pt>
                <c:pt idx="3">
                  <c:v>Национальная экономика</c:v>
                </c:pt>
                <c:pt idx="4">
                  <c:v>Жилищно-коммунальное хозяйство</c:v>
                </c:pt>
                <c:pt idx="5">
                  <c:v>Охрана окружающей среды</c:v>
                </c:pt>
                <c:pt idx="6">
                  <c:v>Образование</c:v>
                </c:pt>
                <c:pt idx="7">
                  <c:v>Культура</c:v>
                </c:pt>
                <c:pt idx="8">
                  <c:v>Социальная политика</c:v>
                </c:pt>
                <c:pt idx="9">
                  <c:v>Физическая культура и спорт</c:v>
                </c:pt>
                <c:pt idx="10">
                  <c:v>Средства массовой информации</c:v>
                </c:pt>
                <c:pt idx="11">
                  <c:v>Межбюджетные трансферты</c:v>
                </c:pt>
              </c:strCache>
            </c:strRef>
          </c:cat>
          <c:val>
            <c:numRef>
              <c:f>Лист1!$B$2:$B$13</c:f>
              <c:numCache>
                <c:formatCode>#,##0.0</c:formatCode>
                <c:ptCount val="12"/>
                <c:pt idx="0">
                  <c:v>125748.61</c:v>
                </c:pt>
                <c:pt idx="1">
                  <c:v>1853.5</c:v>
                </c:pt>
                <c:pt idx="2">
                  <c:v>3534.38</c:v>
                </c:pt>
                <c:pt idx="3">
                  <c:v>128154.21</c:v>
                </c:pt>
                <c:pt idx="4">
                  <c:v>196810.32</c:v>
                </c:pt>
                <c:pt idx="5">
                  <c:v>9632.7000000000007</c:v>
                </c:pt>
                <c:pt idx="6">
                  <c:v>1156196.44</c:v>
                </c:pt>
                <c:pt idx="7">
                  <c:v>96185.48</c:v>
                </c:pt>
                <c:pt idx="8">
                  <c:v>132410.79999999999</c:v>
                </c:pt>
                <c:pt idx="9">
                  <c:v>53241.15</c:v>
                </c:pt>
                <c:pt idx="10">
                  <c:v>4195</c:v>
                </c:pt>
                <c:pt idx="11">
                  <c:v>64799.39</c:v>
                </c:pt>
              </c:numCache>
            </c:numRef>
          </c:val>
          <c:extLst xmlns:c16r2="http://schemas.microsoft.com/office/drawing/2015/06/chart">
            <c:ext xmlns:c16="http://schemas.microsoft.com/office/drawing/2014/chart" uri="{C3380CC4-5D6E-409C-BE32-E72D297353CC}">
              <c16:uniqueId val="{00000003-0191-44FE-B855-33C53A4E7997}"/>
            </c:ext>
          </c:extLst>
        </c:ser>
        <c:dLbls>
          <c:showLegendKey val="0"/>
          <c:showVal val="0"/>
          <c:showCatName val="0"/>
          <c:showSerName val="0"/>
          <c:showPercent val="0"/>
          <c:showBubbleSize val="0"/>
          <c:showLeaderLines val="1"/>
        </c:dLbls>
      </c:pie3DChart>
    </c:plotArea>
    <c:legend>
      <c:legendPos val="r"/>
      <c:layout>
        <c:manualLayout>
          <c:xMode val="edge"/>
          <c:yMode val="edge"/>
          <c:x val="0.61315579626876537"/>
          <c:y val="0.2375028389242857"/>
          <c:w val="0.36493690724354799"/>
          <c:h val="0.63107473839368666"/>
        </c:manualLayout>
      </c:layout>
      <c:overlay val="0"/>
      <c:txPr>
        <a:bodyPr/>
        <a:lstStyle/>
        <a:p>
          <a:pPr>
            <a:defRPr sz="900" baseline="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25880031787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25422922957113386"/>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E3E-4EDD-8600-D06D8136C9F6}"/>
                </c:ext>
                <c:ext xmlns:c15="http://schemas.microsoft.com/office/drawing/2012/chart" uri="{CE6537A1-D6FC-4f65-9D91-7224C49458BB}"/>
              </c:extLst>
            </c:dLbl>
            <c:dLbl>
              <c:idx val="1"/>
              <c:layout>
                <c:manualLayout>
                  <c:x val="1.9424330431108961E-2"/>
                  <c:y val="0.43765816793565349"/>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E3E-4EDD-8600-D06D8136C9F6}"/>
                </c:ext>
                <c:ext xmlns:c15="http://schemas.microsoft.com/office/drawing/2012/chart" uri="{CE6537A1-D6FC-4f65-9D91-7224C49458BB}"/>
              </c:extLst>
            </c:dLbl>
            <c:dLbl>
              <c:idx val="2"/>
              <c:layout>
                <c:manualLayout>
                  <c:x val="1.38744348352755E-2"/>
                  <c:y val="0.46244582219075941"/>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199,80</a:t>
                    </a:r>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EE3E-4EDD-8600-D06D8136C9F6}"/>
                </c:ext>
                <c:ext xmlns:c15="http://schemas.microsoft.com/office/drawing/2012/chart" uri="{CE6537A1-D6FC-4f65-9D91-7224C49458BB}"/>
              </c:extLst>
            </c:dLbl>
            <c:dLbl>
              <c:idx val="3"/>
              <c:layout>
                <c:manualLayout>
                  <c:x val="2.4973982703495899E-2"/>
                  <c:y val="0.46244582219075941"/>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E3E-4EDD-8600-D06D8136C9F6}"/>
                </c:ext>
                <c:ext xmlns:c15="http://schemas.microsoft.com/office/drawing/2012/chart" uri="{CE6537A1-D6FC-4f65-9D91-7224C49458BB}"/>
              </c:extLst>
            </c:dLbl>
            <c:dLbl>
              <c:idx val="4"/>
              <c:layout>
                <c:manualLayout>
                  <c:x val="2.61416201800268E-2"/>
                  <c:y val="0.46326725791475276"/>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E3E-4EDD-8600-D06D8136C9F6}"/>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167.19</c:v>
                </c:pt>
                <c:pt idx="1">
                  <c:v>193.94</c:v>
                </c:pt>
                <c:pt idx="2">
                  <c:v>199.8</c:v>
                </c:pt>
                <c:pt idx="3">
                  <c:v>197.71</c:v>
                </c:pt>
                <c:pt idx="4">
                  <c:v>199.67</c:v>
                </c:pt>
              </c:numCache>
            </c:numRef>
          </c:val>
          <c:extLst xmlns:c16r2="http://schemas.microsoft.com/office/drawing/2015/06/chart">
            <c:ext xmlns:c16="http://schemas.microsoft.com/office/drawing/2014/chart" uri="{C3380CC4-5D6E-409C-BE32-E72D297353CC}">
              <c16:uniqueId val="{00000005-EE3E-4EDD-8600-D06D8136C9F6}"/>
            </c:ext>
          </c:extLst>
        </c:ser>
        <c:dLbls>
          <c:showLegendKey val="0"/>
          <c:showVal val="0"/>
          <c:showCatName val="0"/>
          <c:showSerName val="0"/>
          <c:showPercent val="0"/>
          <c:showBubbleSize val="0"/>
        </c:dLbls>
        <c:gapWidth val="150"/>
        <c:shape val="box"/>
        <c:axId val="262876904"/>
        <c:axId val="262877296"/>
        <c:axId val="0"/>
      </c:bar3DChart>
      <c:catAx>
        <c:axId val="262876904"/>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2877296"/>
        <c:crosses val="autoZero"/>
        <c:auto val="1"/>
        <c:lblAlgn val="ctr"/>
        <c:lblOffset val="100"/>
        <c:noMultiLvlLbl val="0"/>
      </c:catAx>
      <c:valAx>
        <c:axId val="262877296"/>
        <c:scaling>
          <c:orientation val="minMax"/>
          <c:max val="180"/>
          <c:min val="5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2876904"/>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i="1">
                <a:latin typeface="Times New Roman" panose="02020603050405020304" pitchFamily="18" charset="0"/>
                <a:cs typeface="Times New Roman" panose="02020603050405020304" pitchFamily="18" charset="0"/>
              </a:defRPr>
            </a:pPr>
            <a:r>
              <a:rPr lang="ru-RU" sz="900" i="1" dirty="0">
                <a:latin typeface="Times New Roman" panose="02020603050405020304" pitchFamily="18" charset="0"/>
                <a:cs typeface="Times New Roman" panose="02020603050405020304" pitchFamily="18" charset="0"/>
              </a:rPr>
              <a:t>Расходы бюджета муниципального образования на содержание органов местного самоуправления в расчете на 1 жителя, </a:t>
            </a:r>
            <a:r>
              <a:rPr lang="ru-RU" sz="900" i="1" baseline="0" dirty="0">
                <a:latin typeface="Times New Roman" panose="02020603050405020304" pitchFamily="18" charset="0"/>
                <a:cs typeface="Times New Roman" panose="02020603050405020304" pitchFamily="18" charset="0"/>
              </a:rPr>
              <a:t> в рублях</a:t>
            </a:r>
            <a:endParaRPr lang="ru-RU" sz="900" i="1" dirty="0">
              <a:latin typeface="Times New Roman" panose="02020603050405020304" pitchFamily="18" charset="0"/>
              <a:cs typeface="Times New Roman" panose="02020603050405020304" pitchFamily="18" charset="0"/>
            </a:endParaRPr>
          </a:p>
        </c:rich>
      </c:tx>
      <c:layout>
        <c:manualLayout>
          <c:xMode val="edge"/>
          <c:yMode val="edge"/>
          <c:x val="9.4078356133004318E-2"/>
          <c:y val="4.4692737430167594E-3"/>
        </c:manualLayout>
      </c:layout>
      <c:overlay val="0"/>
    </c:title>
    <c:autoTitleDeleted val="0"/>
    <c:view3D>
      <c:rotX val="15"/>
      <c:rotY val="20"/>
      <c:rAngAx val="0"/>
    </c:view3D>
    <c:floor>
      <c:thickness val="0"/>
    </c:floor>
    <c:sideWall>
      <c:thickness val="0"/>
      <c:spPr>
        <a:noFill/>
        <a:ln w="15611">
          <a:noFill/>
        </a:ln>
      </c:spPr>
    </c:sideWall>
    <c:backWall>
      <c:thickness val="0"/>
      <c:spPr>
        <a:noFill/>
        <a:ln w="15611">
          <a:noFill/>
        </a:ln>
      </c:spPr>
    </c:backWall>
    <c:plotArea>
      <c:layout>
        <c:manualLayout>
          <c:layoutTarget val="inner"/>
          <c:xMode val="edge"/>
          <c:yMode val="edge"/>
          <c:x val="0.11918186789151355"/>
          <c:y val="0.23230384610590346"/>
          <c:w val="0.88047553337048134"/>
          <c:h val="0.61674420996210622"/>
        </c:manualLayout>
      </c:layout>
      <c:bar3DChart>
        <c:barDir val="col"/>
        <c:grouping val="clustered"/>
        <c:varyColors val="0"/>
        <c:ser>
          <c:idx val="0"/>
          <c:order val="0"/>
          <c:tx>
            <c:strRef>
              <c:f>Лист1!$B$1</c:f>
              <c:strCache>
                <c:ptCount val="1"/>
                <c:pt idx="0">
                  <c:v>Расходы бюджета муниципального образования на содержание органов местного самоуправления в расчете на 1 жителя, ру</c:v>
                </c:pt>
              </c:strCache>
            </c:strRef>
          </c:tx>
          <c:spPr>
            <a:solidFill>
              <a:schemeClr val="accent6">
                <a:lumMod val="60000"/>
                <a:lumOff val="40000"/>
              </a:schemeClr>
            </a:solidFill>
            <a:ln>
              <a:solidFill>
                <a:schemeClr val="tx1"/>
              </a:solidFill>
            </a:ln>
          </c:spPr>
          <c:invertIfNegative val="0"/>
          <c:dLbls>
            <c:dLbl>
              <c:idx val="0"/>
              <c:layout>
                <c:manualLayout>
                  <c:x val="-2.8158577250833643E-2"/>
                  <c:y val="-1.682250333468054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ED5-4A4A-A58E-2CC4AD2D62D9}"/>
                </c:ext>
                <c:ext xmlns:c15="http://schemas.microsoft.com/office/drawing/2012/chart" uri="{CE6537A1-D6FC-4f65-9D91-7224C49458BB}"/>
              </c:extLst>
            </c:dLbl>
            <c:dLbl>
              <c:idx val="1"/>
              <c:layout>
                <c:manualLayout>
                  <c:x val="-2.6483926807712006E-2"/>
                  <c:y val="-7.366702844983035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ED5-4A4A-A58E-2CC4AD2D62D9}"/>
                </c:ext>
                <c:ext xmlns:c15="http://schemas.microsoft.com/office/drawing/2012/chart" uri="{CE6537A1-D6FC-4f65-9D91-7224C49458BB}"/>
              </c:extLst>
            </c:dLbl>
            <c:dLbl>
              <c:idx val="2"/>
              <c:layout>
                <c:manualLayout>
                  <c:x val="-2.667654686921082E-2"/>
                  <c:y val="-2.771708259154920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ED5-4A4A-A58E-2CC4AD2D62D9}"/>
                </c:ext>
                <c:ext xmlns:c15="http://schemas.microsoft.com/office/drawing/2012/chart" uri="{CE6537A1-D6FC-4f65-9D91-7224C49458BB}"/>
              </c:extLst>
            </c:dLbl>
            <c:dLbl>
              <c:idx val="3"/>
              <c:layout>
                <c:manualLayout>
                  <c:x val="-1.9266394961096701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ED5-4A4A-A58E-2CC4AD2D62D9}"/>
                </c:ext>
                <c:ext xmlns:c15="http://schemas.microsoft.com/office/drawing/2012/chart" uri="{CE6537A1-D6FC-4f65-9D91-7224C49458BB}"/>
              </c:extLst>
            </c:dLbl>
            <c:dLbl>
              <c:idx val="4"/>
              <c:layout>
                <c:manualLayout>
                  <c:x val="-2.7243655604064096E-2"/>
                  <c:y val="-3.391717159631835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ED5-4A4A-A58E-2CC4AD2D62D9}"/>
                </c:ext>
                <c:ext xmlns:c15="http://schemas.microsoft.com/office/drawing/2012/chart" uri="{CE6537A1-D6FC-4f65-9D91-7224C49458BB}"/>
              </c:extLst>
            </c:dLbl>
            <c:spPr>
              <a:noFill/>
              <a:ln w="15579">
                <a:noFill/>
              </a:ln>
            </c:spPr>
            <c:txPr>
              <a:bodyPr/>
              <a:lstStyle/>
              <a:p>
                <a:pPr>
                  <a:defRPr sz="800" b="1">
                    <a:solidFill>
                      <a:schemeClr val="bg2">
                        <a:lumMod val="50000"/>
                      </a:schemeClr>
                    </a:solidFill>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Лист1!$A$2:$A$4</c:f>
              <c:strCache>
                <c:ptCount val="3"/>
                <c:pt idx="0">
                  <c:v>2018 год</c:v>
                </c:pt>
                <c:pt idx="1">
                  <c:v>2019 год </c:v>
                </c:pt>
                <c:pt idx="2">
                  <c:v>2020 год (оценка)</c:v>
                </c:pt>
              </c:strCache>
            </c:strRef>
          </c:cat>
          <c:val>
            <c:numRef>
              <c:f>Лист1!$B$2:$B$4</c:f>
              <c:numCache>
                <c:formatCode>#,##0.00</c:formatCode>
                <c:ptCount val="3"/>
                <c:pt idx="0">
                  <c:v>1052.1600000000001</c:v>
                </c:pt>
                <c:pt idx="1">
                  <c:v>1360</c:v>
                </c:pt>
                <c:pt idx="2">
                  <c:v>1392.91</c:v>
                </c:pt>
              </c:numCache>
            </c:numRef>
          </c:val>
          <c:extLst xmlns:c16r2="http://schemas.microsoft.com/office/drawing/2015/06/chart">
            <c:ext xmlns:c16="http://schemas.microsoft.com/office/drawing/2014/chart" uri="{C3380CC4-5D6E-409C-BE32-E72D297353CC}">
              <c16:uniqueId val="{00000005-4ED5-4A4A-A58E-2CC4AD2D62D9}"/>
            </c:ext>
          </c:extLst>
        </c:ser>
        <c:dLbls>
          <c:showLegendKey val="0"/>
          <c:showVal val="0"/>
          <c:showCatName val="0"/>
          <c:showSerName val="0"/>
          <c:showPercent val="0"/>
          <c:showBubbleSize val="0"/>
        </c:dLbls>
        <c:gapWidth val="150"/>
        <c:shape val="cylinder"/>
        <c:axId val="202746992"/>
        <c:axId val="202746600"/>
        <c:axId val="0"/>
      </c:bar3DChart>
      <c:catAx>
        <c:axId val="202746992"/>
        <c:scaling>
          <c:orientation val="minMax"/>
        </c:scaling>
        <c:delete val="0"/>
        <c:axPos val="b"/>
        <c:numFmt formatCode="General" sourceLinked="1"/>
        <c:majorTickMark val="out"/>
        <c:minorTickMark val="none"/>
        <c:tickLblPos val="nextTo"/>
        <c:txPr>
          <a:bodyPr/>
          <a:lstStyle/>
          <a:p>
            <a:pPr>
              <a:defRPr sz="800">
                <a:latin typeface="Times New Roman" panose="02020603050405020304" pitchFamily="18" charset="0"/>
                <a:cs typeface="Times New Roman" panose="02020603050405020304" pitchFamily="18" charset="0"/>
              </a:defRPr>
            </a:pPr>
            <a:endParaRPr lang="ru-RU"/>
          </a:p>
        </c:txPr>
        <c:crossAx val="202746600"/>
        <c:crosses val="autoZero"/>
        <c:auto val="1"/>
        <c:lblAlgn val="ctr"/>
        <c:lblOffset val="100"/>
        <c:noMultiLvlLbl val="0"/>
      </c:catAx>
      <c:valAx>
        <c:axId val="202746600"/>
        <c:scaling>
          <c:orientation val="minMax"/>
        </c:scaling>
        <c:delete val="0"/>
        <c:axPos val="l"/>
        <c:numFmt formatCode="#,##0.00" sourceLinked="1"/>
        <c:majorTickMark val="out"/>
        <c:minorTickMark val="none"/>
        <c:tickLblPos val="nextTo"/>
        <c:txPr>
          <a:bodyPr/>
          <a:lstStyle/>
          <a:p>
            <a:pPr>
              <a:defRPr sz="675"/>
            </a:pPr>
            <a:endParaRPr lang="ru-RU"/>
          </a:p>
        </c:txPr>
        <c:crossAx val="202746992"/>
        <c:crosses val="autoZero"/>
        <c:crossBetween val="between"/>
      </c:valAx>
      <c:spPr>
        <a:solidFill>
          <a:schemeClr val="bg1">
            <a:lumMod val="95000"/>
          </a:schemeClr>
        </a:solidFill>
      </c:spPr>
    </c:plotArea>
    <c:plotVisOnly val="1"/>
    <c:dispBlanksAs val="gap"/>
    <c:showDLblsOverMax val="0"/>
  </c:chart>
  <c:spPr>
    <a:ln w="0">
      <a:solidFill>
        <a:schemeClr val="bg1"/>
      </a:solidFill>
    </a:ln>
  </c:spPr>
  <c:txPr>
    <a:bodyPr/>
    <a:lstStyle/>
    <a:p>
      <a:pPr>
        <a:defRPr sz="1101"/>
      </a:pPr>
      <a:endParaRPr lang="ru-RU"/>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9.0712299952245584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5.934888675662906E-3"/>
                  <c:y val="0.34364631987441208"/>
                </c:manualLayout>
              </c:layout>
              <c:tx>
                <c:rich>
                  <a:bodyPr/>
                  <a:lstStyle/>
                  <a:p>
                    <a:r>
                      <a:rPr lang="en-US" dirty="0"/>
                      <a:t>1,57</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46F-4ED9-8A36-E4DBB1BD3FB9}"/>
                </c:ext>
                <c:ext xmlns:c15="http://schemas.microsoft.com/office/drawing/2012/chart" uri="{CE6537A1-D6FC-4f65-9D91-7224C49458BB}"/>
              </c:extLst>
            </c:dLbl>
            <c:dLbl>
              <c:idx val="1"/>
              <c:layout>
                <c:manualLayout>
                  <c:x val="1.634380393644486E-2"/>
                  <c:y val="0.41577452968832529"/>
                </c:manualLayout>
              </c:layout>
              <c:tx>
                <c:rich>
                  <a:bodyPr/>
                  <a:lstStyle/>
                  <a:p>
                    <a:r>
                      <a:rPr lang="en-US" dirty="0"/>
                      <a:t>1,74</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46F-4ED9-8A36-E4DBB1BD3FB9}"/>
                </c:ext>
                <c:ext xmlns:c15="http://schemas.microsoft.com/office/drawing/2012/chart" uri="{CE6537A1-D6FC-4f65-9D91-7224C49458BB}"/>
              </c:extLst>
            </c:dLbl>
            <c:dLbl>
              <c:idx val="2"/>
              <c:layout>
                <c:manualLayout>
                  <c:x val="-7.6880202032157882E-3"/>
                  <c:y val="0.46668856014520521"/>
                </c:manualLayout>
              </c:layout>
              <c:tx>
                <c:rich>
                  <a:bodyPr/>
                  <a:lstStyle/>
                  <a:p>
                    <a:r>
                      <a:rPr lang="en-US" b="1" dirty="0">
                        <a:solidFill>
                          <a:srgbClr val="7030A0"/>
                        </a:solidFill>
                        <a:latin typeface="Times New Roman" panose="02020603050405020304" pitchFamily="18" charset="0"/>
                        <a:cs typeface="Times New Roman" panose="02020603050405020304" pitchFamily="18" charset="0"/>
                      </a:rPr>
                      <a:t>1,85</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746F-4ED9-8A36-E4DBB1BD3FB9}"/>
                </c:ext>
                <c:ext xmlns:c15="http://schemas.microsoft.com/office/drawing/2012/chart" uri="{CE6537A1-D6FC-4f65-9D91-7224C49458BB}"/>
              </c:extLst>
            </c:dLbl>
            <c:dLbl>
              <c:idx val="3"/>
              <c:layout>
                <c:manualLayout>
                  <c:x val="3.3107699710980697E-4"/>
                  <c:y val="0.47093139601661188"/>
                </c:manualLayout>
              </c:layout>
              <c:tx>
                <c:rich>
                  <a:bodyPr/>
                  <a:lstStyle/>
                  <a:p>
                    <a:r>
                      <a:rPr lang="en-US" dirty="0"/>
                      <a:t>1,88</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46F-4ED9-8A36-E4DBB1BD3FB9}"/>
                </c:ext>
                <c:ext xmlns:c15="http://schemas.microsoft.com/office/drawing/2012/chart" uri="{CE6537A1-D6FC-4f65-9D91-7224C49458BB}"/>
              </c:extLst>
            </c:dLbl>
            <c:dLbl>
              <c:idx val="4"/>
              <c:layout>
                <c:manualLayout>
                  <c:x val="1.4986994616421226E-3"/>
                  <c:y val="0.47599573845556103"/>
                </c:manualLayout>
              </c:layout>
              <c:tx>
                <c:rich>
                  <a:bodyPr/>
                  <a:lstStyle/>
                  <a:p>
                    <a:r>
                      <a:rPr lang="en-US" dirty="0"/>
                      <a:t>1,95</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46F-4ED9-8A36-E4DBB1BD3FB9}"/>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1.74</c:v>
                </c:pt>
                <c:pt idx="1">
                  <c:v>1.85</c:v>
                </c:pt>
                <c:pt idx="2">
                  <c:v>2.02</c:v>
                </c:pt>
                <c:pt idx="3">
                  <c:v>2.04</c:v>
                </c:pt>
                <c:pt idx="4">
                  <c:v>2.1</c:v>
                </c:pt>
              </c:numCache>
            </c:numRef>
          </c:val>
          <c:extLst xmlns:c16r2="http://schemas.microsoft.com/office/drawing/2015/06/chart">
            <c:ext xmlns:c16="http://schemas.microsoft.com/office/drawing/2014/chart" uri="{C3380CC4-5D6E-409C-BE32-E72D297353CC}">
              <c16:uniqueId val="{00000005-746F-4ED9-8A36-E4DBB1BD3FB9}"/>
            </c:ext>
          </c:extLst>
        </c:ser>
        <c:dLbls>
          <c:showLegendKey val="0"/>
          <c:showVal val="0"/>
          <c:showCatName val="0"/>
          <c:showSerName val="0"/>
          <c:showPercent val="0"/>
          <c:showBubbleSize val="0"/>
        </c:dLbls>
        <c:gapWidth val="150"/>
        <c:shape val="box"/>
        <c:axId val="263675368"/>
        <c:axId val="263675760"/>
        <c:axId val="0"/>
      </c:bar3DChart>
      <c:catAx>
        <c:axId val="263675368"/>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3675760"/>
        <c:crosses val="autoZero"/>
        <c:auto val="1"/>
        <c:lblAlgn val="ctr"/>
        <c:lblOffset val="100"/>
        <c:noMultiLvlLbl val="0"/>
      </c:catAx>
      <c:valAx>
        <c:axId val="263675760"/>
        <c:scaling>
          <c:orientation val="minMax"/>
          <c:max val="2"/>
          <c:min val="0.5"/>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3675368"/>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2.4642800663997353E-2"/>
          <c:y val="5.7761759434190769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2.2581149033643245E-4"/>
                  <c:y val="0.21211840786080557"/>
                </c:manualLayout>
              </c:layout>
              <c:tx>
                <c:rich>
                  <a:bodyPr/>
                  <a:lstStyle/>
                  <a:p>
                    <a:r>
                      <a:rPr lang="en-US" dirty="0" smtClean="0"/>
                      <a:t>21,47</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F1C-4667-A6E7-96AF53794A80}"/>
                </c:ext>
                <c:ext xmlns:c15="http://schemas.microsoft.com/office/drawing/2012/chart" uri="{CE6537A1-D6FC-4f65-9D91-7224C49458BB}"/>
              </c:extLst>
            </c:dLbl>
            <c:dLbl>
              <c:idx val="1"/>
              <c:layout>
                <c:manualLayout>
                  <c:x val="1.0183103770445521E-2"/>
                  <c:y val="0.39031751445988538"/>
                </c:manualLayout>
              </c:layout>
              <c:tx>
                <c:rich>
                  <a:bodyPr/>
                  <a:lstStyle/>
                  <a:p>
                    <a:r>
                      <a:rPr lang="en-US" dirty="0" smtClean="0"/>
                      <a:t>19,12</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F1C-4667-A6E7-96AF53794A80}"/>
                </c:ext>
                <c:ext xmlns:c15="http://schemas.microsoft.com/office/drawing/2012/chart" uri="{CE6537A1-D6FC-4f65-9D91-7224C49458BB}"/>
              </c:extLst>
            </c:dLbl>
            <c:dLbl>
              <c:idx val="2"/>
              <c:layout>
                <c:manualLayout>
                  <c:x val="4.6333801287829447E-3"/>
                  <c:y val="0.25878960244627891"/>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18,80</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8F1C-4667-A6E7-96AF53794A80}"/>
                </c:ext>
                <c:ext xmlns:c15="http://schemas.microsoft.com/office/drawing/2012/chart" uri="{CE6537A1-D6FC-4f65-9D91-7224C49458BB}"/>
              </c:extLst>
            </c:dLbl>
            <c:dLbl>
              <c:idx val="3"/>
              <c:layout>
                <c:manualLayout>
                  <c:x val="6.4917771631091449E-3"/>
                  <c:y val="0.28848945354612548"/>
                </c:manualLayout>
              </c:layout>
              <c:tx>
                <c:rich>
                  <a:bodyPr/>
                  <a:lstStyle/>
                  <a:p>
                    <a:r>
                      <a:rPr lang="en-US" dirty="0" smtClean="0"/>
                      <a:t>18,74</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F1C-4667-A6E7-96AF53794A80}"/>
                </c:ext>
                <c:ext xmlns:c15="http://schemas.microsoft.com/office/drawing/2012/chart" uri="{CE6537A1-D6FC-4f65-9D91-7224C49458BB}"/>
              </c:extLst>
            </c:dLbl>
            <c:dLbl>
              <c:idx val="4"/>
              <c:layout>
                <c:manualLayout>
                  <c:x val="1.690044987664047E-2"/>
                  <c:y val="0.29355379598507458"/>
                </c:manualLayout>
              </c:layout>
              <c:tx>
                <c:rich>
                  <a:bodyPr/>
                  <a:lstStyle/>
                  <a:p>
                    <a:r>
                      <a:rPr lang="en-US" dirty="0" smtClean="0"/>
                      <a:t>18,77</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F1C-4667-A6E7-96AF53794A80}"/>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21.47</c:v>
                </c:pt>
                <c:pt idx="1">
                  <c:v>19.12</c:v>
                </c:pt>
                <c:pt idx="2">
                  <c:v>18.8</c:v>
                </c:pt>
                <c:pt idx="3">
                  <c:v>18.739999999999998</c:v>
                </c:pt>
                <c:pt idx="4">
                  <c:v>18.77</c:v>
                </c:pt>
              </c:numCache>
            </c:numRef>
          </c:val>
          <c:extLst xmlns:c16r2="http://schemas.microsoft.com/office/drawing/2015/06/chart">
            <c:ext xmlns:c16="http://schemas.microsoft.com/office/drawing/2014/chart" uri="{C3380CC4-5D6E-409C-BE32-E72D297353CC}">
              <c16:uniqueId val="{00000005-8F1C-4667-A6E7-96AF53794A80}"/>
            </c:ext>
          </c:extLst>
        </c:ser>
        <c:dLbls>
          <c:showLegendKey val="0"/>
          <c:showVal val="0"/>
          <c:showCatName val="0"/>
          <c:showSerName val="0"/>
          <c:showPercent val="0"/>
          <c:showBubbleSize val="0"/>
        </c:dLbls>
        <c:gapWidth val="150"/>
        <c:shape val="box"/>
        <c:axId val="263677328"/>
        <c:axId val="263677720"/>
        <c:axId val="0"/>
      </c:bar3DChart>
      <c:catAx>
        <c:axId val="263677328"/>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3677720"/>
        <c:crosses val="autoZero"/>
        <c:auto val="1"/>
        <c:lblAlgn val="ctr"/>
        <c:lblOffset val="100"/>
        <c:tickLblSkip val="1"/>
        <c:noMultiLvlLbl val="0"/>
      </c:catAx>
      <c:valAx>
        <c:axId val="263677720"/>
        <c:scaling>
          <c:orientation val="minMax"/>
          <c:max val="20"/>
          <c:min val="8"/>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3677328"/>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955479326125E-2"/>
          <c:w val="0.945565468874211"/>
          <c:h val="0.65011352816230861"/>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2.2581149033643245E-4"/>
                  <c:y val="0.21211840786080557"/>
                </c:manualLayout>
              </c:layout>
              <c:tx>
                <c:rich>
                  <a:bodyPr/>
                  <a:lstStyle/>
                  <a:p>
                    <a:r>
                      <a:rPr lang="en-US" dirty="0" smtClean="0"/>
                      <a:t>187,19</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E8D-4977-ABB3-002744A12CEB}"/>
                </c:ext>
                <c:ext xmlns:c15="http://schemas.microsoft.com/office/drawing/2012/chart" uri="{CE6537A1-D6FC-4f65-9D91-7224C49458BB}"/>
              </c:extLst>
            </c:dLbl>
            <c:dLbl>
              <c:idx val="1"/>
              <c:layout>
                <c:manualLayout>
                  <c:x val="1.0183103770445521E-2"/>
                  <c:y val="0.39031751445988538"/>
                </c:manualLayout>
              </c:layout>
              <c:tx>
                <c:rich>
                  <a:bodyPr/>
                  <a:lstStyle/>
                  <a:p>
                    <a:r>
                      <a:rPr lang="en-US" dirty="0" smtClean="0"/>
                      <a:t>195,98</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E8D-4977-ABB3-002744A12CEB}"/>
                </c:ext>
                <c:ext xmlns:c15="http://schemas.microsoft.com/office/drawing/2012/chart" uri="{CE6537A1-D6FC-4f65-9D91-7224C49458BB}"/>
              </c:extLst>
            </c:dLbl>
            <c:dLbl>
              <c:idx val="2"/>
              <c:layout>
                <c:manualLayout>
                  <c:x val="4.6333801287829447E-3"/>
                  <c:y val="0.25878960244627891"/>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158,44</a:t>
                    </a:r>
                    <a:endParaRPr lang="en-US" dirty="0"/>
                  </a:p>
                </c:rich>
              </c:tx>
              <c:showLegendKey val="0"/>
              <c:showVal val="0"/>
              <c:showCatName val="0"/>
              <c:showSerName val="0"/>
              <c:showPercent val="0"/>
              <c:showBubbleSize val="0"/>
              <c:extLst>
                <c:ext xmlns:c15="http://schemas.microsoft.com/office/drawing/2012/chart" uri="{CE6537A1-D6FC-4f65-9D91-7224C49458BB}"/>
              </c:extLst>
            </c:dLbl>
            <c:dLbl>
              <c:idx val="3"/>
              <c:layout>
                <c:manualLayout>
                  <c:x val="6.4917771631091449E-3"/>
                  <c:y val="0.28848945354612548"/>
                </c:manualLayout>
              </c:layout>
              <c:tx>
                <c:rich>
                  <a:bodyPr/>
                  <a:lstStyle/>
                  <a:p>
                    <a:r>
                      <a:rPr lang="en-US" dirty="0" smtClean="0"/>
                      <a:t>180,64</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E8D-4977-ABB3-002744A12CEB}"/>
                </c:ext>
                <c:ext xmlns:c15="http://schemas.microsoft.com/office/drawing/2012/chart" uri="{CE6537A1-D6FC-4f65-9D91-7224C49458BB}"/>
              </c:extLst>
            </c:dLbl>
            <c:dLbl>
              <c:idx val="4"/>
              <c:layout>
                <c:manualLayout>
                  <c:x val="1.690044987664047E-2"/>
                  <c:y val="0.29355379598507458"/>
                </c:manualLayout>
              </c:layout>
              <c:tx>
                <c:rich>
                  <a:bodyPr/>
                  <a:lstStyle/>
                  <a:p>
                    <a:r>
                      <a:rPr lang="en-US" dirty="0" smtClean="0"/>
                      <a:t>152,93</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E8D-4977-ABB3-002744A12CEB}"/>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187.19</c:v>
                </c:pt>
                <c:pt idx="1">
                  <c:v>221.53</c:v>
                </c:pt>
                <c:pt idx="2">
                  <c:v>158.44</c:v>
                </c:pt>
                <c:pt idx="3">
                  <c:v>180.64</c:v>
                </c:pt>
                <c:pt idx="4">
                  <c:v>152.93</c:v>
                </c:pt>
              </c:numCache>
            </c:numRef>
          </c:val>
          <c:extLst xmlns:c16r2="http://schemas.microsoft.com/office/drawing/2015/06/chart">
            <c:ext xmlns:c16="http://schemas.microsoft.com/office/drawing/2014/chart" uri="{C3380CC4-5D6E-409C-BE32-E72D297353CC}">
              <c16:uniqueId val="{00000005-EE8D-4977-ABB3-002744A12CEB}"/>
            </c:ext>
          </c:extLst>
        </c:ser>
        <c:dLbls>
          <c:showLegendKey val="0"/>
          <c:showVal val="0"/>
          <c:showCatName val="0"/>
          <c:showSerName val="0"/>
          <c:showPercent val="0"/>
          <c:showBubbleSize val="0"/>
        </c:dLbls>
        <c:gapWidth val="150"/>
        <c:shape val="box"/>
        <c:axId val="263678896"/>
        <c:axId val="263679288"/>
        <c:axId val="0"/>
      </c:bar3DChart>
      <c:catAx>
        <c:axId val="263678896"/>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3679288"/>
        <c:crosses val="autoZero"/>
        <c:auto val="1"/>
        <c:lblAlgn val="ctr"/>
        <c:lblOffset val="100"/>
        <c:tickLblSkip val="1"/>
        <c:noMultiLvlLbl val="0"/>
      </c:catAx>
      <c:valAx>
        <c:axId val="263679288"/>
        <c:scaling>
          <c:orientation val="minMax"/>
          <c:max val="190"/>
          <c:min val="8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3678896"/>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955479326125E-2"/>
          <c:w val="0.945565468874211"/>
          <c:h val="0.65011352816230861"/>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2.2581149033643245E-4"/>
                  <c:y val="0.21211840786080557"/>
                </c:manualLayout>
              </c:layout>
              <c:tx>
                <c:rich>
                  <a:bodyPr/>
                  <a:lstStyle/>
                  <a:p>
                    <a:r>
                      <a:rPr lang="en-US" dirty="0" smtClean="0"/>
                      <a:t>160,06</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E8D-4977-ABB3-002744A12CEB}"/>
                </c:ext>
                <c:ext xmlns:c15="http://schemas.microsoft.com/office/drawing/2012/chart" uri="{CE6537A1-D6FC-4f65-9D91-7224C49458BB}"/>
              </c:extLst>
            </c:dLbl>
            <c:dLbl>
              <c:idx val="1"/>
              <c:layout>
                <c:manualLayout>
                  <c:x val="1.0183103770445521E-2"/>
                  <c:y val="0.39031751445988538"/>
                </c:manualLayout>
              </c:layout>
              <c:tx>
                <c:rich>
                  <a:bodyPr/>
                  <a:lstStyle/>
                  <a:p>
                    <a:r>
                      <a:rPr lang="en-US" dirty="0" smtClean="0"/>
                      <a:t>274,11</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E8D-4977-ABB3-002744A12CEB}"/>
                </c:ext>
                <c:ext xmlns:c15="http://schemas.microsoft.com/office/drawing/2012/chart" uri="{CE6537A1-D6FC-4f65-9D91-7224C49458BB}"/>
              </c:extLst>
            </c:dLbl>
            <c:dLbl>
              <c:idx val="2"/>
              <c:layout>
                <c:manualLayout>
                  <c:x val="4.6333801287829447E-3"/>
                  <c:y val="0.25878960244627891"/>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165,63</a:t>
                    </a:r>
                    <a:endParaRPr lang="en-US" dirty="0"/>
                  </a:p>
                </c:rich>
              </c:tx>
              <c:showLegendKey val="0"/>
              <c:showVal val="0"/>
              <c:showCatName val="0"/>
              <c:showSerName val="0"/>
              <c:showPercent val="0"/>
              <c:showBubbleSize val="0"/>
              <c:extLst>
                <c:ext xmlns:c15="http://schemas.microsoft.com/office/drawing/2012/chart" uri="{CE6537A1-D6FC-4f65-9D91-7224C49458BB}"/>
              </c:extLst>
            </c:dLbl>
            <c:dLbl>
              <c:idx val="3"/>
              <c:layout>
                <c:manualLayout>
                  <c:x val="6.4917771631091449E-3"/>
                  <c:y val="0.28848945354612548"/>
                </c:manualLayout>
              </c:layout>
              <c:tx>
                <c:rich>
                  <a:bodyPr/>
                  <a:lstStyle/>
                  <a:p>
                    <a:r>
                      <a:rPr lang="en-US" dirty="0" smtClean="0"/>
                      <a:t>187,30</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E8D-4977-ABB3-002744A12CEB}"/>
                </c:ext>
                <c:ext xmlns:c15="http://schemas.microsoft.com/office/drawing/2012/chart" uri="{CE6537A1-D6FC-4f65-9D91-7224C49458BB}"/>
              </c:extLst>
            </c:dLbl>
            <c:dLbl>
              <c:idx val="4"/>
              <c:layout>
                <c:manualLayout>
                  <c:x val="2.773557765319011E-2"/>
                  <c:y val="0.44170425508276856"/>
                </c:manualLayout>
              </c:layout>
              <c:tx>
                <c:rich>
                  <a:bodyPr/>
                  <a:lstStyle/>
                  <a:p>
                    <a:r>
                      <a:rPr lang="en-US" dirty="0" smtClean="0"/>
                      <a:t>253,78</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E8D-4977-ABB3-002744A12CEB}"/>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160.06</c:v>
                </c:pt>
                <c:pt idx="1">
                  <c:v>274.11</c:v>
                </c:pt>
                <c:pt idx="2">
                  <c:v>165.63</c:v>
                </c:pt>
                <c:pt idx="3">
                  <c:v>187.3</c:v>
                </c:pt>
                <c:pt idx="4">
                  <c:v>253.78</c:v>
                </c:pt>
              </c:numCache>
            </c:numRef>
          </c:val>
          <c:extLst xmlns:c16r2="http://schemas.microsoft.com/office/drawing/2015/06/chart">
            <c:ext xmlns:c16="http://schemas.microsoft.com/office/drawing/2014/chart" uri="{C3380CC4-5D6E-409C-BE32-E72D297353CC}">
              <c16:uniqueId val="{00000005-EE8D-4977-ABB3-002744A12CEB}"/>
            </c:ext>
          </c:extLst>
        </c:ser>
        <c:dLbls>
          <c:showLegendKey val="0"/>
          <c:showVal val="0"/>
          <c:showCatName val="0"/>
          <c:showSerName val="0"/>
          <c:showPercent val="0"/>
          <c:showBubbleSize val="0"/>
        </c:dLbls>
        <c:gapWidth val="150"/>
        <c:shape val="box"/>
        <c:axId val="263681640"/>
        <c:axId val="263682032"/>
        <c:axId val="0"/>
      </c:bar3DChart>
      <c:catAx>
        <c:axId val="263681640"/>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3682032"/>
        <c:crosses val="autoZero"/>
        <c:auto val="1"/>
        <c:lblAlgn val="ctr"/>
        <c:lblOffset val="100"/>
        <c:tickLblSkip val="1"/>
        <c:noMultiLvlLbl val="0"/>
      </c:catAx>
      <c:valAx>
        <c:axId val="263682032"/>
        <c:scaling>
          <c:orientation val="minMax"/>
          <c:max val="190"/>
          <c:min val="8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3681640"/>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solidFill>
          <a:srgbClr val="FFF2CC"/>
        </a:solidFill>
        <a:ln>
          <a:noFill/>
        </a:ln>
        <a:effectLst/>
        <a:sp3d/>
      </c:spPr>
    </c:backWall>
    <c:plotArea>
      <c:layout>
        <c:manualLayout>
          <c:layoutTarget val="inner"/>
          <c:xMode val="edge"/>
          <c:yMode val="edge"/>
          <c:x val="0"/>
          <c:y val="4.4597906488595053E-2"/>
          <c:w val="1"/>
          <c:h val="0.7203736032312793"/>
        </c:manualLayout>
      </c:layout>
      <c:bar3DChart>
        <c:barDir val="col"/>
        <c:grouping val="stacked"/>
        <c:varyColors val="0"/>
        <c:ser>
          <c:idx val="0"/>
          <c:order val="0"/>
          <c:tx>
            <c:strRef>
              <c:f>Лист1!$B$1</c:f>
              <c:strCache>
                <c:ptCount val="1"/>
                <c:pt idx="0">
                  <c:v>Столбец2</c:v>
                </c:pt>
              </c:strCache>
            </c:strRef>
          </c:tx>
          <c:spPr>
            <a:solidFill>
              <a:schemeClr val="bg1">
                <a:lumMod val="85000"/>
              </a:schemeClr>
            </a:solidFill>
            <a:ln>
              <a:noFill/>
            </a:ln>
            <a:effectLst/>
            <a:sp3d/>
          </c:spPr>
          <c:invertIfNegative val="0"/>
          <c:dLbls>
            <c:dLbl>
              <c:idx val="0"/>
              <c:layout>
                <c:manualLayout>
                  <c:x val="-6.5195536048341554E-4"/>
                  <c:y val="-0.11419191519658264"/>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8346822156689622E-2"/>
                  <c:y val="6.1012363068855158E-2"/>
                </c:manualLayout>
              </c:layout>
              <c:spPr>
                <a:noFill/>
                <a:ln>
                  <a:noFill/>
                </a:ln>
                <a:effectLst/>
              </c:spPr>
              <c:txPr>
                <a:bodyPr rot="0" spcFirstLastPara="1" vertOverflow="ellipsis" vert="horz" wrap="square" lIns="38100" tIns="19050" rIns="38100" bIns="19050" anchor="ctr" anchorCtr="0">
                  <a:spAutoFit/>
                </a:bodyPr>
                <a:lstStyle/>
                <a:p>
                  <a:pPr algn="ctr">
                    <a:defRPr lang="en-US"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3651945248522722E-2"/>
                  <c:y val="-7.6043203537879134E-3"/>
                </c:manualLayout>
              </c:layout>
              <c:spPr>
                <a:noFill/>
                <a:ln>
                  <a:noFill/>
                </a:ln>
                <a:effectLst/>
              </c:spPr>
              <c:txPr>
                <a:bodyPr rot="0" spcFirstLastPara="1" vertOverflow="ellipsis" vert="horz" wrap="square" lIns="38100" tIns="19050" rIns="38100" bIns="19050" anchor="ctr" anchorCtr="0">
                  <a:spAutoFit/>
                </a:bodyPr>
                <a:lstStyle/>
                <a:p>
                  <a:pPr algn="ctr" rtl="0">
                    <a:defRPr lang="en-US"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7650693494230595E-3"/>
                  <c:y val="-5.3420715302264247E-3"/>
                </c:manualLayout>
              </c:layout>
              <c:spPr>
                <a:noFill/>
                <a:ln>
                  <a:noFill/>
                </a:ln>
                <a:effectLst/>
              </c:spPr>
              <c:txPr>
                <a:bodyPr rot="0" spcFirstLastPara="1" vertOverflow="ellipsis" vert="horz" wrap="square" lIns="38100" tIns="19050" rIns="38100" bIns="19050" anchor="ctr" anchorCtr="0">
                  <a:spAutoFit/>
                </a:bodyPr>
                <a:lstStyle/>
                <a:p>
                  <a:pPr algn="ctr" rtl="0">
                    <a:defRPr lang="en-US"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3499467525439474E-3"/>
                  <c:y val="2.177841712473598E-2"/>
                </c:manualLayout>
              </c:layout>
              <c:spPr>
                <a:noFill/>
                <a:ln>
                  <a:noFill/>
                </a:ln>
                <a:effectLst/>
              </c:spPr>
              <c:txPr>
                <a:bodyPr rot="0" spcFirstLastPara="1" vertOverflow="ellipsis" vert="horz" wrap="square" lIns="38100" tIns="19050" rIns="38100" bIns="19050" anchor="ctr" anchorCtr="0">
                  <a:spAutoFit/>
                </a:bodyPr>
                <a:lstStyle/>
                <a:p>
                  <a:pPr algn="ctr" rtl="0">
                    <a:defRPr lang="en-US"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0.00</c:formatCode>
                <c:ptCount val="5"/>
                <c:pt idx="0">
                  <c:v>0</c:v>
                </c:pt>
                <c:pt idx="1">
                  <c:v>13.81</c:v>
                </c:pt>
                <c:pt idx="2">
                  <c:v>5.37</c:v>
                </c:pt>
                <c:pt idx="3">
                  <c:v>2</c:v>
                </c:pt>
                <c:pt idx="4">
                  <c:v>2</c:v>
                </c:pt>
              </c:numCache>
            </c:numRef>
          </c:val>
        </c:ser>
        <c:dLbls>
          <c:showLegendKey val="0"/>
          <c:showVal val="0"/>
          <c:showCatName val="0"/>
          <c:showSerName val="0"/>
          <c:showPercent val="0"/>
          <c:showBubbleSize val="0"/>
        </c:dLbls>
        <c:gapWidth val="150"/>
        <c:shape val="box"/>
        <c:axId val="253755200"/>
        <c:axId val="253760688"/>
        <c:axId val="0"/>
      </c:bar3DChart>
      <c:catAx>
        <c:axId val="2537552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53760688"/>
        <c:crosses val="autoZero"/>
        <c:auto val="1"/>
        <c:lblAlgn val="ctr"/>
        <c:lblOffset val="100"/>
        <c:noMultiLvlLbl val="0"/>
      </c:catAx>
      <c:valAx>
        <c:axId val="253760688"/>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253755200"/>
        <c:crosses val="autoZero"/>
        <c:crossBetween val="between"/>
      </c:valAx>
      <c:spPr>
        <a:solidFill>
          <a:srgbClr val="FFF2CC"/>
        </a:solidFill>
        <a:ln w="25400">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208-4AD1-90E9-2D5C7CF20005}"/>
                </c:ext>
                <c:ext xmlns:c15="http://schemas.microsoft.com/office/drawing/2012/chart" uri="{CE6537A1-D6FC-4f65-9D91-7224C49458BB}"/>
              </c:extLst>
            </c:dLbl>
            <c:dLbl>
              <c:idx val="1"/>
              <c:layout>
                <c:manualLayout>
                  <c:x val="1.9424330431108992E-2"/>
                  <c:y val="0.34346492931603528"/>
                </c:manualLayout>
              </c:layout>
              <c:tx>
                <c:rich>
                  <a:bodyPr/>
                  <a:lstStyle/>
                  <a:p>
                    <a:r>
                      <a:rPr lang="en-US" dirty="0" smtClean="0"/>
                      <a:t>1156,20</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208-4AD1-90E9-2D5C7CF20005}"/>
                </c:ext>
                <c:ext xmlns:c15="http://schemas.microsoft.com/office/drawing/2012/chart" uri="{CE6537A1-D6FC-4f65-9D91-7224C49458BB}"/>
              </c:extLst>
            </c:dLbl>
            <c:dLbl>
              <c:idx val="2"/>
              <c:layout>
                <c:manualLayout>
                  <c:x val="1.3874414474481149E-2"/>
                  <c:y val="0.32859192233449336"/>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1127,79</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7208-4AD1-90E9-2D5C7CF20005}"/>
                </c:ext>
                <c:ext xmlns:c15="http://schemas.microsoft.com/office/drawing/2012/chart" uri="{CE6537A1-D6FC-4f65-9D91-7224C49458BB}"/>
              </c:extLst>
            </c:dLbl>
            <c:dLbl>
              <c:idx val="3"/>
              <c:layout>
                <c:manualLayout>
                  <c:x val="3.1331058806333835E-2"/>
                  <c:y val="0.40791254432996127"/>
                </c:manualLayout>
              </c:layout>
              <c:tx>
                <c:rich>
                  <a:bodyPr/>
                  <a:lstStyle/>
                  <a:p>
                    <a:r>
                      <a:rPr lang="en-US" dirty="0" smtClean="0"/>
                      <a:t>1169,64</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208-4AD1-90E9-2D5C7CF20005}"/>
                </c:ext>
                <c:ext xmlns:c15="http://schemas.microsoft.com/office/drawing/2012/chart" uri="{CE6537A1-D6FC-4f65-9D91-7224C49458BB}"/>
              </c:extLst>
            </c:dLbl>
            <c:dLbl>
              <c:idx val="4"/>
              <c:layout>
                <c:manualLayout>
                  <c:x val="1.6605949209571834E-2"/>
                  <c:y val="0.45830963538667829"/>
                </c:manualLayout>
              </c:layout>
              <c:tx>
                <c:rich>
                  <a:bodyPr/>
                  <a:lstStyle/>
                  <a:p>
                    <a:r>
                      <a:rPr lang="en-US" dirty="0" smtClean="0"/>
                      <a:t>1219,51</a:t>
                    </a:r>
                  </a:p>
                  <a:p>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208-4AD1-90E9-2D5C7CF20005}"/>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1076.1300000000001</c:v>
                </c:pt>
                <c:pt idx="1">
                  <c:v>1156.2</c:v>
                </c:pt>
                <c:pt idx="2">
                  <c:v>1127.79</c:v>
                </c:pt>
                <c:pt idx="3">
                  <c:v>1169.6400000000001</c:v>
                </c:pt>
                <c:pt idx="4">
                  <c:v>1219.51</c:v>
                </c:pt>
              </c:numCache>
            </c:numRef>
          </c:val>
          <c:extLst xmlns:c16r2="http://schemas.microsoft.com/office/drawing/2015/06/chart">
            <c:ext xmlns:c16="http://schemas.microsoft.com/office/drawing/2014/chart" uri="{C3380CC4-5D6E-409C-BE32-E72D297353CC}">
              <c16:uniqueId val="{00000005-7208-4AD1-90E9-2D5C7CF20005}"/>
            </c:ext>
          </c:extLst>
        </c:ser>
        <c:dLbls>
          <c:showLegendKey val="0"/>
          <c:showVal val="0"/>
          <c:showCatName val="0"/>
          <c:showSerName val="0"/>
          <c:showPercent val="0"/>
          <c:showBubbleSize val="0"/>
        </c:dLbls>
        <c:gapWidth val="150"/>
        <c:shape val="box"/>
        <c:axId val="263676544"/>
        <c:axId val="252193832"/>
        <c:axId val="0"/>
      </c:bar3DChart>
      <c:catAx>
        <c:axId val="263676544"/>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52193832"/>
        <c:crosses val="autoZero"/>
        <c:auto val="1"/>
        <c:lblAlgn val="ctr"/>
        <c:lblOffset val="100"/>
        <c:noMultiLvlLbl val="0"/>
      </c:catAx>
      <c:valAx>
        <c:axId val="252193832"/>
        <c:scaling>
          <c:orientation val="minMax"/>
          <c:max val="1200"/>
          <c:min val="80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3676544"/>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CEE-4855-BAC7-FFC3F8A4F08A}"/>
                </c:ext>
                <c:ext xmlns:c15="http://schemas.microsoft.com/office/drawing/2012/chart" uri="{CE6537A1-D6FC-4f65-9D91-7224C49458BB}"/>
              </c:extLst>
            </c:dLbl>
            <c:dLbl>
              <c:idx val="1"/>
              <c:layout>
                <c:manualLayout>
                  <c:x val="1.9424330431108992E-2"/>
                  <c:y val="0.34346492931603528"/>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CEE-4855-BAC7-FFC3F8A4F08A}"/>
                </c:ext>
                <c:ext xmlns:c15="http://schemas.microsoft.com/office/drawing/2012/chart" uri="{CE6537A1-D6FC-4f65-9D91-7224C49458BB}"/>
              </c:extLst>
            </c:dLbl>
            <c:dLbl>
              <c:idx val="2"/>
              <c:layout>
                <c:manualLayout>
                  <c:x val="1.3874414474481149E-2"/>
                  <c:y val="0.32859192233449336"/>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121,75</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DCEE-4855-BAC7-FFC3F8A4F08A}"/>
                </c:ext>
                <c:ext xmlns:c15="http://schemas.microsoft.com/office/drawing/2012/chart" uri="{CE6537A1-D6FC-4f65-9D91-7224C49458BB}"/>
              </c:extLst>
            </c:dLbl>
            <c:dLbl>
              <c:idx val="3"/>
              <c:layout>
                <c:manualLayout>
                  <c:x val="3.1331058806333835E-2"/>
                  <c:y val="0.40791254432996127"/>
                </c:manualLayout>
              </c:layout>
              <c:tx>
                <c:rich>
                  <a:bodyPr/>
                  <a:lstStyle/>
                  <a:p>
                    <a:r>
                      <a:rPr lang="en-US" dirty="0" smtClean="0"/>
                      <a:t>127,51</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CEE-4855-BAC7-FFC3F8A4F08A}"/>
                </c:ext>
                <c:ext xmlns:c15="http://schemas.microsoft.com/office/drawing/2012/chart" uri="{CE6537A1-D6FC-4f65-9D91-7224C49458BB}"/>
              </c:extLst>
            </c:dLbl>
            <c:dLbl>
              <c:idx val="4"/>
              <c:layout>
                <c:manualLayout>
                  <c:x val="1.0248886512915733E-2"/>
                  <c:y val="0.45830962123111452"/>
                </c:manualLayout>
              </c:layout>
              <c:tx>
                <c:rich>
                  <a:bodyPr/>
                  <a:lstStyle/>
                  <a:p>
                    <a:r>
                      <a:rPr lang="en-US" dirty="0" smtClean="0"/>
                      <a:t>133,73</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DCEE-4855-BAC7-FFC3F8A4F08A}"/>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(план)</c:v>
                </c:pt>
                <c:pt idx="2">
                  <c:v>2020 (план)</c:v>
                </c:pt>
                <c:pt idx="3">
                  <c:v>2021 (план)</c:v>
                </c:pt>
                <c:pt idx="4">
                  <c:v>2020 (план)</c:v>
                </c:pt>
              </c:strCache>
            </c:strRef>
          </c:cat>
          <c:val>
            <c:numRef>
              <c:f>Лист1!$B$2:$B$6</c:f>
              <c:numCache>
                <c:formatCode>General</c:formatCode>
                <c:ptCount val="5"/>
                <c:pt idx="0">
                  <c:v>128.03</c:v>
                </c:pt>
                <c:pt idx="1">
                  <c:v>126.55</c:v>
                </c:pt>
                <c:pt idx="2">
                  <c:v>121.75</c:v>
                </c:pt>
                <c:pt idx="3">
                  <c:v>127.51</c:v>
                </c:pt>
                <c:pt idx="4">
                  <c:v>133.72999999999999</c:v>
                </c:pt>
              </c:numCache>
            </c:numRef>
          </c:val>
          <c:extLst xmlns:c16r2="http://schemas.microsoft.com/office/drawing/2015/06/chart">
            <c:ext xmlns:c16="http://schemas.microsoft.com/office/drawing/2014/chart" uri="{C3380CC4-5D6E-409C-BE32-E72D297353CC}">
              <c16:uniqueId val="{00000005-DCEE-4855-BAC7-FFC3F8A4F08A}"/>
            </c:ext>
          </c:extLst>
        </c:ser>
        <c:dLbls>
          <c:showLegendKey val="0"/>
          <c:showVal val="0"/>
          <c:showCatName val="0"/>
          <c:showSerName val="0"/>
          <c:showPercent val="0"/>
          <c:showBubbleSize val="0"/>
        </c:dLbls>
        <c:gapWidth val="150"/>
        <c:shape val="box"/>
        <c:axId val="210518800"/>
        <c:axId val="210519584"/>
        <c:axId val="0"/>
      </c:bar3DChart>
      <c:catAx>
        <c:axId val="210518800"/>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10519584"/>
        <c:crosses val="autoZero"/>
        <c:auto val="1"/>
        <c:lblAlgn val="ctr"/>
        <c:lblOffset val="100"/>
        <c:noMultiLvlLbl val="0"/>
      </c:catAx>
      <c:valAx>
        <c:axId val="210519584"/>
        <c:scaling>
          <c:orientation val="minMax"/>
          <c:max val="130"/>
          <c:min val="5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10518800"/>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F91-4274-AFF5-6CC49ABB891A}"/>
                </c:ext>
                <c:ext xmlns:c15="http://schemas.microsoft.com/office/drawing/2012/chart" uri="{CE6537A1-D6FC-4f65-9D91-7224C49458BB}"/>
              </c:extLst>
            </c:dLbl>
            <c:dLbl>
              <c:idx val="1"/>
              <c:layout>
                <c:manualLayout>
                  <c:x val="1.9424330431108992E-2"/>
                  <c:y val="0.34346492931603528"/>
                </c:manualLayout>
              </c:layout>
              <c:tx>
                <c:rich>
                  <a:bodyPr/>
                  <a:lstStyle/>
                  <a:p>
                    <a:r>
                      <a:rPr lang="en-US" dirty="0" smtClean="0"/>
                      <a:t>132,41</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F91-4274-AFF5-6CC49ABB891A}"/>
                </c:ext>
                <c:ext xmlns:c15="http://schemas.microsoft.com/office/drawing/2012/chart" uri="{CE6537A1-D6FC-4f65-9D91-7224C49458BB}"/>
              </c:extLst>
            </c:dLbl>
            <c:dLbl>
              <c:idx val="2"/>
              <c:layout>
                <c:manualLayout>
                  <c:x val="1.3874414474481149E-2"/>
                  <c:y val="0.32859192233449336"/>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115,21</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3F91-4274-AFF5-6CC49ABB891A}"/>
                </c:ext>
                <c:ext xmlns:c15="http://schemas.microsoft.com/office/drawing/2012/chart" uri="{CE6537A1-D6FC-4f65-9D91-7224C49458BB}"/>
              </c:extLst>
            </c:dLbl>
            <c:dLbl>
              <c:idx val="3"/>
              <c:layout>
                <c:manualLayout>
                  <c:x val="3.1331058806333835E-2"/>
                  <c:y val="0.4079125443299612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F91-4274-AFF5-6CC49ABB891A}"/>
                </c:ext>
                <c:ext xmlns:c15="http://schemas.microsoft.com/office/drawing/2012/chart" uri="{CE6537A1-D6FC-4f65-9D91-7224C49458BB}"/>
              </c:extLst>
            </c:dLbl>
            <c:dLbl>
              <c:idx val="4"/>
              <c:layout>
                <c:manualLayout>
                  <c:x val="2.614154325455581E-2"/>
                  <c:y val="0.37849582560160816"/>
                </c:manualLayout>
              </c:layout>
              <c:tx>
                <c:rich>
                  <a:bodyPr/>
                  <a:lstStyle/>
                  <a:p>
                    <a:r>
                      <a:rPr lang="en-US" dirty="0" smtClean="0"/>
                      <a:t>114,84</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F91-4274-AFF5-6CC49ABB891A}"/>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(план)</c:v>
                </c:pt>
                <c:pt idx="2">
                  <c:v>2020 (план)</c:v>
                </c:pt>
                <c:pt idx="3">
                  <c:v>2021 (план)</c:v>
                </c:pt>
                <c:pt idx="4">
                  <c:v>2022 (план)</c:v>
                </c:pt>
              </c:strCache>
            </c:strRef>
          </c:cat>
          <c:val>
            <c:numRef>
              <c:f>Лист1!$B$2:$B$6</c:f>
              <c:numCache>
                <c:formatCode>General</c:formatCode>
                <c:ptCount val="5"/>
                <c:pt idx="0">
                  <c:v>103.97</c:v>
                </c:pt>
                <c:pt idx="1">
                  <c:v>132.41</c:v>
                </c:pt>
                <c:pt idx="2">
                  <c:v>115.21</c:v>
                </c:pt>
                <c:pt idx="3">
                  <c:v>110.96</c:v>
                </c:pt>
                <c:pt idx="4">
                  <c:v>114.84</c:v>
                </c:pt>
              </c:numCache>
            </c:numRef>
          </c:val>
          <c:extLst xmlns:c16r2="http://schemas.microsoft.com/office/drawing/2015/06/chart">
            <c:ext xmlns:c16="http://schemas.microsoft.com/office/drawing/2014/chart" uri="{C3380CC4-5D6E-409C-BE32-E72D297353CC}">
              <c16:uniqueId val="{00000005-3F91-4274-AFF5-6CC49ABB891A}"/>
            </c:ext>
          </c:extLst>
        </c:ser>
        <c:dLbls>
          <c:showLegendKey val="0"/>
          <c:showVal val="0"/>
          <c:showCatName val="0"/>
          <c:showSerName val="0"/>
          <c:showPercent val="0"/>
          <c:showBubbleSize val="0"/>
        </c:dLbls>
        <c:gapWidth val="150"/>
        <c:shape val="box"/>
        <c:axId val="251699896"/>
        <c:axId val="255842264"/>
        <c:axId val="0"/>
      </c:bar3DChart>
      <c:catAx>
        <c:axId val="251699896"/>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55842264"/>
        <c:crosses val="autoZero"/>
        <c:auto val="1"/>
        <c:lblAlgn val="ctr"/>
        <c:lblOffset val="100"/>
        <c:noMultiLvlLbl val="0"/>
      </c:catAx>
      <c:valAx>
        <c:axId val="255842264"/>
        <c:scaling>
          <c:orientation val="minMax"/>
          <c:max val="130"/>
          <c:min val="5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51699896"/>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0EE-40FE-B4B9-2970E13B77A7}"/>
                </c:ext>
                <c:ext xmlns:c15="http://schemas.microsoft.com/office/drawing/2012/chart" uri="{CE6537A1-D6FC-4f65-9D91-7224C49458BB}"/>
              </c:extLst>
            </c:dLbl>
            <c:dLbl>
              <c:idx val="1"/>
              <c:layout>
                <c:manualLayout>
                  <c:x val="1.9424330431108992E-2"/>
                  <c:y val="0.34346492931603528"/>
                </c:manualLayout>
              </c:layout>
              <c:tx>
                <c:rich>
                  <a:bodyPr/>
                  <a:lstStyle/>
                  <a:p>
                    <a:r>
                      <a:rPr lang="en-US" dirty="0"/>
                      <a:t>46,97</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0EE-40FE-B4B9-2970E13B77A7}"/>
                </c:ext>
                <c:ext xmlns:c15="http://schemas.microsoft.com/office/drawing/2012/chart" uri="{CE6537A1-D6FC-4f65-9D91-7224C49458BB}"/>
              </c:extLst>
            </c:dLbl>
            <c:dLbl>
              <c:idx val="2"/>
              <c:layout>
                <c:manualLayout>
                  <c:x val="1.3874414474481149E-2"/>
                  <c:y val="0.32859192233449336"/>
                </c:manualLayout>
              </c:layout>
              <c:tx>
                <c:rich>
                  <a:bodyPr/>
                  <a:lstStyle/>
                  <a:p>
                    <a:r>
                      <a:rPr lang="en-US" b="1" dirty="0">
                        <a:solidFill>
                          <a:srgbClr val="7030A0"/>
                        </a:solidFill>
                        <a:latin typeface="Times New Roman" panose="02020603050405020304" pitchFamily="18" charset="0"/>
                        <a:cs typeface="Times New Roman" panose="02020603050405020304" pitchFamily="18" charset="0"/>
                      </a:rPr>
                      <a:t>39,54</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E0EE-40FE-B4B9-2970E13B77A7}"/>
                </c:ext>
                <c:ext xmlns:c15="http://schemas.microsoft.com/office/drawing/2012/chart" uri="{CE6537A1-D6FC-4f65-9D91-7224C49458BB}"/>
              </c:extLst>
            </c:dLbl>
            <c:dLbl>
              <c:idx val="3"/>
              <c:layout>
                <c:manualLayout>
                  <c:x val="3.1331058806333835E-2"/>
                  <c:y val="0.4079125443299612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0EE-40FE-B4B9-2970E13B77A7}"/>
                </c:ext>
                <c:ext xmlns:c15="http://schemas.microsoft.com/office/drawing/2012/chart" uri="{CE6537A1-D6FC-4f65-9D91-7224C49458BB}"/>
              </c:extLst>
            </c:dLbl>
            <c:dLbl>
              <c:idx val="4"/>
              <c:layout>
                <c:manualLayout>
                  <c:x val="2.614154325455581E-2"/>
                  <c:y val="0.37849582560160816"/>
                </c:manualLayout>
              </c:layout>
              <c:tx>
                <c:rich>
                  <a:bodyPr/>
                  <a:lstStyle/>
                  <a:p>
                    <a:r>
                      <a:rPr lang="en-US" dirty="0"/>
                      <a:t>42,54</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0EE-40FE-B4B9-2970E13B77A7}"/>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40.01</c:v>
                </c:pt>
                <c:pt idx="1">
                  <c:v>46.97</c:v>
                </c:pt>
                <c:pt idx="2">
                  <c:v>39.54</c:v>
                </c:pt>
                <c:pt idx="3">
                  <c:v>41.04</c:v>
                </c:pt>
                <c:pt idx="4">
                  <c:v>42.54</c:v>
                </c:pt>
              </c:numCache>
            </c:numRef>
          </c:val>
          <c:extLst xmlns:c16r2="http://schemas.microsoft.com/office/drawing/2015/06/chart">
            <c:ext xmlns:c16="http://schemas.microsoft.com/office/drawing/2014/chart" uri="{C3380CC4-5D6E-409C-BE32-E72D297353CC}">
              <c16:uniqueId val="{00000005-E0EE-40FE-B4B9-2970E13B77A7}"/>
            </c:ext>
          </c:extLst>
        </c:ser>
        <c:dLbls>
          <c:showLegendKey val="0"/>
          <c:showVal val="0"/>
          <c:showCatName val="0"/>
          <c:showSerName val="0"/>
          <c:showPercent val="0"/>
          <c:showBubbleSize val="0"/>
        </c:dLbls>
        <c:gapWidth val="150"/>
        <c:shape val="box"/>
        <c:axId val="262878864"/>
        <c:axId val="202932784"/>
        <c:axId val="0"/>
      </c:bar3DChart>
      <c:catAx>
        <c:axId val="262878864"/>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02932784"/>
        <c:crosses val="autoZero"/>
        <c:auto val="1"/>
        <c:lblAlgn val="ctr"/>
        <c:lblOffset val="100"/>
        <c:noMultiLvlLbl val="0"/>
      </c:catAx>
      <c:valAx>
        <c:axId val="202932784"/>
        <c:scaling>
          <c:orientation val="minMax"/>
          <c:max val="48"/>
          <c:min val="1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2878864"/>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6FA8-4F46-8241-C57DD66E2A5A}"/>
                </c:ext>
                <c:ext xmlns:c15="http://schemas.microsoft.com/office/drawing/2012/chart" uri="{CE6537A1-D6FC-4f65-9D91-7224C49458BB}"/>
              </c:extLst>
            </c:dLbl>
            <c:dLbl>
              <c:idx val="1"/>
              <c:layout>
                <c:manualLayout>
                  <c:x val="1.9424330431108992E-2"/>
                  <c:y val="0.34346492931603528"/>
                </c:manualLayout>
              </c:layout>
              <c:tx>
                <c:rich>
                  <a:bodyPr/>
                  <a:lstStyle/>
                  <a:p>
                    <a:r>
                      <a:rPr lang="en-US" dirty="0" smtClean="0"/>
                      <a:t>4,67</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6FA8-4F46-8241-C57DD66E2A5A}"/>
                </c:ext>
                <c:ext xmlns:c15="http://schemas.microsoft.com/office/drawing/2012/chart" uri="{CE6537A1-D6FC-4f65-9D91-7224C49458BB}"/>
              </c:extLst>
            </c:dLbl>
            <c:dLbl>
              <c:idx val="2"/>
              <c:layout>
                <c:manualLayout>
                  <c:x val="1.3874414474481149E-2"/>
                  <c:y val="0.32859192233449336"/>
                </c:manualLayout>
              </c:layout>
              <c:tx>
                <c:rich>
                  <a:bodyPr/>
                  <a:lstStyle/>
                  <a:p>
                    <a:r>
                      <a:rPr lang="en-US" b="1" dirty="0" smtClean="0">
                        <a:solidFill>
                          <a:srgbClr val="7030A0"/>
                        </a:solidFill>
                        <a:latin typeface="Times New Roman" panose="02020603050405020304" pitchFamily="18" charset="0"/>
                        <a:cs typeface="Times New Roman" panose="02020603050405020304" pitchFamily="18" charset="0"/>
                      </a:rPr>
                      <a:t>5,06</a:t>
                    </a:r>
                    <a:endParaRPr lang="en-US" dirty="0"/>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6FA8-4F46-8241-C57DD66E2A5A}"/>
                </c:ext>
                <c:ext xmlns:c15="http://schemas.microsoft.com/office/drawing/2012/chart" uri="{CE6537A1-D6FC-4f65-9D91-7224C49458BB}"/>
              </c:extLst>
            </c:dLbl>
            <c:dLbl>
              <c:idx val="3"/>
              <c:layout>
                <c:manualLayout>
                  <c:x val="3.1331058806333835E-2"/>
                  <c:y val="0.4079125443299612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6FA8-4F46-8241-C57DD66E2A5A}"/>
                </c:ext>
                <c:ext xmlns:c15="http://schemas.microsoft.com/office/drawing/2012/chart" uri="{CE6537A1-D6FC-4f65-9D91-7224C49458BB}"/>
              </c:extLst>
            </c:dLbl>
            <c:dLbl>
              <c:idx val="4"/>
              <c:layout>
                <c:manualLayout>
                  <c:x val="2.614154325455581E-2"/>
                  <c:y val="0.37849582560160816"/>
                </c:manualLayout>
              </c:layout>
              <c:tx>
                <c:rich>
                  <a:bodyPr/>
                  <a:lstStyle/>
                  <a:p>
                    <a:r>
                      <a:rPr lang="en-US" dirty="0" smtClean="0"/>
                      <a:t>5,06</a:t>
                    </a:r>
                    <a:endParaRPr lang="en-US"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6FA8-4F46-8241-C57DD66E2A5A}"/>
                </c:ext>
                <c:ext xmlns:c15="http://schemas.microsoft.com/office/drawing/2012/chart" uri="{CE6537A1-D6FC-4f65-9D91-7224C49458BB}"/>
              </c:extLst>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2018 (отчет)</c:v>
                </c:pt>
                <c:pt idx="1">
                  <c:v>2019 (отчет)</c:v>
                </c:pt>
                <c:pt idx="2">
                  <c:v>2020 (план)</c:v>
                </c:pt>
                <c:pt idx="3">
                  <c:v>2021 (план)</c:v>
                </c:pt>
                <c:pt idx="4">
                  <c:v>2022 (план)</c:v>
                </c:pt>
              </c:strCache>
            </c:strRef>
          </c:cat>
          <c:val>
            <c:numRef>
              <c:f>Лист1!$B$2:$B$6</c:f>
              <c:numCache>
                <c:formatCode>General</c:formatCode>
                <c:ptCount val="5"/>
                <c:pt idx="0">
                  <c:v>3.87</c:v>
                </c:pt>
                <c:pt idx="1">
                  <c:v>4.67</c:v>
                </c:pt>
                <c:pt idx="2">
                  <c:v>5.0599999999999996</c:v>
                </c:pt>
                <c:pt idx="3">
                  <c:v>5.0599999999999996</c:v>
                </c:pt>
                <c:pt idx="4">
                  <c:v>5.0599999999999996</c:v>
                </c:pt>
              </c:numCache>
            </c:numRef>
          </c:val>
          <c:extLst xmlns:c16r2="http://schemas.microsoft.com/office/drawing/2015/06/chart">
            <c:ext xmlns:c16="http://schemas.microsoft.com/office/drawing/2014/chart" uri="{C3380CC4-5D6E-409C-BE32-E72D297353CC}">
              <c16:uniqueId val="{00000005-6FA8-4F46-8241-C57DD66E2A5A}"/>
            </c:ext>
          </c:extLst>
        </c:ser>
        <c:dLbls>
          <c:showLegendKey val="0"/>
          <c:showVal val="0"/>
          <c:showCatName val="0"/>
          <c:showSerName val="0"/>
          <c:showPercent val="0"/>
          <c:showBubbleSize val="0"/>
        </c:dLbls>
        <c:gapWidth val="150"/>
        <c:shape val="box"/>
        <c:axId val="264663368"/>
        <c:axId val="264663760"/>
        <c:axId val="0"/>
      </c:bar3DChart>
      <c:catAx>
        <c:axId val="264663368"/>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4663760"/>
        <c:crosses val="autoZero"/>
        <c:auto val="1"/>
        <c:lblAlgn val="ctr"/>
        <c:lblOffset val="100"/>
        <c:noMultiLvlLbl val="0"/>
      </c:catAx>
      <c:valAx>
        <c:axId val="264663760"/>
        <c:scaling>
          <c:orientation val="minMax"/>
          <c:max val="5"/>
          <c:min val="1"/>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264663368"/>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1" Type="http://schemas.openxmlformats.org/officeDocument/2006/relationships/image" Target="../media/image8.png"/></Relationships>
</file>

<file path=ppt/diagrams/_rels/drawing3.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5F743C-C06C-45AB-9386-3B15E7A1DF93}" type="doc">
      <dgm:prSet loTypeId="urn:microsoft.com/office/officeart/2005/8/layout/process1" loCatId="process" qsTypeId="urn:microsoft.com/office/officeart/2005/8/quickstyle/3d4" qsCatId="3D" csTypeId="urn:microsoft.com/office/officeart/2005/8/colors/accent1_1" csCatId="accent1" phldr="1"/>
      <dgm:spPr/>
    </dgm:pt>
    <dgm:pt modelId="{FEAD19C2-15F8-4967-B911-EB73E786BCB4}">
      <dgm:prSet phldrT="[Текст]" custT="1"/>
      <dgm:spPr/>
      <dgm:t>
        <a:bodyPr/>
        <a:lstStyle/>
        <a:p>
          <a:pPr algn="ctr"/>
          <a:r>
            <a:rPr lang="ru-RU" sz="1400" b="1" dirty="0">
              <a:latin typeface="Times New Roman" pitchFamily="18" charset="0"/>
              <a:cs typeface="Times New Roman" pitchFamily="18" charset="0"/>
            </a:rPr>
            <a:t>Прозрачность формирования и расходования бюджетных средств</a:t>
          </a:r>
        </a:p>
      </dgm:t>
    </dgm:pt>
    <dgm:pt modelId="{17EBC48D-3770-41BF-9A29-9721A19F77D2}" type="parTrans" cxnId="{38AAB5C4-B214-4DD7-B471-6F470A58FAD4}">
      <dgm:prSet/>
      <dgm:spPr/>
      <dgm:t>
        <a:bodyPr/>
        <a:lstStyle/>
        <a:p>
          <a:endParaRPr lang="ru-RU"/>
        </a:p>
      </dgm:t>
    </dgm:pt>
    <dgm:pt modelId="{6D51DCC7-2C55-4404-90C5-AB37EF080219}" type="sibTrans" cxnId="{38AAB5C4-B214-4DD7-B471-6F470A58FAD4}">
      <dgm:prSet/>
      <dgm:spPr/>
      <dgm:t>
        <a:bodyPr/>
        <a:lstStyle/>
        <a:p>
          <a:endParaRPr lang="ru-RU" dirty="0"/>
        </a:p>
      </dgm:t>
    </dgm:pt>
    <dgm:pt modelId="{B3B07E27-0F21-49AE-887C-3214384A39DE}">
      <dgm:prSet phldrT="[Текст]" custT="1"/>
      <dgm:spPr/>
      <dgm:t>
        <a:bodyPr/>
        <a:lstStyle/>
        <a:p>
          <a:pPr algn="ctr"/>
          <a:r>
            <a:rPr lang="ru-RU" sz="1400" b="1" dirty="0">
              <a:latin typeface="Times New Roman" pitchFamily="18" charset="0"/>
              <a:cs typeface="Times New Roman" pitchFamily="18" charset="0"/>
            </a:rPr>
            <a:t>Народный контроль при принятии и реализации общественно значимых мероприятий (проектов)</a:t>
          </a:r>
        </a:p>
      </dgm:t>
    </dgm:pt>
    <dgm:pt modelId="{3AEF0435-A5F7-487C-AE32-59DA4239216C}" type="parTrans" cxnId="{29E367F7-D8FF-4DBD-8E22-261F80A06EBB}">
      <dgm:prSet/>
      <dgm:spPr/>
      <dgm:t>
        <a:bodyPr/>
        <a:lstStyle/>
        <a:p>
          <a:endParaRPr lang="ru-RU"/>
        </a:p>
      </dgm:t>
    </dgm:pt>
    <dgm:pt modelId="{33728F52-2FE2-4E6C-BE77-5A7BB292C7FD}" type="sibTrans" cxnId="{29E367F7-D8FF-4DBD-8E22-261F80A06EBB}">
      <dgm:prSet/>
      <dgm:spPr/>
      <dgm:t>
        <a:bodyPr/>
        <a:lstStyle/>
        <a:p>
          <a:endParaRPr lang="ru-RU" dirty="0"/>
        </a:p>
      </dgm:t>
    </dgm:pt>
    <dgm:pt modelId="{8BDD9BE4-74D6-4D14-B661-DD343C18393A}">
      <dgm:prSet phldrT="[Текст]" custT="1"/>
      <dgm:spPr/>
      <dgm:t>
        <a:bodyPr/>
        <a:lstStyle/>
        <a:p>
          <a:pPr algn="l"/>
          <a:r>
            <a:rPr lang="ru-RU" sz="1400" b="1" dirty="0">
              <a:latin typeface="Times New Roman" pitchFamily="18" charset="0"/>
              <a:cs typeface="Times New Roman" pitchFamily="18" charset="0"/>
            </a:rPr>
            <a:t>Повышение информированности общества и вовлечение граждан в диалог с органами местного самоуправления</a:t>
          </a:r>
        </a:p>
      </dgm:t>
    </dgm:pt>
    <dgm:pt modelId="{01554C62-19E6-4E54-A217-5BBB141F11A4}" type="parTrans" cxnId="{C2921983-F0EE-4F68-A5F2-146F3414AE3B}">
      <dgm:prSet/>
      <dgm:spPr/>
      <dgm:t>
        <a:bodyPr/>
        <a:lstStyle/>
        <a:p>
          <a:endParaRPr lang="ru-RU"/>
        </a:p>
      </dgm:t>
    </dgm:pt>
    <dgm:pt modelId="{DDA8B022-6A4C-4069-8A73-36FC78106CC2}" type="sibTrans" cxnId="{C2921983-F0EE-4F68-A5F2-146F3414AE3B}">
      <dgm:prSet/>
      <dgm:spPr/>
      <dgm:t>
        <a:bodyPr/>
        <a:lstStyle/>
        <a:p>
          <a:endParaRPr lang="ru-RU"/>
        </a:p>
      </dgm:t>
    </dgm:pt>
    <dgm:pt modelId="{066ABC62-1316-4B24-9B74-32F4E29B69B8}">
      <dgm:prSet phldrT="[Текст]" custT="1"/>
      <dgm:spPr/>
      <dgm:t>
        <a:bodyPr/>
        <a:lstStyle/>
        <a:p>
          <a:pPr algn="ctr">
            <a:lnSpc>
              <a:spcPct val="100000"/>
            </a:lnSpc>
            <a:spcAft>
              <a:spcPts val="0"/>
            </a:spcAft>
          </a:pPr>
          <a:r>
            <a:rPr lang="ru-RU" sz="1400" b="1" dirty="0">
              <a:latin typeface="Times New Roman" pitchFamily="18" charset="0"/>
              <a:cs typeface="Times New Roman" pitchFamily="18" charset="0"/>
            </a:rPr>
            <a:t>Свободный доступ к информации </a:t>
          </a:r>
        </a:p>
        <a:p>
          <a:pPr algn="ctr">
            <a:lnSpc>
              <a:spcPct val="100000"/>
            </a:lnSpc>
            <a:spcAft>
              <a:spcPts val="0"/>
            </a:spcAft>
          </a:pPr>
          <a:r>
            <a:rPr lang="ru-RU" sz="1400" b="1" dirty="0">
              <a:latin typeface="Times New Roman" pitchFamily="18" charset="0"/>
              <a:cs typeface="Times New Roman" pitchFamily="18" charset="0"/>
            </a:rPr>
            <a:t>о бюджете</a:t>
          </a:r>
        </a:p>
        <a:p>
          <a:pPr algn="ctr">
            <a:lnSpc>
              <a:spcPct val="100000"/>
            </a:lnSpc>
            <a:spcAft>
              <a:spcPts val="0"/>
            </a:spcAft>
          </a:pPr>
          <a:r>
            <a:rPr lang="ru-RU" sz="1400" b="1" dirty="0">
              <a:latin typeface="Times New Roman" pitchFamily="18" charset="0"/>
              <a:cs typeface="Times New Roman" pitchFamily="18" charset="0"/>
            </a:rPr>
            <a:t> и деятельности органов местного самоуправления</a:t>
          </a:r>
        </a:p>
      </dgm:t>
    </dgm:pt>
    <dgm:pt modelId="{CEF9B865-D03E-42AB-9431-43680932FD91}" type="parTrans" cxnId="{1A78AC90-646E-4385-92CF-AC5BF98DAEE3}">
      <dgm:prSet/>
      <dgm:spPr/>
      <dgm:t>
        <a:bodyPr/>
        <a:lstStyle/>
        <a:p>
          <a:endParaRPr lang="ru-RU"/>
        </a:p>
      </dgm:t>
    </dgm:pt>
    <dgm:pt modelId="{7E287DDC-A53E-4BCA-A228-A96905B993EE}" type="sibTrans" cxnId="{1A78AC90-646E-4385-92CF-AC5BF98DAEE3}">
      <dgm:prSet/>
      <dgm:spPr/>
      <dgm:t>
        <a:bodyPr/>
        <a:lstStyle/>
        <a:p>
          <a:endParaRPr lang="ru-RU" dirty="0"/>
        </a:p>
      </dgm:t>
    </dgm:pt>
    <dgm:pt modelId="{6FEC8A25-7A1D-4D35-92DF-B94F8C01AB83}" type="pres">
      <dgm:prSet presAssocID="{245F743C-C06C-45AB-9386-3B15E7A1DF93}" presName="Name0" presStyleCnt="0">
        <dgm:presLayoutVars>
          <dgm:dir/>
          <dgm:resizeHandles val="exact"/>
        </dgm:presLayoutVars>
      </dgm:prSet>
      <dgm:spPr/>
    </dgm:pt>
    <dgm:pt modelId="{2BFC55F8-2B9D-4F6C-A24B-38DAF50181ED}" type="pres">
      <dgm:prSet presAssocID="{FEAD19C2-15F8-4967-B911-EB73E786BCB4}" presName="node" presStyleLbl="node1" presStyleIdx="0" presStyleCnt="4" custScaleX="111705">
        <dgm:presLayoutVars>
          <dgm:bulletEnabled val="1"/>
        </dgm:presLayoutVars>
      </dgm:prSet>
      <dgm:spPr/>
      <dgm:t>
        <a:bodyPr/>
        <a:lstStyle/>
        <a:p>
          <a:endParaRPr lang="ru-RU"/>
        </a:p>
      </dgm:t>
    </dgm:pt>
    <dgm:pt modelId="{E1C95944-D931-4FAE-9E71-A97F1477AF00}" type="pres">
      <dgm:prSet presAssocID="{6D51DCC7-2C55-4404-90C5-AB37EF080219}" presName="sibTrans" presStyleLbl="sibTrans2D1" presStyleIdx="0" presStyleCnt="3"/>
      <dgm:spPr/>
      <dgm:t>
        <a:bodyPr/>
        <a:lstStyle/>
        <a:p>
          <a:endParaRPr lang="ru-RU"/>
        </a:p>
      </dgm:t>
    </dgm:pt>
    <dgm:pt modelId="{D32AA8BC-3C62-4B2E-9263-98EF2CD79A8E}" type="pres">
      <dgm:prSet presAssocID="{6D51DCC7-2C55-4404-90C5-AB37EF080219}" presName="connectorText" presStyleLbl="sibTrans2D1" presStyleIdx="0" presStyleCnt="3"/>
      <dgm:spPr/>
      <dgm:t>
        <a:bodyPr/>
        <a:lstStyle/>
        <a:p>
          <a:endParaRPr lang="ru-RU"/>
        </a:p>
      </dgm:t>
    </dgm:pt>
    <dgm:pt modelId="{CC7B832D-A7D6-4B09-801D-C7D544A37FED}" type="pres">
      <dgm:prSet presAssocID="{066ABC62-1316-4B24-9B74-32F4E29B69B8}" presName="node" presStyleLbl="node1" presStyleIdx="1" presStyleCnt="4" custScaleX="132607">
        <dgm:presLayoutVars>
          <dgm:bulletEnabled val="1"/>
        </dgm:presLayoutVars>
      </dgm:prSet>
      <dgm:spPr/>
      <dgm:t>
        <a:bodyPr/>
        <a:lstStyle/>
        <a:p>
          <a:endParaRPr lang="ru-RU"/>
        </a:p>
      </dgm:t>
    </dgm:pt>
    <dgm:pt modelId="{2065EDE5-8AD5-47A7-A68D-3F3C03939763}" type="pres">
      <dgm:prSet presAssocID="{7E287DDC-A53E-4BCA-A228-A96905B993EE}" presName="sibTrans" presStyleLbl="sibTrans2D1" presStyleIdx="1" presStyleCnt="3"/>
      <dgm:spPr/>
      <dgm:t>
        <a:bodyPr/>
        <a:lstStyle/>
        <a:p>
          <a:endParaRPr lang="ru-RU"/>
        </a:p>
      </dgm:t>
    </dgm:pt>
    <dgm:pt modelId="{6EFC2766-683A-4545-90E1-79F3E8EEBA32}" type="pres">
      <dgm:prSet presAssocID="{7E287DDC-A53E-4BCA-A228-A96905B993EE}" presName="connectorText" presStyleLbl="sibTrans2D1" presStyleIdx="1" presStyleCnt="3"/>
      <dgm:spPr/>
      <dgm:t>
        <a:bodyPr/>
        <a:lstStyle/>
        <a:p>
          <a:endParaRPr lang="ru-RU"/>
        </a:p>
      </dgm:t>
    </dgm:pt>
    <dgm:pt modelId="{2AF5958E-847A-4FB3-8DB3-E422E28062B0}" type="pres">
      <dgm:prSet presAssocID="{B3B07E27-0F21-49AE-887C-3214384A39DE}" presName="node" presStyleLbl="node1" presStyleIdx="2" presStyleCnt="4" custScaleX="148404" custLinFactNeighborX="-21820">
        <dgm:presLayoutVars>
          <dgm:bulletEnabled val="1"/>
        </dgm:presLayoutVars>
      </dgm:prSet>
      <dgm:spPr/>
      <dgm:t>
        <a:bodyPr/>
        <a:lstStyle/>
        <a:p>
          <a:endParaRPr lang="ru-RU"/>
        </a:p>
      </dgm:t>
    </dgm:pt>
    <dgm:pt modelId="{7E24E4D8-3012-4958-ADAD-7A5D58D39E4F}" type="pres">
      <dgm:prSet presAssocID="{33728F52-2FE2-4E6C-BE77-5A7BB292C7FD}" presName="sibTrans" presStyleLbl="sibTrans2D1" presStyleIdx="2" presStyleCnt="3"/>
      <dgm:spPr/>
      <dgm:t>
        <a:bodyPr/>
        <a:lstStyle/>
        <a:p>
          <a:endParaRPr lang="ru-RU"/>
        </a:p>
      </dgm:t>
    </dgm:pt>
    <dgm:pt modelId="{237F3E30-D8C8-4D85-AE79-7172B0D7CFF2}" type="pres">
      <dgm:prSet presAssocID="{33728F52-2FE2-4E6C-BE77-5A7BB292C7FD}" presName="connectorText" presStyleLbl="sibTrans2D1" presStyleIdx="2" presStyleCnt="3"/>
      <dgm:spPr/>
      <dgm:t>
        <a:bodyPr/>
        <a:lstStyle/>
        <a:p>
          <a:endParaRPr lang="ru-RU"/>
        </a:p>
      </dgm:t>
    </dgm:pt>
    <dgm:pt modelId="{238AA2EF-D731-4415-BD1B-B316CA6836E1}" type="pres">
      <dgm:prSet presAssocID="{8BDD9BE4-74D6-4D14-B661-DD343C18393A}" presName="node" presStyleLbl="node1" presStyleIdx="3" presStyleCnt="4" custScaleX="146514">
        <dgm:presLayoutVars>
          <dgm:bulletEnabled val="1"/>
        </dgm:presLayoutVars>
      </dgm:prSet>
      <dgm:spPr/>
      <dgm:t>
        <a:bodyPr/>
        <a:lstStyle/>
        <a:p>
          <a:endParaRPr lang="ru-RU"/>
        </a:p>
      </dgm:t>
    </dgm:pt>
  </dgm:ptLst>
  <dgm:cxnLst>
    <dgm:cxn modelId="{22523911-34BD-4C4B-A1C0-70058F6F6682}" type="presOf" srcId="{245F743C-C06C-45AB-9386-3B15E7A1DF93}" destId="{6FEC8A25-7A1D-4D35-92DF-B94F8C01AB83}" srcOrd="0" destOrd="0" presId="urn:microsoft.com/office/officeart/2005/8/layout/process1"/>
    <dgm:cxn modelId="{000621DD-60DE-4467-A39B-4EE99837C498}" type="presOf" srcId="{33728F52-2FE2-4E6C-BE77-5A7BB292C7FD}" destId="{7E24E4D8-3012-4958-ADAD-7A5D58D39E4F}" srcOrd="0" destOrd="0" presId="urn:microsoft.com/office/officeart/2005/8/layout/process1"/>
    <dgm:cxn modelId="{FF86C612-712E-4BEF-96E5-33F7BB70AB34}" type="presOf" srcId="{7E287DDC-A53E-4BCA-A228-A96905B993EE}" destId="{6EFC2766-683A-4545-90E1-79F3E8EEBA32}" srcOrd="1" destOrd="0" presId="urn:microsoft.com/office/officeart/2005/8/layout/process1"/>
    <dgm:cxn modelId="{E8385DF0-6DC9-457E-B4A6-A2B8FBB79F81}" type="presOf" srcId="{B3B07E27-0F21-49AE-887C-3214384A39DE}" destId="{2AF5958E-847A-4FB3-8DB3-E422E28062B0}" srcOrd="0" destOrd="0" presId="urn:microsoft.com/office/officeart/2005/8/layout/process1"/>
    <dgm:cxn modelId="{217E6366-4CCE-4E98-BC6B-C16442948866}" type="presOf" srcId="{33728F52-2FE2-4E6C-BE77-5A7BB292C7FD}" destId="{237F3E30-D8C8-4D85-AE79-7172B0D7CFF2}" srcOrd="1" destOrd="0" presId="urn:microsoft.com/office/officeart/2005/8/layout/process1"/>
    <dgm:cxn modelId="{C2921983-F0EE-4F68-A5F2-146F3414AE3B}" srcId="{245F743C-C06C-45AB-9386-3B15E7A1DF93}" destId="{8BDD9BE4-74D6-4D14-B661-DD343C18393A}" srcOrd="3" destOrd="0" parTransId="{01554C62-19E6-4E54-A217-5BBB141F11A4}" sibTransId="{DDA8B022-6A4C-4069-8A73-36FC78106CC2}"/>
    <dgm:cxn modelId="{29E367F7-D8FF-4DBD-8E22-261F80A06EBB}" srcId="{245F743C-C06C-45AB-9386-3B15E7A1DF93}" destId="{B3B07E27-0F21-49AE-887C-3214384A39DE}" srcOrd="2" destOrd="0" parTransId="{3AEF0435-A5F7-487C-AE32-59DA4239216C}" sibTransId="{33728F52-2FE2-4E6C-BE77-5A7BB292C7FD}"/>
    <dgm:cxn modelId="{77BE5073-A5A5-44C8-9C42-19A82653B172}" type="presOf" srcId="{FEAD19C2-15F8-4967-B911-EB73E786BCB4}" destId="{2BFC55F8-2B9D-4F6C-A24B-38DAF50181ED}" srcOrd="0" destOrd="0" presId="urn:microsoft.com/office/officeart/2005/8/layout/process1"/>
    <dgm:cxn modelId="{1F9EF37B-A43F-4E3D-BBB1-CBFE4EBE3EEB}" type="presOf" srcId="{066ABC62-1316-4B24-9B74-32F4E29B69B8}" destId="{CC7B832D-A7D6-4B09-801D-C7D544A37FED}" srcOrd="0" destOrd="0" presId="urn:microsoft.com/office/officeart/2005/8/layout/process1"/>
    <dgm:cxn modelId="{C5A84EDE-FAB6-4DFE-9E24-0B8824D89770}" type="presOf" srcId="{6D51DCC7-2C55-4404-90C5-AB37EF080219}" destId="{E1C95944-D931-4FAE-9E71-A97F1477AF00}" srcOrd="0" destOrd="0" presId="urn:microsoft.com/office/officeart/2005/8/layout/process1"/>
    <dgm:cxn modelId="{38AAB5C4-B214-4DD7-B471-6F470A58FAD4}" srcId="{245F743C-C06C-45AB-9386-3B15E7A1DF93}" destId="{FEAD19C2-15F8-4967-B911-EB73E786BCB4}" srcOrd="0" destOrd="0" parTransId="{17EBC48D-3770-41BF-9A29-9721A19F77D2}" sibTransId="{6D51DCC7-2C55-4404-90C5-AB37EF080219}"/>
    <dgm:cxn modelId="{7BA1FA31-0965-4950-975D-20704CB7C322}" type="presOf" srcId="{8BDD9BE4-74D6-4D14-B661-DD343C18393A}" destId="{238AA2EF-D731-4415-BD1B-B316CA6836E1}" srcOrd="0" destOrd="0" presId="urn:microsoft.com/office/officeart/2005/8/layout/process1"/>
    <dgm:cxn modelId="{1A78AC90-646E-4385-92CF-AC5BF98DAEE3}" srcId="{245F743C-C06C-45AB-9386-3B15E7A1DF93}" destId="{066ABC62-1316-4B24-9B74-32F4E29B69B8}" srcOrd="1" destOrd="0" parTransId="{CEF9B865-D03E-42AB-9431-43680932FD91}" sibTransId="{7E287DDC-A53E-4BCA-A228-A96905B993EE}"/>
    <dgm:cxn modelId="{39503B9F-3E96-472F-BADF-EC6E124F6CB7}" type="presOf" srcId="{6D51DCC7-2C55-4404-90C5-AB37EF080219}" destId="{D32AA8BC-3C62-4B2E-9263-98EF2CD79A8E}" srcOrd="1" destOrd="0" presId="urn:microsoft.com/office/officeart/2005/8/layout/process1"/>
    <dgm:cxn modelId="{9986FEF3-44E1-4002-A4B5-9416FA11C69C}" type="presOf" srcId="{7E287DDC-A53E-4BCA-A228-A96905B993EE}" destId="{2065EDE5-8AD5-47A7-A68D-3F3C03939763}" srcOrd="0" destOrd="0" presId="urn:microsoft.com/office/officeart/2005/8/layout/process1"/>
    <dgm:cxn modelId="{8FC8972F-A6E5-4473-901F-25AAB828A133}" type="presParOf" srcId="{6FEC8A25-7A1D-4D35-92DF-B94F8C01AB83}" destId="{2BFC55F8-2B9D-4F6C-A24B-38DAF50181ED}" srcOrd="0" destOrd="0" presId="urn:microsoft.com/office/officeart/2005/8/layout/process1"/>
    <dgm:cxn modelId="{9FB0D6C4-3C45-4A92-A903-7DB99BD1B5E4}" type="presParOf" srcId="{6FEC8A25-7A1D-4D35-92DF-B94F8C01AB83}" destId="{E1C95944-D931-4FAE-9E71-A97F1477AF00}" srcOrd="1" destOrd="0" presId="urn:microsoft.com/office/officeart/2005/8/layout/process1"/>
    <dgm:cxn modelId="{73A3FFF0-A003-4AB4-B1AD-6D5686C62679}" type="presParOf" srcId="{E1C95944-D931-4FAE-9E71-A97F1477AF00}" destId="{D32AA8BC-3C62-4B2E-9263-98EF2CD79A8E}" srcOrd="0" destOrd="0" presId="urn:microsoft.com/office/officeart/2005/8/layout/process1"/>
    <dgm:cxn modelId="{ACA73122-5F63-496A-B3AE-DB6A6EB26523}" type="presParOf" srcId="{6FEC8A25-7A1D-4D35-92DF-B94F8C01AB83}" destId="{CC7B832D-A7D6-4B09-801D-C7D544A37FED}" srcOrd="2" destOrd="0" presId="urn:microsoft.com/office/officeart/2005/8/layout/process1"/>
    <dgm:cxn modelId="{3794A996-14ED-45A4-8E7E-91184FB5264F}" type="presParOf" srcId="{6FEC8A25-7A1D-4D35-92DF-B94F8C01AB83}" destId="{2065EDE5-8AD5-47A7-A68D-3F3C03939763}" srcOrd="3" destOrd="0" presId="urn:microsoft.com/office/officeart/2005/8/layout/process1"/>
    <dgm:cxn modelId="{A2793581-3FBE-4A6A-B6CB-806734E6C5B9}" type="presParOf" srcId="{2065EDE5-8AD5-47A7-A68D-3F3C03939763}" destId="{6EFC2766-683A-4545-90E1-79F3E8EEBA32}" srcOrd="0" destOrd="0" presId="urn:microsoft.com/office/officeart/2005/8/layout/process1"/>
    <dgm:cxn modelId="{B1D5DB67-82C5-4BCF-B054-7EDB5CBCB24F}" type="presParOf" srcId="{6FEC8A25-7A1D-4D35-92DF-B94F8C01AB83}" destId="{2AF5958E-847A-4FB3-8DB3-E422E28062B0}" srcOrd="4" destOrd="0" presId="urn:microsoft.com/office/officeart/2005/8/layout/process1"/>
    <dgm:cxn modelId="{70CCA46D-13F8-4114-AA52-89C841A405C4}" type="presParOf" srcId="{6FEC8A25-7A1D-4D35-92DF-B94F8C01AB83}" destId="{7E24E4D8-3012-4958-ADAD-7A5D58D39E4F}" srcOrd="5" destOrd="0" presId="urn:microsoft.com/office/officeart/2005/8/layout/process1"/>
    <dgm:cxn modelId="{E7EF2232-3F5B-47C5-A604-3565CF036704}" type="presParOf" srcId="{7E24E4D8-3012-4958-ADAD-7A5D58D39E4F}" destId="{237F3E30-D8C8-4D85-AE79-7172B0D7CFF2}" srcOrd="0" destOrd="0" presId="urn:microsoft.com/office/officeart/2005/8/layout/process1"/>
    <dgm:cxn modelId="{7F96AC6D-4D47-4F74-A802-06C976BFF448}" type="presParOf" srcId="{6FEC8A25-7A1D-4D35-92DF-B94F8C01AB83}" destId="{238AA2EF-D731-4415-BD1B-B316CA6836E1}"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96E396-A359-4C60-8C25-66F5D7992AA5}" type="doc">
      <dgm:prSet loTypeId="urn:microsoft.com/office/officeart/2005/8/layout/vList5" loCatId="list" qsTypeId="urn:microsoft.com/office/officeart/2005/8/quickstyle/3d4" qsCatId="3D" csTypeId="urn:microsoft.com/office/officeart/2005/8/colors/accent1_2" csCatId="accent1" phldr="1"/>
      <dgm:spPr/>
      <dgm:t>
        <a:bodyPr/>
        <a:lstStyle/>
        <a:p>
          <a:endParaRPr lang="ru-RU"/>
        </a:p>
      </dgm:t>
    </dgm:pt>
    <dgm:pt modelId="{78421B32-E8A4-4669-BB02-FA00A3AF8F6A}">
      <dgm:prSet phldrT="[Текст]"/>
      <dgm:spPr>
        <a:solidFill>
          <a:schemeClr val="bg2">
            <a:lumMod val="90000"/>
          </a:schemeClr>
        </a:solidFill>
        <a:scene3d>
          <a:camera prst="orthographicFront"/>
          <a:lightRig rig="chilly" dir="t"/>
        </a:scene3d>
        <a:sp3d prstMaterial="translucentPowder">
          <a:bevelT w="127000" h="25400" prst="riblet"/>
        </a:sp3d>
      </dgm:spPr>
      <dgm:t>
        <a:bodyPr/>
        <a:lstStyle/>
        <a:p>
          <a:r>
            <a:rPr lang="ru-RU" dirty="0">
              <a:solidFill>
                <a:schemeClr val="tx1"/>
              </a:solidFill>
              <a:latin typeface="Times New Roman" panose="02020603050405020304" pitchFamily="18" charset="0"/>
              <a:cs typeface="Times New Roman" panose="02020603050405020304" pitchFamily="18" charset="0"/>
            </a:rPr>
            <a:t>Студенты, школьники</a:t>
          </a:r>
        </a:p>
      </dgm:t>
    </dgm:pt>
    <dgm:pt modelId="{1FADD2DF-36DE-4256-BC24-9F601F51A5E1}" type="parTrans" cxnId="{F5ED931B-F420-431A-9B4C-74B21520AC4A}">
      <dgm:prSet/>
      <dgm:spPr/>
      <dgm:t>
        <a:bodyPr/>
        <a:lstStyle/>
        <a:p>
          <a:endParaRPr lang="ru-RU"/>
        </a:p>
      </dgm:t>
    </dgm:pt>
    <dgm:pt modelId="{FE8B5401-3CD3-4ECC-8FB9-902FD33BE3A9}" type="sibTrans" cxnId="{F5ED931B-F420-431A-9B4C-74B21520AC4A}">
      <dgm:prSet/>
      <dgm:spPr/>
      <dgm:t>
        <a:bodyPr/>
        <a:lstStyle/>
        <a:p>
          <a:endParaRPr lang="ru-RU"/>
        </a:p>
      </dgm:t>
    </dgm:pt>
    <dgm:pt modelId="{5E884040-D61B-408C-9703-B5BD6329A531}">
      <dgm:prSet phldrT="[Текст]" custT="1"/>
      <dgm:spPr>
        <a:solidFill>
          <a:schemeClr val="bg2">
            <a:lumMod val="90000"/>
            <a:alpha val="90000"/>
          </a:schemeClr>
        </a:solidFill>
        <a:ln>
          <a:solidFill>
            <a:schemeClr val="bg2">
              <a:lumMod val="90000"/>
              <a:alpha val="90000"/>
            </a:schemeClr>
          </a:solidFill>
        </a:ln>
      </dgm:spPr>
      <dgm:t>
        <a:bodyPr/>
        <a:lstStyle/>
        <a:p>
          <a:r>
            <a:rPr lang="ru-RU" sz="1600" dirty="0">
              <a:latin typeface="Times New Roman" pitchFamily="18" charset="0"/>
              <a:cs typeface="Times New Roman" pitchFamily="18" charset="0"/>
            </a:rPr>
            <a:t>Использование информации в учебных целях</a:t>
          </a:r>
        </a:p>
      </dgm:t>
    </dgm:pt>
    <dgm:pt modelId="{4BA749B2-8066-421F-AF57-9A19C40496AC}" type="parTrans" cxnId="{59B56E7F-7169-4D23-976B-7A8507AE152B}">
      <dgm:prSet/>
      <dgm:spPr/>
      <dgm:t>
        <a:bodyPr/>
        <a:lstStyle/>
        <a:p>
          <a:endParaRPr lang="ru-RU"/>
        </a:p>
      </dgm:t>
    </dgm:pt>
    <dgm:pt modelId="{195BF625-DD61-49BA-A134-2EBBE38FCAB5}" type="sibTrans" cxnId="{59B56E7F-7169-4D23-976B-7A8507AE152B}">
      <dgm:prSet/>
      <dgm:spPr/>
      <dgm:t>
        <a:bodyPr/>
        <a:lstStyle/>
        <a:p>
          <a:endParaRPr lang="ru-RU"/>
        </a:p>
      </dgm:t>
    </dgm:pt>
    <dgm:pt modelId="{B6330266-5EAE-4E07-944B-52DA27A4D8B8}">
      <dgm:prSet phldrT="[Текст]"/>
      <dgm:spPr>
        <a:solidFill>
          <a:schemeClr val="bg2">
            <a:lumMod val="90000"/>
          </a:schemeClr>
        </a:solidFill>
        <a:scene3d>
          <a:camera prst="orthographicFront"/>
          <a:lightRig rig="chilly" dir="t"/>
        </a:scene3d>
        <a:sp3d prstMaterial="translucentPowder">
          <a:bevelT w="127000" h="25400" prst="riblet"/>
        </a:sp3d>
      </dgm:spPr>
      <dgm:t>
        <a:bodyPr/>
        <a:lstStyle/>
        <a:p>
          <a:r>
            <a:rPr lang="ru-RU" dirty="0">
              <a:solidFill>
                <a:schemeClr val="tx1"/>
              </a:solidFill>
              <a:latin typeface="Times New Roman" panose="02020603050405020304" pitchFamily="18" charset="0"/>
              <a:cs typeface="Times New Roman" panose="02020603050405020304" pitchFamily="18" charset="0"/>
            </a:rPr>
            <a:t>СМИ, журналисты</a:t>
          </a:r>
        </a:p>
      </dgm:t>
    </dgm:pt>
    <dgm:pt modelId="{A6F1E3B1-1226-4995-859E-C8348CFD87AB}" type="parTrans" cxnId="{EA3BF9E6-8869-422E-94DD-685DB4313391}">
      <dgm:prSet/>
      <dgm:spPr/>
      <dgm:t>
        <a:bodyPr/>
        <a:lstStyle/>
        <a:p>
          <a:endParaRPr lang="ru-RU"/>
        </a:p>
      </dgm:t>
    </dgm:pt>
    <dgm:pt modelId="{A9FA1D67-6282-456B-B293-CECC974BBF87}" type="sibTrans" cxnId="{EA3BF9E6-8869-422E-94DD-685DB4313391}">
      <dgm:prSet/>
      <dgm:spPr/>
      <dgm:t>
        <a:bodyPr/>
        <a:lstStyle/>
        <a:p>
          <a:endParaRPr lang="ru-RU"/>
        </a:p>
      </dgm:t>
    </dgm:pt>
    <dgm:pt modelId="{C7547699-4516-4CE0-B0C4-3E01638001EF}">
      <dgm:prSet phldrT="[Текст]" custT="1"/>
      <dgm:spPr>
        <a:solidFill>
          <a:schemeClr val="bg2">
            <a:lumMod val="90000"/>
            <a:alpha val="90000"/>
          </a:schemeClr>
        </a:solidFill>
      </dgm:spPr>
      <dgm:t>
        <a:bodyPr/>
        <a:lstStyle/>
        <a:p>
          <a:r>
            <a:rPr lang="ru-RU" sz="1600" dirty="0">
              <a:latin typeface="Times New Roman" pitchFamily="18" charset="0"/>
              <a:cs typeface="Times New Roman" pitchFamily="18" charset="0"/>
            </a:rPr>
            <a:t>Инструмент визуализации информации для публикации и материалов</a:t>
          </a:r>
        </a:p>
      </dgm:t>
    </dgm:pt>
    <dgm:pt modelId="{BB08F97A-FB7E-4524-97FD-3E5790D17F1C}" type="parTrans" cxnId="{CD912F9B-6C4D-46B6-88DC-D255619AABE2}">
      <dgm:prSet/>
      <dgm:spPr/>
      <dgm:t>
        <a:bodyPr/>
        <a:lstStyle/>
        <a:p>
          <a:endParaRPr lang="ru-RU"/>
        </a:p>
      </dgm:t>
    </dgm:pt>
    <dgm:pt modelId="{F10CB76B-C8E1-47C9-B6A1-59A1B5D5D0B0}" type="sibTrans" cxnId="{CD912F9B-6C4D-46B6-88DC-D255619AABE2}">
      <dgm:prSet/>
      <dgm:spPr/>
      <dgm:t>
        <a:bodyPr/>
        <a:lstStyle/>
        <a:p>
          <a:endParaRPr lang="ru-RU"/>
        </a:p>
      </dgm:t>
    </dgm:pt>
    <dgm:pt modelId="{D0E208C0-D7E4-4681-8034-70609970549A}">
      <dgm:prSet phldrT="[Текст]"/>
      <dgm:spPr>
        <a:solidFill>
          <a:schemeClr val="bg2">
            <a:lumMod val="90000"/>
          </a:schemeClr>
        </a:solidFill>
        <a:scene3d>
          <a:camera prst="orthographicFront"/>
          <a:lightRig rig="chilly" dir="t"/>
        </a:scene3d>
        <a:sp3d prstMaterial="translucentPowder">
          <a:bevelT w="127000" h="25400" prst="riblet"/>
        </a:sp3d>
      </dgm:spPr>
      <dgm:t>
        <a:bodyPr/>
        <a:lstStyle/>
        <a:p>
          <a:r>
            <a:rPr lang="ru-RU" dirty="0">
              <a:solidFill>
                <a:schemeClr val="tx1"/>
              </a:solidFill>
              <a:latin typeface="Times New Roman" panose="02020603050405020304" pitchFamily="18" charset="0"/>
              <a:cs typeface="Times New Roman" panose="02020603050405020304" pitchFamily="18" charset="0"/>
            </a:rPr>
            <a:t>Предприниматели</a:t>
          </a:r>
        </a:p>
      </dgm:t>
    </dgm:pt>
    <dgm:pt modelId="{C9BD2574-71C9-4F1C-A189-F02F14B5A5CD}" type="parTrans" cxnId="{ED615BFF-A7C7-4D63-AB42-01DF9E1312FB}">
      <dgm:prSet/>
      <dgm:spPr/>
      <dgm:t>
        <a:bodyPr/>
        <a:lstStyle/>
        <a:p>
          <a:endParaRPr lang="ru-RU"/>
        </a:p>
      </dgm:t>
    </dgm:pt>
    <dgm:pt modelId="{D127999D-C688-4266-A582-3CD08EC2085B}" type="sibTrans" cxnId="{ED615BFF-A7C7-4D63-AB42-01DF9E1312FB}">
      <dgm:prSet/>
      <dgm:spPr/>
      <dgm:t>
        <a:bodyPr/>
        <a:lstStyle/>
        <a:p>
          <a:endParaRPr lang="ru-RU"/>
        </a:p>
      </dgm:t>
    </dgm:pt>
    <dgm:pt modelId="{ED42BD8B-D0C2-4C9F-AB81-D4DEDFB5AAF0}">
      <dgm:prSet phldrT="[Текст]" custT="1"/>
      <dgm:spPr>
        <a:solidFill>
          <a:schemeClr val="bg2">
            <a:lumMod val="90000"/>
            <a:alpha val="90000"/>
          </a:schemeClr>
        </a:solidFill>
      </dgm:spPr>
      <dgm:t>
        <a:bodyPr/>
        <a:lstStyle/>
        <a:p>
          <a:r>
            <a:rPr lang="ru-RU" sz="1600" dirty="0">
              <a:latin typeface="Times New Roman" pitchFamily="18" charset="0"/>
              <a:cs typeface="Times New Roman" pitchFamily="18" charset="0"/>
            </a:rPr>
            <a:t>Прогнозирование развития бизнеса с учетом прогноза развития государства и муниципалитета</a:t>
          </a:r>
        </a:p>
      </dgm:t>
    </dgm:pt>
    <dgm:pt modelId="{7E806C0C-E6F2-49A6-8339-3776FFC6F956}" type="parTrans" cxnId="{C68B09C0-9246-465F-83BB-8F65DC92EC72}">
      <dgm:prSet/>
      <dgm:spPr/>
      <dgm:t>
        <a:bodyPr/>
        <a:lstStyle/>
        <a:p>
          <a:endParaRPr lang="ru-RU"/>
        </a:p>
      </dgm:t>
    </dgm:pt>
    <dgm:pt modelId="{353C5D71-9228-4EF2-92B1-B99192DBEE12}" type="sibTrans" cxnId="{C68B09C0-9246-465F-83BB-8F65DC92EC72}">
      <dgm:prSet/>
      <dgm:spPr/>
      <dgm:t>
        <a:bodyPr/>
        <a:lstStyle/>
        <a:p>
          <a:endParaRPr lang="ru-RU"/>
        </a:p>
      </dgm:t>
    </dgm:pt>
    <dgm:pt modelId="{5C4DA332-BACB-423E-91B4-299142ED6C18}">
      <dgm:prSet phldrT="[Текст]"/>
      <dgm:spPr>
        <a:solidFill>
          <a:schemeClr val="bg2">
            <a:lumMod val="90000"/>
          </a:schemeClr>
        </a:solidFill>
        <a:scene3d>
          <a:camera prst="orthographicFront"/>
          <a:lightRig rig="chilly" dir="t"/>
        </a:scene3d>
        <a:sp3d prstMaterial="translucentPowder">
          <a:bevelT w="127000" h="25400" prst="riblet"/>
        </a:sp3d>
      </dgm:spPr>
      <dgm:t>
        <a:bodyPr/>
        <a:lstStyle/>
        <a:p>
          <a:r>
            <a:rPr lang="ru-RU" dirty="0">
              <a:solidFill>
                <a:schemeClr val="tx1"/>
              </a:solidFill>
              <a:latin typeface="Times New Roman" panose="02020603050405020304" pitchFamily="18" charset="0"/>
              <a:cs typeface="Times New Roman" panose="02020603050405020304" pitchFamily="18" charset="0"/>
            </a:rPr>
            <a:t>Активное население</a:t>
          </a:r>
        </a:p>
      </dgm:t>
    </dgm:pt>
    <dgm:pt modelId="{233433AE-B849-464F-ADFB-383AAD0D0C7F}" type="parTrans" cxnId="{4EF12554-2361-40D4-B21C-E4416B66B207}">
      <dgm:prSet/>
      <dgm:spPr/>
      <dgm:t>
        <a:bodyPr/>
        <a:lstStyle/>
        <a:p>
          <a:endParaRPr lang="ru-RU"/>
        </a:p>
      </dgm:t>
    </dgm:pt>
    <dgm:pt modelId="{9E50CC0A-513B-405B-9027-A9E937FB40A3}" type="sibTrans" cxnId="{4EF12554-2361-40D4-B21C-E4416B66B207}">
      <dgm:prSet/>
      <dgm:spPr/>
      <dgm:t>
        <a:bodyPr/>
        <a:lstStyle/>
        <a:p>
          <a:endParaRPr lang="ru-RU"/>
        </a:p>
      </dgm:t>
    </dgm:pt>
    <dgm:pt modelId="{93D63D77-1ABF-46BB-8B49-9A7F9569B389}">
      <dgm:prSet phldrT="[Текст]" custT="1"/>
      <dgm:spPr>
        <a:solidFill>
          <a:schemeClr val="bg2">
            <a:lumMod val="90000"/>
            <a:alpha val="90000"/>
          </a:schemeClr>
        </a:solidFill>
      </dgm:spPr>
      <dgm:t>
        <a:bodyPr/>
        <a:lstStyle/>
        <a:p>
          <a:r>
            <a:rPr lang="ru-RU" sz="1600" dirty="0">
              <a:latin typeface="Times New Roman" pitchFamily="18" charset="0"/>
              <a:cs typeface="Times New Roman" pitchFamily="18" charset="0"/>
            </a:rPr>
            <a:t>Участие в бюджетном процессе</a:t>
          </a:r>
        </a:p>
      </dgm:t>
    </dgm:pt>
    <dgm:pt modelId="{8579BF9D-D3FA-4065-BB0F-EBE62B207BF2}" type="parTrans" cxnId="{8DD32E39-4C84-4D3D-9323-C2F77887E3B3}">
      <dgm:prSet/>
      <dgm:spPr/>
      <dgm:t>
        <a:bodyPr/>
        <a:lstStyle/>
        <a:p>
          <a:endParaRPr lang="ru-RU"/>
        </a:p>
      </dgm:t>
    </dgm:pt>
    <dgm:pt modelId="{70D1893F-9D81-4A55-B7F8-CAF70AE70B13}" type="sibTrans" cxnId="{8DD32E39-4C84-4D3D-9323-C2F77887E3B3}">
      <dgm:prSet/>
      <dgm:spPr/>
      <dgm:t>
        <a:bodyPr/>
        <a:lstStyle/>
        <a:p>
          <a:endParaRPr lang="ru-RU"/>
        </a:p>
      </dgm:t>
    </dgm:pt>
    <dgm:pt modelId="{34E3E7C8-AAA8-4972-851F-D32FD9157151}">
      <dgm:prSet phldrT="[Текст]"/>
      <dgm:spPr>
        <a:solidFill>
          <a:schemeClr val="bg2">
            <a:lumMod val="90000"/>
          </a:schemeClr>
        </a:solidFill>
        <a:scene3d>
          <a:camera prst="orthographicFront"/>
          <a:lightRig rig="chilly" dir="t"/>
        </a:scene3d>
        <a:sp3d prstMaterial="translucentPowder">
          <a:bevelT w="127000" h="25400" prst="riblet"/>
        </a:sp3d>
      </dgm:spPr>
      <dgm:t>
        <a:bodyPr/>
        <a:lstStyle/>
        <a:p>
          <a:r>
            <a:rPr lang="ru-RU" dirty="0">
              <a:solidFill>
                <a:schemeClr val="tx1"/>
              </a:solidFill>
              <a:latin typeface="Times New Roman" panose="02020603050405020304" pitchFamily="18" charset="0"/>
              <a:cs typeface="Times New Roman" panose="02020603050405020304" pitchFamily="18" charset="0"/>
            </a:rPr>
            <a:t>Молодежь</a:t>
          </a:r>
          <a:r>
            <a:rPr lang="ru-RU" dirty="0">
              <a:latin typeface="Times New Roman" panose="02020603050405020304" pitchFamily="18" charset="0"/>
              <a:cs typeface="Times New Roman" panose="02020603050405020304" pitchFamily="18" charset="0"/>
            </a:rPr>
            <a:t> </a:t>
          </a:r>
        </a:p>
      </dgm:t>
    </dgm:pt>
    <dgm:pt modelId="{57B28BCF-098B-462F-BD1C-AAF1ADD81EEC}" type="parTrans" cxnId="{042612FC-DC21-4A13-9BF4-5EB197F2BDC3}">
      <dgm:prSet/>
      <dgm:spPr/>
      <dgm:t>
        <a:bodyPr/>
        <a:lstStyle/>
        <a:p>
          <a:endParaRPr lang="ru-RU"/>
        </a:p>
      </dgm:t>
    </dgm:pt>
    <dgm:pt modelId="{84C52A8F-DF57-41DB-B500-FAA62D660932}" type="sibTrans" cxnId="{042612FC-DC21-4A13-9BF4-5EB197F2BDC3}">
      <dgm:prSet/>
      <dgm:spPr/>
      <dgm:t>
        <a:bodyPr/>
        <a:lstStyle/>
        <a:p>
          <a:endParaRPr lang="ru-RU"/>
        </a:p>
      </dgm:t>
    </dgm:pt>
    <dgm:pt modelId="{F4073553-E335-482C-9823-026BDAE2FAC3}">
      <dgm:prSet phldrT="[Текст]" custT="1"/>
      <dgm:spPr>
        <a:solidFill>
          <a:schemeClr val="bg2">
            <a:lumMod val="90000"/>
            <a:alpha val="90000"/>
          </a:schemeClr>
        </a:solidFill>
        <a:ln>
          <a:solidFill>
            <a:schemeClr val="bg2">
              <a:lumMod val="90000"/>
              <a:alpha val="90000"/>
            </a:schemeClr>
          </a:solidFill>
        </a:ln>
      </dgm:spPr>
      <dgm:t>
        <a:bodyPr/>
        <a:lstStyle/>
        <a:p>
          <a:r>
            <a:rPr lang="ru-RU" sz="1600" dirty="0">
              <a:latin typeface="Times New Roman" pitchFamily="18" charset="0"/>
              <a:cs typeface="Times New Roman" pitchFamily="18" charset="0"/>
            </a:rPr>
            <a:t>Материалы для открытых уроков</a:t>
          </a:r>
        </a:p>
      </dgm:t>
    </dgm:pt>
    <dgm:pt modelId="{598DFEAD-457D-4E44-A15C-628FF0FD96A7}" type="parTrans" cxnId="{F2552757-501D-4A0C-844F-6291026E9EA4}">
      <dgm:prSet/>
      <dgm:spPr/>
      <dgm:t>
        <a:bodyPr/>
        <a:lstStyle/>
        <a:p>
          <a:endParaRPr lang="ru-RU"/>
        </a:p>
      </dgm:t>
    </dgm:pt>
    <dgm:pt modelId="{E3589CB6-721D-45F1-8F6D-5413412F759D}" type="sibTrans" cxnId="{F2552757-501D-4A0C-844F-6291026E9EA4}">
      <dgm:prSet/>
      <dgm:spPr/>
      <dgm:t>
        <a:bodyPr/>
        <a:lstStyle/>
        <a:p>
          <a:endParaRPr lang="ru-RU"/>
        </a:p>
      </dgm:t>
    </dgm:pt>
    <dgm:pt modelId="{FE404FC1-9AE4-416A-A976-0C5C1D9F5256}">
      <dgm:prSet phldrT="[Текст]" custT="1"/>
      <dgm:spPr>
        <a:solidFill>
          <a:schemeClr val="bg2">
            <a:lumMod val="90000"/>
            <a:alpha val="90000"/>
          </a:schemeClr>
        </a:solidFill>
      </dgm:spPr>
      <dgm:t>
        <a:bodyPr/>
        <a:lstStyle/>
        <a:p>
          <a:r>
            <a:rPr lang="ru-RU" sz="1600" dirty="0">
              <a:latin typeface="Times New Roman" pitchFamily="18" charset="0"/>
              <a:cs typeface="Times New Roman" pitchFamily="18" charset="0"/>
            </a:rPr>
            <a:t>Повышение уровня знаний о бюджете</a:t>
          </a:r>
        </a:p>
      </dgm:t>
    </dgm:pt>
    <dgm:pt modelId="{93DF13DE-06D7-45AC-99C7-4220AE869712}" type="parTrans" cxnId="{0C7F5014-81D6-447F-B78B-46FB3DAB97B1}">
      <dgm:prSet/>
      <dgm:spPr/>
      <dgm:t>
        <a:bodyPr/>
        <a:lstStyle/>
        <a:p>
          <a:endParaRPr lang="ru-RU"/>
        </a:p>
      </dgm:t>
    </dgm:pt>
    <dgm:pt modelId="{20C59240-7C48-4D3D-AA15-1EFF2EB473F5}" type="sibTrans" cxnId="{0C7F5014-81D6-447F-B78B-46FB3DAB97B1}">
      <dgm:prSet/>
      <dgm:spPr/>
      <dgm:t>
        <a:bodyPr/>
        <a:lstStyle/>
        <a:p>
          <a:endParaRPr lang="ru-RU"/>
        </a:p>
      </dgm:t>
    </dgm:pt>
    <dgm:pt modelId="{C65BCEEF-5D79-4051-8231-C3A0F1285826}">
      <dgm:prSet phldrT="[Текст]"/>
      <dgm:spPr>
        <a:solidFill>
          <a:schemeClr val="bg2">
            <a:lumMod val="90000"/>
          </a:schemeClr>
        </a:solidFill>
        <a:scene3d>
          <a:camera prst="orthographicFront"/>
          <a:lightRig rig="chilly" dir="t"/>
        </a:scene3d>
        <a:sp3d prstMaterial="translucentPowder">
          <a:bevelT w="127000" h="25400" prst="riblet"/>
        </a:sp3d>
      </dgm:spPr>
      <dgm:t>
        <a:bodyPr/>
        <a:lstStyle/>
        <a:p>
          <a:r>
            <a:rPr lang="ru-RU" dirty="0">
              <a:solidFill>
                <a:schemeClr val="tx1"/>
              </a:solidFill>
              <a:latin typeface="Times New Roman" panose="02020603050405020304" pitchFamily="18" charset="0"/>
              <a:cs typeface="Times New Roman" panose="02020603050405020304" pitchFamily="18" charset="0"/>
            </a:rPr>
            <a:t>Социальные группы</a:t>
          </a:r>
        </a:p>
      </dgm:t>
    </dgm:pt>
    <dgm:pt modelId="{BF851E63-DF61-4CF6-B267-E2225C0202F4}" type="parTrans" cxnId="{BF29509A-99B1-4A8A-858F-CD108D33925F}">
      <dgm:prSet/>
      <dgm:spPr/>
      <dgm:t>
        <a:bodyPr/>
        <a:lstStyle/>
        <a:p>
          <a:endParaRPr lang="ru-RU"/>
        </a:p>
      </dgm:t>
    </dgm:pt>
    <dgm:pt modelId="{DCA8EFB0-DA06-484A-9912-D79C35884B9E}" type="sibTrans" cxnId="{BF29509A-99B1-4A8A-858F-CD108D33925F}">
      <dgm:prSet/>
      <dgm:spPr/>
      <dgm:t>
        <a:bodyPr/>
        <a:lstStyle/>
        <a:p>
          <a:endParaRPr lang="ru-RU"/>
        </a:p>
      </dgm:t>
    </dgm:pt>
    <dgm:pt modelId="{61FE8911-DC3E-4F69-98EC-16C1D59E7D9C}">
      <dgm:prSet phldrT="[Текст]" custT="1"/>
      <dgm:spPr>
        <a:solidFill>
          <a:schemeClr val="bg2">
            <a:lumMod val="90000"/>
            <a:alpha val="90000"/>
          </a:schemeClr>
        </a:solidFill>
      </dgm:spPr>
      <dgm:t>
        <a:bodyPr/>
        <a:lstStyle/>
        <a:p>
          <a:r>
            <a:rPr lang="ru-RU" sz="1600" dirty="0">
              <a:latin typeface="Times New Roman" pitchFamily="18" charset="0"/>
              <a:cs typeface="Times New Roman" pitchFamily="18" charset="0"/>
            </a:rPr>
            <a:t>Информация о социальных услугах муниципалитета, которыми может воспользоваться население</a:t>
          </a:r>
        </a:p>
      </dgm:t>
    </dgm:pt>
    <dgm:pt modelId="{7461B349-CF97-4D4F-A190-3D445F7144B6}" type="parTrans" cxnId="{EB3A048C-2A60-493F-AD0E-1ED82C9CF33F}">
      <dgm:prSet/>
      <dgm:spPr/>
      <dgm:t>
        <a:bodyPr/>
        <a:lstStyle/>
        <a:p>
          <a:endParaRPr lang="ru-RU"/>
        </a:p>
      </dgm:t>
    </dgm:pt>
    <dgm:pt modelId="{5A8A3EEF-7CE3-4305-AFD1-E3FAC2B4F920}" type="sibTrans" cxnId="{EB3A048C-2A60-493F-AD0E-1ED82C9CF33F}">
      <dgm:prSet/>
      <dgm:spPr/>
      <dgm:t>
        <a:bodyPr/>
        <a:lstStyle/>
        <a:p>
          <a:endParaRPr lang="ru-RU"/>
        </a:p>
      </dgm:t>
    </dgm:pt>
    <dgm:pt modelId="{793BFFA6-F4A4-45A4-A497-8E4224684088}" type="pres">
      <dgm:prSet presAssocID="{5096E396-A359-4C60-8C25-66F5D7992AA5}" presName="Name0" presStyleCnt="0">
        <dgm:presLayoutVars>
          <dgm:dir/>
          <dgm:animLvl val="lvl"/>
          <dgm:resizeHandles val="exact"/>
        </dgm:presLayoutVars>
      </dgm:prSet>
      <dgm:spPr/>
      <dgm:t>
        <a:bodyPr/>
        <a:lstStyle/>
        <a:p>
          <a:endParaRPr lang="ru-RU"/>
        </a:p>
      </dgm:t>
    </dgm:pt>
    <dgm:pt modelId="{115FB95B-0E48-4751-BB75-AF1C08C6B123}" type="pres">
      <dgm:prSet presAssocID="{78421B32-E8A4-4669-BB02-FA00A3AF8F6A}" presName="linNode" presStyleCnt="0"/>
      <dgm:spPr/>
    </dgm:pt>
    <dgm:pt modelId="{1BFB878F-2848-4516-B52A-25EFEF25D87C}" type="pres">
      <dgm:prSet presAssocID="{78421B32-E8A4-4669-BB02-FA00A3AF8F6A}" presName="parentText" presStyleLbl="node1" presStyleIdx="0" presStyleCnt="6">
        <dgm:presLayoutVars>
          <dgm:chMax val="1"/>
          <dgm:bulletEnabled val="1"/>
        </dgm:presLayoutVars>
      </dgm:prSet>
      <dgm:spPr/>
      <dgm:t>
        <a:bodyPr/>
        <a:lstStyle/>
        <a:p>
          <a:endParaRPr lang="ru-RU"/>
        </a:p>
      </dgm:t>
    </dgm:pt>
    <dgm:pt modelId="{7476C2D7-A3D3-4773-BA63-859F4FE34BE7}" type="pres">
      <dgm:prSet presAssocID="{78421B32-E8A4-4669-BB02-FA00A3AF8F6A}" presName="descendantText" presStyleLbl="alignAccFollowNode1" presStyleIdx="0" presStyleCnt="6">
        <dgm:presLayoutVars>
          <dgm:bulletEnabled val="1"/>
        </dgm:presLayoutVars>
      </dgm:prSet>
      <dgm:spPr/>
      <dgm:t>
        <a:bodyPr/>
        <a:lstStyle/>
        <a:p>
          <a:endParaRPr lang="ru-RU"/>
        </a:p>
      </dgm:t>
    </dgm:pt>
    <dgm:pt modelId="{594221E1-7B9A-4FEE-AEF5-92CDBBA4C828}" type="pres">
      <dgm:prSet presAssocID="{FE8B5401-3CD3-4ECC-8FB9-902FD33BE3A9}" presName="sp" presStyleCnt="0"/>
      <dgm:spPr/>
    </dgm:pt>
    <dgm:pt modelId="{FD6EEE75-AE5E-404D-BBA5-AABB460CC0D3}" type="pres">
      <dgm:prSet presAssocID="{B6330266-5EAE-4E07-944B-52DA27A4D8B8}" presName="linNode" presStyleCnt="0"/>
      <dgm:spPr/>
    </dgm:pt>
    <dgm:pt modelId="{2A08CCE4-EB50-47B7-BA6B-F9C189620FC5}" type="pres">
      <dgm:prSet presAssocID="{B6330266-5EAE-4E07-944B-52DA27A4D8B8}" presName="parentText" presStyleLbl="node1" presStyleIdx="1" presStyleCnt="6">
        <dgm:presLayoutVars>
          <dgm:chMax val="1"/>
          <dgm:bulletEnabled val="1"/>
        </dgm:presLayoutVars>
      </dgm:prSet>
      <dgm:spPr/>
      <dgm:t>
        <a:bodyPr/>
        <a:lstStyle/>
        <a:p>
          <a:endParaRPr lang="ru-RU"/>
        </a:p>
      </dgm:t>
    </dgm:pt>
    <dgm:pt modelId="{D4A22ED6-F35F-4925-969E-55696BD33898}" type="pres">
      <dgm:prSet presAssocID="{B6330266-5EAE-4E07-944B-52DA27A4D8B8}" presName="descendantText" presStyleLbl="alignAccFollowNode1" presStyleIdx="1" presStyleCnt="6">
        <dgm:presLayoutVars>
          <dgm:bulletEnabled val="1"/>
        </dgm:presLayoutVars>
      </dgm:prSet>
      <dgm:spPr/>
      <dgm:t>
        <a:bodyPr/>
        <a:lstStyle/>
        <a:p>
          <a:endParaRPr lang="ru-RU"/>
        </a:p>
      </dgm:t>
    </dgm:pt>
    <dgm:pt modelId="{EA27F43B-A9CF-40D7-B4DB-F5185A684642}" type="pres">
      <dgm:prSet presAssocID="{A9FA1D67-6282-456B-B293-CECC974BBF87}" presName="sp" presStyleCnt="0"/>
      <dgm:spPr/>
    </dgm:pt>
    <dgm:pt modelId="{55F5D1AF-6B56-4914-AFF0-47403E286ABE}" type="pres">
      <dgm:prSet presAssocID="{D0E208C0-D7E4-4681-8034-70609970549A}" presName="linNode" presStyleCnt="0"/>
      <dgm:spPr/>
    </dgm:pt>
    <dgm:pt modelId="{1DFADBB7-00D9-4215-99E1-4068E1977006}" type="pres">
      <dgm:prSet presAssocID="{D0E208C0-D7E4-4681-8034-70609970549A}" presName="parentText" presStyleLbl="node1" presStyleIdx="2" presStyleCnt="6">
        <dgm:presLayoutVars>
          <dgm:chMax val="1"/>
          <dgm:bulletEnabled val="1"/>
        </dgm:presLayoutVars>
      </dgm:prSet>
      <dgm:spPr/>
      <dgm:t>
        <a:bodyPr/>
        <a:lstStyle/>
        <a:p>
          <a:endParaRPr lang="ru-RU"/>
        </a:p>
      </dgm:t>
    </dgm:pt>
    <dgm:pt modelId="{70256B06-B20B-4794-A8B5-3525E364F686}" type="pres">
      <dgm:prSet presAssocID="{D0E208C0-D7E4-4681-8034-70609970549A}" presName="descendantText" presStyleLbl="alignAccFollowNode1" presStyleIdx="2" presStyleCnt="6">
        <dgm:presLayoutVars>
          <dgm:bulletEnabled val="1"/>
        </dgm:presLayoutVars>
      </dgm:prSet>
      <dgm:spPr/>
      <dgm:t>
        <a:bodyPr/>
        <a:lstStyle/>
        <a:p>
          <a:endParaRPr lang="ru-RU"/>
        </a:p>
      </dgm:t>
    </dgm:pt>
    <dgm:pt modelId="{683C384B-88E0-4DB0-99DB-FB22691D883F}" type="pres">
      <dgm:prSet presAssocID="{D127999D-C688-4266-A582-3CD08EC2085B}" presName="sp" presStyleCnt="0"/>
      <dgm:spPr/>
    </dgm:pt>
    <dgm:pt modelId="{7A81B564-4C8E-4234-8EB3-061565B5BA01}" type="pres">
      <dgm:prSet presAssocID="{5C4DA332-BACB-423E-91B4-299142ED6C18}" presName="linNode" presStyleCnt="0"/>
      <dgm:spPr/>
    </dgm:pt>
    <dgm:pt modelId="{8783BA14-F0A5-444B-9403-0A15744CF78D}" type="pres">
      <dgm:prSet presAssocID="{5C4DA332-BACB-423E-91B4-299142ED6C18}" presName="parentText" presStyleLbl="node1" presStyleIdx="3" presStyleCnt="6">
        <dgm:presLayoutVars>
          <dgm:chMax val="1"/>
          <dgm:bulletEnabled val="1"/>
        </dgm:presLayoutVars>
      </dgm:prSet>
      <dgm:spPr/>
      <dgm:t>
        <a:bodyPr/>
        <a:lstStyle/>
        <a:p>
          <a:endParaRPr lang="ru-RU"/>
        </a:p>
      </dgm:t>
    </dgm:pt>
    <dgm:pt modelId="{7D7BC51A-5246-4343-83A6-118450699444}" type="pres">
      <dgm:prSet presAssocID="{5C4DA332-BACB-423E-91B4-299142ED6C18}" presName="descendantText" presStyleLbl="alignAccFollowNode1" presStyleIdx="3" presStyleCnt="6">
        <dgm:presLayoutVars>
          <dgm:bulletEnabled val="1"/>
        </dgm:presLayoutVars>
      </dgm:prSet>
      <dgm:spPr/>
      <dgm:t>
        <a:bodyPr/>
        <a:lstStyle/>
        <a:p>
          <a:endParaRPr lang="ru-RU"/>
        </a:p>
      </dgm:t>
    </dgm:pt>
    <dgm:pt modelId="{AA631819-8377-4990-B84E-5C960BFA71F2}" type="pres">
      <dgm:prSet presAssocID="{9E50CC0A-513B-405B-9027-A9E937FB40A3}" presName="sp" presStyleCnt="0"/>
      <dgm:spPr/>
    </dgm:pt>
    <dgm:pt modelId="{BE3F73B7-A8FB-46BC-8335-F1AC64F8C184}" type="pres">
      <dgm:prSet presAssocID="{34E3E7C8-AAA8-4972-851F-D32FD9157151}" presName="linNode" presStyleCnt="0"/>
      <dgm:spPr/>
    </dgm:pt>
    <dgm:pt modelId="{871A58E5-BF10-4489-9250-6AB1782EE48D}" type="pres">
      <dgm:prSet presAssocID="{34E3E7C8-AAA8-4972-851F-D32FD9157151}" presName="parentText" presStyleLbl="node1" presStyleIdx="4" presStyleCnt="6">
        <dgm:presLayoutVars>
          <dgm:chMax val="1"/>
          <dgm:bulletEnabled val="1"/>
        </dgm:presLayoutVars>
      </dgm:prSet>
      <dgm:spPr/>
      <dgm:t>
        <a:bodyPr/>
        <a:lstStyle/>
        <a:p>
          <a:endParaRPr lang="ru-RU"/>
        </a:p>
      </dgm:t>
    </dgm:pt>
    <dgm:pt modelId="{8F952383-BC67-43A8-BCA0-6F0DC588BBAF}" type="pres">
      <dgm:prSet presAssocID="{34E3E7C8-AAA8-4972-851F-D32FD9157151}" presName="descendantText" presStyleLbl="alignAccFollowNode1" presStyleIdx="4" presStyleCnt="6">
        <dgm:presLayoutVars>
          <dgm:bulletEnabled val="1"/>
        </dgm:presLayoutVars>
      </dgm:prSet>
      <dgm:spPr/>
      <dgm:t>
        <a:bodyPr/>
        <a:lstStyle/>
        <a:p>
          <a:endParaRPr lang="ru-RU"/>
        </a:p>
      </dgm:t>
    </dgm:pt>
    <dgm:pt modelId="{8289F565-9AF6-45B0-9532-02CBAC26F630}" type="pres">
      <dgm:prSet presAssocID="{84C52A8F-DF57-41DB-B500-FAA62D660932}" presName="sp" presStyleCnt="0"/>
      <dgm:spPr/>
    </dgm:pt>
    <dgm:pt modelId="{9DB25AE1-D09E-4254-9EF5-8429A27F2051}" type="pres">
      <dgm:prSet presAssocID="{C65BCEEF-5D79-4051-8231-C3A0F1285826}" presName="linNode" presStyleCnt="0"/>
      <dgm:spPr/>
    </dgm:pt>
    <dgm:pt modelId="{2B4DF4D9-2080-4F2A-AB49-3C69DDF29276}" type="pres">
      <dgm:prSet presAssocID="{C65BCEEF-5D79-4051-8231-C3A0F1285826}" presName="parentText" presStyleLbl="node1" presStyleIdx="5" presStyleCnt="6">
        <dgm:presLayoutVars>
          <dgm:chMax val="1"/>
          <dgm:bulletEnabled val="1"/>
        </dgm:presLayoutVars>
      </dgm:prSet>
      <dgm:spPr/>
      <dgm:t>
        <a:bodyPr/>
        <a:lstStyle/>
        <a:p>
          <a:endParaRPr lang="ru-RU"/>
        </a:p>
      </dgm:t>
    </dgm:pt>
    <dgm:pt modelId="{6F23DBA3-E2D5-4331-AC77-40CEAF931255}" type="pres">
      <dgm:prSet presAssocID="{C65BCEEF-5D79-4051-8231-C3A0F1285826}" presName="descendantText" presStyleLbl="alignAccFollowNode1" presStyleIdx="5" presStyleCnt="6">
        <dgm:presLayoutVars>
          <dgm:bulletEnabled val="1"/>
        </dgm:presLayoutVars>
      </dgm:prSet>
      <dgm:spPr/>
      <dgm:t>
        <a:bodyPr/>
        <a:lstStyle/>
        <a:p>
          <a:endParaRPr lang="ru-RU"/>
        </a:p>
      </dgm:t>
    </dgm:pt>
  </dgm:ptLst>
  <dgm:cxnLst>
    <dgm:cxn modelId="{6E49E5AC-8EBA-4B83-83A6-D19581611F55}" type="presOf" srcId="{B6330266-5EAE-4E07-944B-52DA27A4D8B8}" destId="{2A08CCE4-EB50-47B7-BA6B-F9C189620FC5}" srcOrd="0" destOrd="0" presId="urn:microsoft.com/office/officeart/2005/8/layout/vList5"/>
    <dgm:cxn modelId="{104C9B44-7E6C-48F2-8B17-C8342176F221}" type="presOf" srcId="{78421B32-E8A4-4669-BB02-FA00A3AF8F6A}" destId="{1BFB878F-2848-4516-B52A-25EFEF25D87C}" srcOrd="0" destOrd="0" presId="urn:microsoft.com/office/officeart/2005/8/layout/vList5"/>
    <dgm:cxn modelId="{F2552757-501D-4A0C-844F-6291026E9EA4}" srcId="{78421B32-E8A4-4669-BB02-FA00A3AF8F6A}" destId="{F4073553-E335-482C-9823-026BDAE2FAC3}" srcOrd="1" destOrd="0" parTransId="{598DFEAD-457D-4E44-A15C-628FF0FD96A7}" sibTransId="{E3589CB6-721D-45F1-8F6D-5413412F759D}"/>
    <dgm:cxn modelId="{13A1C18C-E393-421D-B96E-314BF83BF9D0}" type="presOf" srcId="{5E884040-D61B-408C-9703-B5BD6329A531}" destId="{7476C2D7-A3D3-4773-BA63-859F4FE34BE7}" srcOrd="0" destOrd="0" presId="urn:microsoft.com/office/officeart/2005/8/layout/vList5"/>
    <dgm:cxn modelId="{4A6786E7-2D9E-4EBD-85E2-DFF0C6181EEC}" type="presOf" srcId="{D0E208C0-D7E4-4681-8034-70609970549A}" destId="{1DFADBB7-00D9-4215-99E1-4068E1977006}" srcOrd="0" destOrd="0" presId="urn:microsoft.com/office/officeart/2005/8/layout/vList5"/>
    <dgm:cxn modelId="{8FCCCAF5-89A5-4FF9-BDB2-99DF1C84FB6A}" type="presOf" srcId="{61FE8911-DC3E-4F69-98EC-16C1D59E7D9C}" destId="{6F23DBA3-E2D5-4331-AC77-40CEAF931255}" srcOrd="0" destOrd="0" presId="urn:microsoft.com/office/officeart/2005/8/layout/vList5"/>
    <dgm:cxn modelId="{CD912F9B-6C4D-46B6-88DC-D255619AABE2}" srcId="{B6330266-5EAE-4E07-944B-52DA27A4D8B8}" destId="{C7547699-4516-4CE0-B0C4-3E01638001EF}" srcOrd="0" destOrd="0" parTransId="{BB08F97A-FB7E-4524-97FD-3E5790D17F1C}" sibTransId="{F10CB76B-C8E1-47C9-B6A1-59A1B5D5D0B0}"/>
    <dgm:cxn modelId="{D1E58487-EAF4-421F-AE6A-06D7EFFA230E}" type="presOf" srcId="{ED42BD8B-D0C2-4C9F-AB81-D4DEDFB5AAF0}" destId="{70256B06-B20B-4794-A8B5-3525E364F686}" srcOrd="0" destOrd="0" presId="urn:microsoft.com/office/officeart/2005/8/layout/vList5"/>
    <dgm:cxn modelId="{E283F919-2357-406A-85D3-04693803377E}" type="presOf" srcId="{C65BCEEF-5D79-4051-8231-C3A0F1285826}" destId="{2B4DF4D9-2080-4F2A-AB49-3C69DDF29276}" srcOrd="0" destOrd="0" presId="urn:microsoft.com/office/officeart/2005/8/layout/vList5"/>
    <dgm:cxn modelId="{042612FC-DC21-4A13-9BF4-5EB197F2BDC3}" srcId="{5096E396-A359-4C60-8C25-66F5D7992AA5}" destId="{34E3E7C8-AAA8-4972-851F-D32FD9157151}" srcOrd="4" destOrd="0" parTransId="{57B28BCF-098B-462F-BD1C-AAF1ADD81EEC}" sibTransId="{84C52A8F-DF57-41DB-B500-FAA62D660932}"/>
    <dgm:cxn modelId="{BF29509A-99B1-4A8A-858F-CD108D33925F}" srcId="{5096E396-A359-4C60-8C25-66F5D7992AA5}" destId="{C65BCEEF-5D79-4051-8231-C3A0F1285826}" srcOrd="5" destOrd="0" parTransId="{BF851E63-DF61-4CF6-B267-E2225C0202F4}" sibTransId="{DCA8EFB0-DA06-484A-9912-D79C35884B9E}"/>
    <dgm:cxn modelId="{ED615BFF-A7C7-4D63-AB42-01DF9E1312FB}" srcId="{5096E396-A359-4C60-8C25-66F5D7992AA5}" destId="{D0E208C0-D7E4-4681-8034-70609970549A}" srcOrd="2" destOrd="0" parTransId="{C9BD2574-71C9-4F1C-A189-F02F14B5A5CD}" sibTransId="{D127999D-C688-4266-A582-3CD08EC2085B}"/>
    <dgm:cxn modelId="{4EF12554-2361-40D4-B21C-E4416B66B207}" srcId="{5096E396-A359-4C60-8C25-66F5D7992AA5}" destId="{5C4DA332-BACB-423E-91B4-299142ED6C18}" srcOrd="3" destOrd="0" parTransId="{233433AE-B849-464F-ADFB-383AAD0D0C7F}" sibTransId="{9E50CC0A-513B-405B-9027-A9E937FB40A3}"/>
    <dgm:cxn modelId="{49FD89E3-4BF6-47A8-856B-FC404AFD1B3E}" type="presOf" srcId="{FE404FC1-9AE4-416A-A976-0C5C1D9F5256}" destId="{8F952383-BC67-43A8-BCA0-6F0DC588BBAF}" srcOrd="0" destOrd="0" presId="urn:microsoft.com/office/officeart/2005/8/layout/vList5"/>
    <dgm:cxn modelId="{6B07E9BF-1821-4428-8D99-1D54619C2B42}" type="presOf" srcId="{93D63D77-1ABF-46BB-8B49-9A7F9569B389}" destId="{7D7BC51A-5246-4343-83A6-118450699444}" srcOrd="0" destOrd="0" presId="urn:microsoft.com/office/officeart/2005/8/layout/vList5"/>
    <dgm:cxn modelId="{F5ED931B-F420-431A-9B4C-74B21520AC4A}" srcId="{5096E396-A359-4C60-8C25-66F5D7992AA5}" destId="{78421B32-E8A4-4669-BB02-FA00A3AF8F6A}" srcOrd="0" destOrd="0" parTransId="{1FADD2DF-36DE-4256-BC24-9F601F51A5E1}" sibTransId="{FE8B5401-3CD3-4ECC-8FB9-902FD33BE3A9}"/>
    <dgm:cxn modelId="{E97200B0-45F7-4F8A-81B1-0D9BEE578A03}" type="presOf" srcId="{5C4DA332-BACB-423E-91B4-299142ED6C18}" destId="{8783BA14-F0A5-444B-9403-0A15744CF78D}" srcOrd="0" destOrd="0" presId="urn:microsoft.com/office/officeart/2005/8/layout/vList5"/>
    <dgm:cxn modelId="{F6CC6308-4935-4EE8-B7B6-DC2C0D39B5E3}" type="presOf" srcId="{34E3E7C8-AAA8-4972-851F-D32FD9157151}" destId="{871A58E5-BF10-4489-9250-6AB1782EE48D}" srcOrd="0" destOrd="0" presId="urn:microsoft.com/office/officeart/2005/8/layout/vList5"/>
    <dgm:cxn modelId="{EA3BF9E6-8869-422E-94DD-685DB4313391}" srcId="{5096E396-A359-4C60-8C25-66F5D7992AA5}" destId="{B6330266-5EAE-4E07-944B-52DA27A4D8B8}" srcOrd="1" destOrd="0" parTransId="{A6F1E3B1-1226-4995-859E-C8348CFD87AB}" sibTransId="{A9FA1D67-6282-456B-B293-CECC974BBF87}"/>
    <dgm:cxn modelId="{59B56E7F-7169-4D23-976B-7A8507AE152B}" srcId="{78421B32-E8A4-4669-BB02-FA00A3AF8F6A}" destId="{5E884040-D61B-408C-9703-B5BD6329A531}" srcOrd="0" destOrd="0" parTransId="{4BA749B2-8066-421F-AF57-9A19C40496AC}" sibTransId="{195BF625-DD61-49BA-A134-2EBBE38FCAB5}"/>
    <dgm:cxn modelId="{8DD32E39-4C84-4D3D-9323-C2F77887E3B3}" srcId="{5C4DA332-BACB-423E-91B4-299142ED6C18}" destId="{93D63D77-1ABF-46BB-8B49-9A7F9569B389}" srcOrd="0" destOrd="0" parTransId="{8579BF9D-D3FA-4065-BB0F-EBE62B207BF2}" sibTransId="{70D1893F-9D81-4A55-B7F8-CAF70AE70B13}"/>
    <dgm:cxn modelId="{C68B09C0-9246-465F-83BB-8F65DC92EC72}" srcId="{D0E208C0-D7E4-4681-8034-70609970549A}" destId="{ED42BD8B-D0C2-4C9F-AB81-D4DEDFB5AAF0}" srcOrd="0" destOrd="0" parTransId="{7E806C0C-E6F2-49A6-8339-3776FFC6F956}" sibTransId="{353C5D71-9228-4EF2-92B1-B99192DBEE12}"/>
    <dgm:cxn modelId="{A3DEE951-3504-48E2-AE76-EC6CB8768EAE}" type="presOf" srcId="{5096E396-A359-4C60-8C25-66F5D7992AA5}" destId="{793BFFA6-F4A4-45A4-A497-8E4224684088}" srcOrd="0" destOrd="0" presId="urn:microsoft.com/office/officeart/2005/8/layout/vList5"/>
    <dgm:cxn modelId="{EB3A048C-2A60-493F-AD0E-1ED82C9CF33F}" srcId="{C65BCEEF-5D79-4051-8231-C3A0F1285826}" destId="{61FE8911-DC3E-4F69-98EC-16C1D59E7D9C}" srcOrd="0" destOrd="0" parTransId="{7461B349-CF97-4D4F-A190-3D445F7144B6}" sibTransId="{5A8A3EEF-7CE3-4305-AFD1-E3FAC2B4F920}"/>
    <dgm:cxn modelId="{81DBF6E8-A8C3-477C-88A2-974BCE992365}" type="presOf" srcId="{C7547699-4516-4CE0-B0C4-3E01638001EF}" destId="{D4A22ED6-F35F-4925-969E-55696BD33898}" srcOrd="0" destOrd="0" presId="urn:microsoft.com/office/officeart/2005/8/layout/vList5"/>
    <dgm:cxn modelId="{0C7F5014-81D6-447F-B78B-46FB3DAB97B1}" srcId="{34E3E7C8-AAA8-4972-851F-D32FD9157151}" destId="{FE404FC1-9AE4-416A-A976-0C5C1D9F5256}" srcOrd="0" destOrd="0" parTransId="{93DF13DE-06D7-45AC-99C7-4220AE869712}" sibTransId="{20C59240-7C48-4D3D-AA15-1EFF2EB473F5}"/>
    <dgm:cxn modelId="{A00D5484-4ADA-4587-9143-B4AE424C6AFE}" type="presOf" srcId="{F4073553-E335-482C-9823-026BDAE2FAC3}" destId="{7476C2D7-A3D3-4773-BA63-859F4FE34BE7}" srcOrd="0" destOrd="1" presId="urn:microsoft.com/office/officeart/2005/8/layout/vList5"/>
    <dgm:cxn modelId="{22FF12D5-772E-4276-9D6C-0C758190CDAC}" type="presParOf" srcId="{793BFFA6-F4A4-45A4-A497-8E4224684088}" destId="{115FB95B-0E48-4751-BB75-AF1C08C6B123}" srcOrd="0" destOrd="0" presId="urn:microsoft.com/office/officeart/2005/8/layout/vList5"/>
    <dgm:cxn modelId="{14A7F3B9-E31D-4EB0-87B5-08AC2BB88473}" type="presParOf" srcId="{115FB95B-0E48-4751-BB75-AF1C08C6B123}" destId="{1BFB878F-2848-4516-B52A-25EFEF25D87C}" srcOrd="0" destOrd="0" presId="urn:microsoft.com/office/officeart/2005/8/layout/vList5"/>
    <dgm:cxn modelId="{3AA00158-21E1-4BD2-A98C-7F3A64CE0696}" type="presParOf" srcId="{115FB95B-0E48-4751-BB75-AF1C08C6B123}" destId="{7476C2D7-A3D3-4773-BA63-859F4FE34BE7}" srcOrd="1" destOrd="0" presId="urn:microsoft.com/office/officeart/2005/8/layout/vList5"/>
    <dgm:cxn modelId="{2C38D4CF-1D79-4414-8E04-32CF4CD5FAE9}" type="presParOf" srcId="{793BFFA6-F4A4-45A4-A497-8E4224684088}" destId="{594221E1-7B9A-4FEE-AEF5-92CDBBA4C828}" srcOrd="1" destOrd="0" presId="urn:microsoft.com/office/officeart/2005/8/layout/vList5"/>
    <dgm:cxn modelId="{15B14C07-81EC-4436-8DC0-3633DB6B56E8}" type="presParOf" srcId="{793BFFA6-F4A4-45A4-A497-8E4224684088}" destId="{FD6EEE75-AE5E-404D-BBA5-AABB460CC0D3}" srcOrd="2" destOrd="0" presId="urn:microsoft.com/office/officeart/2005/8/layout/vList5"/>
    <dgm:cxn modelId="{2D4014B2-7676-45BC-BE60-2670BB9F6AD8}" type="presParOf" srcId="{FD6EEE75-AE5E-404D-BBA5-AABB460CC0D3}" destId="{2A08CCE4-EB50-47B7-BA6B-F9C189620FC5}" srcOrd="0" destOrd="0" presId="urn:microsoft.com/office/officeart/2005/8/layout/vList5"/>
    <dgm:cxn modelId="{5D7B45D9-6510-4401-968A-BDA88E564756}" type="presParOf" srcId="{FD6EEE75-AE5E-404D-BBA5-AABB460CC0D3}" destId="{D4A22ED6-F35F-4925-969E-55696BD33898}" srcOrd="1" destOrd="0" presId="urn:microsoft.com/office/officeart/2005/8/layout/vList5"/>
    <dgm:cxn modelId="{A88519F0-8626-46F0-AE55-9E085B56613E}" type="presParOf" srcId="{793BFFA6-F4A4-45A4-A497-8E4224684088}" destId="{EA27F43B-A9CF-40D7-B4DB-F5185A684642}" srcOrd="3" destOrd="0" presId="urn:microsoft.com/office/officeart/2005/8/layout/vList5"/>
    <dgm:cxn modelId="{5F01534D-A15D-4E59-8C04-1E65F4861195}" type="presParOf" srcId="{793BFFA6-F4A4-45A4-A497-8E4224684088}" destId="{55F5D1AF-6B56-4914-AFF0-47403E286ABE}" srcOrd="4" destOrd="0" presId="urn:microsoft.com/office/officeart/2005/8/layout/vList5"/>
    <dgm:cxn modelId="{81E954BD-494C-42E6-A1B5-A8DED41F435B}" type="presParOf" srcId="{55F5D1AF-6B56-4914-AFF0-47403E286ABE}" destId="{1DFADBB7-00D9-4215-99E1-4068E1977006}" srcOrd="0" destOrd="0" presId="urn:microsoft.com/office/officeart/2005/8/layout/vList5"/>
    <dgm:cxn modelId="{A82D6E7A-6764-416B-A09B-90315825D272}" type="presParOf" srcId="{55F5D1AF-6B56-4914-AFF0-47403E286ABE}" destId="{70256B06-B20B-4794-A8B5-3525E364F686}" srcOrd="1" destOrd="0" presId="urn:microsoft.com/office/officeart/2005/8/layout/vList5"/>
    <dgm:cxn modelId="{4523F6DC-7A02-4069-BA72-CF571E545EED}" type="presParOf" srcId="{793BFFA6-F4A4-45A4-A497-8E4224684088}" destId="{683C384B-88E0-4DB0-99DB-FB22691D883F}" srcOrd="5" destOrd="0" presId="urn:microsoft.com/office/officeart/2005/8/layout/vList5"/>
    <dgm:cxn modelId="{46834CBA-C1BA-45AA-AD4E-E2E784ACB07D}" type="presParOf" srcId="{793BFFA6-F4A4-45A4-A497-8E4224684088}" destId="{7A81B564-4C8E-4234-8EB3-061565B5BA01}" srcOrd="6" destOrd="0" presId="urn:microsoft.com/office/officeart/2005/8/layout/vList5"/>
    <dgm:cxn modelId="{CF51F94B-AD0A-4575-8815-024619BEDDA4}" type="presParOf" srcId="{7A81B564-4C8E-4234-8EB3-061565B5BA01}" destId="{8783BA14-F0A5-444B-9403-0A15744CF78D}" srcOrd="0" destOrd="0" presId="urn:microsoft.com/office/officeart/2005/8/layout/vList5"/>
    <dgm:cxn modelId="{0AF93311-8801-4BD6-B7DA-8FC25478EF5F}" type="presParOf" srcId="{7A81B564-4C8E-4234-8EB3-061565B5BA01}" destId="{7D7BC51A-5246-4343-83A6-118450699444}" srcOrd="1" destOrd="0" presId="urn:microsoft.com/office/officeart/2005/8/layout/vList5"/>
    <dgm:cxn modelId="{80D0C408-1674-42EB-AEBC-B0FC7E063F59}" type="presParOf" srcId="{793BFFA6-F4A4-45A4-A497-8E4224684088}" destId="{AA631819-8377-4990-B84E-5C960BFA71F2}" srcOrd="7" destOrd="0" presId="urn:microsoft.com/office/officeart/2005/8/layout/vList5"/>
    <dgm:cxn modelId="{178F13CC-56EC-4E02-A4B3-F391762EF1D7}" type="presParOf" srcId="{793BFFA6-F4A4-45A4-A497-8E4224684088}" destId="{BE3F73B7-A8FB-46BC-8335-F1AC64F8C184}" srcOrd="8" destOrd="0" presId="urn:microsoft.com/office/officeart/2005/8/layout/vList5"/>
    <dgm:cxn modelId="{65192C42-55D7-4910-8FFD-8629BF3F4C44}" type="presParOf" srcId="{BE3F73B7-A8FB-46BC-8335-F1AC64F8C184}" destId="{871A58E5-BF10-4489-9250-6AB1782EE48D}" srcOrd="0" destOrd="0" presId="urn:microsoft.com/office/officeart/2005/8/layout/vList5"/>
    <dgm:cxn modelId="{2E2959C5-B2AE-4C50-848D-20F0F3235580}" type="presParOf" srcId="{BE3F73B7-A8FB-46BC-8335-F1AC64F8C184}" destId="{8F952383-BC67-43A8-BCA0-6F0DC588BBAF}" srcOrd="1" destOrd="0" presId="urn:microsoft.com/office/officeart/2005/8/layout/vList5"/>
    <dgm:cxn modelId="{1F54457D-FB09-4962-AB02-E75906920565}" type="presParOf" srcId="{793BFFA6-F4A4-45A4-A497-8E4224684088}" destId="{8289F565-9AF6-45B0-9532-02CBAC26F630}" srcOrd="9" destOrd="0" presId="urn:microsoft.com/office/officeart/2005/8/layout/vList5"/>
    <dgm:cxn modelId="{1A9E6114-5D22-4DBF-BF2A-98DA0050E2F3}" type="presParOf" srcId="{793BFFA6-F4A4-45A4-A497-8E4224684088}" destId="{9DB25AE1-D09E-4254-9EF5-8429A27F2051}" srcOrd="10" destOrd="0" presId="urn:microsoft.com/office/officeart/2005/8/layout/vList5"/>
    <dgm:cxn modelId="{1B5AFD15-22B4-4A6B-88A1-EA3CE762BD6D}" type="presParOf" srcId="{9DB25AE1-D09E-4254-9EF5-8429A27F2051}" destId="{2B4DF4D9-2080-4F2A-AB49-3C69DDF29276}" srcOrd="0" destOrd="0" presId="urn:microsoft.com/office/officeart/2005/8/layout/vList5"/>
    <dgm:cxn modelId="{6A95391C-E327-48B3-A44C-67C9FC4E9E60}" type="presParOf" srcId="{9DB25AE1-D09E-4254-9EF5-8429A27F2051}" destId="{6F23DBA3-E2D5-4331-AC77-40CEAF931255}" srcOrd="1" destOrd="0" presId="urn:microsoft.com/office/officeart/2005/8/layout/vList5"/>
  </dgm:cxnLst>
  <dgm:bg>
    <a:solidFill>
      <a:schemeClr val="bg2">
        <a:lumMod val="90000"/>
      </a:schemeClr>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FFABB6-843D-4C0F-95C6-FCA0A9458A20}" type="doc">
      <dgm:prSet loTypeId="urn:microsoft.com/office/officeart/2005/8/layout/hProcess4" loCatId="process" qsTypeId="urn:microsoft.com/office/officeart/2005/8/quickstyle/3d4" qsCatId="3D" csTypeId="urn:microsoft.com/office/officeart/2005/8/colors/accent1_2" csCatId="accent1" phldr="1"/>
      <dgm:spPr/>
      <dgm:t>
        <a:bodyPr/>
        <a:lstStyle/>
        <a:p>
          <a:endParaRPr lang="ru-RU"/>
        </a:p>
      </dgm:t>
    </dgm:pt>
    <dgm:pt modelId="{728F47A3-75B8-4770-9C7A-3178F7681B4E}">
      <dgm:prSet phldrT="[Текст]" custT="1"/>
      <dgm:spPr>
        <a:solidFill>
          <a:schemeClr val="bg2">
            <a:lumMod val="90000"/>
          </a:schemeClr>
        </a:solidFill>
        <a:scene3d>
          <a:camera prst="orthographicFront"/>
          <a:lightRig rig="chilly" dir="t"/>
        </a:scene3d>
        <a:sp3d prstMaterial="translucentPowder">
          <a:bevelT w="127000" h="25400" prst="angle"/>
        </a:sp3d>
      </dgm:spPr>
      <dgm:t>
        <a:bodyPr/>
        <a:lstStyle/>
        <a:p>
          <a:r>
            <a:rPr lang="ru-RU" sz="1050" b="1" dirty="0">
              <a:solidFill>
                <a:schemeClr val="tx1"/>
              </a:solidFill>
              <a:latin typeface="Times New Roman" pitchFamily="18" charset="0"/>
              <a:cs typeface="Times New Roman" pitchFamily="18" charset="0"/>
            </a:rPr>
            <a:t>КАК НАЛОГОПЛАТЕЛЬЩИК</a:t>
          </a:r>
        </a:p>
      </dgm:t>
    </dgm:pt>
    <dgm:pt modelId="{10D5D927-9D27-474E-A7A6-3A413C8A4B8B}" type="parTrans" cxnId="{9F19C778-58ED-4231-ABE1-C63DF10E44B4}">
      <dgm:prSet/>
      <dgm:spPr/>
      <dgm:t>
        <a:bodyPr/>
        <a:lstStyle/>
        <a:p>
          <a:endParaRPr lang="ru-RU"/>
        </a:p>
      </dgm:t>
    </dgm:pt>
    <dgm:pt modelId="{575AFB88-05A6-4F00-ACB9-E47BC4156B33}" type="sibTrans" cxnId="{9F19C778-58ED-4231-ABE1-C63DF10E44B4}">
      <dgm:prSet/>
      <dgm:spPr/>
      <dgm:t>
        <a:bodyPr/>
        <a:lstStyle/>
        <a:p>
          <a:endParaRPr lang="ru-RU"/>
        </a:p>
      </dgm:t>
    </dgm:pt>
    <dgm:pt modelId="{8A694B50-8EAC-4B21-943B-8BF68C60E2E0}">
      <dgm:prSet phldrT="[Текст]" custT="1"/>
      <dgm:spPr/>
      <dgm:t>
        <a:bodyPr/>
        <a:lstStyle/>
        <a:p>
          <a:r>
            <a:rPr lang="ru-RU" sz="1200" b="1" dirty="0">
              <a:latin typeface="Times New Roman" pitchFamily="18" charset="0"/>
              <a:cs typeface="Times New Roman" pitchFamily="18" charset="0"/>
            </a:rPr>
            <a:t>Помогает формировать доходную часть бюджета (налог на доходы физических лиц, налог на имущество)</a:t>
          </a:r>
        </a:p>
      </dgm:t>
    </dgm:pt>
    <dgm:pt modelId="{8618B715-92CC-4D9A-B873-E1481EE1C822}" type="parTrans" cxnId="{9BAD6B36-7F3C-4879-A762-204DD14D783C}">
      <dgm:prSet/>
      <dgm:spPr/>
      <dgm:t>
        <a:bodyPr/>
        <a:lstStyle/>
        <a:p>
          <a:endParaRPr lang="ru-RU"/>
        </a:p>
      </dgm:t>
    </dgm:pt>
    <dgm:pt modelId="{B9A4E9CE-B435-4015-93DF-7B047E5150E2}" type="sibTrans" cxnId="{9BAD6B36-7F3C-4879-A762-204DD14D783C}">
      <dgm:prSet/>
      <dgm:spPr/>
      <dgm:t>
        <a:bodyPr/>
        <a:lstStyle/>
        <a:p>
          <a:endParaRPr lang="ru-RU"/>
        </a:p>
      </dgm:t>
    </dgm:pt>
    <dgm:pt modelId="{03F27289-09FD-4C83-80B0-35B075B7C7E3}">
      <dgm:prSet phldrT="[Текст]" custT="1"/>
      <dgm:spPr>
        <a:solidFill>
          <a:schemeClr val="bg2">
            <a:lumMod val="90000"/>
          </a:schemeClr>
        </a:solidFill>
        <a:scene3d>
          <a:camera prst="orthographicFront"/>
          <a:lightRig rig="chilly" dir="t"/>
        </a:scene3d>
        <a:sp3d prstMaterial="translucentPowder">
          <a:bevelT w="127000" h="25400" prst="angle"/>
        </a:sp3d>
      </dgm:spPr>
      <dgm:t>
        <a:bodyPr/>
        <a:lstStyle/>
        <a:p>
          <a:r>
            <a:rPr lang="ru-RU" sz="1050" b="1" dirty="0">
              <a:solidFill>
                <a:schemeClr val="tx1"/>
              </a:solidFill>
              <a:latin typeface="Times New Roman" pitchFamily="18" charset="0"/>
              <a:cs typeface="Times New Roman" pitchFamily="18" charset="0"/>
            </a:rPr>
            <a:t>КАК ПОЛУЧАТЕЛЬ СОЦИАЛЬНЫХ ГАРАНТИЙ</a:t>
          </a:r>
        </a:p>
      </dgm:t>
    </dgm:pt>
    <dgm:pt modelId="{52403342-2048-4C00-95CA-B06A1DB50C15}" type="parTrans" cxnId="{3B598041-7C82-4B2F-A973-740D0C533922}">
      <dgm:prSet/>
      <dgm:spPr/>
      <dgm:t>
        <a:bodyPr/>
        <a:lstStyle/>
        <a:p>
          <a:endParaRPr lang="ru-RU"/>
        </a:p>
      </dgm:t>
    </dgm:pt>
    <dgm:pt modelId="{FBE3492A-96B8-45B2-B344-0AA85544C22C}" type="sibTrans" cxnId="{3B598041-7C82-4B2F-A973-740D0C533922}">
      <dgm:prSet/>
      <dgm:spPr/>
      <dgm:t>
        <a:bodyPr/>
        <a:lstStyle/>
        <a:p>
          <a:endParaRPr lang="ru-RU"/>
        </a:p>
      </dgm:t>
    </dgm:pt>
    <dgm:pt modelId="{6A330D06-3136-4044-8206-79C0352AF0A7}">
      <dgm:prSet phldrT="[Текст]" custT="1"/>
      <dgm:spPr/>
      <dgm:t>
        <a:bodyPr/>
        <a:lstStyle/>
        <a:p>
          <a:r>
            <a:rPr lang="ru-RU" sz="1100" b="1" dirty="0">
              <a:latin typeface="Times New Roman" pitchFamily="18" charset="0"/>
              <a:cs typeface="Times New Roman" pitchFamily="18" charset="0"/>
            </a:rPr>
            <a:t>Получает социальные гарантии - расходная часть бюджета (образование, социальные льготы, другие направления социальных гарантий населению)</a:t>
          </a:r>
        </a:p>
      </dgm:t>
    </dgm:pt>
    <dgm:pt modelId="{C5FDF0D7-93BC-42A3-A382-875D1E0C5756}" type="parTrans" cxnId="{DFE7297F-475A-4FBA-A828-0A3FBADA8A85}">
      <dgm:prSet/>
      <dgm:spPr/>
      <dgm:t>
        <a:bodyPr/>
        <a:lstStyle/>
        <a:p>
          <a:endParaRPr lang="ru-RU"/>
        </a:p>
      </dgm:t>
    </dgm:pt>
    <dgm:pt modelId="{FA02F443-E980-4265-8F71-E3B222F46BF5}" type="sibTrans" cxnId="{DFE7297F-475A-4FBA-A828-0A3FBADA8A85}">
      <dgm:prSet/>
      <dgm:spPr/>
      <dgm:t>
        <a:bodyPr/>
        <a:lstStyle/>
        <a:p>
          <a:endParaRPr lang="ru-RU"/>
        </a:p>
      </dgm:t>
    </dgm:pt>
    <dgm:pt modelId="{866EDBC9-29FE-485B-A88A-F11108ADB047}">
      <dgm:prSet phldrT="[Текст]"/>
      <dgm:spPr>
        <a:blipFill rotWithShape="0">
          <a:blip xmlns:r="http://schemas.openxmlformats.org/officeDocument/2006/relationships" r:embed="rId1"/>
          <a:stretch>
            <a:fillRect/>
          </a:stretch>
        </a:blipFill>
      </dgm:spPr>
      <dgm:t>
        <a:bodyPr/>
        <a:lstStyle/>
        <a:p>
          <a:r>
            <a:rPr lang="ru-RU" dirty="0"/>
            <a:t>О</a:t>
          </a:r>
        </a:p>
        <a:p>
          <a:endParaRPr lang="ru-RU" dirty="0"/>
        </a:p>
      </dgm:t>
    </dgm:pt>
    <dgm:pt modelId="{9DD77DE0-5B8E-42D2-A8F0-30CE9F26CEA1}" type="sibTrans" cxnId="{297D94AD-072D-4824-AF5C-CB03DB50DB8B}">
      <dgm:prSet/>
      <dgm:spPr/>
      <dgm:t>
        <a:bodyPr/>
        <a:lstStyle/>
        <a:p>
          <a:endParaRPr lang="ru-RU"/>
        </a:p>
      </dgm:t>
    </dgm:pt>
    <dgm:pt modelId="{43F577BA-4A83-4641-8A11-A3B5E4A48946}" type="parTrans" cxnId="{297D94AD-072D-4824-AF5C-CB03DB50DB8B}">
      <dgm:prSet/>
      <dgm:spPr/>
      <dgm:t>
        <a:bodyPr/>
        <a:lstStyle/>
        <a:p>
          <a:endParaRPr lang="ru-RU"/>
        </a:p>
      </dgm:t>
    </dgm:pt>
    <dgm:pt modelId="{2CE0D6E0-C9E2-4B00-9CE8-C539AC895B23}">
      <dgm:prSet phldrT="[Текст]" custT="1"/>
      <dgm:spPr/>
      <dgm:t>
        <a:bodyPr/>
        <a:lstStyle/>
        <a:p>
          <a:r>
            <a:rPr lang="ru-RU" sz="2000" b="1" dirty="0">
              <a:solidFill>
                <a:schemeClr val="accent2"/>
              </a:solidFill>
              <a:latin typeface="Times New Roman" pitchFamily="18" charset="0"/>
              <a:cs typeface="Times New Roman" pitchFamily="18" charset="0"/>
            </a:rPr>
            <a:t>БЮДЖЕТ</a:t>
          </a:r>
        </a:p>
      </dgm:t>
    </dgm:pt>
    <dgm:pt modelId="{6899B9D8-DF33-4FED-8AD0-A22F3753B669}" type="parTrans" cxnId="{7627E8EC-C40A-46EB-A3B2-1D84FCA47E70}">
      <dgm:prSet/>
      <dgm:spPr/>
      <dgm:t>
        <a:bodyPr/>
        <a:lstStyle/>
        <a:p>
          <a:endParaRPr lang="ru-RU"/>
        </a:p>
      </dgm:t>
    </dgm:pt>
    <dgm:pt modelId="{35707ECE-8B30-486F-A89F-9B556C85C768}" type="sibTrans" cxnId="{7627E8EC-C40A-46EB-A3B2-1D84FCA47E70}">
      <dgm:prSet/>
      <dgm:spPr/>
      <dgm:t>
        <a:bodyPr/>
        <a:lstStyle/>
        <a:p>
          <a:endParaRPr lang="ru-RU"/>
        </a:p>
      </dgm:t>
    </dgm:pt>
    <dgm:pt modelId="{A4FAD5E3-6891-403F-A5A5-809722577183}">
      <dgm:prSet phldrT="[Текст]" custT="1"/>
      <dgm:spPr/>
      <dgm:t>
        <a:bodyPr/>
        <a:lstStyle/>
        <a:p>
          <a:endParaRPr lang="ru-RU" sz="2000" b="1" dirty="0">
            <a:solidFill>
              <a:schemeClr val="accent2"/>
            </a:solidFill>
            <a:latin typeface="Times New Roman" pitchFamily="18" charset="0"/>
            <a:cs typeface="Times New Roman" pitchFamily="18" charset="0"/>
          </a:endParaRPr>
        </a:p>
      </dgm:t>
    </dgm:pt>
    <dgm:pt modelId="{87CB44B8-C70A-4D96-853F-528B621D1AA1}" type="parTrans" cxnId="{4090A675-8CFE-48ED-9ECC-FF0BC34308CD}">
      <dgm:prSet/>
      <dgm:spPr/>
      <dgm:t>
        <a:bodyPr/>
        <a:lstStyle/>
        <a:p>
          <a:endParaRPr lang="ru-RU"/>
        </a:p>
      </dgm:t>
    </dgm:pt>
    <dgm:pt modelId="{BE585272-C347-4F6A-A51F-8DE98EAFD1E2}" type="sibTrans" cxnId="{4090A675-8CFE-48ED-9ECC-FF0BC34308CD}">
      <dgm:prSet/>
      <dgm:spPr/>
      <dgm:t>
        <a:bodyPr/>
        <a:lstStyle/>
        <a:p>
          <a:endParaRPr lang="ru-RU"/>
        </a:p>
      </dgm:t>
    </dgm:pt>
    <dgm:pt modelId="{92208101-00BE-418A-A344-BB2B86B4B051}" type="pres">
      <dgm:prSet presAssocID="{E0FFABB6-843D-4C0F-95C6-FCA0A9458A20}" presName="Name0" presStyleCnt="0">
        <dgm:presLayoutVars>
          <dgm:dir/>
          <dgm:animLvl val="lvl"/>
          <dgm:resizeHandles val="exact"/>
        </dgm:presLayoutVars>
      </dgm:prSet>
      <dgm:spPr/>
      <dgm:t>
        <a:bodyPr/>
        <a:lstStyle/>
        <a:p>
          <a:endParaRPr lang="ru-RU"/>
        </a:p>
      </dgm:t>
    </dgm:pt>
    <dgm:pt modelId="{DECEBFFC-59AC-41ED-8A98-E16DE0385244}" type="pres">
      <dgm:prSet presAssocID="{E0FFABB6-843D-4C0F-95C6-FCA0A9458A20}" presName="tSp" presStyleCnt="0"/>
      <dgm:spPr/>
    </dgm:pt>
    <dgm:pt modelId="{4F692EDC-D7BE-483F-A26B-C3AB79902D31}" type="pres">
      <dgm:prSet presAssocID="{E0FFABB6-843D-4C0F-95C6-FCA0A9458A20}" presName="bSp" presStyleCnt="0"/>
      <dgm:spPr/>
    </dgm:pt>
    <dgm:pt modelId="{7C7968F1-A25C-443A-AFE4-29AEA1D5629F}" type="pres">
      <dgm:prSet presAssocID="{E0FFABB6-843D-4C0F-95C6-FCA0A9458A20}" presName="process" presStyleCnt="0"/>
      <dgm:spPr/>
    </dgm:pt>
    <dgm:pt modelId="{AE4E1AD7-A8B9-4D72-AB58-27E45DEEB458}" type="pres">
      <dgm:prSet presAssocID="{728F47A3-75B8-4770-9C7A-3178F7681B4E}" presName="composite1" presStyleCnt="0"/>
      <dgm:spPr/>
    </dgm:pt>
    <dgm:pt modelId="{C5A5AC93-ED86-4BEC-A90D-39D9CC11D7C8}" type="pres">
      <dgm:prSet presAssocID="{728F47A3-75B8-4770-9C7A-3178F7681B4E}" presName="dummyNode1" presStyleLbl="node1" presStyleIdx="0" presStyleCnt="3"/>
      <dgm:spPr/>
    </dgm:pt>
    <dgm:pt modelId="{2B16EE67-24CD-4E57-BE3F-80F2A0A896F4}" type="pres">
      <dgm:prSet presAssocID="{728F47A3-75B8-4770-9C7A-3178F7681B4E}" presName="childNode1" presStyleLbl="bgAcc1" presStyleIdx="0" presStyleCnt="3" custScaleX="139808">
        <dgm:presLayoutVars>
          <dgm:bulletEnabled val="1"/>
        </dgm:presLayoutVars>
      </dgm:prSet>
      <dgm:spPr/>
      <dgm:t>
        <a:bodyPr/>
        <a:lstStyle/>
        <a:p>
          <a:endParaRPr lang="ru-RU"/>
        </a:p>
      </dgm:t>
    </dgm:pt>
    <dgm:pt modelId="{26EB070B-E2AA-4E65-928E-75153AED5C62}" type="pres">
      <dgm:prSet presAssocID="{728F47A3-75B8-4770-9C7A-3178F7681B4E}" presName="childNode1tx" presStyleLbl="bgAcc1" presStyleIdx="0" presStyleCnt="3">
        <dgm:presLayoutVars>
          <dgm:bulletEnabled val="1"/>
        </dgm:presLayoutVars>
      </dgm:prSet>
      <dgm:spPr/>
      <dgm:t>
        <a:bodyPr/>
        <a:lstStyle/>
        <a:p>
          <a:endParaRPr lang="ru-RU"/>
        </a:p>
      </dgm:t>
    </dgm:pt>
    <dgm:pt modelId="{F202C310-487B-4DF3-AFAF-2A1A429809CC}" type="pres">
      <dgm:prSet presAssocID="{728F47A3-75B8-4770-9C7A-3178F7681B4E}" presName="parentNode1" presStyleLbl="node1" presStyleIdx="0" presStyleCnt="3" custScaleX="122992" custLinFactNeighborX="28285" custLinFactNeighborY="-291">
        <dgm:presLayoutVars>
          <dgm:chMax val="1"/>
          <dgm:bulletEnabled val="1"/>
        </dgm:presLayoutVars>
      </dgm:prSet>
      <dgm:spPr/>
      <dgm:t>
        <a:bodyPr/>
        <a:lstStyle/>
        <a:p>
          <a:endParaRPr lang="ru-RU"/>
        </a:p>
      </dgm:t>
    </dgm:pt>
    <dgm:pt modelId="{CE24785E-C636-4B35-A1A3-E299C9552A8F}" type="pres">
      <dgm:prSet presAssocID="{728F47A3-75B8-4770-9C7A-3178F7681B4E}" presName="connSite1" presStyleCnt="0"/>
      <dgm:spPr/>
    </dgm:pt>
    <dgm:pt modelId="{A62462D3-1863-4ABB-9D21-746DE02FA1D1}" type="pres">
      <dgm:prSet presAssocID="{575AFB88-05A6-4F00-ACB9-E47BC4156B33}" presName="Name9" presStyleLbl="sibTrans2D1" presStyleIdx="0" presStyleCnt="2" custAng="21143643" custLinFactNeighborX="-23" custLinFactNeighborY="-4538"/>
      <dgm:spPr/>
      <dgm:t>
        <a:bodyPr/>
        <a:lstStyle/>
        <a:p>
          <a:endParaRPr lang="ru-RU"/>
        </a:p>
      </dgm:t>
    </dgm:pt>
    <dgm:pt modelId="{B093627E-4150-43D6-9DCB-002C0EC7AA1D}" type="pres">
      <dgm:prSet presAssocID="{03F27289-09FD-4C83-80B0-35B075B7C7E3}" presName="composite2" presStyleCnt="0"/>
      <dgm:spPr/>
    </dgm:pt>
    <dgm:pt modelId="{01613F39-CD60-43A7-B09B-101744815775}" type="pres">
      <dgm:prSet presAssocID="{03F27289-09FD-4C83-80B0-35B075B7C7E3}" presName="dummyNode2" presStyleLbl="node1" presStyleIdx="0" presStyleCnt="3"/>
      <dgm:spPr/>
    </dgm:pt>
    <dgm:pt modelId="{DF59E1D1-76C0-43BD-AEEB-F887699371D9}" type="pres">
      <dgm:prSet presAssocID="{03F27289-09FD-4C83-80B0-35B075B7C7E3}" presName="childNode2" presStyleLbl="bgAcc1" presStyleIdx="1" presStyleCnt="3" custScaleX="118443">
        <dgm:presLayoutVars>
          <dgm:bulletEnabled val="1"/>
        </dgm:presLayoutVars>
      </dgm:prSet>
      <dgm:spPr/>
      <dgm:t>
        <a:bodyPr/>
        <a:lstStyle/>
        <a:p>
          <a:endParaRPr lang="ru-RU"/>
        </a:p>
      </dgm:t>
    </dgm:pt>
    <dgm:pt modelId="{3DD6529F-4E7F-4846-93D6-AF023D75C332}" type="pres">
      <dgm:prSet presAssocID="{03F27289-09FD-4C83-80B0-35B075B7C7E3}" presName="childNode2tx" presStyleLbl="bgAcc1" presStyleIdx="1" presStyleCnt="3">
        <dgm:presLayoutVars>
          <dgm:bulletEnabled val="1"/>
        </dgm:presLayoutVars>
      </dgm:prSet>
      <dgm:spPr/>
      <dgm:t>
        <a:bodyPr/>
        <a:lstStyle/>
        <a:p>
          <a:endParaRPr lang="ru-RU"/>
        </a:p>
      </dgm:t>
    </dgm:pt>
    <dgm:pt modelId="{876327A6-DA83-4784-B99C-CB6ADC927A05}" type="pres">
      <dgm:prSet presAssocID="{03F27289-09FD-4C83-80B0-35B075B7C7E3}" presName="parentNode2" presStyleLbl="node1" presStyleIdx="1" presStyleCnt="3" custScaleX="108089" custScaleY="144042" custLinFactNeighborX="26161" custLinFactNeighborY="-26711">
        <dgm:presLayoutVars>
          <dgm:chMax val="0"/>
          <dgm:bulletEnabled val="1"/>
        </dgm:presLayoutVars>
      </dgm:prSet>
      <dgm:spPr/>
      <dgm:t>
        <a:bodyPr/>
        <a:lstStyle/>
        <a:p>
          <a:endParaRPr lang="ru-RU"/>
        </a:p>
      </dgm:t>
    </dgm:pt>
    <dgm:pt modelId="{68CD6DBE-D2A5-49C6-A6DE-EB7A0A55B130}" type="pres">
      <dgm:prSet presAssocID="{03F27289-09FD-4C83-80B0-35B075B7C7E3}" presName="connSite2" presStyleCnt="0"/>
      <dgm:spPr/>
    </dgm:pt>
    <dgm:pt modelId="{6962A720-A21F-4746-BC47-A1EF8FFBEDC4}" type="pres">
      <dgm:prSet presAssocID="{FBE3492A-96B8-45B2-B344-0AA85544C22C}" presName="Name18" presStyleLbl="sibTrans2D1" presStyleIdx="1" presStyleCnt="2" custAng="490951" custLinFactNeighborX="15356" custLinFactNeighborY="3102"/>
      <dgm:spPr/>
      <dgm:t>
        <a:bodyPr/>
        <a:lstStyle/>
        <a:p>
          <a:endParaRPr lang="ru-RU"/>
        </a:p>
      </dgm:t>
    </dgm:pt>
    <dgm:pt modelId="{A590A449-6227-40AD-BF9C-727AC41B9403}" type="pres">
      <dgm:prSet presAssocID="{866EDBC9-29FE-485B-A88A-F11108ADB047}" presName="composite1" presStyleCnt="0"/>
      <dgm:spPr/>
    </dgm:pt>
    <dgm:pt modelId="{16B244A3-18C2-47BB-AF78-DF45286AF8ED}" type="pres">
      <dgm:prSet presAssocID="{866EDBC9-29FE-485B-A88A-F11108ADB047}" presName="dummyNode1" presStyleLbl="node1" presStyleIdx="1" presStyleCnt="3"/>
      <dgm:spPr/>
    </dgm:pt>
    <dgm:pt modelId="{FCFE6F0F-74D8-4A6D-ABCE-489E606D9B8C}" type="pres">
      <dgm:prSet presAssocID="{866EDBC9-29FE-485B-A88A-F11108ADB047}" presName="childNode1" presStyleLbl="bgAcc1" presStyleIdx="2" presStyleCnt="3" custScaleX="119766" custScaleY="109630">
        <dgm:presLayoutVars>
          <dgm:bulletEnabled val="1"/>
        </dgm:presLayoutVars>
      </dgm:prSet>
      <dgm:spPr/>
      <dgm:t>
        <a:bodyPr/>
        <a:lstStyle/>
        <a:p>
          <a:endParaRPr lang="ru-RU"/>
        </a:p>
      </dgm:t>
    </dgm:pt>
    <dgm:pt modelId="{88AC274A-B567-495B-8416-12351C7BC6BB}" type="pres">
      <dgm:prSet presAssocID="{866EDBC9-29FE-485B-A88A-F11108ADB047}" presName="childNode1tx" presStyleLbl="bgAcc1" presStyleIdx="2" presStyleCnt="3">
        <dgm:presLayoutVars>
          <dgm:bulletEnabled val="1"/>
        </dgm:presLayoutVars>
      </dgm:prSet>
      <dgm:spPr/>
      <dgm:t>
        <a:bodyPr/>
        <a:lstStyle/>
        <a:p>
          <a:endParaRPr lang="ru-RU"/>
        </a:p>
      </dgm:t>
    </dgm:pt>
    <dgm:pt modelId="{F7CD2E1D-8518-455A-AB63-692F05965E19}" type="pres">
      <dgm:prSet presAssocID="{866EDBC9-29FE-485B-A88A-F11108ADB047}" presName="parentNode1" presStyleLbl="node1" presStyleIdx="2" presStyleCnt="3" custScaleX="125953" custLinFactNeighborX="-19352" custLinFactNeighborY="61246">
        <dgm:presLayoutVars>
          <dgm:chMax val="1"/>
          <dgm:bulletEnabled val="1"/>
        </dgm:presLayoutVars>
      </dgm:prSet>
      <dgm:spPr/>
      <dgm:t>
        <a:bodyPr/>
        <a:lstStyle/>
        <a:p>
          <a:endParaRPr lang="ru-RU"/>
        </a:p>
      </dgm:t>
    </dgm:pt>
    <dgm:pt modelId="{772E7CC7-23B2-481F-906A-75D541AACCD5}" type="pres">
      <dgm:prSet presAssocID="{866EDBC9-29FE-485B-A88A-F11108ADB047}" presName="connSite1" presStyleCnt="0"/>
      <dgm:spPr/>
    </dgm:pt>
  </dgm:ptLst>
  <dgm:cxnLst>
    <dgm:cxn modelId="{598E2401-4195-41B9-8491-FA5EA24E21D4}" type="presOf" srcId="{728F47A3-75B8-4770-9C7A-3178F7681B4E}" destId="{F202C310-487B-4DF3-AFAF-2A1A429809CC}" srcOrd="0" destOrd="0" presId="urn:microsoft.com/office/officeart/2005/8/layout/hProcess4"/>
    <dgm:cxn modelId="{DFE7297F-475A-4FBA-A828-0A3FBADA8A85}" srcId="{866EDBC9-29FE-485B-A88A-F11108ADB047}" destId="{6A330D06-3136-4044-8206-79C0352AF0A7}" srcOrd="0" destOrd="0" parTransId="{C5FDF0D7-93BC-42A3-A382-875D1E0C5756}" sibTransId="{FA02F443-E980-4265-8F71-E3B222F46BF5}"/>
    <dgm:cxn modelId="{17D7A908-316B-4EBC-BFF9-14C93957658A}" type="presOf" srcId="{A4FAD5E3-6891-403F-A5A5-809722577183}" destId="{DF59E1D1-76C0-43BD-AEEB-F887699371D9}" srcOrd="0" destOrd="0" presId="urn:microsoft.com/office/officeart/2005/8/layout/hProcess4"/>
    <dgm:cxn modelId="{297D94AD-072D-4824-AF5C-CB03DB50DB8B}" srcId="{E0FFABB6-843D-4C0F-95C6-FCA0A9458A20}" destId="{866EDBC9-29FE-485B-A88A-F11108ADB047}" srcOrd="2" destOrd="0" parTransId="{43F577BA-4A83-4641-8A11-A3B5E4A48946}" sibTransId="{9DD77DE0-5B8E-42D2-A8F0-30CE9F26CEA1}"/>
    <dgm:cxn modelId="{8C2AB577-BECF-4971-B258-5AFD73B6F89A}" type="presOf" srcId="{FBE3492A-96B8-45B2-B344-0AA85544C22C}" destId="{6962A720-A21F-4746-BC47-A1EF8FFBEDC4}" srcOrd="0" destOrd="0" presId="urn:microsoft.com/office/officeart/2005/8/layout/hProcess4"/>
    <dgm:cxn modelId="{1D495A83-12D2-42E8-BBA2-3CE0FD03339F}" type="presOf" srcId="{6A330D06-3136-4044-8206-79C0352AF0A7}" destId="{88AC274A-B567-495B-8416-12351C7BC6BB}" srcOrd="1" destOrd="0" presId="urn:microsoft.com/office/officeart/2005/8/layout/hProcess4"/>
    <dgm:cxn modelId="{9F19C778-58ED-4231-ABE1-C63DF10E44B4}" srcId="{E0FFABB6-843D-4C0F-95C6-FCA0A9458A20}" destId="{728F47A3-75B8-4770-9C7A-3178F7681B4E}" srcOrd="0" destOrd="0" parTransId="{10D5D927-9D27-474E-A7A6-3A413C8A4B8B}" sibTransId="{575AFB88-05A6-4F00-ACB9-E47BC4156B33}"/>
    <dgm:cxn modelId="{7627E8EC-C40A-46EB-A3B2-1D84FCA47E70}" srcId="{03F27289-09FD-4C83-80B0-35B075B7C7E3}" destId="{2CE0D6E0-C9E2-4B00-9CE8-C539AC895B23}" srcOrd="1" destOrd="0" parTransId="{6899B9D8-DF33-4FED-8AD0-A22F3753B669}" sibTransId="{35707ECE-8B30-486F-A89F-9B556C85C768}"/>
    <dgm:cxn modelId="{56B68DAF-A9A2-4113-B47B-992082D70F83}" type="presOf" srcId="{2CE0D6E0-C9E2-4B00-9CE8-C539AC895B23}" destId="{DF59E1D1-76C0-43BD-AEEB-F887699371D9}" srcOrd="0" destOrd="1" presId="urn:microsoft.com/office/officeart/2005/8/layout/hProcess4"/>
    <dgm:cxn modelId="{28F30A21-6991-4319-93DD-A79FC0F356A5}" type="presOf" srcId="{03F27289-09FD-4C83-80B0-35B075B7C7E3}" destId="{876327A6-DA83-4784-B99C-CB6ADC927A05}" srcOrd="0" destOrd="0" presId="urn:microsoft.com/office/officeart/2005/8/layout/hProcess4"/>
    <dgm:cxn modelId="{4090A675-8CFE-48ED-9ECC-FF0BC34308CD}" srcId="{03F27289-09FD-4C83-80B0-35B075B7C7E3}" destId="{A4FAD5E3-6891-403F-A5A5-809722577183}" srcOrd="0" destOrd="0" parTransId="{87CB44B8-C70A-4D96-853F-528B621D1AA1}" sibTransId="{BE585272-C347-4F6A-A51F-8DE98EAFD1E2}"/>
    <dgm:cxn modelId="{874D591B-CD23-43DA-9068-3C0E09C43B55}" type="presOf" srcId="{A4FAD5E3-6891-403F-A5A5-809722577183}" destId="{3DD6529F-4E7F-4846-93D6-AF023D75C332}" srcOrd="1" destOrd="0" presId="urn:microsoft.com/office/officeart/2005/8/layout/hProcess4"/>
    <dgm:cxn modelId="{9BAD6B36-7F3C-4879-A762-204DD14D783C}" srcId="{728F47A3-75B8-4770-9C7A-3178F7681B4E}" destId="{8A694B50-8EAC-4B21-943B-8BF68C60E2E0}" srcOrd="0" destOrd="0" parTransId="{8618B715-92CC-4D9A-B873-E1481EE1C822}" sibTransId="{B9A4E9CE-B435-4015-93DF-7B047E5150E2}"/>
    <dgm:cxn modelId="{7A8D4E4C-6B62-4B4E-9109-6B2BD39BBDE5}" type="presOf" srcId="{E0FFABB6-843D-4C0F-95C6-FCA0A9458A20}" destId="{92208101-00BE-418A-A344-BB2B86B4B051}" srcOrd="0" destOrd="0" presId="urn:microsoft.com/office/officeart/2005/8/layout/hProcess4"/>
    <dgm:cxn modelId="{1DFCB1CE-D46A-403B-84EA-B5A191A8A82F}" type="presOf" srcId="{8A694B50-8EAC-4B21-943B-8BF68C60E2E0}" destId="{26EB070B-E2AA-4E65-928E-75153AED5C62}" srcOrd="1" destOrd="0" presId="urn:microsoft.com/office/officeart/2005/8/layout/hProcess4"/>
    <dgm:cxn modelId="{0111326F-A27B-4ED4-943E-01D062D9F916}" type="presOf" srcId="{575AFB88-05A6-4F00-ACB9-E47BC4156B33}" destId="{A62462D3-1863-4ABB-9D21-746DE02FA1D1}" srcOrd="0" destOrd="0" presId="urn:microsoft.com/office/officeart/2005/8/layout/hProcess4"/>
    <dgm:cxn modelId="{3B598041-7C82-4B2F-A973-740D0C533922}" srcId="{E0FFABB6-843D-4C0F-95C6-FCA0A9458A20}" destId="{03F27289-09FD-4C83-80B0-35B075B7C7E3}" srcOrd="1" destOrd="0" parTransId="{52403342-2048-4C00-95CA-B06A1DB50C15}" sibTransId="{FBE3492A-96B8-45B2-B344-0AA85544C22C}"/>
    <dgm:cxn modelId="{BC301A1A-01A4-449E-9F73-B63E03084CFD}" type="presOf" srcId="{866EDBC9-29FE-485B-A88A-F11108ADB047}" destId="{F7CD2E1D-8518-455A-AB63-692F05965E19}" srcOrd="0" destOrd="0" presId="urn:microsoft.com/office/officeart/2005/8/layout/hProcess4"/>
    <dgm:cxn modelId="{87865B78-CEF6-419E-ABB0-D6714B1647CF}" type="presOf" srcId="{8A694B50-8EAC-4B21-943B-8BF68C60E2E0}" destId="{2B16EE67-24CD-4E57-BE3F-80F2A0A896F4}" srcOrd="0" destOrd="0" presId="urn:microsoft.com/office/officeart/2005/8/layout/hProcess4"/>
    <dgm:cxn modelId="{77DBDD81-2467-46C5-8DB6-FE14A8132B34}" type="presOf" srcId="{6A330D06-3136-4044-8206-79C0352AF0A7}" destId="{FCFE6F0F-74D8-4A6D-ABCE-489E606D9B8C}" srcOrd="0" destOrd="0" presId="urn:microsoft.com/office/officeart/2005/8/layout/hProcess4"/>
    <dgm:cxn modelId="{B3DDFDEC-12E3-4B3C-81B5-9E163BA9D8B5}" type="presOf" srcId="{2CE0D6E0-C9E2-4B00-9CE8-C539AC895B23}" destId="{3DD6529F-4E7F-4846-93D6-AF023D75C332}" srcOrd="1" destOrd="1" presId="urn:microsoft.com/office/officeart/2005/8/layout/hProcess4"/>
    <dgm:cxn modelId="{2EA5CC74-2FBA-4BD4-A33A-2D95F1462672}" type="presParOf" srcId="{92208101-00BE-418A-A344-BB2B86B4B051}" destId="{DECEBFFC-59AC-41ED-8A98-E16DE0385244}" srcOrd="0" destOrd="0" presId="urn:microsoft.com/office/officeart/2005/8/layout/hProcess4"/>
    <dgm:cxn modelId="{B35112F3-74C5-49EE-90B2-EE13461F9AE0}" type="presParOf" srcId="{92208101-00BE-418A-A344-BB2B86B4B051}" destId="{4F692EDC-D7BE-483F-A26B-C3AB79902D31}" srcOrd="1" destOrd="0" presId="urn:microsoft.com/office/officeart/2005/8/layout/hProcess4"/>
    <dgm:cxn modelId="{D916075D-9AA6-4755-B2C5-6F06D6788001}" type="presParOf" srcId="{92208101-00BE-418A-A344-BB2B86B4B051}" destId="{7C7968F1-A25C-443A-AFE4-29AEA1D5629F}" srcOrd="2" destOrd="0" presId="urn:microsoft.com/office/officeart/2005/8/layout/hProcess4"/>
    <dgm:cxn modelId="{67939492-2094-40DE-BE59-DE71B0354441}" type="presParOf" srcId="{7C7968F1-A25C-443A-AFE4-29AEA1D5629F}" destId="{AE4E1AD7-A8B9-4D72-AB58-27E45DEEB458}" srcOrd="0" destOrd="0" presId="urn:microsoft.com/office/officeart/2005/8/layout/hProcess4"/>
    <dgm:cxn modelId="{71C905C7-9131-49AC-960E-B555E1E3F550}" type="presParOf" srcId="{AE4E1AD7-A8B9-4D72-AB58-27E45DEEB458}" destId="{C5A5AC93-ED86-4BEC-A90D-39D9CC11D7C8}" srcOrd="0" destOrd="0" presId="urn:microsoft.com/office/officeart/2005/8/layout/hProcess4"/>
    <dgm:cxn modelId="{6A7A6097-6B22-42F1-A7A4-B583C84893CF}" type="presParOf" srcId="{AE4E1AD7-A8B9-4D72-AB58-27E45DEEB458}" destId="{2B16EE67-24CD-4E57-BE3F-80F2A0A896F4}" srcOrd="1" destOrd="0" presId="urn:microsoft.com/office/officeart/2005/8/layout/hProcess4"/>
    <dgm:cxn modelId="{31737301-98CF-4245-8158-7949CB74C9FA}" type="presParOf" srcId="{AE4E1AD7-A8B9-4D72-AB58-27E45DEEB458}" destId="{26EB070B-E2AA-4E65-928E-75153AED5C62}" srcOrd="2" destOrd="0" presId="urn:microsoft.com/office/officeart/2005/8/layout/hProcess4"/>
    <dgm:cxn modelId="{5B6F6064-48D0-4591-A3F1-759863E51669}" type="presParOf" srcId="{AE4E1AD7-A8B9-4D72-AB58-27E45DEEB458}" destId="{F202C310-487B-4DF3-AFAF-2A1A429809CC}" srcOrd="3" destOrd="0" presId="urn:microsoft.com/office/officeart/2005/8/layout/hProcess4"/>
    <dgm:cxn modelId="{F80B5846-AF0F-4A0D-B2E5-143485CE86E3}" type="presParOf" srcId="{AE4E1AD7-A8B9-4D72-AB58-27E45DEEB458}" destId="{CE24785E-C636-4B35-A1A3-E299C9552A8F}" srcOrd="4" destOrd="0" presId="urn:microsoft.com/office/officeart/2005/8/layout/hProcess4"/>
    <dgm:cxn modelId="{39A7A4F3-D768-425A-9789-1F1FA061BDEA}" type="presParOf" srcId="{7C7968F1-A25C-443A-AFE4-29AEA1D5629F}" destId="{A62462D3-1863-4ABB-9D21-746DE02FA1D1}" srcOrd="1" destOrd="0" presId="urn:microsoft.com/office/officeart/2005/8/layout/hProcess4"/>
    <dgm:cxn modelId="{694C63A6-0935-4EE3-93B3-DA2D343A0C67}" type="presParOf" srcId="{7C7968F1-A25C-443A-AFE4-29AEA1D5629F}" destId="{B093627E-4150-43D6-9DCB-002C0EC7AA1D}" srcOrd="2" destOrd="0" presId="urn:microsoft.com/office/officeart/2005/8/layout/hProcess4"/>
    <dgm:cxn modelId="{70E872BE-4117-438C-A023-3DBBDBE02C6D}" type="presParOf" srcId="{B093627E-4150-43D6-9DCB-002C0EC7AA1D}" destId="{01613F39-CD60-43A7-B09B-101744815775}" srcOrd="0" destOrd="0" presId="urn:microsoft.com/office/officeart/2005/8/layout/hProcess4"/>
    <dgm:cxn modelId="{27BD1015-989C-41CC-A713-DCCF586BD350}" type="presParOf" srcId="{B093627E-4150-43D6-9DCB-002C0EC7AA1D}" destId="{DF59E1D1-76C0-43BD-AEEB-F887699371D9}" srcOrd="1" destOrd="0" presId="urn:microsoft.com/office/officeart/2005/8/layout/hProcess4"/>
    <dgm:cxn modelId="{DFDE220D-08DA-4B4A-8219-48D17A0C141C}" type="presParOf" srcId="{B093627E-4150-43D6-9DCB-002C0EC7AA1D}" destId="{3DD6529F-4E7F-4846-93D6-AF023D75C332}" srcOrd="2" destOrd="0" presId="urn:microsoft.com/office/officeart/2005/8/layout/hProcess4"/>
    <dgm:cxn modelId="{6F028480-41E7-4422-B8D5-FDFA0E9D2A8D}" type="presParOf" srcId="{B093627E-4150-43D6-9DCB-002C0EC7AA1D}" destId="{876327A6-DA83-4784-B99C-CB6ADC927A05}" srcOrd="3" destOrd="0" presId="urn:microsoft.com/office/officeart/2005/8/layout/hProcess4"/>
    <dgm:cxn modelId="{AB9176CC-EB7F-4F22-BD21-EDF6490D46C7}" type="presParOf" srcId="{B093627E-4150-43D6-9DCB-002C0EC7AA1D}" destId="{68CD6DBE-D2A5-49C6-A6DE-EB7A0A55B130}" srcOrd="4" destOrd="0" presId="urn:microsoft.com/office/officeart/2005/8/layout/hProcess4"/>
    <dgm:cxn modelId="{CBAEC37F-00DC-498A-BEF4-3F85CCA3386E}" type="presParOf" srcId="{7C7968F1-A25C-443A-AFE4-29AEA1D5629F}" destId="{6962A720-A21F-4746-BC47-A1EF8FFBEDC4}" srcOrd="3" destOrd="0" presId="urn:microsoft.com/office/officeart/2005/8/layout/hProcess4"/>
    <dgm:cxn modelId="{2B5BB671-897B-4CCE-85EE-1B14034D5A0B}" type="presParOf" srcId="{7C7968F1-A25C-443A-AFE4-29AEA1D5629F}" destId="{A590A449-6227-40AD-BF9C-727AC41B9403}" srcOrd="4" destOrd="0" presId="urn:microsoft.com/office/officeart/2005/8/layout/hProcess4"/>
    <dgm:cxn modelId="{73F93F27-1085-4C79-B58D-223255E833B9}" type="presParOf" srcId="{A590A449-6227-40AD-BF9C-727AC41B9403}" destId="{16B244A3-18C2-47BB-AF78-DF45286AF8ED}" srcOrd="0" destOrd="0" presId="urn:microsoft.com/office/officeart/2005/8/layout/hProcess4"/>
    <dgm:cxn modelId="{17F6890A-2FF8-4DF4-9423-F10223D5095C}" type="presParOf" srcId="{A590A449-6227-40AD-BF9C-727AC41B9403}" destId="{FCFE6F0F-74D8-4A6D-ABCE-489E606D9B8C}" srcOrd="1" destOrd="0" presId="urn:microsoft.com/office/officeart/2005/8/layout/hProcess4"/>
    <dgm:cxn modelId="{EAA66EE2-6DB6-4007-9642-CDF0C486AF15}" type="presParOf" srcId="{A590A449-6227-40AD-BF9C-727AC41B9403}" destId="{88AC274A-B567-495B-8416-12351C7BC6BB}" srcOrd="2" destOrd="0" presId="urn:microsoft.com/office/officeart/2005/8/layout/hProcess4"/>
    <dgm:cxn modelId="{BF835F94-94E8-4254-85DB-D7FA11A41A9B}" type="presParOf" srcId="{A590A449-6227-40AD-BF9C-727AC41B9403}" destId="{F7CD2E1D-8518-455A-AB63-692F05965E19}" srcOrd="3" destOrd="0" presId="urn:microsoft.com/office/officeart/2005/8/layout/hProcess4"/>
    <dgm:cxn modelId="{B6E3D8D8-57DE-45B7-813C-A38419AE2E74}" type="presParOf" srcId="{A590A449-6227-40AD-BF9C-727AC41B9403}" destId="{772E7CC7-23B2-481F-906A-75D541AACCD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3F3B01-FCDE-4B8D-93A3-F56C157A36A3}" type="doc">
      <dgm:prSet loTypeId="urn:microsoft.com/office/officeart/2005/8/layout/chevron1" loCatId="process" qsTypeId="urn:microsoft.com/office/officeart/2005/8/quickstyle/3d4" qsCatId="3D" csTypeId="urn:microsoft.com/office/officeart/2005/8/colors/colorful3" csCatId="colorful" phldr="1"/>
      <dgm:spPr/>
    </dgm:pt>
    <dgm:pt modelId="{F2616799-245C-4EA8-AE92-FEA74349F733}">
      <dgm:prSet phldrT="[Текст]" custT="1"/>
      <dgm:spPr>
        <a:solidFill>
          <a:schemeClr val="accent1">
            <a:lumMod val="20000"/>
            <a:lumOff val="80000"/>
          </a:schemeClr>
        </a:solidFill>
        <a:scene3d>
          <a:camera prst="orthographicFront"/>
          <a:lightRig rig="chilly" dir="t"/>
        </a:scene3d>
        <a:sp3d prstMaterial="translucentPowder">
          <a:bevelT w="127000" h="25400"/>
          <a:bevelB/>
        </a:sp3d>
      </dgm:spPr>
      <dgm:t>
        <a:bodyPr/>
        <a:lstStyle/>
        <a:p>
          <a:r>
            <a:rPr lang="ru-RU" sz="1200" b="1" dirty="0">
              <a:solidFill>
                <a:schemeClr val="tx1"/>
              </a:solidFill>
              <a:latin typeface="Times New Roman" pitchFamily="18" charset="0"/>
              <a:cs typeface="Times New Roman" pitchFamily="18" charset="0"/>
            </a:rPr>
            <a:t>Публичные слушания о стратегии социально-экономического развития, о проекте решения о бюджете, об исполнении бюджета муниципального района</a:t>
          </a:r>
        </a:p>
      </dgm:t>
    </dgm:pt>
    <dgm:pt modelId="{11687DB1-6B14-40C2-AA38-38915860FCF2}" type="parTrans" cxnId="{94BB0DC0-6148-4C94-BA71-04D1C08233C9}">
      <dgm:prSet/>
      <dgm:spPr/>
      <dgm:t>
        <a:bodyPr/>
        <a:lstStyle/>
        <a:p>
          <a:endParaRPr lang="ru-RU"/>
        </a:p>
      </dgm:t>
    </dgm:pt>
    <dgm:pt modelId="{D8ED83FA-BBB0-4149-909E-37B291E38E00}" type="sibTrans" cxnId="{94BB0DC0-6148-4C94-BA71-04D1C08233C9}">
      <dgm:prSet/>
      <dgm:spPr/>
      <dgm:t>
        <a:bodyPr/>
        <a:lstStyle/>
        <a:p>
          <a:endParaRPr lang="ru-RU"/>
        </a:p>
      </dgm:t>
    </dgm:pt>
    <dgm:pt modelId="{6FC1898B-E5C6-4908-B0ED-DBD75FD68AE9}">
      <dgm:prSet phldrT="[Текст]" custT="1"/>
      <dgm:spPr>
        <a:solidFill>
          <a:schemeClr val="accent1">
            <a:lumMod val="20000"/>
            <a:lumOff val="80000"/>
          </a:schemeClr>
        </a:solidFill>
      </dgm:spPr>
      <dgm:t>
        <a:bodyPr/>
        <a:lstStyle/>
        <a:p>
          <a:r>
            <a:rPr lang="ru-RU" sz="1200" b="1" dirty="0">
              <a:solidFill>
                <a:schemeClr val="tx1"/>
              </a:solidFill>
              <a:latin typeface="Times New Roman" pitchFamily="18" charset="0"/>
              <a:cs typeface="Times New Roman" pitchFamily="18" charset="0"/>
            </a:rPr>
            <a:t>Участие в опросах по бюджетной тематике, размещаемых на официальном сайте муниципального района и портале «Голос РБ» ежеквартально</a:t>
          </a:r>
        </a:p>
      </dgm:t>
    </dgm:pt>
    <dgm:pt modelId="{86C2890C-39C5-4732-8833-1E68F7BBDD3D}" type="parTrans" cxnId="{F0D12E7F-37B5-4C06-9136-17BE9A77F08B}">
      <dgm:prSet/>
      <dgm:spPr/>
      <dgm:t>
        <a:bodyPr/>
        <a:lstStyle/>
        <a:p>
          <a:endParaRPr lang="ru-RU"/>
        </a:p>
      </dgm:t>
    </dgm:pt>
    <dgm:pt modelId="{5C2372B4-17E6-4BC8-BCFE-52DDBDB24581}" type="sibTrans" cxnId="{F0D12E7F-37B5-4C06-9136-17BE9A77F08B}">
      <dgm:prSet/>
      <dgm:spPr/>
      <dgm:t>
        <a:bodyPr/>
        <a:lstStyle/>
        <a:p>
          <a:endParaRPr lang="ru-RU"/>
        </a:p>
      </dgm:t>
    </dgm:pt>
    <dgm:pt modelId="{0A951C23-B7C1-4409-8132-4C4B579E843E}">
      <dgm:prSet custT="1"/>
      <dgm:spPr>
        <a:solidFill>
          <a:schemeClr val="bg2">
            <a:lumMod val="90000"/>
          </a:schemeClr>
        </a:solidFill>
      </dgm:spPr>
      <dgm:t>
        <a:bodyPr/>
        <a:lstStyle/>
        <a:p>
          <a:r>
            <a:rPr lang="ru-RU" sz="1300" b="1" dirty="0">
              <a:solidFill>
                <a:schemeClr val="tx1"/>
              </a:solidFill>
              <a:latin typeface="Times New Roman" pitchFamily="18" charset="0"/>
              <a:cs typeface="Times New Roman" pitchFamily="18" charset="0"/>
            </a:rPr>
            <a:t>Участие в проектах инициативного бюджетирования</a:t>
          </a:r>
        </a:p>
      </dgm:t>
    </dgm:pt>
    <dgm:pt modelId="{59BE7CC0-59EF-48D7-977F-6CA1F9982ECC}" type="parTrans" cxnId="{CCF389E5-2919-4BDC-AC05-DCCC87D3B02F}">
      <dgm:prSet/>
      <dgm:spPr/>
      <dgm:t>
        <a:bodyPr/>
        <a:lstStyle/>
        <a:p>
          <a:endParaRPr lang="ru-RU"/>
        </a:p>
      </dgm:t>
    </dgm:pt>
    <dgm:pt modelId="{7669A0CE-602E-41BE-A686-3AC31EF6C403}" type="sibTrans" cxnId="{CCF389E5-2919-4BDC-AC05-DCCC87D3B02F}">
      <dgm:prSet/>
      <dgm:spPr/>
      <dgm:t>
        <a:bodyPr/>
        <a:lstStyle/>
        <a:p>
          <a:endParaRPr lang="ru-RU"/>
        </a:p>
      </dgm:t>
    </dgm:pt>
    <dgm:pt modelId="{95D2E72F-8F94-4886-A18A-E72DF419634C}" type="pres">
      <dgm:prSet presAssocID="{AD3F3B01-FCDE-4B8D-93A3-F56C157A36A3}" presName="Name0" presStyleCnt="0">
        <dgm:presLayoutVars>
          <dgm:dir/>
          <dgm:animLvl val="lvl"/>
          <dgm:resizeHandles val="exact"/>
        </dgm:presLayoutVars>
      </dgm:prSet>
      <dgm:spPr/>
    </dgm:pt>
    <dgm:pt modelId="{7C4B38A7-C9DB-4909-8704-3891A2198A48}" type="pres">
      <dgm:prSet presAssocID="{F2616799-245C-4EA8-AE92-FEA74349F733}" presName="parTxOnly" presStyleLbl="node1" presStyleIdx="0" presStyleCnt="3">
        <dgm:presLayoutVars>
          <dgm:chMax val="0"/>
          <dgm:chPref val="0"/>
          <dgm:bulletEnabled val="1"/>
        </dgm:presLayoutVars>
      </dgm:prSet>
      <dgm:spPr/>
      <dgm:t>
        <a:bodyPr/>
        <a:lstStyle/>
        <a:p>
          <a:endParaRPr lang="ru-RU"/>
        </a:p>
      </dgm:t>
    </dgm:pt>
    <dgm:pt modelId="{77E8FB2A-CF72-4B5E-931D-E95E59937C5C}" type="pres">
      <dgm:prSet presAssocID="{D8ED83FA-BBB0-4149-909E-37B291E38E00}" presName="parTxOnlySpace" presStyleCnt="0"/>
      <dgm:spPr/>
    </dgm:pt>
    <dgm:pt modelId="{125B4A05-DE37-4257-828C-2C05C3934830}" type="pres">
      <dgm:prSet presAssocID="{6FC1898B-E5C6-4908-B0ED-DBD75FD68AE9}" presName="parTxOnly" presStyleLbl="node1" presStyleIdx="1" presStyleCnt="3" custScaleX="114461">
        <dgm:presLayoutVars>
          <dgm:chMax val="0"/>
          <dgm:chPref val="0"/>
          <dgm:bulletEnabled val="1"/>
        </dgm:presLayoutVars>
      </dgm:prSet>
      <dgm:spPr/>
      <dgm:t>
        <a:bodyPr/>
        <a:lstStyle/>
        <a:p>
          <a:endParaRPr lang="ru-RU"/>
        </a:p>
      </dgm:t>
    </dgm:pt>
    <dgm:pt modelId="{14FA84D1-C1DC-4311-83F5-D95604B32C7B}" type="pres">
      <dgm:prSet presAssocID="{5C2372B4-17E6-4BC8-BCFE-52DDBDB24581}" presName="parTxOnlySpace" presStyleCnt="0"/>
      <dgm:spPr/>
    </dgm:pt>
    <dgm:pt modelId="{146CD48E-706F-4FED-8528-865BACA1EB05}" type="pres">
      <dgm:prSet presAssocID="{0A951C23-B7C1-4409-8132-4C4B579E843E}" presName="parTxOnly" presStyleLbl="node1" presStyleIdx="2" presStyleCnt="3">
        <dgm:presLayoutVars>
          <dgm:chMax val="0"/>
          <dgm:chPref val="0"/>
          <dgm:bulletEnabled val="1"/>
        </dgm:presLayoutVars>
      </dgm:prSet>
      <dgm:spPr/>
      <dgm:t>
        <a:bodyPr/>
        <a:lstStyle/>
        <a:p>
          <a:endParaRPr lang="ru-RU"/>
        </a:p>
      </dgm:t>
    </dgm:pt>
  </dgm:ptLst>
  <dgm:cxnLst>
    <dgm:cxn modelId="{552A8C0C-3377-4BDB-ABE4-6CBD6E1845CD}" type="presOf" srcId="{6FC1898B-E5C6-4908-B0ED-DBD75FD68AE9}" destId="{125B4A05-DE37-4257-828C-2C05C3934830}" srcOrd="0" destOrd="0" presId="urn:microsoft.com/office/officeart/2005/8/layout/chevron1"/>
    <dgm:cxn modelId="{F0D12E7F-37B5-4C06-9136-17BE9A77F08B}" srcId="{AD3F3B01-FCDE-4B8D-93A3-F56C157A36A3}" destId="{6FC1898B-E5C6-4908-B0ED-DBD75FD68AE9}" srcOrd="1" destOrd="0" parTransId="{86C2890C-39C5-4732-8833-1E68F7BBDD3D}" sibTransId="{5C2372B4-17E6-4BC8-BCFE-52DDBDB24581}"/>
    <dgm:cxn modelId="{3BDF63F4-F0AB-4971-8987-B4B618BC1D7B}" type="presOf" srcId="{0A951C23-B7C1-4409-8132-4C4B579E843E}" destId="{146CD48E-706F-4FED-8528-865BACA1EB05}" srcOrd="0" destOrd="0" presId="urn:microsoft.com/office/officeart/2005/8/layout/chevron1"/>
    <dgm:cxn modelId="{CCF389E5-2919-4BDC-AC05-DCCC87D3B02F}" srcId="{AD3F3B01-FCDE-4B8D-93A3-F56C157A36A3}" destId="{0A951C23-B7C1-4409-8132-4C4B579E843E}" srcOrd="2" destOrd="0" parTransId="{59BE7CC0-59EF-48D7-977F-6CA1F9982ECC}" sibTransId="{7669A0CE-602E-41BE-A686-3AC31EF6C403}"/>
    <dgm:cxn modelId="{94BB0DC0-6148-4C94-BA71-04D1C08233C9}" srcId="{AD3F3B01-FCDE-4B8D-93A3-F56C157A36A3}" destId="{F2616799-245C-4EA8-AE92-FEA74349F733}" srcOrd="0" destOrd="0" parTransId="{11687DB1-6B14-40C2-AA38-38915860FCF2}" sibTransId="{D8ED83FA-BBB0-4149-909E-37B291E38E00}"/>
    <dgm:cxn modelId="{AE714390-EEDD-4ABA-945D-506A3553A336}" type="presOf" srcId="{AD3F3B01-FCDE-4B8D-93A3-F56C157A36A3}" destId="{95D2E72F-8F94-4886-A18A-E72DF419634C}" srcOrd="0" destOrd="0" presId="urn:microsoft.com/office/officeart/2005/8/layout/chevron1"/>
    <dgm:cxn modelId="{0CFBF78E-47F0-48BB-8C1A-25EA49D7F54F}" type="presOf" srcId="{F2616799-245C-4EA8-AE92-FEA74349F733}" destId="{7C4B38A7-C9DB-4909-8704-3891A2198A48}" srcOrd="0" destOrd="0" presId="urn:microsoft.com/office/officeart/2005/8/layout/chevron1"/>
    <dgm:cxn modelId="{4FB4CB03-2046-4185-B395-5299D6C892A5}" type="presParOf" srcId="{95D2E72F-8F94-4886-A18A-E72DF419634C}" destId="{7C4B38A7-C9DB-4909-8704-3891A2198A48}" srcOrd="0" destOrd="0" presId="urn:microsoft.com/office/officeart/2005/8/layout/chevron1"/>
    <dgm:cxn modelId="{6BE1A4BB-F642-4403-8E77-0E38EFBD5ACB}" type="presParOf" srcId="{95D2E72F-8F94-4886-A18A-E72DF419634C}" destId="{77E8FB2A-CF72-4B5E-931D-E95E59937C5C}" srcOrd="1" destOrd="0" presId="urn:microsoft.com/office/officeart/2005/8/layout/chevron1"/>
    <dgm:cxn modelId="{F31C33C6-E322-4F27-87CA-60684A8D1999}" type="presParOf" srcId="{95D2E72F-8F94-4886-A18A-E72DF419634C}" destId="{125B4A05-DE37-4257-828C-2C05C3934830}" srcOrd="2" destOrd="0" presId="urn:microsoft.com/office/officeart/2005/8/layout/chevron1"/>
    <dgm:cxn modelId="{4ADD0666-7EDC-4BB5-8513-67A1E73302AE}" type="presParOf" srcId="{95D2E72F-8F94-4886-A18A-E72DF419634C}" destId="{14FA84D1-C1DC-4311-83F5-D95604B32C7B}" srcOrd="3" destOrd="0" presId="urn:microsoft.com/office/officeart/2005/8/layout/chevron1"/>
    <dgm:cxn modelId="{12A6C97D-63B8-4B8F-B870-D46F4202C06B}" type="presParOf" srcId="{95D2E72F-8F94-4886-A18A-E72DF419634C}" destId="{146CD48E-706F-4FED-8528-865BACA1EB05}"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41D98C2-DC7E-4514-A0C3-735A4DE6E740}" type="doc">
      <dgm:prSet loTypeId="urn:microsoft.com/office/officeart/2005/8/layout/cycle8" loCatId="cycle" qsTypeId="urn:microsoft.com/office/officeart/2005/8/quickstyle/3d9" qsCatId="3D" csTypeId="urn:microsoft.com/office/officeart/2005/8/colors/colorful3" csCatId="colorful" phldr="1"/>
      <dgm:spPr/>
      <dgm:t>
        <a:bodyPr/>
        <a:lstStyle/>
        <a:p>
          <a:endParaRPr lang="ru-RU"/>
        </a:p>
      </dgm:t>
    </dgm:pt>
    <dgm:pt modelId="{EE78B422-720B-4B02-9523-0FD4D69C9D3C}">
      <dgm:prSet phldrT="[Текст]"/>
      <dgm:spPr>
        <a:solidFill>
          <a:schemeClr val="accent3">
            <a:lumMod val="60000"/>
            <a:lumOff val="40000"/>
            <a:alpha val="99000"/>
          </a:schemeClr>
        </a:solidFill>
      </dgm:spPr>
      <dgm:t>
        <a:bodyPr/>
        <a:lstStyle/>
        <a:p>
          <a:r>
            <a:rPr lang="ru-RU" b="1" dirty="0">
              <a:latin typeface="Times New Roman" pitchFamily="18" charset="0"/>
              <a:cs typeface="Times New Roman" pitchFamily="18" charset="0"/>
            </a:rPr>
            <a:t>исполнение</a:t>
          </a:r>
        </a:p>
      </dgm:t>
    </dgm:pt>
    <dgm:pt modelId="{D9BBABB4-5367-4DD5-A2A7-2F83D56FCD8F}" type="parTrans" cxnId="{3454401B-811A-47F7-BDD8-BE5409CBE60E}">
      <dgm:prSet/>
      <dgm:spPr/>
      <dgm:t>
        <a:bodyPr/>
        <a:lstStyle/>
        <a:p>
          <a:endParaRPr lang="ru-RU"/>
        </a:p>
      </dgm:t>
    </dgm:pt>
    <dgm:pt modelId="{543EA5B0-7640-4BD3-BA6E-DEB61BC6E610}" type="sibTrans" cxnId="{3454401B-811A-47F7-BDD8-BE5409CBE60E}">
      <dgm:prSet/>
      <dgm:spPr/>
      <dgm:t>
        <a:bodyPr/>
        <a:lstStyle/>
        <a:p>
          <a:endParaRPr lang="ru-RU"/>
        </a:p>
      </dgm:t>
    </dgm:pt>
    <dgm:pt modelId="{47167AE1-EBD2-4A9B-9646-2C6BB9B55A1E}">
      <dgm:prSet phldrT="[Текст]" custT="1"/>
      <dgm:spPr>
        <a:solidFill>
          <a:schemeClr val="accent3">
            <a:lumMod val="60000"/>
            <a:lumOff val="40000"/>
            <a:alpha val="69000"/>
          </a:schemeClr>
        </a:solidFill>
      </dgm:spPr>
      <dgm:t>
        <a:bodyPr/>
        <a:lstStyle/>
        <a:p>
          <a:endParaRPr lang="ru-RU" sz="2400" b="1" dirty="0">
            <a:latin typeface="Times New Roman" pitchFamily="18" charset="0"/>
            <a:cs typeface="Times New Roman" pitchFamily="18" charset="0"/>
          </a:endParaRPr>
        </a:p>
        <a:p>
          <a:r>
            <a:rPr lang="ru-RU" sz="2400" b="1" dirty="0">
              <a:latin typeface="Times New Roman" pitchFamily="18" charset="0"/>
              <a:cs typeface="Times New Roman" pitchFamily="18" charset="0"/>
            </a:rPr>
            <a:t>составление</a:t>
          </a:r>
        </a:p>
      </dgm:t>
    </dgm:pt>
    <dgm:pt modelId="{EE5D8927-D369-4AF9-868A-FABE76B00503}" type="parTrans" cxnId="{519195B3-1AB3-469A-B8F9-B134CFA1BF73}">
      <dgm:prSet/>
      <dgm:spPr/>
      <dgm:t>
        <a:bodyPr/>
        <a:lstStyle/>
        <a:p>
          <a:endParaRPr lang="ru-RU"/>
        </a:p>
      </dgm:t>
    </dgm:pt>
    <dgm:pt modelId="{8463F4CF-B60C-4CB5-9321-4F96AB71143C}" type="sibTrans" cxnId="{519195B3-1AB3-469A-B8F9-B134CFA1BF73}">
      <dgm:prSet/>
      <dgm:spPr/>
      <dgm:t>
        <a:bodyPr/>
        <a:lstStyle/>
        <a:p>
          <a:endParaRPr lang="ru-RU"/>
        </a:p>
      </dgm:t>
    </dgm:pt>
    <dgm:pt modelId="{A9D36B11-6F61-41DA-A516-12EF0BAF7A2C}">
      <dgm:prSet phldrT="[Текст]"/>
      <dgm:spPr>
        <a:solidFill>
          <a:schemeClr val="accent3">
            <a:lumMod val="60000"/>
            <a:lumOff val="40000"/>
            <a:alpha val="99000"/>
          </a:schemeClr>
        </a:solidFill>
      </dgm:spPr>
      <dgm:t>
        <a:bodyPr/>
        <a:lstStyle/>
        <a:p>
          <a:r>
            <a:rPr lang="ru-RU" b="1" dirty="0">
              <a:latin typeface="Times New Roman" pitchFamily="18" charset="0"/>
              <a:cs typeface="Times New Roman" pitchFamily="18" charset="0"/>
            </a:rPr>
            <a:t>отчетность</a:t>
          </a:r>
        </a:p>
      </dgm:t>
    </dgm:pt>
    <dgm:pt modelId="{EC269028-3E12-429A-BB2E-B8F73814F678}" type="sibTrans" cxnId="{4A2E051E-702B-4057-B2EB-4ABEED823B63}">
      <dgm:prSet/>
      <dgm:spPr/>
      <dgm:t>
        <a:bodyPr/>
        <a:lstStyle/>
        <a:p>
          <a:endParaRPr lang="ru-RU"/>
        </a:p>
      </dgm:t>
    </dgm:pt>
    <dgm:pt modelId="{1C19AAF7-E11C-4D38-806A-915355C91B2D}" type="parTrans" cxnId="{4A2E051E-702B-4057-B2EB-4ABEED823B63}">
      <dgm:prSet/>
      <dgm:spPr/>
      <dgm:t>
        <a:bodyPr/>
        <a:lstStyle/>
        <a:p>
          <a:endParaRPr lang="ru-RU"/>
        </a:p>
      </dgm:t>
    </dgm:pt>
    <dgm:pt modelId="{78A673F5-6E63-44E8-97D0-DC8484D4A104}">
      <dgm:prSet phldrT="[Текст]"/>
      <dgm:spPr>
        <a:solidFill>
          <a:schemeClr val="accent3">
            <a:lumMod val="60000"/>
            <a:lumOff val="40000"/>
            <a:alpha val="69000"/>
          </a:schemeClr>
        </a:solidFill>
      </dgm:spPr>
      <dgm:t>
        <a:bodyPr/>
        <a:lstStyle/>
        <a:p>
          <a:r>
            <a:rPr lang="ru-RU" b="1" dirty="0">
              <a:latin typeface="Times New Roman" pitchFamily="18" charset="0"/>
              <a:cs typeface="Times New Roman" pitchFamily="18" charset="0"/>
            </a:rPr>
            <a:t>рассмотрение</a:t>
          </a:r>
        </a:p>
      </dgm:t>
    </dgm:pt>
    <dgm:pt modelId="{A4F4AC22-13E0-4ED7-9739-245C4E5F4C4C}" type="parTrans" cxnId="{07FDCD59-0008-4F1A-BF4E-BF04ABE34173}">
      <dgm:prSet/>
      <dgm:spPr/>
      <dgm:t>
        <a:bodyPr/>
        <a:lstStyle/>
        <a:p>
          <a:endParaRPr lang="ru-RU"/>
        </a:p>
      </dgm:t>
    </dgm:pt>
    <dgm:pt modelId="{6606B9DD-AF0F-4178-BA5D-920430F6465D}" type="sibTrans" cxnId="{07FDCD59-0008-4F1A-BF4E-BF04ABE34173}">
      <dgm:prSet/>
      <dgm:spPr/>
      <dgm:t>
        <a:bodyPr/>
        <a:lstStyle/>
        <a:p>
          <a:endParaRPr lang="ru-RU"/>
        </a:p>
      </dgm:t>
    </dgm:pt>
    <dgm:pt modelId="{8BE1F284-F3FE-4F3B-8AE6-176857B749E4}" type="pres">
      <dgm:prSet presAssocID="{B41D98C2-DC7E-4514-A0C3-735A4DE6E740}" presName="compositeShape" presStyleCnt="0">
        <dgm:presLayoutVars>
          <dgm:chMax val="7"/>
          <dgm:dir/>
          <dgm:resizeHandles val="exact"/>
        </dgm:presLayoutVars>
      </dgm:prSet>
      <dgm:spPr/>
      <dgm:t>
        <a:bodyPr/>
        <a:lstStyle/>
        <a:p>
          <a:endParaRPr lang="ru-RU"/>
        </a:p>
      </dgm:t>
    </dgm:pt>
    <dgm:pt modelId="{C44E38A2-8F72-4D2D-BD46-D90AB156A2E7}" type="pres">
      <dgm:prSet presAssocID="{B41D98C2-DC7E-4514-A0C3-735A4DE6E740}" presName="wedge1" presStyleLbl="node1" presStyleIdx="0" presStyleCnt="4" custLinFactNeighborX="-8584" custLinFactNeighborY="-11493"/>
      <dgm:spPr/>
      <dgm:t>
        <a:bodyPr/>
        <a:lstStyle/>
        <a:p>
          <a:endParaRPr lang="ru-RU"/>
        </a:p>
      </dgm:t>
    </dgm:pt>
    <dgm:pt modelId="{1055F9E3-923C-4F05-B87D-713F33C9AD17}" type="pres">
      <dgm:prSet presAssocID="{B41D98C2-DC7E-4514-A0C3-735A4DE6E740}" presName="dummy1a" presStyleCnt="0"/>
      <dgm:spPr/>
    </dgm:pt>
    <dgm:pt modelId="{0BB89CB5-FBC8-46E5-B832-E2A36C132495}" type="pres">
      <dgm:prSet presAssocID="{B41D98C2-DC7E-4514-A0C3-735A4DE6E740}" presName="dummy1b" presStyleCnt="0"/>
      <dgm:spPr/>
    </dgm:pt>
    <dgm:pt modelId="{7B231E15-DD60-4842-A111-49EFC6FE10E5}" type="pres">
      <dgm:prSet presAssocID="{B41D98C2-DC7E-4514-A0C3-735A4DE6E740}" presName="wedge1Tx" presStyleLbl="node1" presStyleIdx="0" presStyleCnt="4">
        <dgm:presLayoutVars>
          <dgm:chMax val="0"/>
          <dgm:chPref val="0"/>
          <dgm:bulletEnabled val="1"/>
        </dgm:presLayoutVars>
      </dgm:prSet>
      <dgm:spPr/>
      <dgm:t>
        <a:bodyPr/>
        <a:lstStyle/>
        <a:p>
          <a:endParaRPr lang="ru-RU"/>
        </a:p>
      </dgm:t>
    </dgm:pt>
    <dgm:pt modelId="{40BF46AB-806B-4F51-B3A1-E6719F604893}" type="pres">
      <dgm:prSet presAssocID="{B41D98C2-DC7E-4514-A0C3-735A4DE6E740}" presName="wedge2" presStyleLbl="node1" presStyleIdx="1" presStyleCnt="4" custScaleY="100850" custLinFactNeighborX="-286" custLinFactNeighborY="-8547"/>
      <dgm:spPr/>
      <dgm:t>
        <a:bodyPr/>
        <a:lstStyle/>
        <a:p>
          <a:endParaRPr lang="ru-RU"/>
        </a:p>
      </dgm:t>
    </dgm:pt>
    <dgm:pt modelId="{32B05978-C783-4F5D-A187-992B878B3E20}" type="pres">
      <dgm:prSet presAssocID="{B41D98C2-DC7E-4514-A0C3-735A4DE6E740}" presName="dummy2a" presStyleCnt="0"/>
      <dgm:spPr/>
    </dgm:pt>
    <dgm:pt modelId="{4A9DB1AE-E7E1-4EEE-9C15-670DC7FCF68A}" type="pres">
      <dgm:prSet presAssocID="{B41D98C2-DC7E-4514-A0C3-735A4DE6E740}" presName="dummy2b" presStyleCnt="0"/>
      <dgm:spPr/>
    </dgm:pt>
    <dgm:pt modelId="{0A70FF41-A293-4330-A534-186FEE65C8E7}" type="pres">
      <dgm:prSet presAssocID="{B41D98C2-DC7E-4514-A0C3-735A4DE6E740}" presName="wedge2Tx" presStyleLbl="node1" presStyleIdx="1" presStyleCnt="4">
        <dgm:presLayoutVars>
          <dgm:chMax val="0"/>
          <dgm:chPref val="0"/>
          <dgm:bulletEnabled val="1"/>
        </dgm:presLayoutVars>
      </dgm:prSet>
      <dgm:spPr/>
      <dgm:t>
        <a:bodyPr/>
        <a:lstStyle/>
        <a:p>
          <a:endParaRPr lang="ru-RU"/>
        </a:p>
      </dgm:t>
    </dgm:pt>
    <dgm:pt modelId="{BD0E565A-D803-4428-9116-F1A5B070F51C}" type="pres">
      <dgm:prSet presAssocID="{B41D98C2-DC7E-4514-A0C3-735A4DE6E740}" presName="wedge3" presStyleLbl="node1" presStyleIdx="2" presStyleCnt="4" custLinFactNeighborX="-6858" custLinFactNeighborY="-2365"/>
      <dgm:spPr/>
      <dgm:t>
        <a:bodyPr/>
        <a:lstStyle/>
        <a:p>
          <a:endParaRPr lang="ru-RU"/>
        </a:p>
      </dgm:t>
    </dgm:pt>
    <dgm:pt modelId="{D6D444D1-B5E6-4651-B677-F16B7CE50EF0}" type="pres">
      <dgm:prSet presAssocID="{B41D98C2-DC7E-4514-A0C3-735A4DE6E740}" presName="dummy3a" presStyleCnt="0"/>
      <dgm:spPr/>
    </dgm:pt>
    <dgm:pt modelId="{3BF77352-DCE4-4189-8ABF-EAAF1AF16CFE}" type="pres">
      <dgm:prSet presAssocID="{B41D98C2-DC7E-4514-A0C3-735A4DE6E740}" presName="dummy3b" presStyleCnt="0"/>
      <dgm:spPr/>
    </dgm:pt>
    <dgm:pt modelId="{B44349A1-D774-48C8-A8B5-69A9054EA5CB}" type="pres">
      <dgm:prSet presAssocID="{B41D98C2-DC7E-4514-A0C3-735A4DE6E740}" presName="wedge3Tx" presStyleLbl="node1" presStyleIdx="2" presStyleCnt="4">
        <dgm:presLayoutVars>
          <dgm:chMax val="0"/>
          <dgm:chPref val="0"/>
          <dgm:bulletEnabled val="1"/>
        </dgm:presLayoutVars>
      </dgm:prSet>
      <dgm:spPr/>
      <dgm:t>
        <a:bodyPr/>
        <a:lstStyle/>
        <a:p>
          <a:endParaRPr lang="ru-RU"/>
        </a:p>
      </dgm:t>
    </dgm:pt>
    <dgm:pt modelId="{332186E6-F020-42F1-A570-C9273F716481}" type="pres">
      <dgm:prSet presAssocID="{B41D98C2-DC7E-4514-A0C3-735A4DE6E740}" presName="wedge4" presStyleLbl="node1" presStyleIdx="3" presStyleCnt="4" custLinFactNeighborX="-12926" custLinFactNeighborY="-10669"/>
      <dgm:spPr/>
      <dgm:t>
        <a:bodyPr/>
        <a:lstStyle/>
        <a:p>
          <a:endParaRPr lang="ru-RU"/>
        </a:p>
      </dgm:t>
    </dgm:pt>
    <dgm:pt modelId="{D571A3FF-19D8-4860-B53E-3C4B0B4C5384}" type="pres">
      <dgm:prSet presAssocID="{B41D98C2-DC7E-4514-A0C3-735A4DE6E740}" presName="dummy4a" presStyleCnt="0"/>
      <dgm:spPr/>
    </dgm:pt>
    <dgm:pt modelId="{80AA6AB6-4C97-4F2E-9CE9-1F372DBAB596}" type="pres">
      <dgm:prSet presAssocID="{B41D98C2-DC7E-4514-A0C3-735A4DE6E740}" presName="dummy4b" presStyleCnt="0"/>
      <dgm:spPr/>
    </dgm:pt>
    <dgm:pt modelId="{86764610-048E-44FE-B16A-8D9CEBA74C34}" type="pres">
      <dgm:prSet presAssocID="{B41D98C2-DC7E-4514-A0C3-735A4DE6E740}" presName="wedge4Tx" presStyleLbl="node1" presStyleIdx="3" presStyleCnt="4">
        <dgm:presLayoutVars>
          <dgm:chMax val="0"/>
          <dgm:chPref val="0"/>
          <dgm:bulletEnabled val="1"/>
        </dgm:presLayoutVars>
      </dgm:prSet>
      <dgm:spPr/>
      <dgm:t>
        <a:bodyPr/>
        <a:lstStyle/>
        <a:p>
          <a:endParaRPr lang="ru-RU"/>
        </a:p>
      </dgm:t>
    </dgm:pt>
    <dgm:pt modelId="{C75D6C5F-12D0-4896-8FF8-C840627D22F9}" type="pres">
      <dgm:prSet presAssocID="{543EA5B0-7640-4BD3-BA6E-DEB61BC6E610}" presName="arrowWedge1" presStyleLbl="fgSibTrans2D1" presStyleIdx="0" presStyleCnt="4" custLinFactNeighborX="4030" custLinFactNeighborY="-377"/>
      <dgm:spPr/>
    </dgm:pt>
    <dgm:pt modelId="{36B0482D-464B-4003-92AC-09A90D4A1CA1}" type="pres">
      <dgm:prSet presAssocID="{EC269028-3E12-429A-BB2E-B8F73814F678}" presName="arrowWedge2" presStyleLbl="fgSibTrans2D1" presStyleIdx="1" presStyleCnt="4" custLinFactNeighborX="7557" custLinFactNeighborY="-5155"/>
      <dgm:spPr/>
    </dgm:pt>
    <dgm:pt modelId="{EB95F681-589C-4C58-9055-97EF3EAB634D}" type="pres">
      <dgm:prSet presAssocID="{8463F4CF-B60C-4CB5-9321-4F96AB71143C}" presName="arrowWedge3" presStyleLbl="fgSibTrans2D1" presStyleIdx="2" presStyleCnt="4" custLinFactNeighborX="-4783" custLinFactNeighborY="-1848"/>
      <dgm:spPr/>
    </dgm:pt>
    <dgm:pt modelId="{17F9D659-9AB2-4F32-9670-8EE7698C7DA2}" type="pres">
      <dgm:prSet presAssocID="{6606B9DD-AF0F-4178-BA5D-920430F6465D}" presName="arrowWedge4" presStyleLbl="fgSibTrans2D1" presStyleIdx="3" presStyleCnt="4"/>
      <dgm:spPr/>
    </dgm:pt>
  </dgm:ptLst>
  <dgm:cxnLst>
    <dgm:cxn modelId="{5A05F921-BFE8-49BC-A748-DC17500AA632}" type="presOf" srcId="{47167AE1-EBD2-4A9B-9646-2C6BB9B55A1E}" destId="{B44349A1-D774-48C8-A8B5-69A9054EA5CB}" srcOrd="1" destOrd="0" presId="urn:microsoft.com/office/officeart/2005/8/layout/cycle8"/>
    <dgm:cxn modelId="{CBEC383C-57A1-4BA2-8FD6-742967810A89}" type="presOf" srcId="{A9D36B11-6F61-41DA-A516-12EF0BAF7A2C}" destId="{0A70FF41-A293-4330-A534-186FEE65C8E7}" srcOrd="1" destOrd="0" presId="urn:microsoft.com/office/officeart/2005/8/layout/cycle8"/>
    <dgm:cxn modelId="{4A2E051E-702B-4057-B2EB-4ABEED823B63}" srcId="{B41D98C2-DC7E-4514-A0C3-735A4DE6E740}" destId="{A9D36B11-6F61-41DA-A516-12EF0BAF7A2C}" srcOrd="1" destOrd="0" parTransId="{1C19AAF7-E11C-4D38-806A-915355C91B2D}" sibTransId="{EC269028-3E12-429A-BB2E-B8F73814F678}"/>
    <dgm:cxn modelId="{5716CE41-B2C6-4DE9-BE29-3AD86213FE0C}" type="presOf" srcId="{78A673F5-6E63-44E8-97D0-DC8484D4A104}" destId="{86764610-048E-44FE-B16A-8D9CEBA74C34}" srcOrd="1" destOrd="0" presId="urn:microsoft.com/office/officeart/2005/8/layout/cycle8"/>
    <dgm:cxn modelId="{07FDCD59-0008-4F1A-BF4E-BF04ABE34173}" srcId="{B41D98C2-DC7E-4514-A0C3-735A4DE6E740}" destId="{78A673F5-6E63-44E8-97D0-DC8484D4A104}" srcOrd="3" destOrd="0" parTransId="{A4F4AC22-13E0-4ED7-9739-245C4E5F4C4C}" sibTransId="{6606B9DD-AF0F-4178-BA5D-920430F6465D}"/>
    <dgm:cxn modelId="{3F0C71C1-9AA8-4037-A1B6-4C1DE2362571}" type="presOf" srcId="{A9D36B11-6F61-41DA-A516-12EF0BAF7A2C}" destId="{40BF46AB-806B-4F51-B3A1-E6719F604893}" srcOrd="0" destOrd="0" presId="urn:microsoft.com/office/officeart/2005/8/layout/cycle8"/>
    <dgm:cxn modelId="{7E454318-BDD0-404E-A6A8-CDB605A3E5E3}" type="presOf" srcId="{B41D98C2-DC7E-4514-A0C3-735A4DE6E740}" destId="{8BE1F284-F3FE-4F3B-8AE6-176857B749E4}" srcOrd="0" destOrd="0" presId="urn:microsoft.com/office/officeart/2005/8/layout/cycle8"/>
    <dgm:cxn modelId="{519195B3-1AB3-469A-B8F9-B134CFA1BF73}" srcId="{B41D98C2-DC7E-4514-A0C3-735A4DE6E740}" destId="{47167AE1-EBD2-4A9B-9646-2C6BB9B55A1E}" srcOrd="2" destOrd="0" parTransId="{EE5D8927-D369-4AF9-868A-FABE76B00503}" sibTransId="{8463F4CF-B60C-4CB5-9321-4F96AB71143C}"/>
    <dgm:cxn modelId="{3454401B-811A-47F7-BDD8-BE5409CBE60E}" srcId="{B41D98C2-DC7E-4514-A0C3-735A4DE6E740}" destId="{EE78B422-720B-4B02-9523-0FD4D69C9D3C}" srcOrd="0" destOrd="0" parTransId="{D9BBABB4-5367-4DD5-A2A7-2F83D56FCD8F}" sibTransId="{543EA5B0-7640-4BD3-BA6E-DEB61BC6E610}"/>
    <dgm:cxn modelId="{2A268359-4E48-491D-8623-27B2C05AC46B}" type="presOf" srcId="{EE78B422-720B-4B02-9523-0FD4D69C9D3C}" destId="{7B231E15-DD60-4842-A111-49EFC6FE10E5}" srcOrd="1" destOrd="0" presId="urn:microsoft.com/office/officeart/2005/8/layout/cycle8"/>
    <dgm:cxn modelId="{BBC5490E-EF5F-4391-A2B7-75E0A052072E}" type="presOf" srcId="{47167AE1-EBD2-4A9B-9646-2C6BB9B55A1E}" destId="{BD0E565A-D803-4428-9116-F1A5B070F51C}" srcOrd="0" destOrd="0" presId="urn:microsoft.com/office/officeart/2005/8/layout/cycle8"/>
    <dgm:cxn modelId="{52C9B2C7-A40A-4119-B0F2-51D2C38F0BCA}" type="presOf" srcId="{EE78B422-720B-4B02-9523-0FD4D69C9D3C}" destId="{C44E38A2-8F72-4D2D-BD46-D90AB156A2E7}" srcOrd="0" destOrd="0" presId="urn:microsoft.com/office/officeart/2005/8/layout/cycle8"/>
    <dgm:cxn modelId="{7C26B9CE-0F35-4A79-832D-61DF9BD18E38}" type="presOf" srcId="{78A673F5-6E63-44E8-97D0-DC8484D4A104}" destId="{332186E6-F020-42F1-A570-C9273F716481}" srcOrd="0" destOrd="0" presId="urn:microsoft.com/office/officeart/2005/8/layout/cycle8"/>
    <dgm:cxn modelId="{D4F2D4C0-5AA8-4E82-8B40-0D06D365E0FF}" type="presParOf" srcId="{8BE1F284-F3FE-4F3B-8AE6-176857B749E4}" destId="{C44E38A2-8F72-4D2D-BD46-D90AB156A2E7}" srcOrd="0" destOrd="0" presId="urn:microsoft.com/office/officeart/2005/8/layout/cycle8"/>
    <dgm:cxn modelId="{FE0D4E7E-49AC-42A0-ACDE-2C8A113D55DD}" type="presParOf" srcId="{8BE1F284-F3FE-4F3B-8AE6-176857B749E4}" destId="{1055F9E3-923C-4F05-B87D-713F33C9AD17}" srcOrd="1" destOrd="0" presId="urn:microsoft.com/office/officeart/2005/8/layout/cycle8"/>
    <dgm:cxn modelId="{D1244B60-6AE0-4A70-81CF-2944324E7EB2}" type="presParOf" srcId="{8BE1F284-F3FE-4F3B-8AE6-176857B749E4}" destId="{0BB89CB5-FBC8-46E5-B832-E2A36C132495}" srcOrd="2" destOrd="0" presId="urn:microsoft.com/office/officeart/2005/8/layout/cycle8"/>
    <dgm:cxn modelId="{0F582A66-A0A4-43EE-B85B-A946544F6BA4}" type="presParOf" srcId="{8BE1F284-F3FE-4F3B-8AE6-176857B749E4}" destId="{7B231E15-DD60-4842-A111-49EFC6FE10E5}" srcOrd="3" destOrd="0" presId="urn:microsoft.com/office/officeart/2005/8/layout/cycle8"/>
    <dgm:cxn modelId="{59578674-97F1-4D48-9ED3-6ACE0FD2124F}" type="presParOf" srcId="{8BE1F284-F3FE-4F3B-8AE6-176857B749E4}" destId="{40BF46AB-806B-4F51-B3A1-E6719F604893}" srcOrd="4" destOrd="0" presId="urn:microsoft.com/office/officeart/2005/8/layout/cycle8"/>
    <dgm:cxn modelId="{CA5B5FE6-03C6-4C27-BDA4-9BA422D2DB97}" type="presParOf" srcId="{8BE1F284-F3FE-4F3B-8AE6-176857B749E4}" destId="{32B05978-C783-4F5D-A187-992B878B3E20}" srcOrd="5" destOrd="0" presId="urn:microsoft.com/office/officeart/2005/8/layout/cycle8"/>
    <dgm:cxn modelId="{39A77D83-B4CD-4812-A70E-AA44D7294AD2}" type="presParOf" srcId="{8BE1F284-F3FE-4F3B-8AE6-176857B749E4}" destId="{4A9DB1AE-E7E1-4EEE-9C15-670DC7FCF68A}" srcOrd="6" destOrd="0" presId="urn:microsoft.com/office/officeart/2005/8/layout/cycle8"/>
    <dgm:cxn modelId="{30A28210-19AD-4DE4-87E8-6B2274FE55A4}" type="presParOf" srcId="{8BE1F284-F3FE-4F3B-8AE6-176857B749E4}" destId="{0A70FF41-A293-4330-A534-186FEE65C8E7}" srcOrd="7" destOrd="0" presId="urn:microsoft.com/office/officeart/2005/8/layout/cycle8"/>
    <dgm:cxn modelId="{FD343421-F132-489D-8B8B-53A989230AF1}" type="presParOf" srcId="{8BE1F284-F3FE-4F3B-8AE6-176857B749E4}" destId="{BD0E565A-D803-4428-9116-F1A5B070F51C}" srcOrd="8" destOrd="0" presId="urn:microsoft.com/office/officeart/2005/8/layout/cycle8"/>
    <dgm:cxn modelId="{39A849C2-3DE1-4605-A6DE-687B59D64898}" type="presParOf" srcId="{8BE1F284-F3FE-4F3B-8AE6-176857B749E4}" destId="{D6D444D1-B5E6-4651-B677-F16B7CE50EF0}" srcOrd="9" destOrd="0" presId="urn:microsoft.com/office/officeart/2005/8/layout/cycle8"/>
    <dgm:cxn modelId="{FAD8AD4E-7C41-4C66-A034-B8895CDC5719}" type="presParOf" srcId="{8BE1F284-F3FE-4F3B-8AE6-176857B749E4}" destId="{3BF77352-DCE4-4189-8ABF-EAAF1AF16CFE}" srcOrd="10" destOrd="0" presId="urn:microsoft.com/office/officeart/2005/8/layout/cycle8"/>
    <dgm:cxn modelId="{4BE73722-0ED0-4CAC-8C1C-C35713C7A05E}" type="presParOf" srcId="{8BE1F284-F3FE-4F3B-8AE6-176857B749E4}" destId="{B44349A1-D774-48C8-A8B5-69A9054EA5CB}" srcOrd="11" destOrd="0" presId="urn:microsoft.com/office/officeart/2005/8/layout/cycle8"/>
    <dgm:cxn modelId="{E2B17AE6-EB20-4D4D-8D2D-124EE796E87D}" type="presParOf" srcId="{8BE1F284-F3FE-4F3B-8AE6-176857B749E4}" destId="{332186E6-F020-42F1-A570-C9273F716481}" srcOrd="12" destOrd="0" presId="urn:microsoft.com/office/officeart/2005/8/layout/cycle8"/>
    <dgm:cxn modelId="{ECD9F14D-369C-4E61-9736-01FA794D9D74}" type="presParOf" srcId="{8BE1F284-F3FE-4F3B-8AE6-176857B749E4}" destId="{D571A3FF-19D8-4860-B53E-3C4B0B4C5384}" srcOrd="13" destOrd="0" presId="urn:microsoft.com/office/officeart/2005/8/layout/cycle8"/>
    <dgm:cxn modelId="{0F8574F8-5E4F-4AC5-87AB-ECDCFC37B34B}" type="presParOf" srcId="{8BE1F284-F3FE-4F3B-8AE6-176857B749E4}" destId="{80AA6AB6-4C97-4F2E-9CE9-1F372DBAB596}" srcOrd="14" destOrd="0" presId="urn:microsoft.com/office/officeart/2005/8/layout/cycle8"/>
    <dgm:cxn modelId="{B68BB9CE-7299-4E14-A067-10AD94CB4074}" type="presParOf" srcId="{8BE1F284-F3FE-4F3B-8AE6-176857B749E4}" destId="{86764610-048E-44FE-B16A-8D9CEBA74C34}" srcOrd="15" destOrd="0" presId="urn:microsoft.com/office/officeart/2005/8/layout/cycle8"/>
    <dgm:cxn modelId="{2242D47B-DA13-4319-A891-65583B30BD3B}" type="presParOf" srcId="{8BE1F284-F3FE-4F3B-8AE6-176857B749E4}" destId="{C75D6C5F-12D0-4896-8FF8-C840627D22F9}" srcOrd="16" destOrd="0" presId="urn:microsoft.com/office/officeart/2005/8/layout/cycle8"/>
    <dgm:cxn modelId="{DF5E7E6A-6120-4672-B34B-627C201C7B80}" type="presParOf" srcId="{8BE1F284-F3FE-4F3B-8AE6-176857B749E4}" destId="{36B0482D-464B-4003-92AC-09A90D4A1CA1}" srcOrd="17" destOrd="0" presId="urn:microsoft.com/office/officeart/2005/8/layout/cycle8"/>
    <dgm:cxn modelId="{50C19E3C-41D2-46CD-85A1-62EB8DB1D03F}" type="presParOf" srcId="{8BE1F284-F3FE-4F3B-8AE6-176857B749E4}" destId="{EB95F681-589C-4C58-9055-97EF3EAB634D}" srcOrd="18" destOrd="0" presId="urn:microsoft.com/office/officeart/2005/8/layout/cycle8"/>
    <dgm:cxn modelId="{4054C4EB-208E-4957-8BBC-7C374B3B90F7}" type="presParOf" srcId="{8BE1F284-F3FE-4F3B-8AE6-176857B749E4}" destId="{17F9D659-9AB2-4F32-9670-8EE7698C7DA2}"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0A8138B-D7AD-41F4-BFCB-6EE7A3E7F040}" type="doc">
      <dgm:prSet loTypeId="urn:microsoft.com/office/officeart/2005/8/layout/vList4" loCatId="list" qsTypeId="urn:microsoft.com/office/officeart/2005/8/quickstyle/simple1" qsCatId="simple" csTypeId="urn:microsoft.com/office/officeart/2005/8/colors/accent2_1" csCatId="accent2" phldr="1"/>
      <dgm:spPr/>
      <dgm:t>
        <a:bodyPr/>
        <a:lstStyle/>
        <a:p>
          <a:endParaRPr lang="ru-RU"/>
        </a:p>
      </dgm:t>
    </dgm:pt>
    <dgm:pt modelId="{5E277EAD-E456-4EAA-8406-8AAC33552CAF}">
      <dgm:prSet custT="1"/>
      <dgm:spPr>
        <a:ln>
          <a:solidFill>
            <a:schemeClr val="accent1">
              <a:lumMod val="75000"/>
            </a:schemeClr>
          </a:solidFill>
        </a:ln>
      </dgm:spPr>
      <dgm:t>
        <a:bodyPr/>
        <a:lstStyle/>
        <a:p>
          <a:pPr algn="just"/>
          <a:r>
            <a:rPr lang="ru-RU" sz="1100" dirty="0">
              <a:latin typeface="Times New Roman" panose="02020603050405020304" pitchFamily="18" charset="0"/>
              <a:cs typeface="Times New Roman" panose="02020603050405020304" pitchFamily="18" charset="0"/>
            </a:rPr>
            <a:t>среди 63 районов и городов РБ по объему налоговых и неналоговых поступлений в объеме бюджета </a:t>
          </a:r>
        </a:p>
        <a:p>
          <a:pPr algn="l"/>
          <a:r>
            <a:rPr lang="ru-RU" sz="1100" dirty="0">
              <a:latin typeface="Times New Roman" panose="02020603050405020304" pitchFamily="18" charset="0"/>
              <a:cs typeface="Times New Roman" panose="02020603050405020304" pitchFamily="18" charset="0"/>
            </a:rPr>
            <a:t>(в </a:t>
          </a:r>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году – </a:t>
          </a:r>
          <a:r>
            <a:rPr lang="ru-RU" sz="1100" dirty="0" smtClean="0">
              <a:latin typeface="Times New Roman" panose="02020603050405020304" pitchFamily="18" charset="0"/>
              <a:cs typeface="Times New Roman" panose="02020603050405020304" pitchFamily="18" charset="0"/>
            </a:rPr>
            <a:t>11 </a:t>
          </a:r>
          <a:r>
            <a:rPr lang="ru-RU" sz="1100" dirty="0">
              <a:latin typeface="Times New Roman" panose="02020603050405020304" pitchFamily="18" charset="0"/>
              <a:cs typeface="Times New Roman" panose="02020603050405020304" pitchFamily="18" charset="0"/>
            </a:rPr>
            <a:t>место)</a:t>
          </a:r>
          <a:endParaRPr lang="ru-RU" sz="1100" dirty="0"/>
        </a:p>
      </dgm:t>
    </dgm:pt>
    <dgm:pt modelId="{3D4CE691-4E51-48D9-99D4-4537BF93821A}" type="parTrans" cxnId="{736E4D89-A537-4385-A797-C4023B0E5AEC}">
      <dgm:prSet/>
      <dgm:spPr/>
      <dgm:t>
        <a:bodyPr/>
        <a:lstStyle/>
        <a:p>
          <a:endParaRPr lang="ru-RU" sz="3200"/>
        </a:p>
      </dgm:t>
    </dgm:pt>
    <dgm:pt modelId="{AD42C2F2-BB1D-4D52-BB3C-8662D48E55C1}" type="sibTrans" cxnId="{736E4D89-A537-4385-A797-C4023B0E5AEC}">
      <dgm:prSet/>
      <dgm:spPr/>
      <dgm:t>
        <a:bodyPr/>
        <a:lstStyle/>
        <a:p>
          <a:endParaRPr lang="ru-RU" sz="3200"/>
        </a:p>
      </dgm:t>
    </dgm:pt>
    <dgm:pt modelId="{1D8689BD-50DD-4599-84EB-EAE7E764067A}">
      <dgm:prSet custT="1"/>
      <dgm:spPr>
        <a:ln>
          <a:solidFill>
            <a:schemeClr val="accent1">
              <a:lumMod val="75000"/>
            </a:schemeClr>
          </a:solidFill>
        </a:ln>
      </dgm:spPr>
      <dgm:t>
        <a:bodyPr/>
        <a:lstStyle/>
        <a:p>
          <a:pPr algn="just"/>
          <a:r>
            <a:rPr lang="ru-RU" sz="1100" dirty="0">
              <a:latin typeface="Times New Roman" panose="02020603050405020304" pitchFamily="18" charset="0"/>
              <a:cs typeface="Times New Roman" panose="02020603050405020304" pitchFamily="18" charset="0"/>
            </a:rPr>
            <a:t>среди 63 районов и городов РБ по доле налоговых и неналоговых доходов в общем объеме доходов</a:t>
          </a:r>
        </a:p>
        <a:p>
          <a:pPr algn="l"/>
          <a:r>
            <a:rPr lang="ru-RU" sz="1100" dirty="0">
              <a:latin typeface="Times New Roman" panose="02020603050405020304" pitchFamily="18" charset="0"/>
              <a:cs typeface="Times New Roman" panose="02020603050405020304" pitchFamily="18" charset="0"/>
            </a:rPr>
            <a:t>(в </a:t>
          </a:r>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году – </a:t>
          </a:r>
          <a:r>
            <a:rPr lang="ru-RU" sz="1100" dirty="0" smtClean="0">
              <a:latin typeface="Times New Roman" panose="02020603050405020304" pitchFamily="18" charset="0"/>
              <a:cs typeface="Times New Roman" panose="02020603050405020304" pitchFamily="18" charset="0"/>
            </a:rPr>
            <a:t>7 </a:t>
          </a:r>
          <a:r>
            <a:rPr lang="ru-RU" sz="1100" dirty="0">
              <a:latin typeface="Times New Roman" panose="02020603050405020304" pitchFamily="18" charset="0"/>
              <a:cs typeface="Times New Roman" panose="02020603050405020304" pitchFamily="18" charset="0"/>
            </a:rPr>
            <a:t>место)</a:t>
          </a:r>
          <a:endParaRPr lang="ru-RU" sz="1100" dirty="0"/>
        </a:p>
      </dgm:t>
    </dgm:pt>
    <dgm:pt modelId="{6EDF1ACD-63FA-4BE4-81D8-1DEDF7D3B5CE}" type="parTrans" cxnId="{C473A8A2-3360-40FE-B526-5D6889A70077}">
      <dgm:prSet/>
      <dgm:spPr/>
      <dgm:t>
        <a:bodyPr/>
        <a:lstStyle/>
        <a:p>
          <a:endParaRPr lang="ru-RU" sz="3200"/>
        </a:p>
      </dgm:t>
    </dgm:pt>
    <dgm:pt modelId="{FB2F3061-4D4F-4B8E-9574-88A6F18E07DC}" type="sibTrans" cxnId="{C473A8A2-3360-40FE-B526-5D6889A70077}">
      <dgm:prSet/>
      <dgm:spPr/>
      <dgm:t>
        <a:bodyPr/>
        <a:lstStyle/>
        <a:p>
          <a:endParaRPr lang="ru-RU" sz="3200"/>
        </a:p>
      </dgm:t>
    </dgm:pt>
    <dgm:pt modelId="{97A41234-6CEA-44FB-8F02-D5C6451AF0A8}" type="pres">
      <dgm:prSet presAssocID="{30A8138B-D7AD-41F4-BFCB-6EE7A3E7F040}" presName="linear" presStyleCnt="0">
        <dgm:presLayoutVars>
          <dgm:dir/>
          <dgm:resizeHandles val="exact"/>
        </dgm:presLayoutVars>
      </dgm:prSet>
      <dgm:spPr/>
      <dgm:t>
        <a:bodyPr/>
        <a:lstStyle/>
        <a:p>
          <a:endParaRPr lang="ru-RU"/>
        </a:p>
      </dgm:t>
    </dgm:pt>
    <dgm:pt modelId="{7A81322D-7C22-4516-8F85-2107743434EC}" type="pres">
      <dgm:prSet presAssocID="{5E277EAD-E456-4EAA-8406-8AAC33552CAF}" presName="comp" presStyleCnt="0"/>
      <dgm:spPr/>
    </dgm:pt>
    <dgm:pt modelId="{A6D41B17-3C3F-44EF-9B67-712942BBD6C9}" type="pres">
      <dgm:prSet presAssocID="{5E277EAD-E456-4EAA-8406-8AAC33552CAF}" presName="box" presStyleLbl="node1" presStyleIdx="0" presStyleCnt="2" custLinFactNeighborX="-724" custLinFactNeighborY="36"/>
      <dgm:spPr/>
      <dgm:t>
        <a:bodyPr/>
        <a:lstStyle/>
        <a:p>
          <a:endParaRPr lang="ru-RU"/>
        </a:p>
      </dgm:t>
    </dgm:pt>
    <dgm:pt modelId="{3165AD1F-D63F-4877-B8D7-CF4044D6EBD9}" type="pres">
      <dgm:prSet presAssocID="{5E277EAD-E456-4EAA-8406-8AAC33552CAF}" presName="img" presStyleLbl="fgImgPlace1" presStyleIdx="0" presStyleCnt="2"/>
      <dgm:spPr>
        <a:solidFill>
          <a:srgbClr val="FFFF99"/>
        </a:solidFill>
        <a:ln>
          <a:solidFill>
            <a:schemeClr val="accent1">
              <a:lumMod val="75000"/>
            </a:schemeClr>
          </a:solidFill>
        </a:ln>
      </dgm:spPr>
    </dgm:pt>
    <dgm:pt modelId="{59560561-3797-4543-A183-CAE3CA61396E}" type="pres">
      <dgm:prSet presAssocID="{5E277EAD-E456-4EAA-8406-8AAC33552CAF}" presName="text" presStyleLbl="node1" presStyleIdx="0" presStyleCnt="2">
        <dgm:presLayoutVars>
          <dgm:bulletEnabled val="1"/>
        </dgm:presLayoutVars>
      </dgm:prSet>
      <dgm:spPr/>
      <dgm:t>
        <a:bodyPr/>
        <a:lstStyle/>
        <a:p>
          <a:endParaRPr lang="ru-RU"/>
        </a:p>
      </dgm:t>
    </dgm:pt>
    <dgm:pt modelId="{CC6C83B5-100D-4348-9C8F-282F53DA421B}" type="pres">
      <dgm:prSet presAssocID="{AD42C2F2-BB1D-4D52-BB3C-8662D48E55C1}" presName="spacer" presStyleCnt="0"/>
      <dgm:spPr/>
    </dgm:pt>
    <dgm:pt modelId="{63529FCF-A4E2-4081-A6AE-8E103EFA666F}" type="pres">
      <dgm:prSet presAssocID="{1D8689BD-50DD-4599-84EB-EAE7E764067A}" presName="comp" presStyleCnt="0"/>
      <dgm:spPr/>
    </dgm:pt>
    <dgm:pt modelId="{E6CE19EF-A8AA-4FA7-BF6D-34C27158C521}" type="pres">
      <dgm:prSet presAssocID="{1D8689BD-50DD-4599-84EB-EAE7E764067A}" presName="box" presStyleLbl="node1" presStyleIdx="1" presStyleCnt="2"/>
      <dgm:spPr/>
      <dgm:t>
        <a:bodyPr/>
        <a:lstStyle/>
        <a:p>
          <a:endParaRPr lang="ru-RU"/>
        </a:p>
      </dgm:t>
    </dgm:pt>
    <dgm:pt modelId="{050F932B-912B-4EB0-9C9C-15F13AE297C7}" type="pres">
      <dgm:prSet presAssocID="{1D8689BD-50DD-4599-84EB-EAE7E764067A}" presName="img" presStyleLbl="fgImgPlace1" presStyleIdx="1" presStyleCnt="2"/>
      <dgm:spPr>
        <a:solidFill>
          <a:srgbClr val="FFFF99"/>
        </a:solidFill>
        <a:ln>
          <a:solidFill>
            <a:schemeClr val="accent1">
              <a:lumMod val="75000"/>
            </a:schemeClr>
          </a:solidFill>
        </a:ln>
      </dgm:spPr>
    </dgm:pt>
    <dgm:pt modelId="{54314DBE-33D9-4917-A1DA-0778A9234092}" type="pres">
      <dgm:prSet presAssocID="{1D8689BD-50DD-4599-84EB-EAE7E764067A}" presName="text" presStyleLbl="node1" presStyleIdx="1" presStyleCnt="2">
        <dgm:presLayoutVars>
          <dgm:bulletEnabled val="1"/>
        </dgm:presLayoutVars>
      </dgm:prSet>
      <dgm:spPr/>
      <dgm:t>
        <a:bodyPr/>
        <a:lstStyle/>
        <a:p>
          <a:endParaRPr lang="ru-RU"/>
        </a:p>
      </dgm:t>
    </dgm:pt>
  </dgm:ptLst>
  <dgm:cxnLst>
    <dgm:cxn modelId="{931172E4-C1D5-458B-9E1C-F08FE2C39652}" type="presOf" srcId="{5E277EAD-E456-4EAA-8406-8AAC33552CAF}" destId="{59560561-3797-4543-A183-CAE3CA61396E}" srcOrd="1" destOrd="0" presId="urn:microsoft.com/office/officeart/2005/8/layout/vList4"/>
    <dgm:cxn modelId="{C7BA083C-EECB-4030-9AFC-8961C2B488D8}" type="presOf" srcId="{1D8689BD-50DD-4599-84EB-EAE7E764067A}" destId="{54314DBE-33D9-4917-A1DA-0778A9234092}" srcOrd="1" destOrd="0" presId="urn:microsoft.com/office/officeart/2005/8/layout/vList4"/>
    <dgm:cxn modelId="{3524F0B1-72C1-4A6D-B1B7-DD5E863817A6}" type="presOf" srcId="{30A8138B-D7AD-41F4-BFCB-6EE7A3E7F040}" destId="{97A41234-6CEA-44FB-8F02-D5C6451AF0A8}" srcOrd="0" destOrd="0" presId="urn:microsoft.com/office/officeart/2005/8/layout/vList4"/>
    <dgm:cxn modelId="{4E830377-04C7-437C-923B-21D3DE528A71}" type="presOf" srcId="{5E277EAD-E456-4EAA-8406-8AAC33552CAF}" destId="{A6D41B17-3C3F-44EF-9B67-712942BBD6C9}" srcOrd="0" destOrd="0" presId="urn:microsoft.com/office/officeart/2005/8/layout/vList4"/>
    <dgm:cxn modelId="{736E4D89-A537-4385-A797-C4023B0E5AEC}" srcId="{30A8138B-D7AD-41F4-BFCB-6EE7A3E7F040}" destId="{5E277EAD-E456-4EAA-8406-8AAC33552CAF}" srcOrd="0" destOrd="0" parTransId="{3D4CE691-4E51-48D9-99D4-4537BF93821A}" sibTransId="{AD42C2F2-BB1D-4D52-BB3C-8662D48E55C1}"/>
    <dgm:cxn modelId="{5F574334-4AF3-452B-9BF7-8938D74F7429}" type="presOf" srcId="{1D8689BD-50DD-4599-84EB-EAE7E764067A}" destId="{E6CE19EF-A8AA-4FA7-BF6D-34C27158C521}" srcOrd="0" destOrd="0" presId="urn:microsoft.com/office/officeart/2005/8/layout/vList4"/>
    <dgm:cxn modelId="{C473A8A2-3360-40FE-B526-5D6889A70077}" srcId="{30A8138B-D7AD-41F4-BFCB-6EE7A3E7F040}" destId="{1D8689BD-50DD-4599-84EB-EAE7E764067A}" srcOrd="1" destOrd="0" parTransId="{6EDF1ACD-63FA-4BE4-81D8-1DEDF7D3B5CE}" sibTransId="{FB2F3061-4D4F-4B8E-9574-88A6F18E07DC}"/>
    <dgm:cxn modelId="{1182FDA3-8F78-4332-835C-C510BFB8E241}" type="presParOf" srcId="{97A41234-6CEA-44FB-8F02-D5C6451AF0A8}" destId="{7A81322D-7C22-4516-8F85-2107743434EC}" srcOrd="0" destOrd="0" presId="urn:microsoft.com/office/officeart/2005/8/layout/vList4"/>
    <dgm:cxn modelId="{563702DF-7274-45D9-8E76-019F561885D5}" type="presParOf" srcId="{7A81322D-7C22-4516-8F85-2107743434EC}" destId="{A6D41B17-3C3F-44EF-9B67-712942BBD6C9}" srcOrd="0" destOrd="0" presId="urn:microsoft.com/office/officeart/2005/8/layout/vList4"/>
    <dgm:cxn modelId="{AD8B2CF8-F3B0-4DE1-B7BC-45F4058CF55E}" type="presParOf" srcId="{7A81322D-7C22-4516-8F85-2107743434EC}" destId="{3165AD1F-D63F-4877-B8D7-CF4044D6EBD9}" srcOrd="1" destOrd="0" presId="urn:microsoft.com/office/officeart/2005/8/layout/vList4"/>
    <dgm:cxn modelId="{9873042F-5AF0-4FA1-B5B9-5A5C37E128C6}" type="presParOf" srcId="{7A81322D-7C22-4516-8F85-2107743434EC}" destId="{59560561-3797-4543-A183-CAE3CA61396E}" srcOrd="2" destOrd="0" presId="urn:microsoft.com/office/officeart/2005/8/layout/vList4"/>
    <dgm:cxn modelId="{B89316D1-1412-4909-A594-A4EDF1B738FE}" type="presParOf" srcId="{97A41234-6CEA-44FB-8F02-D5C6451AF0A8}" destId="{CC6C83B5-100D-4348-9C8F-282F53DA421B}" srcOrd="1" destOrd="0" presId="urn:microsoft.com/office/officeart/2005/8/layout/vList4"/>
    <dgm:cxn modelId="{ADC078DF-946D-44D0-92C9-2216F358D7AC}" type="presParOf" srcId="{97A41234-6CEA-44FB-8F02-D5C6451AF0A8}" destId="{63529FCF-A4E2-4081-A6AE-8E103EFA666F}" srcOrd="2" destOrd="0" presId="urn:microsoft.com/office/officeart/2005/8/layout/vList4"/>
    <dgm:cxn modelId="{EAA7376D-B0A7-45F4-B53A-FCA0383C792C}" type="presParOf" srcId="{63529FCF-A4E2-4081-A6AE-8E103EFA666F}" destId="{E6CE19EF-A8AA-4FA7-BF6D-34C27158C521}" srcOrd="0" destOrd="0" presId="urn:microsoft.com/office/officeart/2005/8/layout/vList4"/>
    <dgm:cxn modelId="{A75DD617-A49B-450B-AC7B-456088220AE0}" type="presParOf" srcId="{63529FCF-A4E2-4081-A6AE-8E103EFA666F}" destId="{050F932B-912B-4EB0-9C9C-15F13AE297C7}" srcOrd="1" destOrd="0" presId="urn:microsoft.com/office/officeart/2005/8/layout/vList4"/>
    <dgm:cxn modelId="{6CB9FCDB-CAB5-4B4F-9879-85EB31B48EE5}" type="presParOf" srcId="{63529FCF-A4E2-4081-A6AE-8E103EFA666F}" destId="{54314DBE-33D9-4917-A1DA-0778A9234092}"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65296F-42BB-4FCF-B5CD-7D3C7B037AA1}" type="doc">
      <dgm:prSet loTypeId="urn:microsoft.com/office/officeart/2005/8/layout/hProcess6" loCatId="process" qsTypeId="urn:microsoft.com/office/officeart/2005/8/quickstyle/simple3" qsCatId="simple" csTypeId="urn:microsoft.com/office/officeart/2005/8/colors/accent4_4" csCatId="accent4" phldr="1"/>
      <dgm:spPr/>
      <dgm:t>
        <a:bodyPr/>
        <a:lstStyle/>
        <a:p>
          <a:endParaRPr lang="ru-RU"/>
        </a:p>
      </dgm:t>
    </dgm:pt>
    <dgm:pt modelId="{452728DE-8B7E-4B61-8CAE-A89B961F92C1}">
      <dgm:prSet phldrT="[Текст]"/>
      <dgm:spPr/>
      <dgm:t>
        <a:bodyPr/>
        <a:lstStyle/>
        <a:p>
          <a:r>
            <a:rPr lang="ru-RU" dirty="0"/>
            <a:t>2016</a:t>
          </a:r>
        </a:p>
      </dgm:t>
    </dgm:pt>
    <dgm:pt modelId="{7354A8A8-7702-4CC8-A5C2-3DE6CDE8EC6C}" type="parTrans" cxnId="{11208041-288F-447E-B1CE-8EF35279D87A}">
      <dgm:prSet/>
      <dgm:spPr/>
      <dgm:t>
        <a:bodyPr/>
        <a:lstStyle/>
        <a:p>
          <a:endParaRPr lang="ru-RU"/>
        </a:p>
      </dgm:t>
    </dgm:pt>
    <dgm:pt modelId="{20355689-5A0D-4A19-9355-400D5A78F4FD}" type="sibTrans" cxnId="{11208041-288F-447E-B1CE-8EF35279D87A}">
      <dgm:prSet/>
      <dgm:spPr/>
      <dgm:t>
        <a:bodyPr/>
        <a:lstStyle/>
        <a:p>
          <a:endParaRPr lang="ru-RU"/>
        </a:p>
      </dgm:t>
    </dgm:pt>
    <dgm:pt modelId="{F3FE721C-34F9-46E6-BF2D-B6DCB0843C54}">
      <dgm:prSet phldrT="[Текст]" custT="1"/>
      <dgm:spPr/>
      <dgm:t>
        <a:bodyPr/>
        <a:lstStyle/>
        <a:p>
          <a:r>
            <a:rPr lang="ru-RU" sz="1800" b="1" dirty="0"/>
            <a:t>886,3 </a:t>
          </a:r>
          <a:r>
            <a:rPr lang="ru-RU" sz="1400" dirty="0" err="1"/>
            <a:t>млн.руб</a:t>
          </a:r>
          <a:r>
            <a:rPr lang="ru-RU" sz="1400" dirty="0"/>
            <a:t>.</a:t>
          </a:r>
        </a:p>
      </dgm:t>
    </dgm:pt>
    <dgm:pt modelId="{7BC5C8A3-1FDD-4D8E-8CFD-99C1A1EB34D9}" type="parTrans" cxnId="{D9C16EFA-AD20-4C4B-BDFF-79223E529B57}">
      <dgm:prSet/>
      <dgm:spPr/>
      <dgm:t>
        <a:bodyPr/>
        <a:lstStyle/>
        <a:p>
          <a:endParaRPr lang="ru-RU"/>
        </a:p>
      </dgm:t>
    </dgm:pt>
    <dgm:pt modelId="{0E1AC308-ED96-4E81-97DA-737E53C8517D}" type="sibTrans" cxnId="{D9C16EFA-AD20-4C4B-BDFF-79223E529B57}">
      <dgm:prSet/>
      <dgm:spPr/>
      <dgm:t>
        <a:bodyPr/>
        <a:lstStyle/>
        <a:p>
          <a:endParaRPr lang="ru-RU"/>
        </a:p>
      </dgm:t>
    </dgm:pt>
    <dgm:pt modelId="{2DAA2883-E6FE-4208-BBB9-CB4E72F865A0}">
      <dgm:prSet phldrT="[Текст]"/>
      <dgm:spPr/>
      <dgm:t>
        <a:bodyPr/>
        <a:lstStyle/>
        <a:p>
          <a:r>
            <a:rPr lang="ru-RU" dirty="0"/>
            <a:t>2017</a:t>
          </a:r>
        </a:p>
      </dgm:t>
    </dgm:pt>
    <dgm:pt modelId="{4EF7B365-6752-450F-B1DC-B82B3D767513}" type="parTrans" cxnId="{8B4CCD37-3EEC-49F3-95E0-31E64CF3BB24}">
      <dgm:prSet/>
      <dgm:spPr/>
      <dgm:t>
        <a:bodyPr/>
        <a:lstStyle/>
        <a:p>
          <a:endParaRPr lang="ru-RU"/>
        </a:p>
      </dgm:t>
    </dgm:pt>
    <dgm:pt modelId="{9DF0FBF0-7920-430F-B6F2-FB1EC62A3D6E}" type="sibTrans" cxnId="{8B4CCD37-3EEC-49F3-95E0-31E64CF3BB24}">
      <dgm:prSet/>
      <dgm:spPr/>
      <dgm:t>
        <a:bodyPr/>
        <a:lstStyle/>
        <a:p>
          <a:endParaRPr lang="ru-RU"/>
        </a:p>
      </dgm:t>
    </dgm:pt>
    <dgm:pt modelId="{AF5FACF5-0D18-4DC4-B934-35123988486E}">
      <dgm:prSet phldrT="[Текст]" custT="1"/>
      <dgm:spPr/>
      <dgm:t>
        <a:bodyPr/>
        <a:lstStyle/>
        <a:p>
          <a:r>
            <a:rPr lang="ru-RU" sz="1800" b="1" dirty="0"/>
            <a:t>962,8 </a:t>
          </a:r>
          <a:r>
            <a:rPr lang="ru-RU" sz="1400" dirty="0" err="1"/>
            <a:t>млн.руб</a:t>
          </a:r>
          <a:r>
            <a:rPr lang="ru-RU" sz="1400" dirty="0"/>
            <a:t>.</a:t>
          </a:r>
        </a:p>
      </dgm:t>
    </dgm:pt>
    <dgm:pt modelId="{1772618E-0F28-4463-BD91-2294DD40EFAD}" type="parTrans" cxnId="{72F7B604-A40B-4CD7-ABC9-EEB0CA2596C1}">
      <dgm:prSet/>
      <dgm:spPr/>
      <dgm:t>
        <a:bodyPr/>
        <a:lstStyle/>
        <a:p>
          <a:endParaRPr lang="ru-RU"/>
        </a:p>
      </dgm:t>
    </dgm:pt>
    <dgm:pt modelId="{299BE9F6-031C-41F7-ABDD-8A66266C0F1F}" type="sibTrans" cxnId="{72F7B604-A40B-4CD7-ABC9-EEB0CA2596C1}">
      <dgm:prSet/>
      <dgm:spPr/>
      <dgm:t>
        <a:bodyPr/>
        <a:lstStyle/>
        <a:p>
          <a:endParaRPr lang="ru-RU"/>
        </a:p>
      </dgm:t>
    </dgm:pt>
    <dgm:pt modelId="{E201A43E-9F73-4AF7-93FC-92411A787D76}">
      <dgm:prSet phldrT="[Текст]" custT="1"/>
      <dgm:spPr/>
      <dgm:t>
        <a:bodyPr/>
        <a:lstStyle/>
        <a:p>
          <a:r>
            <a:rPr lang="ru-RU" sz="1800" b="1" dirty="0"/>
            <a:t>1131,9 </a:t>
          </a:r>
          <a:r>
            <a:rPr lang="ru-RU" sz="1400" dirty="0" err="1"/>
            <a:t>млн.руб</a:t>
          </a:r>
          <a:r>
            <a:rPr lang="ru-RU" sz="1400" dirty="0"/>
            <a:t>.</a:t>
          </a:r>
        </a:p>
      </dgm:t>
    </dgm:pt>
    <dgm:pt modelId="{E3CE8783-A869-4A14-A9F9-1F77D2B0A26B}" type="parTrans" cxnId="{F3D00329-A325-4D9D-A2B6-10C5D26FB0A1}">
      <dgm:prSet/>
      <dgm:spPr/>
      <dgm:t>
        <a:bodyPr/>
        <a:lstStyle/>
        <a:p>
          <a:endParaRPr lang="ru-RU"/>
        </a:p>
      </dgm:t>
    </dgm:pt>
    <dgm:pt modelId="{AAEC7EB9-A61D-4BFD-A92E-98766CD962ED}" type="sibTrans" cxnId="{F3D00329-A325-4D9D-A2B6-10C5D26FB0A1}">
      <dgm:prSet/>
      <dgm:spPr/>
      <dgm:t>
        <a:bodyPr/>
        <a:lstStyle/>
        <a:p>
          <a:endParaRPr lang="ru-RU"/>
        </a:p>
      </dgm:t>
    </dgm:pt>
    <dgm:pt modelId="{4A0A77DA-B2C0-48C8-919E-F88ECD22DDCB}">
      <dgm:prSet phldrT="[Текст]"/>
      <dgm:spPr/>
      <dgm:t>
        <a:bodyPr/>
        <a:lstStyle/>
        <a:p>
          <a:r>
            <a:rPr lang="ru-RU" dirty="0"/>
            <a:t>2018</a:t>
          </a:r>
        </a:p>
      </dgm:t>
    </dgm:pt>
    <dgm:pt modelId="{CC49B754-ECDB-46E2-A3D7-9C6E282ED5A3}" type="sibTrans" cxnId="{179137A6-B152-4DBA-9467-E023A6B0D13E}">
      <dgm:prSet/>
      <dgm:spPr/>
      <dgm:t>
        <a:bodyPr/>
        <a:lstStyle/>
        <a:p>
          <a:endParaRPr lang="ru-RU"/>
        </a:p>
      </dgm:t>
    </dgm:pt>
    <dgm:pt modelId="{4E3D9C84-AC54-4CE8-AA34-09E79701B558}" type="parTrans" cxnId="{179137A6-B152-4DBA-9467-E023A6B0D13E}">
      <dgm:prSet/>
      <dgm:spPr/>
      <dgm:t>
        <a:bodyPr/>
        <a:lstStyle/>
        <a:p>
          <a:endParaRPr lang="ru-RU"/>
        </a:p>
      </dgm:t>
    </dgm:pt>
    <dgm:pt modelId="{EF150C5E-FB8B-4922-9555-86B9CD0CA4C1}">
      <dgm:prSet/>
      <dgm:spPr/>
      <dgm:t>
        <a:bodyPr/>
        <a:lstStyle/>
        <a:p>
          <a:r>
            <a:rPr lang="ru-RU" dirty="0"/>
            <a:t>2019</a:t>
          </a:r>
        </a:p>
      </dgm:t>
    </dgm:pt>
    <dgm:pt modelId="{5184EC5F-AAA4-472F-A5B8-3DF5D60456C8}" type="parTrans" cxnId="{3C06B0C6-1D9A-4D5B-9E5D-D01EA3E05774}">
      <dgm:prSet/>
      <dgm:spPr/>
      <dgm:t>
        <a:bodyPr/>
        <a:lstStyle/>
        <a:p>
          <a:endParaRPr lang="ru-RU"/>
        </a:p>
      </dgm:t>
    </dgm:pt>
    <dgm:pt modelId="{523993BA-BC57-46B2-AD7D-87C6E4B97827}" type="sibTrans" cxnId="{3C06B0C6-1D9A-4D5B-9E5D-D01EA3E05774}">
      <dgm:prSet/>
      <dgm:spPr/>
      <dgm:t>
        <a:bodyPr/>
        <a:lstStyle/>
        <a:p>
          <a:endParaRPr lang="ru-RU"/>
        </a:p>
      </dgm:t>
    </dgm:pt>
    <dgm:pt modelId="{FBA93BCB-1552-4417-9437-0529003A53C2}">
      <dgm:prSet custT="1"/>
      <dgm:spPr/>
      <dgm:t>
        <a:bodyPr/>
        <a:lstStyle/>
        <a:p>
          <a:r>
            <a:rPr lang="ru-RU" sz="1800" b="1" dirty="0"/>
            <a:t>1310,0</a:t>
          </a:r>
          <a:r>
            <a:rPr lang="ru-RU" sz="1400" dirty="0"/>
            <a:t>млн.руб.</a:t>
          </a:r>
        </a:p>
      </dgm:t>
    </dgm:pt>
    <dgm:pt modelId="{894E1B35-DD0A-4087-8D35-A5676A5E094B}" type="parTrans" cxnId="{E28833E0-2C75-4499-B938-8AF5C14D036E}">
      <dgm:prSet/>
      <dgm:spPr/>
      <dgm:t>
        <a:bodyPr/>
        <a:lstStyle/>
        <a:p>
          <a:endParaRPr lang="ru-RU"/>
        </a:p>
      </dgm:t>
    </dgm:pt>
    <dgm:pt modelId="{1C9684CE-E1AD-454D-9C2E-EE1E0E2FFF8B}" type="sibTrans" cxnId="{E28833E0-2C75-4499-B938-8AF5C14D036E}">
      <dgm:prSet/>
      <dgm:spPr/>
      <dgm:t>
        <a:bodyPr/>
        <a:lstStyle/>
        <a:p>
          <a:endParaRPr lang="ru-RU"/>
        </a:p>
      </dgm:t>
    </dgm:pt>
    <dgm:pt modelId="{C140EF6C-3E90-45CD-9F69-751120AE2C79}" type="pres">
      <dgm:prSet presAssocID="{BD65296F-42BB-4FCF-B5CD-7D3C7B037AA1}" presName="theList" presStyleCnt="0">
        <dgm:presLayoutVars>
          <dgm:dir/>
          <dgm:animLvl val="lvl"/>
          <dgm:resizeHandles val="exact"/>
        </dgm:presLayoutVars>
      </dgm:prSet>
      <dgm:spPr/>
      <dgm:t>
        <a:bodyPr/>
        <a:lstStyle/>
        <a:p>
          <a:endParaRPr lang="ru-RU"/>
        </a:p>
      </dgm:t>
    </dgm:pt>
    <dgm:pt modelId="{C1937E31-F1F0-4B93-A96E-915148CCF914}" type="pres">
      <dgm:prSet presAssocID="{452728DE-8B7E-4B61-8CAE-A89B961F92C1}" presName="compNode" presStyleCnt="0"/>
      <dgm:spPr/>
      <dgm:t>
        <a:bodyPr/>
        <a:lstStyle/>
        <a:p>
          <a:endParaRPr lang="ru-RU"/>
        </a:p>
      </dgm:t>
    </dgm:pt>
    <dgm:pt modelId="{0528F074-7FD7-417E-B034-1A3A23644F71}" type="pres">
      <dgm:prSet presAssocID="{452728DE-8B7E-4B61-8CAE-A89B961F92C1}" presName="noGeometry" presStyleCnt="0"/>
      <dgm:spPr/>
      <dgm:t>
        <a:bodyPr/>
        <a:lstStyle/>
        <a:p>
          <a:endParaRPr lang="ru-RU"/>
        </a:p>
      </dgm:t>
    </dgm:pt>
    <dgm:pt modelId="{814F22D6-58A5-41AD-BB73-473209ABE63A}" type="pres">
      <dgm:prSet presAssocID="{452728DE-8B7E-4B61-8CAE-A89B961F92C1}" presName="childTextVisible" presStyleLbl="bgAccFollowNode1" presStyleIdx="0" presStyleCnt="4">
        <dgm:presLayoutVars>
          <dgm:bulletEnabled val="1"/>
        </dgm:presLayoutVars>
      </dgm:prSet>
      <dgm:spPr/>
      <dgm:t>
        <a:bodyPr/>
        <a:lstStyle/>
        <a:p>
          <a:endParaRPr lang="ru-RU"/>
        </a:p>
      </dgm:t>
    </dgm:pt>
    <dgm:pt modelId="{EB3506BB-8734-4763-9009-BD7B74E767E0}" type="pres">
      <dgm:prSet presAssocID="{452728DE-8B7E-4B61-8CAE-A89B961F92C1}" presName="childTextHidden" presStyleLbl="bgAccFollowNode1" presStyleIdx="0" presStyleCnt="4"/>
      <dgm:spPr/>
      <dgm:t>
        <a:bodyPr/>
        <a:lstStyle/>
        <a:p>
          <a:endParaRPr lang="ru-RU"/>
        </a:p>
      </dgm:t>
    </dgm:pt>
    <dgm:pt modelId="{0AFF12F5-5928-41FA-9347-88C039905EFE}" type="pres">
      <dgm:prSet presAssocID="{452728DE-8B7E-4B61-8CAE-A89B961F92C1}" presName="parentText" presStyleLbl="node1" presStyleIdx="0" presStyleCnt="4">
        <dgm:presLayoutVars>
          <dgm:chMax val="1"/>
          <dgm:bulletEnabled val="1"/>
        </dgm:presLayoutVars>
      </dgm:prSet>
      <dgm:spPr/>
      <dgm:t>
        <a:bodyPr/>
        <a:lstStyle/>
        <a:p>
          <a:endParaRPr lang="ru-RU"/>
        </a:p>
      </dgm:t>
    </dgm:pt>
    <dgm:pt modelId="{4EDEE9A4-8F41-42B7-9D95-45A3E816D00E}" type="pres">
      <dgm:prSet presAssocID="{452728DE-8B7E-4B61-8CAE-A89B961F92C1}" presName="aSpace" presStyleCnt="0"/>
      <dgm:spPr/>
      <dgm:t>
        <a:bodyPr/>
        <a:lstStyle/>
        <a:p>
          <a:endParaRPr lang="ru-RU"/>
        </a:p>
      </dgm:t>
    </dgm:pt>
    <dgm:pt modelId="{5A3128D6-0C11-4F95-AEC4-3DAE98213961}" type="pres">
      <dgm:prSet presAssocID="{2DAA2883-E6FE-4208-BBB9-CB4E72F865A0}" presName="compNode" presStyleCnt="0"/>
      <dgm:spPr/>
      <dgm:t>
        <a:bodyPr/>
        <a:lstStyle/>
        <a:p>
          <a:endParaRPr lang="ru-RU"/>
        </a:p>
      </dgm:t>
    </dgm:pt>
    <dgm:pt modelId="{C79EA5C4-66D3-4C14-8F91-AB199750F099}" type="pres">
      <dgm:prSet presAssocID="{2DAA2883-E6FE-4208-BBB9-CB4E72F865A0}" presName="noGeometry" presStyleCnt="0"/>
      <dgm:spPr/>
      <dgm:t>
        <a:bodyPr/>
        <a:lstStyle/>
        <a:p>
          <a:endParaRPr lang="ru-RU"/>
        </a:p>
      </dgm:t>
    </dgm:pt>
    <dgm:pt modelId="{752E1BBC-2F7A-4A12-9716-8356555BD4FA}" type="pres">
      <dgm:prSet presAssocID="{2DAA2883-E6FE-4208-BBB9-CB4E72F865A0}" presName="childTextVisible" presStyleLbl="bgAccFollowNode1" presStyleIdx="1" presStyleCnt="4">
        <dgm:presLayoutVars>
          <dgm:bulletEnabled val="1"/>
        </dgm:presLayoutVars>
      </dgm:prSet>
      <dgm:spPr/>
      <dgm:t>
        <a:bodyPr/>
        <a:lstStyle/>
        <a:p>
          <a:endParaRPr lang="ru-RU"/>
        </a:p>
      </dgm:t>
    </dgm:pt>
    <dgm:pt modelId="{8AFFFFAD-41F0-4E51-A372-4EBCC45F1180}" type="pres">
      <dgm:prSet presAssocID="{2DAA2883-E6FE-4208-BBB9-CB4E72F865A0}" presName="childTextHidden" presStyleLbl="bgAccFollowNode1" presStyleIdx="1" presStyleCnt="4"/>
      <dgm:spPr/>
      <dgm:t>
        <a:bodyPr/>
        <a:lstStyle/>
        <a:p>
          <a:endParaRPr lang="ru-RU"/>
        </a:p>
      </dgm:t>
    </dgm:pt>
    <dgm:pt modelId="{D3B0DC7E-0A16-4EB2-8468-0E14B33A6472}" type="pres">
      <dgm:prSet presAssocID="{2DAA2883-E6FE-4208-BBB9-CB4E72F865A0}" presName="parentText" presStyleLbl="node1" presStyleIdx="1" presStyleCnt="4">
        <dgm:presLayoutVars>
          <dgm:chMax val="1"/>
          <dgm:bulletEnabled val="1"/>
        </dgm:presLayoutVars>
      </dgm:prSet>
      <dgm:spPr/>
      <dgm:t>
        <a:bodyPr/>
        <a:lstStyle/>
        <a:p>
          <a:endParaRPr lang="ru-RU"/>
        </a:p>
      </dgm:t>
    </dgm:pt>
    <dgm:pt modelId="{8CBE2258-2FE1-446F-A440-6B878B0DAB39}" type="pres">
      <dgm:prSet presAssocID="{2DAA2883-E6FE-4208-BBB9-CB4E72F865A0}" presName="aSpace" presStyleCnt="0"/>
      <dgm:spPr/>
      <dgm:t>
        <a:bodyPr/>
        <a:lstStyle/>
        <a:p>
          <a:endParaRPr lang="ru-RU"/>
        </a:p>
      </dgm:t>
    </dgm:pt>
    <dgm:pt modelId="{692B62FC-F50F-4F21-AB67-74A2CE22ED21}" type="pres">
      <dgm:prSet presAssocID="{4A0A77DA-B2C0-48C8-919E-F88ECD22DDCB}" presName="compNode" presStyleCnt="0"/>
      <dgm:spPr/>
      <dgm:t>
        <a:bodyPr/>
        <a:lstStyle/>
        <a:p>
          <a:endParaRPr lang="ru-RU"/>
        </a:p>
      </dgm:t>
    </dgm:pt>
    <dgm:pt modelId="{22222087-A5B4-4102-B9BF-C7D96A57FB98}" type="pres">
      <dgm:prSet presAssocID="{4A0A77DA-B2C0-48C8-919E-F88ECD22DDCB}" presName="noGeometry" presStyleCnt="0"/>
      <dgm:spPr/>
      <dgm:t>
        <a:bodyPr/>
        <a:lstStyle/>
        <a:p>
          <a:endParaRPr lang="ru-RU"/>
        </a:p>
      </dgm:t>
    </dgm:pt>
    <dgm:pt modelId="{E3B6DF5E-D191-4EC0-A4A0-E13008F82B94}" type="pres">
      <dgm:prSet presAssocID="{4A0A77DA-B2C0-48C8-919E-F88ECD22DDCB}" presName="childTextVisible" presStyleLbl="bgAccFollowNode1" presStyleIdx="2" presStyleCnt="4">
        <dgm:presLayoutVars>
          <dgm:bulletEnabled val="1"/>
        </dgm:presLayoutVars>
      </dgm:prSet>
      <dgm:spPr/>
      <dgm:t>
        <a:bodyPr/>
        <a:lstStyle/>
        <a:p>
          <a:endParaRPr lang="ru-RU"/>
        </a:p>
      </dgm:t>
    </dgm:pt>
    <dgm:pt modelId="{824ADF06-6C85-4DF7-922C-AC95214C9F64}" type="pres">
      <dgm:prSet presAssocID="{4A0A77DA-B2C0-48C8-919E-F88ECD22DDCB}" presName="childTextHidden" presStyleLbl="bgAccFollowNode1" presStyleIdx="2" presStyleCnt="4"/>
      <dgm:spPr/>
      <dgm:t>
        <a:bodyPr/>
        <a:lstStyle/>
        <a:p>
          <a:endParaRPr lang="ru-RU"/>
        </a:p>
      </dgm:t>
    </dgm:pt>
    <dgm:pt modelId="{BEE8FB58-7CB9-478D-B340-2CF3FF0543EE}" type="pres">
      <dgm:prSet presAssocID="{4A0A77DA-B2C0-48C8-919E-F88ECD22DDCB}" presName="parentText" presStyleLbl="node1" presStyleIdx="2" presStyleCnt="4">
        <dgm:presLayoutVars>
          <dgm:chMax val="1"/>
          <dgm:bulletEnabled val="1"/>
        </dgm:presLayoutVars>
      </dgm:prSet>
      <dgm:spPr/>
      <dgm:t>
        <a:bodyPr/>
        <a:lstStyle/>
        <a:p>
          <a:endParaRPr lang="ru-RU"/>
        </a:p>
      </dgm:t>
    </dgm:pt>
    <dgm:pt modelId="{187E5E00-C3CD-4905-98BF-A85835FF9F90}" type="pres">
      <dgm:prSet presAssocID="{4A0A77DA-B2C0-48C8-919E-F88ECD22DDCB}" presName="aSpace" presStyleCnt="0"/>
      <dgm:spPr/>
      <dgm:t>
        <a:bodyPr/>
        <a:lstStyle/>
        <a:p>
          <a:endParaRPr lang="ru-RU"/>
        </a:p>
      </dgm:t>
    </dgm:pt>
    <dgm:pt modelId="{78A12A19-E8A4-4043-B4B5-835E1FE0D6C7}" type="pres">
      <dgm:prSet presAssocID="{EF150C5E-FB8B-4922-9555-86B9CD0CA4C1}" presName="compNode" presStyleCnt="0"/>
      <dgm:spPr/>
      <dgm:t>
        <a:bodyPr/>
        <a:lstStyle/>
        <a:p>
          <a:endParaRPr lang="ru-RU"/>
        </a:p>
      </dgm:t>
    </dgm:pt>
    <dgm:pt modelId="{581FC3AE-9A4E-48C9-9B26-0479174DB8D5}" type="pres">
      <dgm:prSet presAssocID="{EF150C5E-FB8B-4922-9555-86B9CD0CA4C1}" presName="noGeometry" presStyleCnt="0"/>
      <dgm:spPr/>
      <dgm:t>
        <a:bodyPr/>
        <a:lstStyle/>
        <a:p>
          <a:endParaRPr lang="ru-RU"/>
        </a:p>
      </dgm:t>
    </dgm:pt>
    <dgm:pt modelId="{4FA59E9F-AD09-46FD-8970-475AC6161B8F}" type="pres">
      <dgm:prSet presAssocID="{EF150C5E-FB8B-4922-9555-86B9CD0CA4C1}" presName="childTextVisible" presStyleLbl="bgAccFollowNode1" presStyleIdx="3" presStyleCnt="4">
        <dgm:presLayoutVars>
          <dgm:bulletEnabled val="1"/>
        </dgm:presLayoutVars>
      </dgm:prSet>
      <dgm:spPr/>
      <dgm:t>
        <a:bodyPr/>
        <a:lstStyle/>
        <a:p>
          <a:endParaRPr lang="ru-RU"/>
        </a:p>
      </dgm:t>
    </dgm:pt>
    <dgm:pt modelId="{E7D56DBA-34DB-4512-BC31-65CB944DC210}" type="pres">
      <dgm:prSet presAssocID="{EF150C5E-FB8B-4922-9555-86B9CD0CA4C1}" presName="childTextHidden" presStyleLbl="bgAccFollowNode1" presStyleIdx="3" presStyleCnt="4"/>
      <dgm:spPr/>
      <dgm:t>
        <a:bodyPr/>
        <a:lstStyle/>
        <a:p>
          <a:endParaRPr lang="ru-RU"/>
        </a:p>
      </dgm:t>
    </dgm:pt>
    <dgm:pt modelId="{5B6DE634-8C33-49A2-968E-40DA6DBA0067}" type="pres">
      <dgm:prSet presAssocID="{EF150C5E-FB8B-4922-9555-86B9CD0CA4C1}" presName="parentText" presStyleLbl="node1" presStyleIdx="3" presStyleCnt="4">
        <dgm:presLayoutVars>
          <dgm:chMax val="1"/>
          <dgm:bulletEnabled val="1"/>
        </dgm:presLayoutVars>
      </dgm:prSet>
      <dgm:spPr/>
      <dgm:t>
        <a:bodyPr/>
        <a:lstStyle/>
        <a:p>
          <a:endParaRPr lang="ru-RU"/>
        </a:p>
      </dgm:t>
    </dgm:pt>
  </dgm:ptLst>
  <dgm:cxnLst>
    <dgm:cxn modelId="{5DA1E52B-0A04-4504-87AD-7CEEB3A3AB6C}" type="presOf" srcId="{452728DE-8B7E-4B61-8CAE-A89B961F92C1}" destId="{0AFF12F5-5928-41FA-9347-88C039905EFE}" srcOrd="0" destOrd="0" presId="urn:microsoft.com/office/officeart/2005/8/layout/hProcess6"/>
    <dgm:cxn modelId="{6FD655CD-72FB-495A-BF2A-652DC95D203B}" type="presOf" srcId="{2DAA2883-E6FE-4208-BBB9-CB4E72F865A0}" destId="{D3B0DC7E-0A16-4EB2-8468-0E14B33A6472}" srcOrd="0" destOrd="0" presId="urn:microsoft.com/office/officeart/2005/8/layout/hProcess6"/>
    <dgm:cxn modelId="{80539C69-0C27-4071-B9D2-5ABAA339C6F4}" type="presOf" srcId="{BD65296F-42BB-4FCF-B5CD-7D3C7B037AA1}" destId="{C140EF6C-3E90-45CD-9F69-751120AE2C79}" srcOrd="0" destOrd="0" presId="urn:microsoft.com/office/officeart/2005/8/layout/hProcess6"/>
    <dgm:cxn modelId="{D9C16EFA-AD20-4C4B-BDFF-79223E529B57}" srcId="{452728DE-8B7E-4B61-8CAE-A89B961F92C1}" destId="{F3FE721C-34F9-46E6-BF2D-B6DCB0843C54}" srcOrd="0" destOrd="0" parTransId="{7BC5C8A3-1FDD-4D8E-8CFD-99C1A1EB34D9}" sibTransId="{0E1AC308-ED96-4E81-97DA-737E53C8517D}"/>
    <dgm:cxn modelId="{2E35EFB0-257D-4356-9020-887CF25ACBA5}" type="presOf" srcId="{EF150C5E-FB8B-4922-9555-86B9CD0CA4C1}" destId="{5B6DE634-8C33-49A2-968E-40DA6DBA0067}" srcOrd="0" destOrd="0" presId="urn:microsoft.com/office/officeart/2005/8/layout/hProcess6"/>
    <dgm:cxn modelId="{561A2C80-AFBF-4ACC-975F-C2CA7534A497}" type="presOf" srcId="{E201A43E-9F73-4AF7-93FC-92411A787D76}" destId="{E3B6DF5E-D191-4EC0-A4A0-E13008F82B94}" srcOrd="0" destOrd="0" presId="urn:microsoft.com/office/officeart/2005/8/layout/hProcess6"/>
    <dgm:cxn modelId="{11208041-288F-447E-B1CE-8EF35279D87A}" srcId="{BD65296F-42BB-4FCF-B5CD-7D3C7B037AA1}" destId="{452728DE-8B7E-4B61-8CAE-A89B961F92C1}" srcOrd="0" destOrd="0" parTransId="{7354A8A8-7702-4CC8-A5C2-3DE6CDE8EC6C}" sibTransId="{20355689-5A0D-4A19-9355-400D5A78F4FD}"/>
    <dgm:cxn modelId="{72F7B604-A40B-4CD7-ABC9-EEB0CA2596C1}" srcId="{2DAA2883-E6FE-4208-BBB9-CB4E72F865A0}" destId="{AF5FACF5-0D18-4DC4-B934-35123988486E}" srcOrd="0" destOrd="0" parTransId="{1772618E-0F28-4463-BD91-2294DD40EFAD}" sibTransId="{299BE9F6-031C-41F7-ABDD-8A66266C0F1F}"/>
    <dgm:cxn modelId="{14BE8C54-6BEB-4F92-9126-CA014E765A98}" type="presOf" srcId="{F3FE721C-34F9-46E6-BF2D-B6DCB0843C54}" destId="{814F22D6-58A5-41AD-BB73-473209ABE63A}" srcOrd="0" destOrd="0" presId="urn:microsoft.com/office/officeart/2005/8/layout/hProcess6"/>
    <dgm:cxn modelId="{E28833E0-2C75-4499-B938-8AF5C14D036E}" srcId="{EF150C5E-FB8B-4922-9555-86B9CD0CA4C1}" destId="{FBA93BCB-1552-4417-9437-0529003A53C2}" srcOrd="0" destOrd="0" parTransId="{894E1B35-DD0A-4087-8D35-A5676A5E094B}" sibTransId="{1C9684CE-E1AD-454D-9C2E-EE1E0E2FFF8B}"/>
    <dgm:cxn modelId="{C2ED1E26-4C15-4E66-A81A-9AC78B8CFD36}" type="presOf" srcId="{AF5FACF5-0D18-4DC4-B934-35123988486E}" destId="{8AFFFFAD-41F0-4E51-A372-4EBCC45F1180}" srcOrd="1" destOrd="0" presId="urn:microsoft.com/office/officeart/2005/8/layout/hProcess6"/>
    <dgm:cxn modelId="{179137A6-B152-4DBA-9467-E023A6B0D13E}" srcId="{BD65296F-42BB-4FCF-B5CD-7D3C7B037AA1}" destId="{4A0A77DA-B2C0-48C8-919E-F88ECD22DDCB}" srcOrd="2" destOrd="0" parTransId="{4E3D9C84-AC54-4CE8-AA34-09E79701B558}" sibTransId="{CC49B754-ECDB-46E2-A3D7-9C6E282ED5A3}"/>
    <dgm:cxn modelId="{94A8CF59-5E19-4919-B4C3-EEA9F7853005}" type="presOf" srcId="{E201A43E-9F73-4AF7-93FC-92411A787D76}" destId="{824ADF06-6C85-4DF7-922C-AC95214C9F64}" srcOrd="1" destOrd="0" presId="urn:microsoft.com/office/officeart/2005/8/layout/hProcess6"/>
    <dgm:cxn modelId="{84349FF6-187B-47BF-A533-E5B51BE6FCB3}" type="presOf" srcId="{F3FE721C-34F9-46E6-BF2D-B6DCB0843C54}" destId="{EB3506BB-8734-4763-9009-BD7B74E767E0}" srcOrd="1" destOrd="0" presId="urn:microsoft.com/office/officeart/2005/8/layout/hProcess6"/>
    <dgm:cxn modelId="{32A92703-B1A1-49AA-9003-03ADE73F2ED1}" type="presOf" srcId="{FBA93BCB-1552-4417-9437-0529003A53C2}" destId="{4FA59E9F-AD09-46FD-8970-475AC6161B8F}" srcOrd="0" destOrd="0" presId="urn:microsoft.com/office/officeart/2005/8/layout/hProcess6"/>
    <dgm:cxn modelId="{6AF7CC80-5A98-4710-B1E0-4838264B6AAE}" type="presOf" srcId="{4A0A77DA-B2C0-48C8-919E-F88ECD22DDCB}" destId="{BEE8FB58-7CB9-478D-B340-2CF3FF0543EE}" srcOrd="0" destOrd="0" presId="urn:microsoft.com/office/officeart/2005/8/layout/hProcess6"/>
    <dgm:cxn modelId="{3C06B0C6-1D9A-4D5B-9E5D-D01EA3E05774}" srcId="{BD65296F-42BB-4FCF-B5CD-7D3C7B037AA1}" destId="{EF150C5E-FB8B-4922-9555-86B9CD0CA4C1}" srcOrd="3" destOrd="0" parTransId="{5184EC5F-AAA4-472F-A5B8-3DF5D60456C8}" sibTransId="{523993BA-BC57-46B2-AD7D-87C6E4B97827}"/>
    <dgm:cxn modelId="{850D176B-D1F0-4E9E-A5FC-0C8B142DD283}" type="presOf" srcId="{AF5FACF5-0D18-4DC4-B934-35123988486E}" destId="{752E1BBC-2F7A-4A12-9716-8356555BD4FA}" srcOrd="0" destOrd="0" presId="urn:microsoft.com/office/officeart/2005/8/layout/hProcess6"/>
    <dgm:cxn modelId="{F3D00329-A325-4D9D-A2B6-10C5D26FB0A1}" srcId="{4A0A77DA-B2C0-48C8-919E-F88ECD22DDCB}" destId="{E201A43E-9F73-4AF7-93FC-92411A787D76}" srcOrd="0" destOrd="0" parTransId="{E3CE8783-A869-4A14-A9F9-1F77D2B0A26B}" sibTransId="{AAEC7EB9-A61D-4BFD-A92E-98766CD962ED}"/>
    <dgm:cxn modelId="{8B4CCD37-3EEC-49F3-95E0-31E64CF3BB24}" srcId="{BD65296F-42BB-4FCF-B5CD-7D3C7B037AA1}" destId="{2DAA2883-E6FE-4208-BBB9-CB4E72F865A0}" srcOrd="1" destOrd="0" parTransId="{4EF7B365-6752-450F-B1DC-B82B3D767513}" sibTransId="{9DF0FBF0-7920-430F-B6F2-FB1EC62A3D6E}"/>
    <dgm:cxn modelId="{1CB874EB-591D-4E61-A25D-739491195E31}" type="presOf" srcId="{FBA93BCB-1552-4417-9437-0529003A53C2}" destId="{E7D56DBA-34DB-4512-BC31-65CB944DC210}" srcOrd="1" destOrd="0" presId="urn:microsoft.com/office/officeart/2005/8/layout/hProcess6"/>
    <dgm:cxn modelId="{DF6FA24E-863A-477E-9235-82C24F07841E}" type="presParOf" srcId="{C140EF6C-3E90-45CD-9F69-751120AE2C79}" destId="{C1937E31-F1F0-4B93-A96E-915148CCF914}" srcOrd="0" destOrd="0" presId="urn:microsoft.com/office/officeart/2005/8/layout/hProcess6"/>
    <dgm:cxn modelId="{F9336DBC-C740-41B5-B7D2-959065B2991B}" type="presParOf" srcId="{C1937E31-F1F0-4B93-A96E-915148CCF914}" destId="{0528F074-7FD7-417E-B034-1A3A23644F71}" srcOrd="0" destOrd="0" presId="urn:microsoft.com/office/officeart/2005/8/layout/hProcess6"/>
    <dgm:cxn modelId="{11274ADB-70FD-42DE-8B8B-7390FA53C838}" type="presParOf" srcId="{C1937E31-F1F0-4B93-A96E-915148CCF914}" destId="{814F22D6-58A5-41AD-BB73-473209ABE63A}" srcOrd="1" destOrd="0" presId="urn:microsoft.com/office/officeart/2005/8/layout/hProcess6"/>
    <dgm:cxn modelId="{EB3B5B2C-3AB6-4A0E-AF5C-BA5D8BE44954}" type="presParOf" srcId="{C1937E31-F1F0-4B93-A96E-915148CCF914}" destId="{EB3506BB-8734-4763-9009-BD7B74E767E0}" srcOrd="2" destOrd="0" presId="urn:microsoft.com/office/officeart/2005/8/layout/hProcess6"/>
    <dgm:cxn modelId="{176BDBAC-05BD-48CB-976C-73D3070C5D49}" type="presParOf" srcId="{C1937E31-F1F0-4B93-A96E-915148CCF914}" destId="{0AFF12F5-5928-41FA-9347-88C039905EFE}" srcOrd="3" destOrd="0" presId="urn:microsoft.com/office/officeart/2005/8/layout/hProcess6"/>
    <dgm:cxn modelId="{899FA1AD-427A-4FA2-A461-19CDB8CE814B}" type="presParOf" srcId="{C140EF6C-3E90-45CD-9F69-751120AE2C79}" destId="{4EDEE9A4-8F41-42B7-9D95-45A3E816D00E}" srcOrd="1" destOrd="0" presId="urn:microsoft.com/office/officeart/2005/8/layout/hProcess6"/>
    <dgm:cxn modelId="{2F8EAAE9-A2DF-45E6-A1A5-38900FBD3BD1}" type="presParOf" srcId="{C140EF6C-3E90-45CD-9F69-751120AE2C79}" destId="{5A3128D6-0C11-4F95-AEC4-3DAE98213961}" srcOrd="2" destOrd="0" presId="urn:microsoft.com/office/officeart/2005/8/layout/hProcess6"/>
    <dgm:cxn modelId="{AF5AAE54-9BA9-4A5A-888C-2397606DF78D}" type="presParOf" srcId="{5A3128D6-0C11-4F95-AEC4-3DAE98213961}" destId="{C79EA5C4-66D3-4C14-8F91-AB199750F099}" srcOrd="0" destOrd="0" presId="urn:microsoft.com/office/officeart/2005/8/layout/hProcess6"/>
    <dgm:cxn modelId="{CEDD03C2-2505-4D6F-94DD-CE37489408D3}" type="presParOf" srcId="{5A3128D6-0C11-4F95-AEC4-3DAE98213961}" destId="{752E1BBC-2F7A-4A12-9716-8356555BD4FA}" srcOrd="1" destOrd="0" presId="urn:microsoft.com/office/officeart/2005/8/layout/hProcess6"/>
    <dgm:cxn modelId="{02A37069-4A1D-4112-A4E9-9408CCAD1DAA}" type="presParOf" srcId="{5A3128D6-0C11-4F95-AEC4-3DAE98213961}" destId="{8AFFFFAD-41F0-4E51-A372-4EBCC45F1180}" srcOrd="2" destOrd="0" presId="urn:microsoft.com/office/officeart/2005/8/layout/hProcess6"/>
    <dgm:cxn modelId="{834FB6CA-9D57-4174-A696-7E44CA1DF529}" type="presParOf" srcId="{5A3128D6-0C11-4F95-AEC4-3DAE98213961}" destId="{D3B0DC7E-0A16-4EB2-8468-0E14B33A6472}" srcOrd="3" destOrd="0" presId="urn:microsoft.com/office/officeart/2005/8/layout/hProcess6"/>
    <dgm:cxn modelId="{840F330C-3BB8-41FE-8A9C-3E0CCD88C328}" type="presParOf" srcId="{C140EF6C-3E90-45CD-9F69-751120AE2C79}" destId="{8CBE2258-2FE1-446F-A440-6B878B0DAB39}" srcOrd="3" destOrd="0" presId="urn:microsoft.com/office/officeart/2005/8/layout/hProcess6"/>
    <dgm:cxn modelId="{88704B95-4C4F-4191-A59F-91A7B6E0E694}" type="presParOf" srcId="{C140EF6C-3E90-45CD-9F69-751120AE2C79}" destId="{692B62FC-F50F-4F21-AB67-74A2CE22ED21}" srcOrd="4" destOrd="0" presId="urn:microsoft.com/office/officeart/2005/8/layout/hProcess6"/>
    <dgm:cxn modelId="{0CE8086D-AD43-4576-9BC5-BF5E68B36E86}" type="presParOf" srcId="{692B62FC-F50F-4F21-AB67-74A2CE22ED21}" destId="{22222087-A5B4-4102-B9BF-C7D96A57FB98}" srcOrd="0" destOrd="0" presId="urn:microsoft.com/office/officeart/2005/8/layout/hProcess6"/>
    <dgm:cxn modelId="{4F50DD4C-5EA7-4F53-BA02-446436056CA6}" type="presParOf" srcId="{692B62FC-F50F-4F21-AB67-74A2CE22ED21}" destId="{E3B6DF5E-D191-4EC0-A4A0-E13008F82B94}" srcOrd="1" destOrd="0" presId="urn:microsoft.com/office/officeart/2005/8/layout/hProcess6"/>
    <dgm:cxn modelId="{82131B62-036D-4306-9130-E9375A303BAE}" type="presParOf" srcId="{692B62FC-F50F-4F21-AB67-74A2CE22ED21}" destId="{824ADF06-6C85-4DF7-922C-AC95214C9F64}" srcOrd="2" destOrd="0" presId="urn:microsoft.com/office/officeart/2005/8/layout/hProcess6"/>
    <dgm:cxn modelId="{6A285F7A-AB1E-469E-9AB2-90AED94A9143}" type="presParOf" srcId="{692B62FC-F50F-4F21-AB67-74A2CE22ED21}" destId="{BEE8FB58-7CB9-478D-B340-2CF3FF0543EE}" srcOrd="3" destOrd="0" presId="urn:microsoft.com/office/officeart/2005/8/layout/hProcess6"/>
    <dgm:cxn modelId="{D4CA55EE-2FFE-4C4A-B044-80280FD4F71D}" type="presParOf" srcId="{C140EF6C-3E90-45CD-9F69-751120AE2C79}" destId="{187E5E00-C3CD-4905-98BF-A85835FF9F90}" srcOrd="5" destOrd="0" presId="urn:microsoft.com/office/officeart/2005/8/layout/hProcess6"/>
    <dgm:cxn modelId="{9DAB3936-7EC5-4610-BD8D-8406C5E21934}" type="presParOf" srcId="{C140EF6C-3E90-45CD-9F69-751120AE2C79}" destId="{78A12A19-E8A4-4043-B4B5-835E1FE0D6C7}" srcOrd="6" destOrd="0" presId="urn:microsoft.com/office/officeart/2005/8/layout/hProcess6"/>
    <dgm:cxn modelId="{2E1C90C8-C308-4E8F-AEA6-A6A7CB0A0286}" type="presParOf" srcId="{78A12A19-E8A4-4043-B4B5-835E1FE0D6C7}" destId="{581FC3AE-9A4E-48C9-9B26-0479174DB8D5}" srcOrd="0" destOrd="0" presId="urn:microsoft.com/office/officeart/2005/8/layout/hProcess6"/>
    <dgm:cxn modelId="{1E753199-A3B1-4679-ABDC-74ED3D4AAC23}" type="presParOf" srcId="{78A12A19-E8A4-4043-B4B5-835E1FE0D6C7}" destId="{4FA59E9F-AD09-46FD-8970-475AC6161B8F}" srcOrd="1" destOrd="0" presId="urn:microsoft.com/office/officeart/2005/8/layout/hProcess6"/>
    <dgm:cxn modelId="{4F3456F1-1340-47FC-8B7C-E6A5598C8C30}" type="presParOf" srcId="{78A12A19-E8A4-4043-B4B5-835E1FE0D6C7}" destId="{E7D56DBA-34DB-4512-BC31-65CB944DC210}" srcOrd="2" destOrd="0" presId="urn:microsoft.com/office/officeart/2005/8/layout/hProcess6"/>
    <dgm:cxn modelId="{193B2066-CF88-4296-A0B1-7B633C08EDCE}" type="presParOf" srcId="{78A12A19-E8A4-4043-B4B5-835E1FE0D6C7}" destId="{5B6DE634-8C33-49A2-968E-40DA6DBA0067}" srcOrd="3" destOrd="0" presId="urn:microsoft.com/office/officeart/2005/8/layout/hProcess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46865F3-C122-44A5-9ED3-7F2A98257BFB}" type="doc">
      <dgm:prSet loTypeId="urn:microsoft.com/office/officeart/2005/8/layout/gear1" loCatId="relationship" qsTypeId="urn:microsoft.com/office/officeart/2005/8/quickstyle/simple1" qsCatId="simple" csTypeId="urn:microsoft.com/office/officeart/2005/8/colors/accent1_2" csCatId="accent1" phldr="1"/>
      <dgm:spPr/>
    </dgm:pt>
    <dgm:pt modelId="{17A7649E-1794-48E3-B294-3A90987F911B}">
      <dgm:prSet phldrT="[Текст]" custT="1"/>
      <dgm:spPr>
        <a:solidFill>
          <a:schemeClr val="bg2">
            <a:lumMod val="90000"/>
          </a:schemeClr>
        </a:solidFill>
        <a:ln>
          <a:solidFill>
            <a:schemeClr val="accent3">
              <a:lumMod val="75000"/>
            </a:schemeClr>
          </a:solidFill>
        </a:ln>
      </dgm:spPr>
      <dgm:t>
        <a:bodyPr/>
        <a:lstStyle/>
        <a:p>
          <a:r>
            <a:rPr lang="ru-RU" sz="1100" b="1" dirty="0">
              <a:solidFill>
                <a:schemeClr val="tx2">
                  <a:lumMod val="75000"/>
                </a:schemeClr>
              </a:solidFill>
              <a:latin typeface="Times New Roman" panose="02020603050405020304" pitchFamily="18" charset="0"/>
              <a:cs typeface="Times New Roman" panose="02020603050405020304" pitchFamily="18" charset="0"/>
            </a:rPr>
            <a:t>Бюджет муниципального района –  </a:t>
          </a:r>
          <a:r>
            <a:rPr lang="ru-RU" sz="1100" b="1" dirty="0" smtClean="0">
              <a:solidFill>
                <a:schemeClr val="tx2">
                  <a:lumMod val="75000"/>
                </a:schemeClr>
              </a:solidFill>
              <a:latin typeface="Times New Roman" panose="02020603050405020304" pitchFamily="18" charset="0"/>
              <a:cs typeface="Times New Roman" panose="02020603050405020304" pitchFamily="18" charset="0"/>
            </a:rPr>
            <a:t>1 762,0 </a:t>
          </a:r>
          <a:r>
            <a:rPr lang="ru-RU" sz="1100" b="1" dirty="0">
              <a:solidFill>
                <a:schemeClr val="tx2">
                  <a:lumMod val="75000"/>
                </a:schemeClr>
              </a:solidFill>
              <a:latin typeface="Times New Roman" panose="02020603050405020304" pitchFamily="18" charset="0"/>
              <a:cs typeface="Times New Roman" panose="02020603050405020304" pitchFamily="18" charset="0"/>
            </a:rPr>
            <a:t>млн. руб.</a:t>
          </a:r>
        </a:p>
      </dgm:t>
    </dgm:pt>
    <dgm:pt modelId="{D6E9EAA7-88EC-4130-9E3C-6C111685486B}" type="parTrans" cxnId="{30E219FF-6F46-4CFE-8A55-C93F70EEB9F2}">
      <dgm:prSet/>
      <dgm:spPr/>
      <dgm:t>
        <a:bodyPr/>
        <a:lstStyle/>
        <a:p>
          <a:endParaRPr lang="ru-RU"/>
        </a:p>
      </dgm:t>
    </dgm:pt>
    <dgm:pt modelId="{AED270F7-1CC5-46C9-A13A-135641E10CAB}" type="sibTrans" cxnId="{30E219FF-6F46-4CFE-8A55-C93F70EEB9F2}">
      <dgm:prSet/>
      <dgm:spPr/>
      <dgm:t>
        <a:bodyPr/>
        <a:lstStyle/>
        <a:p>
          <a:endParaRPr lang="ru-RU" baseline="0">
            <a:solidFill>
              <a:schemeClr val="bg1"/>
            </a:solidFill>
          </a:endParaRPr>
        </a:p>
      </dgm:t>
    </dgm:pt>
    <dgm:pt modelId="{84A0F5DD-2554-43B5-BE37-2E8CD87BF379}">
      <dgm:prSet phldrT="[Текст]"/>
      <dgm:spPr>
        <a:solidFill>
          <a:schemeClr val="accent1">
            <a:lumMod val="40000"/>
            <a:lumOff val="60000"/>
          </a:schemeClr>
        </a:solidFill>
        <a:ln>
          <a:solidFill>
            <a:schemeClr val="accent3">
              <a:lumMod val="75000"/>
            </a:schemeClr>
          </a:solidFill>
        </a:ln>
      </dgm:spPr>
      <dgm:t>
        <a:bodyPr/>
        <a:lstStyle/>
        <a:p>
          <a:r>
            <a:rPr lang="ru-RU" b="1" dirty="0">
              <a:solidFill>
                <a:schemeClr val="tx2">
                  <a:lumMod val="75000"/>
                </a:schemeClr>
              </a:solidFill>
              <a:latin typeface="Times New Roman" panose="02020603050405020304" pitchFamily="18" charset="0"/>
              <a:cs typeface="Times New Roman" panose="02020603050405020304" pitchFamily="18" charset="0"/>
            </a:rPr>
            <a:t>Бюджет городского поселения – </a:t>
          </a:r>
          <a:r>
            <a:rPr lang="ru-RU" b="1" dirty="0" smtClean="0">
              <a:solidFill>
                <a:schemeClr val="tx2">
                  <a:lumMod val="75000"/>
                </a:schemeClr>
              </a:solidFill>
              <a:latin typeface="Times New Roman" panose="02020603050405020304" pitchFamily="18" charset="0"/>
              <a:cs typeface="Times New Roman" panose="02020603050405020304" pitchFamily="18" charset="0"/>
            </a:rPr>
            <a:t>262,2 </a:t>
          </a:r>
          <a:r>
            <a:rPr lang="ru-RU" b="1" dirty="0">
              <a:solidFill>
                <a:schemeClr val="tx2">
                  <a:lumMod val="75000"/>
                </a:schemeClr>
              </a:solidFill>
              <a:latin typeface="Times New Roman" panose="02020603050405020304" pitchFamily="18" charset="0"/>
              <a:cs typeface="Times New Roman" panose="02020603050405020304" pitchFamily="18" charset="0"/>
            </a:rPr>
            <a:t>млн. руб</a:t>
          </a:r>
          <a:r>
            <a:rPr lang="ru-RU" b="1" dirty="0">
              <a:solidFill>
                <a:schemeClr val="bg1"/>
              </a:solidFill>
              <a:latin typeface="Times New Roman" panose="02020603050405020304" pitchFamily="18" charset="0"/>
              <a:cs typeface="Times New Roman" panose="02020603050405020304" pitchFamily="18" charset="0"/>
            </a:rPr>
            <a:t>.</a:t>
          </a:r>
        </a:p>
      </dgm:t>
    </dgm:pt>
    <dgm:pt modelId="{79AF0241-D3B6-446B-92F1-AECB44CB0B6B}" type="parTrans" cxnId="{23EAA636-FB4F-4146-AE21-E23917AA1AE7}">
      <dgm:prSet/>
      <dgm:spPr/>
      <dgm:t>
        <a:bodyPr/>
        <a:lstStyle/>
        <a:p>
          <a:endParaRPr lang="ru-RU"/>
        </a:p>
      </dgm:t>
    </dgm:pt>
    <dgm:pt modelId="{F803A08B-FF85-4CC1-A54E-559D381AD78E}" type="sibTrans" cxnId="{23EAA636-FB4F-4146-AE21-E23917AA1AE7}">
      <dgm:prSet/>
      <dgm:spPr/>
      <dgm:t>
        <a:bodyPr/>
        <a:lstStyle/>
        <a:p>
          <a:endParaRPr lang="ru-RU"/>
        </a:p>
      </dgm:t>
    </dgm:pt>
    <dgm:pt modelId="{27EAC371-E3E6-421B-88B4-C1687F985A49}">
      <dgm:prSet phldrT="[Текст]"/>
      <dgm:spPr>
        <a:solidFill>
          <a:schemeClr val="tx2">
            <a:lumMod val="20000"/>
            <a:lumOff val="80000"/>
          </a:schemeClr>
        </a:solidFill>
        <a:ln>
          <a:solidFill>
            <a:schemeClr val="accent3">
              <a:lumMod val="75000"/>
            </a:schemeClr>
          </a:solidFill>
        </a:ln>
      </dgm:spPr>
      <dgm:t>
        <a:bodyPr/>
        <a:lstStyle/>
        <a:p>
          <a:r>
            <a:rPr lang="ru-RU" b="1" dirty="0">
              <a:solidFill>
                <a:schemeClr val="tx2">
                  <a:lumMod val="75000"/>
                </a:schemeClr>
              </a:solidFill>
              <a:latin typeface="Times New Roman" panose="02020603050405020304" pitchFamily="18" charset="0"/>
              <a:cs typeface="Times New Roman" panose="02020603050405020304" pitchFamily="18" charset="0"/>
            </a:rPr>
            <a:t>Бюджеты сельских поселений – </a:t>
          </a:r>
          <a:r>
            <a:rPr lang="ru-RU" b="1" dirty="0" smtClean="0">
              <a:solidFill>
                <a:schemeClr val="tx2">
                  <a:lumMod val="75000"/>
                </a:schemeClr>
              </a:solidFill>
              <a:latin typeface="Times New Roman" panose="02020603050405020304" pitchFamily="18" charset="0"/>
              <a:cs typeface="Times New Roman" panose="02020603050405020304" pitchFamily="18" charset="0"/>
            </a:rPr>
            <a:t>147,7 </a:t>
          </a:r>
          <a:r>
            <a:rPr lang="ru-RU" b="1" dirty="0">
              <a:solidFill>
                <a:schemeClr val="tx2">
                  <a:lumMod val="75000"/>
                </a:schemeClr>
              </a:solidFill>
              <a:latin typeface="Times New Roman" panose="02020603050405020304" pitchFamily="18" charset="0"/>
              <a:cs typeface="Times New Roman" panose="02020603050405020304" pitchFamily="18" charset="0"/>
            </a:rPr>
            <a:t>млн. руб.</a:t>
          </a:r>
        </a:p>
      </dgm:t>
    </dgm:pt>
    <dgm:pt modelId="{7F9605B4-8200-4477-8696-227BE7F64886}" type="parTrans" cxnId="{DB9164C9-BAD6-4069-BC5C-893DF94CACA0}">
      <dgm:prSet/>
      <dgm:spPr/>
      <dgm:t>
        <a:bodyPr/>
        <a:lstStyle/>
        <a:p>
          <a:endParaRPr lang="ru-RU"/>
        </a:p>
      </dgm:t>
    </dgm:pt>
    <dgm:pt modelId="{029CC9AE-987C-43EC-BC3E-28E45F3484D7}" type="sibTrans" cxnId="{DB9164C9-BAD6-4069-BC5C-893DF94CACA0}">
      <dgm:prSet/>
      <dgm:spPr/>
      <dgm:t>
        <a:bodyPr/>
        <a:lstStyle/>
        <a:p>
          <a:endParaRPr lang="ru-RU"/>
        </a:p>
      </dgm:t>
    </dgm:pt>
    <dgm:pt modelId="{4CD2A1DF-9CDF-40DC-9DA8-6225A6F4F90B}" type="pres">
      <dgm:prSet presAssocID="{946865F3-C122-44A5-9ED3-7F2A98257BFB}" presName="composite" presStyleCnt="0">
        <dgm:presLayoutVars>
          <dgm:chMax val="3"/>
          <dgm:animLvl val="lvl"/>
          <dgm:resizeHandles val="exact"/>
        </dgm:presLayoutVars>
      </dgm:prSet>
      <dgm:spPr/>
    </dgm:pt>
    <dgm:pt modelId="{E0107120-9CBE-4C67-9522-8CFB137C0B32}" type="pres">
      <dgm:prSet presAssocID="{17A7649E-1794-48E3-B294-3A90987F911B}" presName="gear1" presStyleLbl="node1" presStyleIdx="0" presStyleCnt="3" custAng="20105729" custScaleX="58848" custScaleY="39718" custLinFactY="-8754" custLinFactNeighborX="-43097" custLinFactNeighborY="-100000">
        <dgm:presLayoutVars>
          <dgm:chMax val="1"/>
          <dgm:bulletEnabled val="1"/>
        </dgm:presLayoutVars>
      </dgm:prSet>
      <dgm:spPr/>
      <dgm:t>
        <a:bodyPr/>
        <a:lstStyle/>
        <a:p>
          <a:endParaRPr lang="ru-RU"/>
        </a:p>
      </dgm:t>
    </dgm:pt>
    <dgm:pt modelId="{4734E000-8232-4A19-AFD6-1F35809E4EED}" type="pres">
      <dgm:prSet presAssocID="{17A7649E-1794-48E3-B294-3A90987F911B}" presName="gear1srcNode" presStyleLbl="node1" presStyleIdx="0" presStyleCnt="3"/>
      <dgm:spPr/>
      <dgm:t>
        <a:bodyPr/>
        <a:lstStyle/>
        <a:p>
          <a:endParaRPr lang="ru-RU"/>
        </a:p>
      </dgm:t>
    </dgm:pt>
    <dgm:pt modelId="{196B616B-96BD-4BB3-9DEE-66E4D2BB7BF3}" type="pres">
      <dgm:prSet presAssocID="{17A7649E-1794-48E3-B294-3A90987F911B}" presName="gear1dstNode" presStyleLbl="node1" presStyleIdx="0" presStyleCnt="3"/>
      <dgm:spPr/>
      <dgm:t>
        <a:bodyPr/>
        <a:lstStyle/>
        <a:p>
          <a:endParaRPr lang="ru-RU"/>
        </a:p>
      </dgm:t>
    </dgm:pt>
    <dgm:pt modelId="{65D2E222-A09C-44C4-8BE7-1652DA6CE78A}" type="pres">
      <dgm:prSet presAssocID="{84A0F5DD-2554-43B5-BE37-2E8CD87BF379}" presName="gear2" presStyleLbl="node1" presStyleIdx="1" presStyleCnt="3" custScaleX="73963" custScaleY="67140" custLinFactX="65309" custLinFactNeighborX="100000" custLinFactNeighborY="-78531">
        <dgm:presLayoutVars>
          <dgm:chMax val="1"/>
          <dgm:bulletEnabled val="1"/>
        </dgm:presLayoutVars>
      </dgm:prSet>
      <dgm:spPr/>
      <dgm:t>
        <a:bodyPr/>
        <a:lstStyle/>
        <a:p>
          <a:endParaRPr lang="ru-RU"/>
        </a:p>
      </dgm:t>
    </dgm:pt>
    <dgm:pt modelId="{C64ABE43-A569-410C-BCC7-431B83B36000}" type="pres">
      <dgm:prSet presAssocID="{84A0F5DD-2554-43B5-BE37-2E8CD87BF379}" presName="gear2srcNode" presStyleLbl="node1" presStyleIdx="1" presStyleCnt="3"/>
      <dgm:spPr/>
      <dgm:t>
        <a:bodyPr/>
        <a:lstStyle/>
        <a:p>
          <a:endParaRPr lang="ru-RU"/>
        </a:p>
      </dgm:t>
    </dgm:pt>
    <dgm:pt modelId="{8E3E2ACD-E4AB-4C5B-891E-6B3C876FEE39}" type="pres">
      <dgm:prSet presAssocID="{84A0F5DD-2554-43B5-BE37-2E8CD87BF379}" presName="gear2dstNode" presStyleLbl="node1" presStyleIdx="1" presStyleCnt="3"/>
      <dgm:spPr/>
      <dgm:t>
        <a:bodyPr/>
        <a:lstStyle/>
        <a:p>
          <a:endParaRPr lang="ru-RU"/>
        </a:p>
      </dgm:t>
    </dgm:pt>
    <dgm:pt modelId="{EEC967AA-883C-43A2-81EB-CD8B5A0A429A}" type="pres">
      <dgm:prSet presAssocID="{27EAC371-E3E6-421B-88B4-C1687F985A49}" presName="gear3" presStyleLbl="node1" presStyleIdx="2" presStyleCnt="3" custScaleX="68750" custScaleY="64535" custLinFactNeighborX="40677" custLinFactNeighborY="-12184"/>
      <dgm:spPr/>
      <dgm:t>
        <a:bodyPr/>
        <a:lstStyle/>
        <a:p>
          <a:endParaRPr lang="ru-RU"/>
        </a:p>
      </dgm:t>
    </dgm:pt>
    <dgm:pt modelId="{10616DDE-A925-42F3-9BC5-2CBA5205A83D}" type="pres">
      <dgm:prSet presAssocID="{27EAC371-E3E6-421B-88B4-C1687F985A49}" presName="gear3tx" presStyleLbl="node1" presStyleIdx="2" presStyleCnt="3">
        <dgm:presLayoutVars>
          <dgm:chMax val="1"/>
          <dgm:bulletEnabled val="1"/>
        </dgm:presLayoutVars>
      </dgm:prSet>
      <dgm:spPr/>
      <dgm:t>
        <a:bodyPr/>
        <a:lstStyle/>
        <a:p>
          <a:endParaRPr lang="ru-RU"/>
        </a:p>
      </dgm:t>
    </dgm:pt>
    <dgm:pt modelId="{B43372CB-4CA0-4049-B000-2BA8A672A4D5}" type="pres">
      <dgm:prSet presAssocID="{27EAC371-E3E6-421B-88B4-C1687F985A49}" presName="gear3srcNode" presStyleLbl="node1" presStyleIdx="2" presStyleCnt="3"/>
      <dgm:spPr/>
      <dgm:t>
        <a:bodyPr/>
        <a:lstStyle/>
        <a:p>
          <a:endParaRPr lang="ru-RU"/>
        </a:p>
      </dgm:t>
    </dgm:pt>
    <dgm:pt modelId="{809A353A-FD85-4578-BC48-A2014B3DE562}" type="pres">
      <dgm:prSet presAssocID="{27EAC371-E3E6-421B-88B4-C1687F985A49}" presName="gear3dstNode" presStyleLbl="node1" presStyleIdx="2" presStyleCnt="3"/>
      <dgm:spPr/>
      <dgm:t>
        <a:bodyPr/>
        <a:lstStyle/>
        <a:p>
          <a:endParaRPr lang="ru-RU"/>
        </a:p>
      </dgm:t>
    </dgm:pt>
    <dgm:pt modelId="{1D1E5743-0150-4779-8D6D-A2A809632CBD}" type="pres">
      <dgm:prSet presAssocID="{AED270F7-1CC5-46C9-A13A-135641E10CAB}" presName="connector1" presStyleLbl="sibTrans2D1" presStyleIdx="0" presStyleCnt="3" custFlipVert="1" custFlipHor="1" custScaleX="1099" custScaleY="3286" custLinFactNeighborX="3701"/>
      <dgm:spPr/>
      <dgm:t>
        <a:bodyPr/>
        <a:lstStyle/>
        <a:p>
          <a:endParaRPr lang="ru-RU"/>
        </a:p>
      </dgm:t>
    </dgm:pt>
    <dgm:pt modelId="{18323181-3E51-4590-9D13-3867250A5528}" type="pres">
      <dgm:prSet presAssocID="{F803A08B-FF85-4CC1-A54E-559D381AD78E}" presName="connector2" presStyleLbl="sibTrans2D1" presStyleIdx="1" presStyleCnt="3" custFlipHor="1" custScaleX="23223" custScaleY="1512"/>
      <dgm:spPr/>
      <dgm:t>
        <a:bodyPr/>
        <a:lstStyle/>
        <a:p>
          <a:endParaRPr lang="ru-RU"/>
        </a:p>
      </dgm:t>
    </dgm:pt>
    <dgm:pt modelId="{5F699156-85A8-4D23-97F4-CDE1475ED57B}" type="pres">
      <dgm:prSet presAssocID="{029CC9AE-987C-43EC-BC3E-28E45F3484D7}" presName="connector3" presStyleLbl="sibTrans2D1" presStyleIdx="2" presStyleCnt="3" custFlipHor="1" custScaleX="2065" custScaleY="38969"/>
      <dgm:spPr/>
      <dgm:t>
        <a:bodyPr/>
        <a:lstStyle/>
        <a:p>
          <a:endParaRPr lang="ru-RU"/>
        </a:p>
      </dgm:t>
    </dgm:pt>
  </dgm:ptLst>
  <dgm:cxnLst>
    <dgm:cxn modelId="{7163328A-97BC-4E3E-A019-4F9409B0340E}" type="presOf" srcId="{84A0F5DD-2554-43B5-BE37-2E8CD87BF379}" destId="{8E3E2ACD-E4AB-4C5B-891E-6B3C876FEE39}" srcOrd="2" destOrd="0" presId="urn:microsoft.com/office/officeart/2005/8/layout/gear1"/>
    <dgm:cxn modelId="{6FB353AB-84B5-4973-BA23-F05BE46C0FB3}" type="presOf" srcId="{27EAC371-E3E6-421B-88B4-C1687F985A49}" destId="{EEC967AA-883C-43A2-81EB-CD8B5A0A429A}" srcOrd="0" destOrd="0" presId="urn:microsoft.com/office/officeart/2005/8/layout/gear1"/>
    <dgm:cxn modelId="{4B580A91-0094-4603-9397-D1B71C1FD821}" type="presOf" srcId="{AED270F7-1CC5-46C9-A13A-135641E10CAB}" destId="{1D1E5743-0150-4779-8D6D-A2A809632CBD}" srcOrd="0" destOrd="0" presId="urn:microsoft.com/office/officeart/2005/8/layout/gear1"/>
    <dgm:cxn modelId="{F62FB987-B19E-43CB-A52E-DDA55CCB56BA}" type="presOf" srcId="{F803A08B-FF85-4CC1-A54E-559D381AD78E}" destId="{18323181-3E51-4590-9D13-3867250A5528}" srcOrd="0" destOrd="0" presId="urn:microsoft.com/office/officeart/2005/8/layout/gear1"/>
    <dgm:cxn modelId="{69096BCF-7B8E-4201-B3B6-EF4A41E6AC51}" type="presOf" srcId="{27EAC371-E3E6-421B-88B4-C1687F985A49}" destId="{B43372CB-4CA0-4049-B000-2BA8A672A4D5}" srcOrd="2" destOrd="0" presId="urn:microsoft.com/office/officeart/2005/8/layout/gear1"/>
    <dgm:cxn modelId="{02D82B3E-ADB4-4877-8BAC-D606FE151120}" type="presOf" srcId="{84A0F5DD-2554-43B5-BE37-2E8CD87BF379}" destId="{65D2E222-A09C-44C4-8BE7-1652DA6CE78A}" srcOrd="0" destOrd="0" presId="urn:microsoft.com/office/officeart/2005/8/layout/gear1"/>
    <dgm:cxn modelId="{2D2C2D6F-4A89-4BD1-BA56-3E61BDF4B464}" type="presOf" srcId="{27EAC371-E3E6-421B-88B4-C1687F985A49}" destId="{10616DDE-A925-42F3-9BC5-2CBA5205A83D}" srcOrd="1" destOrd="0" presId="urn:microsoft.com/office/officeart/2005/8/layout/gear1"/>
    <dgm:cxn modelId="{FACA6B2E-6CBE-42E0-B183-619DB662F3B5}" type="presOf" srcId="{17A7649E-1794-48E3-B294-3A90987F911B}" destId="{E0107120-9CBE-4C67-9522-8CFB137C0B32}" srcOrd="0" destOrd="0" presId="urn:microsoft.com/office/officeart/2005/8/layout/gear1"/>
    <dgm:cxn modelId="{3F54B87C-D76A-42E9-B7C8-A6087489567B}" type="presOf" srcId="{029CC9AE-987C-43EC-BC3E-28E45F3484D7}" destId="{5F699156-85A8-4D23-97F4-CDE1475ED57B}" srcOrd="0" destOrd="0" presId="urn:microsoft.com/office/officeart/2005/8/layout/gear1"/>
    <dgm:cxn modelId="{4B2F3D25-2189-4962-8144-25F478FDEA0B}" type="presOf" srcId="{946865F3-C122-44A5-9ED3-7F2A98257BFB}" destId="{4CD2A1DF-9CDF-40DC-9DA8-6225A6F4F90B}" srcOrd="0" destOrd="0" presId="urn:microsoft.com/office/officeart/2005/8/layout/gear1"/>
    <dgm:cxn modelId="{FC3BA441-FBBC-4744-B67B-8FF52140502B}" type="presOf" srcId="{27EAC371-E3E6-421B-88B4-C1687F985A49}" destId="{809A353A-FD85-4578-BC48-A2014B3DE562}" srcOrd="3" destOrd="0" presId="urn:microsoft.com/office/officeart/2005/8/layout/gear1"/>
    <dgm:cxn modelId="{09B80CF5-C322-4914-B4EC-A98AC48DB2E0}" type="presOf" srcId="{84A0F5DD-2554-43B5-BE37-2E8CD87BF379}" destId="{C64ABE43-A569-410C-BCC7-431B83B36000}" srcOrd="1" destOrd="0" presId="urn:microsoft.com/office/officeart/2005/8/layout/gear1"/>
    <dgm:cxn modelId="{48E2F20C-639B-4461-A317-F01B0AA3CB1F}" type="presOf" srcId="{17A7649E-1794-48E3-B294-3A90987F911B}" destId="{4734E000-8232-4A19-AFD6-1F35809E4EED}" srcOrd="1" destOrd="0" presId="urn:microsoft.com/office/officeart/2005/8/layout/gear1"/>
    <dgm:cxn modelId="{DB9164C9-BAD6-4069-BC5C-893DF94CACA0}" srcId="{946865F3-C122-44A5-9ED3-7F2A98257BFB}" destId="{27EAC371-E3E6-421B-88B4-C1687F985A49}" srcOrd="2" destOrd="0" parTransId="{7F9605B4-8200-4477-8696-227BE7F64886}" sibTransId="{029CC9AE-987C-43EC-BC3E-28E45F3484D7}"/>
    <dgm:cxn modelId="{23EAA636-FB4F-4146-AE21-E23917AA1AE7}" srcId="{946865F3-C122-44A5-9ED3-7F2A98257BFB}" destId="{84A0F5DD-2554-43B5-BE37-2E8CD87BF379}" srcOrd="1" destOrd="0" parTransId="{79AF0241-D3B6-446B-92F1-AECB44CB0B6B}" sibTransId="{F803A08B-FF85-4CC1-A54E-559D381AD78E}"/>
    <dgm:cxn modelId="{5E1384C9-AC7B-433E-A034-9AAC6475CB0B}" type="presOf" srcId="{17A7649E-1794-48E3-B294-3A90987F911B}" destId="{196B616B-96BD-4BB3-9DEE-66E4D2BB7BF3}" srcOrd="2" destOrd="0" presId="urn:microsoft.com/office/officeart/2005/8/layout/gear1"/>
    <dgm:cxn modelId="{30E219FF-6F46-4CFE-8A55-C93F70EEB9F2}" srcId="{946865F3-C122-44A5-9ED3-7F2A98257BFB}" destId="{17A7649E-1794-48E3-B294-3A90987F911B}" srcOrd="0" destOrd="0" parTransId="{D6E9EAA7-88EC-4130-9E3C-6C111685486B}" sibTransId="{AED270F7-1CC5-46C9-A13A-135641E10CAB}"/>
    <dgm:cxn modelId="{FC2036BC-D22B-4DB0-982B-8A14316D3151}" type="presParOf" srcId="{4CD2A1DF-9CDF-40DC-9DA8-6225A6F4F90B}" destId="{E0107120-9CBE-4C67-9522-8CFB137C0B32}" srcOrd="0" destOrd="0" presId="urn:microsoft.com/office/officeart/2005/8/layout/gear1"/>
    <dgm:cxn modelId="{8A051651-9DD7-4CE3-95B0-40581D59EDAC}" type="presParOf" srcId="{4CD2A1DF-9CDF-40DC-9DA8-6225A6F4F90B}" destId="{4734E000-8232-4A19-AFD6-1F35809E4EED}" srcOrd="1" destOrd="0" presId="urn:microsoft.com/office/officeart/2005/8/layout/gear1"/>
    <dgm:cxn modelId="{38FDF462-4898-41E0-B81F-3A45D84FF206}" type="presParOf" srcId="{4CD2A1DF-9CDF-40DC-9DA8-6225A6F4F90B}" destId="{196B616B-96BD-4BB3-9DEE-66E4D2BB7BF3}" srcOrd="2" destOrd="0" presId="urn:microsoft.com/office/officeart/2005/8/layout/gear1"/>
    <dgm:cxn modelId="{D4B9086E-48AC-4DC2-990E-E3717E4052D7}" type="presParOf" srcId="{4CD2A1DF-9CDF-40DC-9DA8-6225A6F4F90B}" destId="{65D2E222-A09C-44C4-8BE7-1652DA6CE78A}" srcOrd="3" destOrd="0" presId="urn:microsoft.com/office/officeart/2005/8/layout/gear1"/>
    <dgm:cxn modelId="{B614ABE8-DED6-4B77-9C0E-D9A42AEB6C10}" type="presParOf" srcId="{4CD2A1DF-9CDF-40DC-9DA8-6225A6F4F90B}" destId="{C64ABE43-A569-410C-BCC7-431B83B36000}" srcOrd="4" destOrd="0" presId="urn:microsoft.com/office/officeart/2005/8/layout/gear1"/>
    <dgm:cxn modelId="{07FD5D7A-C976-4A64-8FF3-E37A371CD77E}" type="presParOf" srcId="{4CD2A1DF-9CDF-40DC-9DA8-6225A6F4F90B}" destId="{8E3E2ACD-E4AB-4C5B-891E-6B3C876FEE39}" srcOrd="5" destOrd="0" presId="urn:microsoft.com/office/officeart/2005/8/layout/gear1"/>
    <dgm:cxn modelId="{36A71AC7-07EA-4445-910E-FBF58478D3E3}" type="presParOf" srcId="{4CD2A1DF-9CDF-40DC-9DA8-6225A6F4F90B}" destId="{EEC967AA-883C-43A2-81EB-CD8B5A0A429A}" srcOrd="6" destOrd="0" presId="urn:microsoft.com/office/officeart/2005/8/layout/gear1"/>
    <dgm:cxn modelId="{99C1DBFE-62DF-412D-BD1A-1D6192D63ED6}" type="presParOf" srcId="{4CD2A1DF-9CDF-40DC-9DA8-6225A6F4F90B}" destId="{10616DDE-A925-42F3-9BC5-2CBA5205A83D}" srcOrd="7" destOrd="0" presId="urn:microsoft.com/office/officeart/2005/8/layout/gear1"/>
    <dgm:cxn modelId="{A00A4AC5-2FEA-416A-8851-E27F81909704}" type="presParOf" srcId="{4CD2A1DF-9CDF-40DC-9DA8-6225A6F4F90B}" destId="{B43372CB-4CA0-4049-B000-2BA8A672A4D5}" srcOrd="8" destOrd="0" presId="urn:microsoft.com/office/officeart/2005/8/layout/gear1"/>
    <dgm:cxn modelId="{97AFB0AD-7024-4123-83A1-59DA43DC9DDE}" type="presParOf" srcId="{4CD2A1DF-9CDF-40DC-9DA8-6225A6F4F90B}" destId="{809A353A-FD85-4578-BC48-A2014B3DE562}" srcOrd="9" destOrd="0" presId="urn:microsoft.com/office/officeart/2005/8/layout/gear1"/>
    <dgm:cxn modelId="{1E5AAF7D-BFE4-4032-8BA4-DB7D6D219851}" type="presParOf" srcId="{4CD2A1DF-9CDF-40DC-9DA8-6225A6F4F90B}" destId="{1D1E5743-0150-4779-8D6D-A2A809632CBD}" srcOrd="10" destOrd="0" presId="urn:microsoft.com/office/officeart/2005/8/layout/gear1"/>
    <dgm:cxn modelId="{62FC99BE-3A90-4C9A-84D4-CF44103D6E64}" type="presParOf" srcId="{4CD2A1DF-9CDF-40DC-9DA8-6225A6F4F90B}" destId="{18323181-3E51-4590-9D13-3867250A5528}" srcOrd="11" destOrd="0" presId="urn:microsoft.com/office/officeart/2005/8/layout/gear1"/>
    <dgm:cxn modelId="{609AD1E5-8654-4605-A483-FD2AF2C0D897}" type="presParOf" srcId="{4CD2A1DF-9CDF-40DC-9DA8-6225A6F4F90B}" destId="{5F699156-85A8-4D23-97F4-CDE1475ED57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237BE7-30B1-4AD2-9EA0-BF639DCB0294}" type="doc">
      <dgm:prSet loTypeId="urn:microsoft.com/office/officeart/2008/layout/VerticalCircleList" loCatId="list" qsTypeId="urn:microsoft.com/office/officeart/2005/8/quickstyle/3d5" qsCatId="3D" csTypeId="urn:microsoft.com/office/officeart/2005/8/colors/accent1_2" csCatId="accent1" phldr="1"/>
      <dgm:spPr/>
      <dgm:t>
        <a:bodyPr/>
        <a:lstStyle/>
        <a:p>
          <a:endParaRPr lang="ru-RU"/>
        </a:p>
      </dgm:t>
    </dgm:pt>
    <dgm:pt modelId="{35D8EF60-75E8-4912-BDC2-EEAA29910887}">
      <dgm:prSet phldrT="[Текст]" custT="1"/>
      <dgm:spPr/>
      <dgm:t>
        <a:bodyPr/>
        <a:lstStyle/>
        <a:p>
          <a:r>
            <a:rPr lang="ru-RU" sz="1600" b="0" i="1" dirty="0">
              <a:latin typeface="Times New Roman" panose="02020603050405020304" pitchFamily="18" charset="0"/>
              <a:cs typeface="Times New Roman" panose="02020603050405020304" pitchFamily="18" charset="0"/>
            </a:rPr>
            <a:t>На решение вопросов местного значения </a:t>
          </a:r>
          <a:r>
            <a:rPr lang="ru-RU" sz="1600" b="0" i="1" dirty="0" smtClean="0">
              <a:latin typeface="Times New Roman" panose="02020603050405020304" pitchFamily="18" charset="0"/>
              <a:cs typeface="Times New Roman" panose="02020603050405020304" pitchFamily="18" charset="0"/>
            </a:rPr>
            <a:t>– 1390,24 </a:t>
          </a:r>
          <a:r>
            <a:rPr lang="ru-RU" sz="1600" b="0" i="1" dirty="0">
              <a:latin typeface="Times New Roman" panose="02020603050405020304" pitchFamily="18" charset="0"/>
              <a:cs typeface="Times New Roman" panose="02020603050405020304" pitchFamily="18" charset="0"/>
            </a:rPr>
            <a:t>млн. руб.</a:t>
          </a:r>
        </a:p>
      </dgm:t>
    </dgm:pt>
    <dgm:pt modelId="{DE7A9B84-3E2E-4DB7-8B8F-89BBAA47FBBE}" type="parTrans" cxnId="{6CB95FF5-1C88-436F-AC69-4BB83D8FB01C}">
      <dgm:prSet/>
      <dgm:spPr/>
      <dgm:t>
        <a:bodyPr/>
        <a:lstStyle/>
        <a:p>
          <a:endParaRPr lang="ru-RU"/>
        </a:p>
      </dgm:t>
    </dgm:pt>
    <dgm:pt modelId="{B6282C03-BE1F-47BA-82C8-1A0ED8236F61}" type="sibTrans" cxnId="{6CB95FF5-1C88-436F-AC69-4BB83D8FB01C}">
      <dgm:prSet/>
      <dgm:spPr/>
      <dgm:t>
        <a:bodyPr/>
        <a:lstStyle/>
        <a:p>
          <a:endParaRPr lang="ru-RU"/>
        </a:p>
      </dgm:t>
    </dgm:pt>
    <dgm:pt modelId="{FB7ACDC3-E389-415A-91ED-DBF38CB98B7F}">
      <dgm:prSet phldrT="[Текст]" custT="1"/>
      <dgm:spPr/>
      <dgm:t>
        <a:bodyPr/>
        <a:lstStyle/>
        <a:p>
          <a:r>
            <a:rPr lang="ru-RU" sz="1100" b="0" dirty="0" smtClean="0">
              <a:latin typeface="Times New Roman" panose="02020603050405020304" pitchFamily="18" charset="0"/>
              <a:cs typeface="Times New Roman" panose="02020603050405020304" pitchFamily="18" charset="0"/>
            </a:rPr>
            <a:t>36,0%</a:t>
          </a:r>
          <a:endParaRPr lang="ru-RU" sz="1100" b="0" dirty="0">
            <a:latin typeface="Times New Roman" panose="02020603050405020304" pitchFamily="18" charset="0"/>
            <a:cs typeface="Times New Roman" panose="02020603050405020304" pitchFamily="18" charset="0"/>
          </a:endParaRPr>
        </a:p>
      </dgm:t>
    </dgm:pt>
    <dgm:pt modelId="{C6F9975A-4BFE-4EAF-990F-C4F3C9BFB6FE}" type="parTrans" cxnId="{07CA15B9-2D33-43E0-ADCA-2505986978EB}">
      <dgm:prSet/>
      <dgm:spPr/>
      <dgm:t>
        <a:bodyPr/>
        <a:lstStyle/>
        <a:p>
          <a:endParaRPr lang="ru-RU"/>
        </a:p>
      </dgm:t>
    </dgm:pt>
    <dgm:pt modelId="{F806E28C-E355-429A-94CE-7541B88D83B8}" type="sibTrans" cxnId="{07CA15B9-2D33-43E0-ADCA-2505986978EB}">
      <dgm:prSet/>
      <dgm:spPr/>
      <dgm:t>
        <a:bodyPr/>
        <a:lstStyle/>
        <a:p>
          <a:endParaRPr lang="ru-RU"/>
        </a:p>
      </dgm:t>
    </dgm:pt>
    <dgm:pt modelId="{14049B9E-6E41-4E8B-B5F9-6115B81C0C24}">
      <dgm:prSet phldrT="[Текст]" custT="1"/>
      <dgm:spPr/>
      <dgm:t>
        <a:bodyPr/>
        <a:lstStyle/>
        <a:p>
          <a:r>
            <a:rPr lang="ru-RU" sz="1100" b="0" dirty="0" smtClean="0">
              <a:latin typeface="Times New Roman" panose="02020603050405020304" pitchFamily="18" charset="0"/>
              <a:cs typeface="Times New Roman" panose="02020603050405020304" pitchFamily="18" charset="0"/>
            </a:rPr>
            <a:t>64,0 </a:t>
          </a:r>
          <a:r>
            <a:rPr lang="ru-RU" sz="1100" b="0" dirty="0">
              <a:latin typeface="Times New Roman" panose="02020603050405020304" pitchFamily="18" charset="0"/>
              <a:cs typeface="Times New Roman" panose="02020603050405020304" pitchFamily="18" charset="0"/>
            </a:rPr>
            <a:t>%</a:t>
          </a:r>
        </a:p>
      </dgm:t>
    </dgm:pt>
    <dgm:pt modelId="{C2F8689F-642B-44B5-A1F2-234C04F97D68}" type="sibTrans" cxnId="{BDF85787-F26E-464D-92BB-A101269D6C88}">
      <dgm:prSet/>
      <dgm:spPr/>
      <dgm:t>
        <a:bodyPr/>
        <a:lstStyle/>
        <a:p>
          <a:endParaRPr lang="ru-RU"/>
        </a:p>
      </dgm:t>
    </dgm:pt>
    <dgm:pt modelId="{F346F9D5-04C2-4EB6-92F4-445D2626692F}" type="parTrans" cxnId="{BDF85787-F26E-464D-92BB-A101269D6C88}">
      <dgm:prSet/>
      <dgm:spPr/>
      <dgm:t>
        <a:bodyPr/>
        <a:lstStyle/>
        <a:p>
          <a:endParaRPr lang="ru-RU"/>
        </a:p>
      </dgm:t>
    </dgm:pt>
    <dgm:pt modelId="{DBBF010F-D245-40DB-9595-0AFD35EAF54E}">
      <dgm:prSet phldrT="[Текст]" custT="1"/>
      <dgm:spPr/>
      <dgm:t>
        <a:bodyPr/>
        <a:lstStyle/>
        <a:p>
          <a:pPr algn="r"/>
          <a:r>
            <a:rPr lang="ru-RU" sz="1600" b="0" i="1" dirty="0">
              <a:latin typeface="Times New Roman" panose="02020603050405020304" pitchFamily="18" charset="0"/>
              <a:cs typeface="Times New Roman" panose="02020603050405020304" pitchFamily="18" charset="0"/>
            </a:rPr>
            <a:t>                                        На осуществление переданных государственных полномочий –            </a:t>
          </a:r>
          <a:r>
            <a:rPr lang="ru-RU" sz="1600" b="0" i="1" dirty="0" smtClean="0">
              <a:latin typeface="Times New Roman" panose="02020603050405020304" pitchFamily="18" charset="0"/>
              <a:cs typeface="Times New Roman" panose="02020603050405020304" pitchFamily="18" charset="0"/>
            </a:rPr>
            <a:t>781,66 </a:t>
          </a:r>
          <a:r>
            <a:rPr lang="ru-RU" sz="1600" b="0" i="1" dirty="0">
              <a:latin typeface="Times New Roman" panose="02020603050405020304" pitchFamily="18" charset="0"/>
              <a:cs typeface="Times New Roman" panose="02020603050405020304" pitchFamily="18" charset="0"/>
            </a:rPr>
            <a:t>млн. руб.</a:t>
          </a:r>
        </a:p>
      </dgm:t>
    </dgm:pt>
    <dgm:pt modelId="{D04FD190-CF02-4014-972F-1575A7079798}" type="sibTrans" cxnId="{074DFFCF-D007-4E3A-A646-DCEAB28061B6}">
      <dgm:prSet/>
      <dgm:spPr/>
      <dgm:t>
        <a:bodyPr/>
        <a:lstStyle/>
        <a:p>
          <a:endParaRPr lang="ru-RU"/>
        </a:p>
      </dgm:t>
    </dgm:pt>
    <dgm:pt modelId="{5D02FC7B-1268-45FD-B389-0073296118B9}" type="parTrans" cxnId="{074DFFCF-D007-4E3A-A646-DCEAB28061B6}">
      <dgm:prSet/>
      <dgm:spPr/>
      <dgm:t>
        <a:bodyPr/>
        <a:lstStyle/>
        <a:p>
          <a:endParaRPr lang="ru-RU"/>
        </a:p>
      </dgm:t>
    </dgm:pt>
    <dgm:pt modelId="{87C752B6-AC8F-4450-8CDC-CD418B85B0A7}" type="pres">
      <dgm:prSet presAssocID="{0F237BE7-30B1-4AD2-9EA0-BF639DCB0294}" presName="Name0" presStyleCnt="0">
        <dgm:presLayoutVars>
          <dgm:dir/>
        </dgm:presLayoutVars>
      </dgm:prSet>
      <dgm:spPr/>
      <dgm:t>
        <a:bodyPr/>
        <a:lstStyle/>
        <a:p>
          <a:endParaRPr lang="ru-RU"/>
        </a:p>
      </dgm:t>
    </dgm:pt>
    <dgm:pt modelId="{9DA8819A-ECF3-4DC3-9A2A-3F2DC3B3F259}" type="pres">
      <dgm:prSet presAssocID="{14049B9E-6E41-4E8B-B5F9-6115B81C0C24}" presName="withChildren" presStyleCnt="0"/>
      <dgm:spPr/>
    </dgm:pt>
    <dgm:pt modelId="{ACA30175-834E-4C3E-A645-0F5027271C3D}" type="pres">
      <dgm:prSet presAssocID="{14049B9E-6E41-4E8B-B5F9-6115B81C0C24}" presName="bigCircle" presStyleLbl="vennNode1" presStyleIdx="0" presStyleCnt="4" custLinFactNeighborX="-7371" custLinFactNeighborY="-6647"/>
      <dgm:spPr>
        <a:solidFill>
          <a:schemeClr val="tx1">
            <a:lumMod val="65000"/>
            <a:lumOff val="35000"/>
            <a:alpha val="50000"/>
          </a:schemeClr>
        </a:solidFill>
      </dgm:spPr>
      <dgm:t>
        <a:bodyPr/>
        <a:lstStyle/>
        <a:p>
          <a:endParaRPr lang="ru-RU"/>
        </a:p>
      </dgm:t>
    </dgm:pt>
    <dgm:pt modelId="{2F794A96-3E1E-443C-A666-9D6117159C31}" type="pres">
      <dgm:prSet presAssocID="{14049B9E-6E41-4E8B-B5F9-6115B81C0C24}" presName="medCircle" presStyleLbl="vennNode1" presStyleIdx="1" presStyleCnt="4" custScaleX="181795" custScaleY="92893"/>
      <dgm:spPr>
        <a:solidFill>
          <a:schemeClr val="bg2">
            <a:lumMod val="75000"/>
            <a:alpha val="50000"/>
          </a:schemeClr>
        </a:solidFill>
      </dgm:spPr>
      <dgm:t>
        <a:bodyPr/>
        <a:lstStyle/>
        <a:p>
          <a:endParaRPr lang="ru-RU"/>
        </a:p>
      </dgm:t>
    </dgm:pt>
    <dgm:pt modelId="{6C53DEC1-047E-4F18-8A22-FFD133254601}" type="pres">
      <dgm:prSet presAssocID="{14049B9E-6E41-4E8B-B5F9-6115B81C0C24}" presName="txLvl1" presStyleLbl="revTx" presStyleIdx="0" presStyleCnt="4"/>
      <dgm:spPr/>
      <dgm:t>
        <a:bodyPr/>
        <a:lstStyle/>
        <a:p>
          <a:endParaRPr lang="ru-RU"/>
        </a:p>
      </dgm:t>
    </dgm:pt>
    <dgm:pt modelId="{3F5EC44C-1DAD-4012-B1B5-162C5E4A100C}" type="pres">
      <dgm:prSet presAssocID="{14049B9E-6E41-4E8B-B5F9-6115B81C0C24}" presName="lin" presStyleCnt="0"/>
      <dgm:spPr/>
    </dgm:pt>
    <dgm:pt modelId="{BEB26E8B-E42F-44B7-83E4-383EE48BDFB2}" type="pres">
      <dgm:prSet presAssocID="{35D8EF60-75E8-4912-BDC2-EEAA29910887}" presName="txLvl2" presStyleLbl="revTx" presStyleIdx="1" presStyleCnt="4" custScaleY="496461" custLinFactNeighborX="-16615" custLinFactNeighborY="-31496"/>
      <dgm:spPr/>
      <dgm:t>
        <a:bodyPr/>
        <a:lstStyle/>
        <a:p>
          <a:endParaRPr lang="ru-RU"/>
        </a:p>
      </dgm:t>
    </dgm:pt>
    <dgm:pt modelId="{386F99FD-BDE7-4F25-AD76-CF5AF7206D8B}" type="pres">
      <dgm:prSet presAssocID="{14049B9E-6E41-4E8B-B5F9-6115B81C0C24}" presName="overlap" presStyleCnt="0"/>
      <dgm:spPr/>
    </dgm:pt>
    <dgm:pt modelId="{ACB5CE75-4D61-4A79-8C9B-C33AEEB7131C}" type="pres">
      <dgm:prSet presAssocID="{FB7ACDC3-E389-415A-91ED-DBF38CB98B7F}" presName="withChildren" presStyleCnt="0"/>
      <dgm:spPr/>
    </dgm:pt>
    <dgm:pt modelId="{E73619EF-9A31-4BCD-8AE8-A0343F9E84ED}" type="pres">
      <dgm:prSet presAssocID="{FB7ACDC3-E389-415A-91ED-DBF38CB98B7F}" presName="bigCircle" presStyleLbl="vennNode1" presStyleIdx="2" presStyleCnt="4" custLinFactNeighborX="16397" custLinFactNeighborY="-511"/>
      <dgm:spPr>
        <a:solidFill>
          <a:schemeClr val="bg2">
            <a:lumMod val="75000"/>
            <a:alpha val="50000"/>
          </a:schemeClr>
        </a:solidFill>
      </dgm:spPr>
      <dgm:t>
        <a:bodyPr/>
        <a:lstStyle/>
        <a:p>
          <a:endParaRPr lang="ru-RU"/>
        </a:p>
      </dgm:t>
    </dgm:pt>
    <dgm:pt modelId="{8CB12AA0-24CC-4839-BE1E-064FCB6DFA00}" type="pres">
      <dgm:prSet presAssocID="{FB7ACDC3-E389-415A-91ED-DBF38CB98B7F}" presName="medCircle" presStyleLbl="vennNode1" presStyleIdx="3" presStyleCnt="4" custScaleX="202186" custLinFactNeighborX="29884" custLinFactNeighborY="-8966"/>
      <dgm:spPr>
        <a:solidFill>
          <a:schemeClr val="bg2">
            <a:lumMod val="75000"/>
            <a:alpha val="50000"/>
          </a:schemeClr>
        </a:solidFill>
      </dgm:spPr>
      <dgm:t>
        <a:bodyPr/>
        <a:lstStyle/>
        <a:p>
          <a:endParaRPr lang="ru-RU"/>
        </a:p>
      </dgm:t>
    </dgm:pt>
    <dgm:pt modelId="{87F1DB4B-E19F-42CC-88EC-294E91F2AEA7}" type="pres">
      <dgm:prSet presAssocID="{FB7ACDC3-E389-415A-91ED-DBF38CB98B7F}" presName="txLvl1" presStyleLbl="revTx" presStyleIdx="2" presStyleCnt="4"/>
      <dgm:spPr/>
      <dgm:t>
        <a:bodyPr/>
        <a:lstStyle/>
        <a:p>
          <a:endParaRPr lang="ru-RU"/>
        </a:p>
      </dgm:t>
    </dgm:pt>
    <dgm:pt modelId="{47A276AC-8272-462B-B3AA-9428E0C4815C}" type="pres">
      <dgm:prSet presAssocID="{FB7ACDC3-E389-415A-91ED-DBF38CB98B7F}" presName="lin" presStyleCnt="0"/>
      <dgm:spPr/>
    </dgm:pt>
    <dgm:pt modelId="{518F7513-6FC5-429D-81D3-5118C3410A59}" type="pres">
      <dgm:prSet presAssocID="{DBBF010F-D245-40DB-9595-0AFD35EAF54E}" presName="txLvl2" presStyleLbl="revTx" presStyleIdx="3" presStyleCnt="4" custScaleY="574170" custLinFactNeighborX="-6270"/>
      <dgm:spPr/>
      <dgm:t>
        <a:bodyPr/>
        <a:lstStyle/>
        <a:p>
          <a:endParaRPr lang="ru-RU"/>
        </a:p>
      </dgm:t>
    </dgm:pt>
  </dgm:ptLst>
  <dgm:cxnLst>
    <dgm:cxn modelId="{BDF85787-F26E-464D-92BB-A101269D6C88}" srcId="{0F237BE7-30B1-4AD2-9EA0-BF639DCB0294}" destId="{14049B9E-6E41-4E8B-B5F9-6115B81C0C24}" srcOrd="0" destOrd="0" parTransId="{F346F9D5-04C2-4EB6-92F4-445D2626692F}" sibTransId="{C2F8689F-642B-44B5-A1F2-234C04F97D68}"/>
    <dgm:cxn modelId="{4C2D0465-9734-4953-BB3F-B3F619C74FA0}" type="presOf" srcId="{0F237BE7-30B1-4AD2-9EA0-BF639DCB0294}" destId="{87C752B6-AC8F-4450-8CDC-CD418B85B0A7}" srcOrd="0" destOrd="0" presId="urn:microsoft.com/office/officeart/2008/layout/VerticalCircleList"/>
    <dgm:cxn modelId="{B0F00931-FAC0-4D31-8298-4061A3CF5725}" type="presOf" srcId="{FB7ACDC3-E389-415A-91ED-DBF38CB98B7F}" destId="{87F1DB4B-E19F-42CC-88EC-294E91F2AEA7}" srcOrd="0" destOrd="0" presId="urn:microsoft.com/office/officeart/2008/layout/VerticalCircleList"/>
    <dgm:cxn modelId="{BC7D2C75-4690-478D-8858-6EE2F32C1EB8}" type="presOf" srcId="{35D8EF60-75E8-4912-BDC2-EEAA29910887}" destId="{BEB26E8B-E42F-44B7-83E4-383EE48BDFB2}" srcOrd="0" destOrd="0" presId="urn:microsoft.com/office/officeart/2008/layout/VerticalCircleList"/>
    <dgm:cxn modelId="{6CB95FF5-1C88-436F-AC69-4BB83D8FB01C}" srcId="{14049B9E-6E41-4E8B-B5F9-6115B81C0C24}" destId="{35D8EF60-75E8-4912-BDC2-EEAA29910887}" srcOrd="0" destOrd="0" parTransId="{DE7A9B84-3E2E-4DB7-8B8F-89BBAA47FBBE}" sibTransId="{B6282C03-BE1F-47BA-82C8-1A0ED8236F61}"/>
    <dgm:cxn modelId="{10A635A1-D316-4B6A-9546-D67C4DEFA284}" type="presOf" srcId="{14049B9E-6E41-4E8B-B5F9-6115B81C0C24}" destId="{6C53DEC1-047E-4F18-8A22-FFD133254601}" srcOrd="0" destOrd="0" presId="urn:microsoft.com/office/officeart/2008/layout/VerticalCircleList"/>
    <dgm:cxn modelId="{074DFFCF-D007-4E3A-A646-DCEAB28061B6}" srcId="{FB7ACDC3-E389-415A-91ED-DBF38CB98B7F}" destId="{DBBF010F-D245-40DB-9595-0AFD35EAF54E}" srcOrd="0" destOrd="0" parTransId="{5D02FC7B-1268-45FD-B389-0073296118B9}" sibTransId="{D04FD190-CF02-4014-972F-1575A7079798}"/>
    <dgm:cxn modelId="{07CA15B9-2D33-43E0-ADCA-2505986978EB}" srcId="{0F237BE7-30B1-4AD2-9EA0-BF639DCB0294}" destId="{FB7ACDC3-E389-415A-91ED-DBF38CB98B7F}" srcOrd="1" destOrd="0" parTransId="{C6F9975A-4BFE-4EAF-990F-C4F3C9BFB6FE}" sibTransId="{F806E28C-E355-429A-94CE-7541B88D83B8}"/>
    <dgm:cxn modelId="{2AC4FF37-8AA7-466A-8E7E-A745A6DABD35}" type="presOf" srcId="{DBBF010F-D245-40DB-9595-0AFD35EAF54E}" destId="{518F7513-6FC5-429D-81D3-5118C3410A59}" srcOrd="0" destOrd="0" presId="urn:microsoft.com/office/officeart/2008/layout/VerticalCircleList"/>
    <dgm:cxn modelId="{5E4B465A-5CD7-4213-B126-C05959ED326A}" type="presParOf" srcId="{87C752B6-AC8F-4450-8CDC-CD418B85B0A7}" destId="{9DA8819A-ECF3-4DC3-9A2A-3F2DC3B3F259}" srcOrd="0" destOrd="0" presId="urn:microsoft.com/office/officeart/2008/layout/VerticalCircleList"/>
    <dgm:cxn modelId="{8B6ECB95-4E6C-465A-AD42-4B6C2EA23635}" type="presParOf" srcId="{9DA8819A-ECF3-4DC3-9A2A-3F2DC3B3F259}" destId="{ACA30175-834E-4C3E-A645-0F5027271C3D}" srcOrd="0" destOrd="0" presId="urn:microsoft.com/office/officeart/2008/layout/VerticalCircleList"/>
    <dgm:cxn modelId="{41BC518E-1287-4FAB-9B78-A281C231F2BE}" type="presParOf" srcId="{9DA8819A-ECF3-4DC3-9A2A-3F2DC3B3F259}" destId="{2F794A96-3E1E-443C-A666-9D6117159C31}" srcOrd="1" destOrd="0" presId="urn:microsoft.com/office/officeart/2008/layout/VerticalCircleList"/>
    <dgm:cxn modelId="{B7CFA848-ECAF-4EB5-A54E-75AC1A386FBD}" type="presParOf" srcId="{9DA8819A-ECF3-4DC3-9A2A-3F2DC3B3F259}" destId="{6C53DEC1-047E-4F18-8A22-FFD133254601}" srcOrd="2" destOrd="0" presId="urn:microsoft.com/office/officeart/2008/layout/VerticalCircleList"/>
    <dgm:cxn modelId="{2B3D9FB4-69F1-43A0-9544-C1A480A33A40}" type="presParOf" srcId="{9DA8819A-ECF3-4DC3-9A2A-3F2DC3B3F259}" destId="{3F5EC44C-1DAD-4012-B1B5-162C5E4A100C}" srcOrd="3" destOrd="0" presId="urn:microsoft.com/office/officeart/2008/layout/VerticalCircleList"/>
    <dgm:cxn modelId="{60B82A5D-2C30-482B-8D22-B936718DEBD0}" type="presParOf" srcId="{3F5EC44C-1DAD-4012-B1B5-162C5E4A100C}" destId="{BEB26E8B-E42F-44B7-83E4-383EE48BDFB2}" srcOrd="0" destOrd="0" presId="urn:microsoft.com/office/officeart/2008/layout/VerticalCircleList"/>
    <dgm:cxn modelId="{C0549D37-5CE6-4F88-8471-A174EDC23884}" type="presParOf" srcId="{87C752B6-AC8F-4450-8CDC-CD418B85B0A7}" destId="{386F99FD-BDE7-4F25-AD76-CF5AF7206D8B}" srcOrd="1" destOrd="0" presId="urn:microsoft.com/office/officeart/2008/layout/VerticalCircleList"/>
    <dgm:cxn modelId="{174B82F6-B454-4CF3-A4A2-994D5EB2D878}" type="presParOf" srcId="{87C752B6-AC8F-4450-8CDC-CD418B85B0A7}" destId="{ACB5CE75-4D61-4A79-8C9B-C33AEEB7131C}" srcOrd="2" destOrd="0" presId="urn:microsoft.com/office/officeart/2008/layout/VerticalCircleList"/>
    <dgm:cxn modelId="{72E6487B-E154-474E-A0E8-4400D3258418}" type="presParOf" srcId="{ACB5CE75-4D61-4A79-8C9B-C33AEEB7131C}" destId="{E73619EF-9A31-4BCD-8AE8-A0343F9E84ED}" srcOrd="0" destOrd="0" presId="urn:microsoft.com/office/officeart/2008/layout/VerticalCircleList"/>
    <dgm:cxn modelId="{22119425-4201-4F3D-A22D-3A014A829699}" type="presParOf" srcId="{ACB5CE75-4D61-4A79-8C9B-C33AEEB7131C}" destId="{8CB12AA0-24CC-4839-BE1E-064FCB6DFA00}" srcOrd="1" destOrd="0" presId="urn:microsoft.com/office/officeart/2008/layout/VerticalCircleList"/>
    <dgm:cxn modelId="{CFA063BF-32FF-4ED7-A773-A7576423DF8E}" type="presParOf" srcId="{ACB5CE75-4D61-4A79-8C9B-C33AEEB7131C}" destId="{87F1DB4B-E19F-42CC-88EC-294E91F2AEA7}" srcOrd="2" destOrd="0" presId="urn:microsoft.com/office/officeart/2008/layout/VerticalCircleList"/>
    <dgm:cxn modelId="{D92BECA4-8A98-4FAF-B2CE-4EC918FC7908}" type="presParOf" srcId="{ACB5CE75-4D61-4A79-8C9B-C33AEEB7131C}" destId="{47A276AC-8272-462B-B3AA-9428E0C4815C}" srcOrd="3" destOrd="0" presId="urn:microsoft.com/office/officeart/2008/layout/VerticalCircleList"/>
    <dgm:cxn modelId="{40AD3DA4-24EA-4289-819B-B60AA7632A04}" type="presParOf" srcId="{47A276AC-8272-462B-B3AA-9428E0C4815C}" destId="{518F7513-6FC5-429D-81D3-5118C3410A59}" srcOrd="0" destOrd="0" presId="urn:microsoft.com/office/officeart/2008/layout/VerticalCircl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56CD21A-F61A-4DEF-9D8A-C4FDE76CF0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2086C4FD-E80A-4FA9-94E4-BB10EB334A2E}">
      <dgm:prSet phldrT="[Текст]" custT="1"/>
      <dgm:spPr>
        <a:solidFill>
          <a:schemeClr val="accent2">
            <a:lumMod val="20000"/>
            <a:lumOff val="80000"/>
          </a:schemeClr>
        </a:solidFill>
      </dgm:spPr>
      <dgm:t>
        <a:bodyPr/>
        <a:lstStyle/>
        <a:p>
          <a:pPr algn="just"/>
          <a:r>
            <a:rPr lang="ru-RU" sz="2000" dirty="0">
              <a:solidFill>
                <a:schemeClr val="tx1"/>
              </a:solidFill>
              <a:latin typeface="Times New Roman" panose="02020603050405020304" pitchFamily="18" charset="0"/>
              <a:cs typeface="Times New Roman" panose="02020603050405020304" pitchFamily="18" charset="0"/>
            </a:rPr>
            <a:t>В рамках государственной программы Российской Федерации «Доступная среда» на 2011-2020 годы за счет средств федерального бюджета устроены пандус и произведен капительный ремонт помещений в спортивном клубе «Батыр» и ДЮСШ с. </a:t>
          </a:r>
          <a:r>
            <a:rPr lang="ru-RU" sz="2000" dirty="0" err="1">
              <a:solidFill>
                <a:schemeClr val="tx1"/>
              </a:solidFill>
              <a:latin typeface="Times New Roman" panose="02020603050405020304" pitchFamily="18" charset="0"/>
              <a:cs typeface="Times New Roman" panose="02020603050405020304" pitchFamily="18" charset="0"/>
            </a:rPr>
            <a:t>Зирган</a:t>
          </a:r>
          <a:endParaRPr lang="ru-RU" sz="2000" dirty="0">
            <a:solidFill>
              <a:schemeClr val="tx1"/>
            </a:solidFill>
            <a:latin typeface="Times New Roman" panose="02020603050405020304" pitchFamily="18" charset="0"/>
            <a:cs typeface="Times New Roman" panose="02020603050405020304" pitchFamily="18" charset="0"/>
          </a:endParaRPr>
        </a:p>
      </dgm:t>
    </dgm:pt>
    <dgm:pt modelId="{7084A402-7B26-41B1-9033-E4C5964DD417}" type="parTrans" cxnId="{22B52BD9-5A7D-43C4-AC42-A10F3EE6104F}">
      <dgm:prSet/>
      <dgm:spPr/>
      <dgm:t>
        <a:bodyPr/>
        <a:lstStyle/>
        <a:p>
          <a:endParaRPr lang="ru-RU"/>
        </a:p>
      </dgm:t>
    </dgm:pt>
    <dgm:pt modelId="{AF95FB62-66BD-448C-BC99-CC39004D9546}" type="sibTrans" cxnId="{22B52BD9-5A7D-43C4-AC42-A10F3EE6104F}">
      <dgm:prSet/>
      <dgm:spPr/>
      <dgm:t>
        <a:bodyPr/>
        <a:lstStyle/>
        <a:p>
          <a:endParaRPr lang="ru-RU"/>
        </a:p>
      </dgm:t>
    </dgm:pt>
    <dgm:pt modelId="{410884CA-A1CD-431B-ACAE-D792BCE269B5}" type="pres">
      <dgm:prSet presAssocID="{856CD21A-F61A-4DEF-9D8A-C4FDE76CF0A6}" presName="diagram" presStyleCnt="0">
        <dgm:presLayoutVars>
          <dgm:dir/>
          <dgm:resizeHandles val="exact"/>
        </dgm:presLayoutVars>
      </dgm:prSet>
      <dgm:spPr/>
      <dgm:t>
        <a:bodyPr/>
        <a:lstStyle/>
        <a:p>
          <a:endParaRPr lang="ru-RU"/>
        </a:p>
      </dgm:t>
    </dgm:pt>
    <dgm:pt modelId="{D011737B-84D7-4631-95A7-2B485AEB3F24}" type="pres">
      <dgm:prSet presAssocID="{2086C4FD-E80A-4FA9-94E4-BB10EB334A2E}" presName="node" presStyleLbl="node1" presStyleIdx="0" presStyleCnt="1" custScaleX="97729" custScaleY="115068" custLinFactNeighborX="4139" custLinFactNeighborY="-5754">
        <dgm:presLayoutVars>
          <dgm:bulletEnabled val="1"/>
        </dgm:presLayoutVars>
      </dgm:prSet>
      <dgm:spPr/>
      <dgm:t>
        <a:bodyPr/>
        <a:lstStyle/>
        <a:p>
          <a:endParaRPr lang="ru-RU"/>
        </a:p>
      </dgm:t>
    </dgm:pt>
  </dgm:ptLst>
  <dgm:cxnLst>
    <dgm:cxn modelId="{22B52BD9-5A7D-43C4-AC42-A10F3EE6104F}" srcId="{856CD21A-F61A-4DEF-9D8A-C4FDE76CF0A6}" destId="{2086C4FD-E80A-4FA9-94E4-BB10EB334A2E}" srcOrd="0" destOrd="0" parTransId="{7084A402-7B26-41B1-9033-E4C5964DD417}" sibTransId="{AF95FB62-66BD-448C-BC99-CC39004D9546}"/>
    <dgm:cxn modelId="{3D7E0436-3AB2-4076-8508-9E568B155FC9}" type="presOf" srcId="{2086C4FD-E80A-4FA9-94E4-BB10EB334A2E}" destId="{D011737B-84D7-4631-95A7-2B485AEB3F24}" srcOrd="0" destOrd="0" presId="urn:microsoft.com/office/officeart/2005/8/layout/default"/>
    <dgm:cxn modelId="{1F740CFE-E8A5-4D13-AE7F-FDA946D8C7C3}" type="presOf" srcId="{856CD21A-F61A-4DEF-9D8A-C4FDE76CF0A6}" destId="{410884CA-A1CD-431B-ACAE-D792BCE269B5}" srcOrd="0" destOrd="0" presId="urn:microsoft.com/office/officeart/2005/8/layout/default"/>
    <dgm:cxn modelId="{63E150B7-87C6-4706-B337-2DBF4D3D9039}" type="presParOf" srcId="{410884CA-A1CD-431B-ACAE-D792BCE269B5}" destId="{D011737B-84D7-4631-95A7-2B485AEB3F2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4B4432E-3B38-494A-8D15-80C6E009688A}"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4379A390-1C15-454E-A04B-CF07AECD59BA}">
      <dgm:prSet phldrT="[Текст]" custT="1"/>
      <dgm:spPr>
        <a:solidFill>
          <a:schemeClr val="bg2">
            <a:lumMod val="90000"/>
          </a:schemeClr>
        </a:solidFill>
      </dgm:spPr>
      <dgm:t>
        <a:bodyPr/>
        <a:lstStyle/>
        <a:p>
          <a:r>
            <a:rPr lang="ru-RU" sz="1600" b="1" dirty="0">
              <a:solidFill>
                <a:schemeClr val="tx1"/>
              </a:solidFill>
            </a:rPr>
            <a:t>Бюджет Республики Башкортостан 3,8 млн. руб.</a:t>
          </a:r>
        </a:p>
      </dgm:t>
    </dgm:pt>
    <dgm:pt modelId="{DF27EB74-CA4D-4772-8818-7086AD7C90C3}" type="parTrans" cxnId="{CC928952-FA5B-483A-8B5F-20D498B2916D}">
      <dgm:prSet/>
      <dgm:spPr/>
      <dgm:t>
        <a:bodyPr/>
        <a:lstStyle/>
        <a:p>
          <a:endParaRPr lang="ru-RU"/>
        </a:p>
      </dgm:t>
    </dgm:pt>
    <dgm:pt modelId="{440D457B-C5A8-4A67-A2F4-FE8B5A79ABB0}" type="sibTrans" cxnId="{CC928952-FA5B-483A-8B5F-20D498B2916D}">
      <dgm:prSet/>
      <dgm:spPr>
        <a:solidFill>
          <a:schemeClr val="bg2">
            <a:lumMod val="75000"/>
          </a:schemeClr>
        </a:solidFill>
      </dgm:spPr>
      <dgm:t>
        <a:bodyPr/>
        <a:lstStyle/>
        <a:p>
          <a:endParaRPr lang="ru-RU"/>
        </a:p>
      </dgm:t>
    </dgm:pt>
    <dgm:pt modelId="{B35FCDCD-891B-4E91-848A-9324D33E89B9}">
      <dgm:prSet phldrT="[Текст]" custT="1"/>
      <dgm:spPr>
        <a:solidFill>
          <a:schemeClr val="bg2">
            <a:lumMod val="90000"/>
          </a:schemeClr>
        </a:solidFill>
      </dgm:spPr>
      <dgm:t>
        <a:bodyPr/>
        <a:lstStyle/>
        <a:p>
          <a:r>
            <a:rPr lang="ru-RU" sz="1600" b="1" dirty="0">
              <a:solidFill>
                <a:schemeClr val="tx1"/>
              </a:solidFill>
            </a:rPr>
            <a:t>Местные бюджеты </a:t>
          </a:r>
        </a:p>
        <a:p>
          <a:r>
            <a:rPr lang="ru-RU" sz="1600" b="1" dirty="0">
              <a:solidFill>
                <a:schemeClr val="tx1"/>
              </a:solidFill>
            </a:rPr>
            <a:t>0,5 млн. руб.</a:t>
          </a:r>
        </a:p>
      </dgm:t>
    </dgm:pt>
    <dgm:pt modelId="{4D1C3057-5CAA-4E2C-84D9-C17F6743ABCD}" type="parTrans" cxnId="{D5423C3D-104E-49D3-95B9-5CB868A90AA5}">
      <dgm:prSet/>
      <dgm:spPr/>
      <dgm:t>
        <a:bodyPr/>
        <a:lstStyle/>
        <a:p>
          <a:endParaRPr lang="ru-RU"/>
        </a:p>
      </dgm:t>
    </dgm:pt>
    <dgm:pt modelId="{24CAC7E5-7787-4251-9F69-6D1C1610E2E5}" type="sibTrans" cxnId="{D5423C3D-104E-49D3-95B9-5CB868A90AA5}">
      <dgm:prSet/>
      <dgm:spPr>
        <a:solidFill>
          <a:schemeClr val="bg2">
            <a:lumMod val="75000"/>
          </a:schemeClr>
        </a:solidFill>
      </dgm:spPr>
      <dgm:t>
        <a:bodyPr/>
        <a:lstStyle/>
        <a:p>
          <a:endParaRPr lang="ru-RU"/>
        </a:p>
      </dgm:t>
    </dgm:pt>
    <dgm:pt modelId="{CF7CDAEB-1245-4A74-B818-6C9BD3E1B1E2}">
      <dgm:prSet phldrT="[Текст]" custT="1"/>
      <dgm:spPr>
        <a:solidFill>
          <a:schemeClr val="bg2">
            <a:lumMod val="90000"/>
          </a:schemeClr>
        </a:solidFill>
      </dgm:spPr>
      <dgm:t>
        <a:bodyPr/>
        <a:lstStyle/>
        <a:p>
          <a:r>
            <a:rPr lang="ru-RU" sz="1600" b="1" dirty="0">
              <a:solidFill>
                <a:schemeClr val="tx1"/>
              </a:solidFill>
            </a:rPr>
            <a:t>Всего сумма наказов </a:t>
          </a:r>
        </a:p>
        <a:p>
          <a:r>
            <a:rPr lang="ru-RU" sz="1600" b="1" dirty="0">
              <a:solidFill>
                <a:schemeClr val="tx1"/>
              </a:solidFill>
            </a:rPr>
            <a:t>4,3 млн. руб.</a:t>
          </a:r>
        </a:p>
      </dgm:t>
    </dgm:pt>
    <dgm:pt modelId="{ABA06129-EB04-41B5-B910-D2D7913D2226}" type="parTrans" cxnId="{2C503E30-C6AD-4FF1-997D-836B8D5AE63F}">
      <dgm:prSet/>
      <dgm:spPr/>
      <dgm:t>
        <a:bodyPr/>
        <a:lstStyle/>
        <a:p>
          <a:endParaRPr lang="ru-RU"/>
        </a:p>
      </dgm:t>
    </dgm:pt>
    <dgm:pt modelId="{D25D06FE-AD1A-40AD-8D2A-DBA96C2F7241}" type="sibTrans" cxnId="{2C503E30-C6AD-4FF1-997D-836B8D5AE63F}">
      <dgm:prSet/>
      <dgm:spPr/>
      <dgm:t>
        <a:bodyPr/>
        <a:lstStyle/>
        <a:p>
          <a:endParaRPr lang="ru-RU"/>
        </a:p>
      </dgm:t>
    </dgm:pt>
    <dgm:pt modelId="{FB669B59-9AEA-4E11-9BA1-D5E7F3877CB3}" type="pres">
      <dgm:prSet presAssocID="{44B4432E-3B38-494A-8D15-80C6E009688A}" presName="linearFlow" presStyleCnt="0">
        <dgm:presLayoutVars>
          <dgm:dir/>
          <dgm:resizeHandles val="exact"/>
        </dgm:presLayoutVars>
      </dgm:prSet>
      <dgm:spPr/>
    </dgm:pt>
    <dgm:pt modelId="{8221BAAB-5DCD-4DC4-85FF-74200E29681C}" type="pres">
      <dgm:prSet presAssocID="{4379A390-1C15-454E-A04B-CF07AECD59BA}" presName="node" presStyleLbl="node1" presStyleIdx="0" presStyleCnt="3" custScaleX="153994">
        <dgm:presLayoutVars>
          <dgm:bulletEnabled val="1"/>
        </dgm:presLayoutVars>
      </dgm:prSet>
      <dgm:spPr/>
      <dgm:t>
        <a:bodyPr/>
        <a:lstStyle/>
        <a:p>
          <a:endParaRPr lang="ru-RU"/>
        </a:p>
      </dgm:t>
    </dgm:pt>
    <dgm:pt modelId="{BD946D42-93DA-4AC4-927C-CB88051307B6}" type="pres">
      <dgm:prSet presAssocID="{440D457B-C5A8-4A67-A2F4-FE8B5A79ABB0}" presName="spacerL" presStyleCnt="0"/>
      <dgm:spPr/>
    </dgm:pt>
    <dgm:pt modelId="{BC282BDF-C4AA-45E1-AD71-E250A6283E57}" type="pres">
      <dgm:prSet presAssocID="{440D457B-C5A8-4A67-A2F4-FE8B5A79ABB0}" presName="sibTrans" presStyleLbl="sibTrans2D1" presStyleIdx="0" presStyleCnt="2"/>
      <dgm:spPr/>
      <dgm:t>
        <a:bodyPr/>
        <a:lstStyle/>
        <a:p>
          <a:endParaRPr lang="ru-RU"/>
        </a:p>
      </dgm:t>
    </dgm:pt>
    <dgm:pt modelId="{E1866CA9-352A-4356-99CD-E0D78AC80E1B}" type="pres">
      <dgm:prSet presAssocID="{440D457B-C5A8-4A67-A2F4-FE8B5A79ABB0}" presName="spacerR" presStyleCnt="0"/>
      <dgm:spPr/>
    </dgm:pt>
    <dgm:pt modelId="{08F44110-AA1D-4E75-9B93-FADE77DA7D5B}" type="pres">
      <dgm:prSet presAssocID="{B35FCDCD-891B-4E91-848A-9324D33E89B9}" presName="node" presStyleLbl="node1" presStyleIdx="1" presStyleCnt="3" custScaleX="143415">
        <dgm:presLayoutVars>
          <dgm:bulletEnabled val="1"/>
        </dgm:presLayoutVars>
      </dgm:prSet>
      <dgm:spPr/>
      <dgm:t>
        <a:bodyPr/>
        <a:lstStyle/>
        <a:p>
          <a:endParaRPr lang="ru-RU"/>
        </a:p>
      </dgm:t>
    </dgm:pt>
    <dgm:pt modelId="{5896C83C-147C-4A4F-8613-2FC95AF9E8A2}" type="pres">
      <dgm:prSet presAssocID="{24CAC7E5-7787-4251-9F69-6D1C1610E2E5}" presName="spacerL" presStyleCnt="0"/>
      <dgm:spPr/>
    </dgm:pt>
    <dgm:pt modelId="{EC81E9E2-8751-49DA-A940-BB6B0D2049B0}" type="pres">
      <dgm:prSet presAssocID="{24CAC7E5-7787-4251-9F69-6D1C1610E2E5}" presName="sibTrans" presStyleLbl="sibTrans2D1" presStyleIdx="1" presStyleCnt="2"/>
      <dgm:spPr/>
      <dgm:t>
        <a:bodyPr/>
        <a:lstStyle/>
        <a:p>
          <a:endParaRPr lang="ru-RU"/>
        </a:p>
      </dgm:t>
    </dgm:pt>
    <dgm:pt modelId="{DDD5B361-909F-48C9-A8D4-414254BDE12F}" type="pres">
      <dgm:prSet presAssocID="{24CAC7E5-7787-4251-9F69-6D1C1610E2E5}" presName="spacerR" presStyleCnt="0"/>
      <dgm:spPr/>
    </dgm:pt>
    <dgm:pt modelId="{229449B8-E5A5-4C06-96BB-73C7E139AE3A}" type="pres">
      <dgm:prSet presAssocID="{CF7CDAEB-1245-4A74-B818-6C9BD3E1B1E2}" presName="node" presStyleLbl="node1" presStyleIdx="2" presStyleCnt="3" custScaleX="162840">
        <dgm:presLayoutVars>
          <dgm:bulletEnabled val="1"/>
        </dgm:presLayoutVars>
      </dgm:prSet>
      <dgm:spPr/>
      <dgm:t>
        <a:bodyPr/>
        <a:lstStyle/>
        <a:p>
          <a:endParaRPr lang="ru-RU"/>
        </a:p>
      </dgm:t>
    </dgm:pt>
  </dgm:ptLst>
  <dgm:cxnLst>
    <dgm:cxn modelId="{EC62B003-507B-4089-9C79-CEEE8A294302}" type="presOf" srcId="{24CAC7E5-7787-4251-9F69-6D1C1610E2E5}" destId="{EC81E9E2-8751-49DA-A940-BB6B0D2049B0}" srcOrd="0" destOrd="0" presId="urn:microsoft.com/office/officeart/2005/8/layout/equation1"/>
    <dgm:cxn modelId="{BE9B239D-AA78-4205-AECA-4F936D771D0D}" type="presOf" srcId="{440D457B-C5A8-4A67-A2F4-FE8B5A79ABB0}" destId="{BC282BDF-C4AA-45E1-AD71-E250A6283E57}" srcOrd="0" destOrd="0" presId="urn:microsoft.com/office/officeart/2005/8/layout/equation1"/>
    <dgm:cxn modelId="{2C503E30-C6AD-4FF1-997D-836B8D5AE63F}" srcId="{44B4432E-3B38-494A-8D15-80C6E009688A}" destId="{CF7CDAEB-1245-4A74-B818-6C9BD3E1B1E2}" srcOrd="2" destOrd="0" parTransId="{ABA06129-EB04-41B5-B910-D2D7913D2226}" sibTransId="{D25D06FE-AD1A-40AD-8D2A-DBA96C2F7241}"/>
    <dgm:cxn modelId="{2A08D1A2-0265-4370-B603-BB9F5961DE2F}" type="presOf" srcId="{4379A390-1C15-454E-A04B-CF07AECD59BA}" destId="{8221BAAB-5DCD-4DC4-85FF-74200E29681C}" srcOrd="0" destOrd="0" presId="urn:microsoft.com/office/officeart/2005/8/layout/equation1"/>
    <dgm:cxn modelId="{37A50EFB-F453-4FD9-9F7E-BD0DE2381661}" type="presOf" srcId="{44B4432E-3B38-494A-8D15-80C6E009688A}" destId="{FB669B59-9AEA-4E11-9BA1-D5E7F3877CB3}" srcOrd="0" destOrd="0" presId="urn:microsoft.com/office/officeart/2005/8/layout/equation1"/>
    <dgm:cxn modelId="{D5423C3D-104E-49D3-95B9-5CB868A90AA5}" srcId="{44B4432E-3B38-494A-8D15-80C6E009688A}" destId="{B35FCDCD-891B-4E91-848A-9324D33E89B9}" srcOrd="1" destOrd="0" parTransId="{4D1C3057-5CAA-4E2C-84D9-C17F6743ABCD}" sibTransId="{24CAC7E5-7787-4251-9F69-6D1C1610E2E5}"/>
    <dgm:cxn modelId="{74DB3C94-7CCB-4F31-875C-9DDDD56FF8A5}" type="presOf" srcId="{CF7CDAEB-1245-4A74-B818-6C9BD3E1B1E2}" destId="{229449B8-E5A5-4C06-96BB-73C7E139AE3A}" srcOrd="0" destOrd="0" presId="urn:microsoft.com/office/officeart/2005/8/layout/equation1"/>
    <dgm:cxn modelId="{CC928952-FA5B-483A-8B5F-20D498B2916D}" srcId="{44B4432E-3B38-494A-8D15-80C6E009688A}" destId="{4379A390-1C15-454E-A04B-CF07AECD59BA}" srcOrd="0" destOrd="0" parTransId="{DF27EB74-CA4D-4772-8818-7086AD7C90C3}" sibTransId="{440D457B-C5A8-4A67-A2F4-FE8B5A79ABB0}"/>
    <dgm:cxn modelId="{D6C3CEA6-9C86-45B8-8B18-367D60005234}" type="presOf" srcId="{B35FCDCD-891B-4E91-848A-9324D33E89B9}" destId="{08F44110-AA1D-4E75-9B93-FADE77DA7D5B}" srcOrd="0" destOrd="0" presId="urn:microsoft.com/office/officeart/2005/8/layout/equation1"/>
    <dgm:cxn modelId="{96879121-EA9D-430B-876F-DD234C3B229E}" type="presParOf" srcId="{FB669B59-9AEA-4E11-9BA1-D5E7F3877CB3}" destId="{8221BAAB-5DCD-4DC4-85FF-74200E29681C}" srcOrd="0" destOrd="0" presId="urn:microsoft.com/office/officeart/2005/8/layout/equation1"/>
    <dgm:cxn modelId="{6129DC8D-CDD0-4D54-B182-F483D20E1229}" type="presParOf" srcId="{FB669B59-9AEA-4E11-9BA1-D5E7F3877CB3}" destId="{BD946D42-93DA-4AC4-927C-CB88051307B6}" srcOrd="1" destOrd="0" presId="urn:microsoft.com/office/officeart/2005/8/layout/equation1"/>
    <dgm:cxn modelId="{D7A0B1D5-9967-4FF1-AAF0-BE9A0279A39B}" type="presParOf" srcId="{FB669B59-9AEA-4E11-9BA1-D5E7F3877CB3}" destId="{BC282BDF-C4AA-45E1-AD71-E250A6283E57}" srcOrd="2" destOrd="0" presId="urn:microsoft.com/office/officeart/2005/8/layout/equation1"/>
    <dgm:cxn modelId="{296F5400-3C83-4651-BC7B-698E4B3A364C}" type="presParOf" srcId="{FB669B59-9AEA-4E11-9BA1-D5E7F3877CB3}" destId="{E1866CA9-352A-4356-99CD-E0D78AC80E1B}" srcOrd="3" destOrd="0" presId="urn:microsoft.com/office/officeart/2005/8/layout/equation1"/>
    <dgm:cxn modelId="{322C0705-49B5-4D10-8FE3-400476DBDE64}" type="presParOf" srcId="{FB669B59-9AEA-4E11-9BA1-D5E7F3877CB3}" destId="{08F44110-AA1D-4E75-9B93-FADE77DA7D5B}" srcOrd="4" destOrd="0" presId="urn:microsoft.com/office/officeart/2005/8/layout/equation1"/>
    <dgm:cxn modelId="{0F1089BF-7952-4D8F-9832-5ED987E0C52E}" type="presParOf" srcId="{FB669B59-9AEA-4E11-9BA1-D5E7F3877CB3}" destId="{5896C83C-147C-4A4F-8613-2FC95AF9E8A2}" srcOrd="5" destOrd="0" presId="urn:microsoft.com/office/officeart/2005/8/layout/equation1"/>
    <dgm:cxn modelId="{2B6D0B9F-7F3D-4952-9B87-661F3C57B650}" type="presParOf" srcId="{FB669B59-9AEA-4E11-9BA1-D5E7F3877CB3}" destId="{EC81E9E2-8751-49DA-A940-BB6B0D2049B0}" srcOrd="6" destOrd="0" presId="urn:microsoft.com/office/officeart/2005/8/layout/equation1"/>
    <dgm:cxn modelId="{F7C355F5-F7D2-4C27-981B-70232400EF8E}" type="presParOf" srcId="{FB669B59-9AEA-4E11-9BA1-D5E7F3877CB3}" destId="{DDD5B361-909F-48C9-A8D4-414254BDE12F}" srcOrd="7" destOrd="0" presId="urn:microsoft.com/office/officeart/2005/8/layout/equation1"/>
    <dgm:cxn modelId="{E1DE42BD-0318-4FD9-829D-F0EFE3C1242B}" type="presParOf" srcId="{FB669B59-9AEA-4E11-9BA1-D5E7F3877CB3}" destId="{229449B8-E5A5-4C06-96BB-73C7E139AE3A}"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C55F8-2B9D-4F6C-A24B-38DAF50181ED}">
      <dsp:nvSpPr>
        <dsp:cNvPr id="0" name=""/>
        <dsp:cNvSpPr/>
      </dsp:nvSpPr>
      <dsp:spPr>
        <a:xfrm>
          <a:off x="6681" y="0"/>
          <a:ext cx="1498531"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a:latin typeface="Times New Roman" pitchFamily="18" charset="0"/>
              <a:cs typeface="Times New Roman" pitchFamily="18" charset="0"/>
            </a:rPr>
            <a:t>Прозрачность формирования и расходования бюджетных средств</a:t>
          </a:r>
        </a:p>
      </dsp:txBody>
      <dsp:txXfrm>
        <a:off x="48528" y="41847"/>
        <a:ext cx="1414837" cy="1345065"/>
      </dsp:txXfrm>
    </dsp:sp>
    <dsp:sp modelId="{E1C95944-D931-4FAE-9E71-A97F1477AF00}">
      <dsp:nvSpPr>
        <dsp:cNvPr id="0" name=""/>
        <dsp:cNvSpPr/>
      </dsp:nvSpPr>
      <dsp:spPr>
        <a:xfrm>
          <a:off x="1639363" y="548033"/>
          <a:ext cx="284399" cy="3326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a:p>
      </dsp:txBody>
      <dsp:txXfrm>
        <a:off x="1639363" y="614572"/>
        <a:ext cx="199079" cy="199615"/>
      </dsp:txXfrm>
    </dsp:sp>
    <dsp:sp modelId="{CC7B832D-A7D6-4B09-801D-C7D544A37FED}">
      <dsp:nvSpPr>
        <dsp:cNvPr id="0" name=""/>
        <dsp:cNvSpPr/>
      </dsp:nvSpPr>
      <dsp:spPr>
        <a:xfrm>
          <a:off x="2041815" y="0"/>
          <a:ext cx="1778933"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ts val="0"/>
            </a:spcAft>
          </a:pPr>
          <a:r>
            <a:rPr lang="ru-RU" sz="1400" b="1" kern="1200" dirty="0">
              <a:latin typeface="Times New Roman" pitchFamily="18" charset="0"/>
              <a:cs typeface="Times New Roman" pitchFamily="18" charset="0"/>
            </a:rPr>
            <a:t>Свободный доступ к информации </a:t>
          </a:r>
        </a:p>
        <a:p>
          <a:pPr lvl="0" algn="ctr" defTabSz="622300">
            <a:lnSpc>
              <a:spcPct val="100000"/>
            </a:lnSpc>
            <a:spcBef>
              <a:spcPct val="0"/>
            </a:spcBef>
            <a:spcAft>
              <a:spcPts val="0"/>
            </a:spcAft>
          </a:pPr>
          <a:r>
            <a:rPr lang="ru-RU" sz="1400" b="1" kern="1200" dirty="0">
              <a:latin typeface="Times New Roman" pitchFamily="18" charset="0"/>
              <a:cs typeface="Times New Roman" pitchFamily="18" charset="0"/>
            </a:rPr>
            <a:t>о бюджете</a:t>
          </a:r>
        </a:p>
        <a:p>
          <a:pPr lvl="0" algn="ctr" defTabSz="622300">
            <a:lnSpc>
              <a:spcPct val="100000"/>
            </a:lnSpc>
            <a:spcBef>
              <a:spcPct val="0"/>
            </a:spcBef>
            <a:spcAft>
              <a:spcPts val="0"/>
            </a:spcAft>
          </a:pPr>
          <a:r>
            <a:rPr lang="ru-RU" sz="1400" b="1" kern="1200" dirty="0">
              <a:latin typeface="Times New Roman" pitchFamily="18" charset="0"/>
              <a:cs typeface="Times New Roman" pitchFamily="18" charset="0"/>
            </a:rPr>
            <a:t> и деятельности органов местного самоуправления</a:t>
          </a:r>
        </a:p>
      </dsp:txBody>
      <dsp:txXfrm>
        <a:off x="2083662" y="41847"/>
        <a:ext cx="1695239" cy="1345065"/>
      </dsp:txXfrm>
    </dsp:sp>
    <dsp:sp modelId="{2065EDE5-8AD5-47A7-A68D-3F3C03939763}">
      <dsp:nvSpPr>
        <dsp:cNvPr id="0" name=""/>
        <dsp:cNvSpPr/>
      </dsp:nvSpPr>
      <dsp:spPr>
        <a:xfrm>
          <a:off x="3925627" y="548033"/>
          <a:ext cx="222343" cy="3326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a:p>
      </dsp:txBody>
      <dsp:txXfrm>
        <a:off x="3925627" y="614572"/>
        <a:ext cx="155640" cy="199615"/>
      </dsp:txXfrm>
    </dsp:sp>
    <dsp:sp modelId="{2AF5958E-847A-4FB3-8DB3-E422E28062B0}">
      <dsp:nvSpPr>
        <dsp:cNvPr id="0" name=""/>
        <dsp:cNvSpPr/>
      </dsp:nvSpPr>
      <dsp:spPr>
        <a:xfrm>
          <a:off x="4240265" y="0"/>
          <a:ext cx="1990851"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a:latin typeface="Times New Roman" pitchFamily="18" charset="0"/>
              <a:cs typeface="Times New Roman" pitchFamily="18" charset="0"/>
            </a:rPr>
            <a:t>Народный контроль при принятии и реализации общественно значимых мероприятий (проектов)</a:t>
          </a:r>
        </a:p>
      </dsp:txBody>
      <dsp:txXfrm>
        <a:off x="4282112" y="41847"/>
        <a:ext cx="1907157" cy="1345065"/>
      </dsp:txXfrm>
    </dsp:sp>
    <dsp:sp modelId="{7E24E4D8-3012-4958-ADAD-7A5D58D39E4F}">
      <dsp:nvSpPr>
        <dsp:cNvPr id="0" name=""/>
        <dsp:cNvSpPr/>
      </dsp:nvSpPr>
      <dsp:spPr>
        <a:xfrm>
          <a:off x="6394538" y="548033"/>
          <a:ext cx="346455" cy="3326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a:p>
      </dsp:txBody>
      <dsp:txXfrm>
        <a:off x="6394538" y="614572"/>
        <a:ext cx="246647" cy="199615"/>
      </dsp:txXfrm>
    </dsp:sp>
    <dsp:sp modelId="{238AA2EF-D731-4415-BD1B-B316CA6836E1}">
      <dsp:nvSpPr>
        <dsp:cNvPr id="0" name=""/>
        <dsp:cNvSpPr/>
      </dsp:nvSpPr>
      <dsp:spPr>
        <a:xfrm>
          <a:off x="6884806" y="0"/>
          <a:ext cx="1965496"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ru-RU" sz="1400" b="1" kern="1200" dirty="0">
              <a:latin typeface="Times New Roman" pitchFamily="18" charset="0"/>
              <a:cs typeface="Times New Roman" pitchFamily="18" charset="0"/>
            </a:rPr>
            <a:t>Повышение информированности общества и вовлечение граждан в диалог с органами местного самоуправления</a:t>
          </a:r>
        </a:p>
      </dsp:txBody>
      <dsp:txXfrm>
        <a:off x="6926653" y="41847"/>
        <a:ext cx="1881802" cy="1345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6C2D7-A3D3-4773-BA63-859F4FE34BE7}">
      <dsp:nvSpPr>
        <dsp:cNvPr id="0" name=""/>
        <dsp:cNvSpPr/>
      </dsp:nvSpPr>
      <dsp:spPr>
        <a:xfrm rot="5400000">
          <a:off x="5605434" y="-2462374"/>
          <a:ext cx="447813" cy="5486438"/>
        </a:xfrm>
        <a:prstGeom prst="round2SameRect">
          <a:avLst/>
        </a:prstGeom>
        <a:solidFill>
          <a:schemeClr val="bg2">
            <a:lumMod val="90000"/>
            <a:alpha val="90000"/>
          </a:schemeClr>
        </a:solidFill>
        <a:ln w="6350" cap="flat" cmpd="sng" algn="ctr">
          <a:solidFill>
            <a:schemeClr val="bg2">
              <a:lumMod val="90000"/>
              <a:alpha val="9000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Использование информации в учебных целях</a:t>
          </a:r>
        </a:p>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Материалы для открытых уроков</a:t>
          </a:r>
        </a:p>
      </dsp:txBody>
      <dsp:txXfrm rot="-5400000">
        <a:off x="3086122" y="78798"/>
        <a:ext cx="5464578" cy="404093"/>
      </dsp:txXfrm>
    </dsp:sp>
    <dsp:sp modelId="{1BFB878F-2848-4516-B52A-25EFEF25D87C}">
      <dsp:nvSpPr>
        <dsp:cNvPr id="0" name=""/>
        <dsp:cNvSpPr/>
      </dsp:nvSpPr>
      <dsp:spPr>
        <a:xfrm>
          <a:off x="0" y="961"/>
          <a:ext cx="3086121" cy="559766"/>
        </a:xfrm>
        <a:prstGeom prst="roundRect">
          <a:avLst/>
        </a:prstGeom>
        <a:solidFill>
          <a:schemeClr val="bg2">
            <a:lumMod val="90000"/>
          </a:schemeClr>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a:solidFill>
                <a:schemeClr val="tx1"/>
              </a:solidFill>
              <a:latin typeface="Times New Roman" panose="02020603050405020304" pitchFamily="18" charset="0"/>
              <a:cs typeface="Times New Roman" panose="02020603050405020304" pitchFamily="18" charset="0"/>
            </a:rPr>
            <a:t>Студенты, школьники</a:t>
          </a:r>
        </a:p>
      </dsp:txBody>
      <dsp:txXfrm>
        <a:off x="27326" y="28287"/>
        <a:ext cx="3031469" cy="505114"/>
      </dsp:txXfrm>
    </dsp:sp>
    <dsp:sp modelId="{D4A22ED6-F35F-4925-969E-55696BD33898}">
      <dsp:nvSpPr>
        <dsp:cNvPr id="0" name=""/>
        <dsp:cNvSpPr/>
      </dsp:nvSpPr>
      <dsp:spPr>
        <a:xfrm rot="5400000">
          <a:off x="5605434" y="-1874620"/>
          <a:ext cx="447813" cy="5486438"/>
        </a:xfrm>
        <a:prstGeom prst="round2SameRect">
          <a:avLst/>
        </a:prstGeom>
        <a:solidFill>
          <a:schemeClr val="bg2">
            <a:lumMod val="90000"/>
            <a:alpha val="9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Инструмент визуализации информации для публикации и материалов</a:t>
          </a:r>
        </a:p>
      </dsp:txBody>
      <dsp:txXfrm rot="-5400000">
        <a:off x="3086122" y="666552"/>
        <a:ext cx="5464578" cy="404093"/>
      </dsp:txXfrm>
    </dsp:sp>
    <dsp:sp modelId="{2A08CCE4-EB50-47B7-BA6B-F9C189620FC5}">
      <dsp:nvSpPr>
        <dsp:cNvPr id="0" name=""/>
        <dsp:cNvSpPr/>
      </dsp:nvSpPr>
      <dsp:spPr>
        <a:xfrm>
          <a:off x="0" y="588716"/>
          <a:ext cx="3086121" cy="559766"/>
        </a:xfrm>
        <a:prstGeom prst="roundRect">
          <a:avLst/>
        </a:prstGeom>
        <a:solidFill>
          <a:schemeClr val="bg2">
            <a:lumMod val="90000"/>
          </a:schemeClr>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a:solidFill>
                <a:schemeClr val="tx1"/>
              </a:solidFill>
              <a:latin typeface="Times New Roman" panose="02020603050405020304" pitchFamily="18" charset="0"/>
              <a:cs typeface="Times New Roman" panose="02020603050405020304" pitchFamily="18" charset="0"/>
            </a:rPr>
            <a:t>СМИ, журналисты</a:t>
          </a:r>
        </a:p>
      </dsp:txBody>
      <dsp:txXfrm>
        <a:off x="27326" y="616042"/>
        <a:ext cx="3031469" cy="505114"/>
      </dsp:txXfrm>
    </dsp:sp>
    <dsp:sp modelId="{70256B06-B20B-4794-A8B5-3525E364F686}">
      <dsp:nvSpPr>
        <dsp:cNvPr id="0" name=""/>
        <dsp:cNvSpPr/>
      </dsp:nvSpPr>
      <dsp:spPr>
        <a:xfrm rot="5400000">
          <a:off x="5605434" y="-1286865"/>
          <a:ext cx="447813" cy="5486438"/>
        </a:xfrm>
        <a:prstGeom prst="round2SameRect">
          <a:avLst/>
        </a:prstGeom>
        <a:solidFill>
          <a:schemeClr val="bg2">
            <a:lumMod val="90000"/>
            <a:alpha val="9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Прогнозирование развития бизнеса с учетом прогноза развития государства и муниципалитета</a:t>
          </a:r>
        </a:p>
      </dsp:txBody>
      <dsp:txXfrm rot="-5400000">
        <a:off x="3086122" y="1254307"/>
        <a:ext cx="5464578" cy="404093"/>
      </dsp:txXfrm>
    </dsp:sp>
    <dsp:sp modelId="{1DFADBB7-00D9-4215-99E1-4068E1977006}">
      <dsp:nvSpPr>
        <dsp:cNvPr id="0" name=""/>
        <dsp:cNvSpPr/>
      </dsp:nvSpPr>
      <dsp:spPr>
        <a:xfrm>
          <a:off x="0" y="1176470"/>
          <a:ext cx="3086121" cy="559766"/>
        </a:xfrm>
        <a:prstGeom prst="roundRect">
          <a:avLst/>
        </a:prstGeom>
        <a:solidFill>
          <a:schemeClr val="bg2">
            <a:lumMod val="90000"/>
          </a:schemeClr>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a:solidFill>
                <a:schemeClr val="tx1"/>
              </a:solidFill>
              <a:latin typeface="Times New Roman" panose="02020603050405020304" pitchFamily="18" charset="0"/>
              <a:cs typeface="Times New Roman" panose="02020603050405020304" pitchFamily="18" charset="0"/>
            </a:rPr>
            <a:t>Предприниматели</a:t>
          </a:r>
        </a:p>
      </dsp:txBody>
      <dsp:txXfrm>
        <a:off x="27326" y="1203796"/>
        <a:ext cx="3031469" cy="505114"/>
      </dsp:txXfrm>
    </dsp:sp>
    <dsp:sp modelId="{7D7BC51A-5246-4343-83A6-118450699444}">
      <dsp:nvSpPr>
        <dsp:cNvPr id="0" name=""/>
        <dsp:cNvSpPr/>
      </dsp:nvSpPr>
      <dsp:spPr>
        <a:xfrm rot="5400000">
          <a:off x="5605434" y="-699110"/>
          <a:ext cx="447813" cy="5486438"/>
        </a:xfrm>
        <a:prstGeom prst="round2SameRect">
          <a:avLst/>
        </a:prstGeom>
        <a:solidFill>
          <a:schemeClr val="bg2">
            <a:lumMod val="90000"/>
            <a:alpha val="9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Участие в бюджетном процессе</a:t>
          </a:r>
        </a:p>
      </dsp:txBody>
      <dsp:txXfrm rot="-5400000">
        <a:off x="3086122" y="1842062"/>
        <a:ext cx="5464578" cy="404093"/>
      </dsp:txXfrm>
    </dsp:sp>
    <dsp:sp modelId="{8783BA14-F0A5-444B-9403-0A15744CF78D}">
      <dsp:nvSpPr>
        <dsp:cNvPr id="0" name=""/>
        <dsp:cNvSpPr/>
      </dsp:nvSpPr>
      <dsp:spPr>
        <a:xfrm>
          <a:off x="0" y="1764225"/>
          <a:ext cx="3086121" cy="559766"/>
        </a:xfrm>
        <a:prstGeom prst="roundRect">
          <a:avLst/>
        </a:prstGeom>
        <a:solidFill>
          <a:schemeClr val="bg2">
            <a:lumMod val="90000"/>
          </a:schemeClr>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a:solidFill>
                <a:schemeClr val="tx1"/>
              </a:solidFill>
              <a:latin typeface="Times New Roman" panose="02020603050405020304" pitchFamily="18" charset="0"/>
              <a:cs typeface="Times New Roman" panose="02020603050405020304" pitchFamily="18" charset="0"/>
            </a:rPr>
            <a:t>Активное население</a:t>
          </a:r>
        </a:p>
      </dsp:txBody>
      <dsp:txXfrm>
        <a:off x="27326" y="1791551"/>
        <a:ext cx="3031469" cy="505114"/>
      </dsp:txXfrm>
    </dsp:sp>
    <dsp:sp modelId="{8F952383-BC67-43A8-BCA0-6F0DC588BBAF}">
      <dsp:nvSpPr>
        <dsp:cNvPr id="0" name=""/>
        <dsp:cNvSpPr/>
      </dsp:nvSpPr>
      <dsp:spPr>
        <a:xfrm rot="5400000">
          <a:off x="5605434" y="-111356"/>
          <a:ext cx="447813" cy="5486438"/>
        </a:xfrm>
        <a:prstGeom prst="round2SameRect">
          <a:avLst/>
        </a:prstGeom>
        <a:solidFill>
          <a:schemeClr val="bg2">
            <a:lumMod val="90000"/>
            <a:alpha val="9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Повышение уровня знаний о бюджете</a:t>
          </a:r>
        </a:p>
      </dsp:txBody>
      <dsp:txXfrm rot="-5400000">
        <a:off x="3086122" y="2429816"/>
        <a:ext cx="5464578" cy="404093"/>
      </dsp:txXfrm>
    </dsp:sp>
    <dsp:sp modelId="{871A58E5-BF10-4489-9250-6AB1782EE48D}">
      <dsp:nvSpPr>
        <dsp:cNvPr id="0" name=""/>
        <dsp:cNvSpPr/>
      </dsp:nvSpPr>
      <dsp:spPr>
        <a:xfrm>
          <a:off x="0" y="2351979"/>
          <a:ext cx="3086121" cy="559766"/>
        </a:xfrm>
        <a:prstGeom prst="roundRect">
          <a:avLst/>
        </a:prstGeom>
        <a:solidFill>
          <a:schemeClr val="bg2">
            <a:lumMod val="90000"/>
          </a:schemeClr>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a:solidFill>
                <a:schemeClr val="tx1"/>
              </a:solidFill>
              <a:latin typeface="Times New Roman" panose="02020603050405020304" pitchFamily="18" charset="0"/>
              <a:cs typeface="Times New Roman" panose="02020603050405020304" pitchFamily="18" charset="0"/>
            </a:rPr>
            <a:t>Молодежь</a:t>
          </a:r>
          <a:r>
            <a:rPr lang="ru-RU" sz="2300" kern="1200" dirty="0">
              <a:latin typeface="Times New Roman" panose="02020603050405020304" pitchFamily="18" charset="0"/>
              <a:cs typeface="Times New Roman" panose="02020603050405020304" pitchFamily="18" charset="0"/>
            </a:rPr>
            <a:t> </a:t>
          </a:r>
        </a:p>
      </dsp:txBody>
      <dsp:txXfrm>
        <a:off x="27326" y="2379305"/>
        <a:ext cx="3031469" cy="505114"/>
      </dsp:txXfrm>
    </dsp:sp>
    <dsp:sp modelId="{6F23DBA3-E2D5-4331-AC77-40CEAF931255}">
      <dsp:nvSpPr>
        <dsp:cNvPr id="0" name=""/>
        <dsp:cNvSpPr/>
      </dsp:nvSpPr>
      <dsp:spPr>
        <a:xfrm rot="5400000">
          <a:off x="5605434" y="476398"/>
          <a:ext cx="447813" cy="5486438"/>
        </a:xfrm>
        <a:prstGeom prst="round2SameRect">
          <a:avLst/>
        </a:prstGeom>
        <a:solidFill>
          <a:schemeClr val="bg2">
            <a:lumMod val="90000"/>
            <a:alpha val="9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Times New Roman" pitchFamily="18" charset="0"/>
              <a:cs typeface="Times New Roman" pitchFamily="18" charset="0"/>
            </a:rPr>
            <a:t>Информация о социальных услугах муниципалитета, которыми может воспользоваться население</a:t>
          </a:r>
        </a:p>
      </dsp:txBody>
      <dsp:txXfrm rot="-5400000">
        <a:off x="3086122" y="3017570"/>
        <a:ext cx="5464578" cy="404093"/>
      </dsp:txXfrm>
    </dsp:sp>
    <dsp:sp modelId="{2B4DF4D9-2080-4F2A-AB49-3C69DDF29276}">
      <dsp:nvSpPr>
        <dsp:cNvPr id="0" name=""/>
        <dsp:cNvSpPr/>
      </dsp:nvSpPr>
      <dsp:spPr>
        <a:xfrm>
          <a:off x="0" y="2939734"/>
          <a:ext cx="3086121" cy="559766"/>
        </a:xfrm>
        <a:prstGeom prst="roundRect">
          <a:avLst/>
        </a:prstGeom>
        <a:solidFill>
          <a:schemeClr val="bg2">
            <a:lumMod val="90000"/>
          </a:schemeClr>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a:solidFill>
                <a:schemeClr val="tx1"/>
              </a:solidFill>
              <a:latin typeface="Times New Roman" panose="02020603050405020304" pitchFamily="18" charset="0"/>
              <a:cs typeface="Times New Roman" panose="02020603050405020304" pitchFamily="18" charset="0"/>
            </a:rPr>
            <a:t>Социальные группы</a:t>
          </a:r>
        </a:p>
      </dsp:txBody>
      <dsp:txXfrm>
        <a:off x="27326" y="2967060"/>
        <a:ext cx="3031469" cy="5051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16EE67-24CD-4E57-BE3F-80F2A0A896F4}">
      <dsp:nvSpPr>
        <dsp:cNvPr id="0" name=""/>
        <dsp:cNvSpPr/>
      </dsp:nvSpPr>
      <dsp:spPr>
        <a:xfrm>
          <a:off x="694974" y="710450"/>
          <a:ext cx="2314078" cy="136518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ru-RU" sz="1200" b="1" kern="1200" dirty="0">
              <a:latin typeface="Times New Roman" pitchFamily="18" charset="0"/>
              <a:cs typeface="Times New Roman" pitchFamily="18" charset="0"/>
            </a:rPr>
            <a:t>Помогает формировать доходную часть бюджета (налог на доходы физических лиц, налог на имущество)</a:t>
          </a:r>
        </a:p>
      </dsp:txBody>
      <dsp:txXfrm>
        <a:off x="726391" y="741867"/>
        <a:ext cx="2251244" cy="1009807"/>
      </dsp:txXfrm>
    </dsp:sp>
    <dsp:sp modelId="{A62462D3-1863-4ABB-9D21-746DE02FA1D1}">
      <dsp:nvSpPr>
        <dsp:cNvPr id="0" name=""/>
        <dsp:cNvSpPr/>
      </dsp:nvSpPr>
      <dsp:spPr>
        <a:xfrm rot="21143643">
          <a:off x="2344287" y="873621"/>
          <a:ext cx="1989255" cy="1989255"/>
        </a:xfrm>
        <a:prstGeom prst="leftCircularArrow">
          <a:avLst>
            <a:gd name="adj1" fmla="val 4676"/>
            <a:gd name="adj2" fmla="val 596946"/>
            <a:gd name="adj3" fmla="val 2518726"/>
            <a:gd name="adj4" fmla="val 9170758"/>
            <a:gd name="adj5" fmla="val 5455"/>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F202C310-487B-4DF3-AFAF-2A1A429809CC}">
      <dsp:nvSpPr>
        <dsp:cNvPr id="0" name=""/>
        <dsp:cNvSpPr/>
      </dsp:nvSpPr>
      <dsp:spPr>
        <a:xfrm>
          <a:off x="1639252" y="1781389"/>
          <a:ext cx="1809549" cy="585077"/>
        </a:xfrm>
        <a:prstGeom prst="roundRect">
          <a:avLst>
            <a:gd name="adj" fmla="val 10000"/>
          </a:avLst>
        </a:prstGeom>
        <a:solidFill>
          <a:schemeClr val="bg2">
            <a:lumMod val="90000"/>
          </a:schemeClr>
        </a:solidFill>
        <a:ln>
          <a:noFill/>
        </a:ln>
        <a:effectLst/>
        <a:scene3d>
          <a:camera prst="orthographicFront"/>
          <a:lightRig rig="chilly" dir="t"/>
        </a:scene3d>
        <a:sp3d prstMaterial="translucentPowder">
          <a:bevelT w="127000" h="25400" prst="angle"/>
        </a:sp3d>
      </dsp:spPr>
      <dsp:style>
        <a:lnRef idx="0">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66725">
            <a:lnSpc>
              <a:spcPct val="90000"/>
            </a:lnSpc>
            <a:spcBef>
              <a:spcPct val="0"/>
            </a:spcBef>
            <a:spcAft>
              <a:spcPct val="35000"/>
            </a:spcAft>
          </a:pPr>
          <a:r>
            <a:rPr lang="ru-RU" sz="1050" b="1" kern="1200" dirty="0">
              <a:solidFill>
                <a:schemeClr val="tx1"/>
              </a:solidFill>
              <a:latin typeface="Times New Roman" pitchFamily="18" charset="0"/>
              <a:cs typeface="Times New Roman" pitchFamily="18" charset="0"/>
            </a:rPr>
            <a:t>КАК НАЛОГОПЛАТЕЛЬЩИК</a:t>
          </a:r>
        </a:p>
      </dsp:txBody>
      <dsp:txXfrm>
        <a:off x="1656388" y="1798525"/>
        <a:ext cx="1775277" cy="550805"/>
      </dsp:txXfrm>
    </dsp:sp>
    <dsp:sp modelId="{DF59E1D1-76C0-43BD-AEEB-F887699371D9}">
      <dsp:nvSpPr>
        <dsp:cNvPr id="0" name=""/>
        <dsp:cNvSpPr/>
      </dsp:nvSpPr>
      <dsp:spPr>
        <a:xfrm>
          <a:off x="3475566" y="774870"/>
          <a:ext cx="1960448" cy="136518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889000">
            <a:lnSpc>
              <a:spcPct val="90000"/>
            </a:lnSpc>
            <a:spcBef>
              <a:spcPct val="0"/>
            </a:spcBef>
            <a:spcAft>
              <a:spcPct val="15000"/>
            </a:spcAft>
            <a:buChar char="••"/>
          </a:pPr>
          <a:endParaRPr lang="ru-RU" sz="2000" b="1" kern="1200" dirty="0">
            <a:solidFill>
              <a:schemeClr val="accent2"/>
            </a:solidFill>
            <a:latin typeface="Times New Roman" pitchFamily="18" charset="0"/>
            <a:cs typeface="Times New Roman" pitchFamily="18" charset="0"/>
          </a:endParaRPr>
        </a:p>
        <a:p>
          <a:pPr marL="228600" lvl="1" indent="-228600" algn="l" defTabSz="889000">
            <a:lnSpc>
              <a:spcPct val="90000"/>
            </a:lnSpc>
            <a:spcBef>
              <a:spcPct val="0"/>
            </a:spcBef>
            <a:spcAft>
              <a:spcPct val="15000"/>
            </a:spcAft>
            <a:buChar char="••"/>
          </a:pPr>
          <a:r>
            <a:rPr lang="ru-RU" sz="2000" b="1" kern="1200" dirty="0">
              <a:solidFill>
                <a:schemeClr val="accent2"/>
              </a:solidFill>
              <a:latin typeface="Times New Roman" pitchFamily="18" charset="0"/>
              <a:cs typeface="Times New Roman" pitchFamily="18" charset="0"/>
            </a:rPr>
            <a:t>БЮДЖЕТ</a:t>
          </a:r>
        </a:p>
      </dsp:txBody>
      <dsp:txXfrm>
        <a:off x="3506983" y="1098826"/>
        <a:ext cx="1897614" cy="1009807"/>
      </dsp:txXfrm>
    </dsp:sp>
    <dsp:sp modelId="{6962A720-A21F-4746-BC47-A1EF8FFBEDC4}">
      <dsp:nvSpPr>
        <dsp:cNvPr id="0" name=""/>
        <dsp:cNvSpPr/>
      </dsp:nvSpPr>
      <dsp:spPr>
        <a:xfrm rot="490951">
          <a:off x="5148065" y="-221373"/>
          <a:ext cx="2138216" cy="2138216"/>
        </a:xfrm>
        <a:prstGeom prst="circularArrow">
          <a:avLst>
            <a:gd name="adj1" fmla="val 4350"/>
            <a:gd name="adj2" fmla="val 550929"/>
            <a:gd name="adj3" fmla="val 19724412"/>
            <a:gd name="adj4" fmla="val 13026363"/>
            <a:gd name="adj5" fmla="val 5075"/>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876327A6-DA83-4784-B99C-CB6ADC927A05}">
      <dsp:nvSpPr>
        <dsp:cNvPr id="0" name=""/>
        <dsp:cNvSpPr/>
      </dsp:nvSpPr>
      <dsp:spPr>
        <a:xfrm>
          <a:off x="4321411" y="197212"/>
          <a:ext cx="1590285" cy="842756"/>
        </a:xfrm>
        <a:prstGeom prst="roundRect">
          <a:avLst>
            <a:gd name="adj" fmla="val 10000"/>
          </a:avLst>
        </a:prstGeom>
        <a:solidFill>
          <a:schemeClr val="bg2">
            <a:lumMod val="90000"/>
          </a:schemeClr>
        </a:solidFill>
        <a:ln>
          <a:noFill/>
        </a:ln>
        <a:effectLst/>
        <a:scene3d>
          <a:camera prst="orthographicFront"/>
          <a:lightRig rig="chilly" dir="t"/>
        </a:scene3d>
        <a:sp3d prstMaterial="translucentPowder">
          <a:bevelT w="127000" h="25400" prst="angle"/>
        </a:sp3d>
      </dsp:spPr>
      <dsp:style>
        <a:lnRef idx="0">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66725">
            <a:lnSpc>
              <a:spcPct val="90000"/>
            </a:lnSpc>
            <a:spcBef>
              <a:spcPct val="0"/>
            </a:spcBef>
            <a:spcAft>
              <a:spcPct val="35000"/>
            </a:spcAft>
          </a:pPr>
          <a:r>
            <a:rPr lang="ru-RU" sz="1050" b="1" kern="1200" dirty="0">
              <a:solidFill>
                <a:schemeClr val="tx1"/>
              </a:solidFill>
              <a:latin typeface="Times New Roman" pitchFamily="18" charset="0"/>
              <a:cs typeface="Times New Roman" pitchFamily="18" charset="0"/>
            </a:rPr>
            <a:t>КАК ПОЛУЧАТЕЛЬ СОЦИАЛЬНЫХ ГАРАНТИЙ</a:t>
          </a:r>
        </a:p>
      </dsp:txBody>
      <dsp:txXfrm>
        <a:off x="4346094" y="221895"/>
        <a:ext cx="1540919" cy="793390"/>
      </dsp:txXfrm>
    </dsp:sp>
    <dsp:sp modelId="{FCFE6F0F-74D8-4A6D-ABCE-489E606D9B8C}">
      <dsp:nvSpPr>
        <dsp:cNvPr id="0" name=""/>
        <dsp:cNvSpPr/>
      </dsp:nvSpPr>
      <dsp:spPr>
        <a:xfrm>
          <a:off x="5969711" y="645187"/>
          <a:ext cx="1982347" cy="149664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ru-RU" sz="1100" b="1" kern="1200" dirty="0">
              <a:latin typeface="Times New Roman" pitchFamily="18" charset="0"/>
              <a:cs typeface="Times New Roman" pitchFamily="18" charset="0"/>
            </a:rPr>
            <a:t>Получает социальные гарантии - расходная часть бюджета (образование, социальные льготы, другие направления социальных гарантий населению)</a:t>
          </a:r>
        </a:p>
      </dsp:txBody>
      <dsp:txXfrm>
        <a:off x="6004153" y="679629"/>
        <a:ext cx="1913463" cy="1107052"/>
      </dsp:txXfrm>
    </dsp:sp>
    <dsp:sp modelId="{F7CD2E1D-8518-455A-AB63-692F05965E19}">
      <dsp:nvSpPr>
        <dsp:cNvPr id="0" name=""/>
        <dsp:cNvSpPr/>
      </dsp:nvSpPr>
      <dsp:spPr>
        <a:xfrm>
          <a:off x="6025470" y="2141898"/>
          <a:ext cx="1853113" cy="585077"/>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ru-RU" sz="1500" kern="1200" dirty="0"/>
            <a:t>О</a:t>
          </a:r>
        </a:p>
        <a:p>
          <a:pPr lvl="0" algn="ctr" defTabSz="666750">
            <a:lnSpc>
              <a:spcPct val="90000"/>
            </a:lnSpc>
            <a:spcBef>
              <a:spcPct val="0"/>
            </a:spcBef>
            <a:spcAft>
              <a:spcPct val="35000"/>
            </a:spcAft>
          </a:pPr>
          <a:endParaRPr lang="ru-RU" sz="1500" kern="1200" dirty="0"/>
        </a:p>
      </dsp:txBody>
      <dsp:txXfrm>
        <a:off x="6042606" y="2159034"/>
        <a:ext cx="1818841" cy="550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B38A7-C9DB-4909-8704-3891A2198A48}">
      <dsp:nvSpPr>
        <dsp:cNvPr id="0" name=""/>
        <dsp:cNvSpPr/>
      </dsp:nvSpPr>
      <dsp:spPr>
        <a:xfrm>
          <a:off x="3157" y="734925"/>
          <a:ext cx="2933387" cy="1173355"/>
        </a:xfrm>
        <a:prstGeom prst="chevron">
          <a:avLst/>
        </a:prstGeom>
        <a:solidFill>
          <a:schemeClr val="accent1">
            <a:lumMod val="20000"/>
            <a:lumOff val="80000"/>
          </a:schemeClr>
        </a:solidFill>
        <a:ln>
          <a:noFill/>
        </a:ln>
        <a:effectLst/>
        <a:scene3d>
          <a:camera prst="orthographicFront"/>
          <a:lightRig rig="chilly" dir="t"/>
        </a:scene3d>
        <a:sp3d prstMaterial="translucentPowder">
          <a:bevelT w="127000" h="25400"/>
          <a:bevelB/>
        </a:sp3d>
      </dsp:spPr>
      <dsp:style>
        <a:lnRef idx="0">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a:solidFill>
                <a:schemeClr val="tx1"/>
              </a:solidFill>
              <a:latin typeface="Times New Roman" pitchFamily="18" charset="0"/>
              <a:cs typeface="Times New Roman" pitchFamily="18" charset="0"/>
            </a:rPr>
            <a:t>Публичные слушания о стратегии социально-экономического развития, о проекте решения о бюджете, об исполнении бюджета муниципального района</a:t>
          </a:r>
        </a:p>
      </dsp:txBody>
      <dsp:txXfrm>
        <a:off x="589835" y="734925"/>
        <a:ext cx="1760032" cy="1173355"/>
      </dsp:txXfrm>
    </dsp:sp>
    <dsp:sp modelId="{125B4A05-DE37-4257-828C-2C05C3934830}">
      <dsp:nvSpPr>
        <dsp:cNvPr id="0" name=""/>
        <dsp:cNvSpPr/>
      </dsp:nvSpPr>
      <dsp:spPr>
        <a:xfrm>
          <a:off x="2643206" y="734925"/>
          <a:ext cx="3357585" cy="1173355"/>
        </a:xfrm>
        <a:prstGeom prst="chevron">
          <a:avLst/>
        </a:prstGeom>
        <a:solidFill>
          <a:schemeClr val="accent1">
            <a:lumMod val="20000"/>
            <a:lumOff val="8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a:solidFill>
                <a:schemeClr val="tx1"/>
              </a:solidFill>
              <a:latin typeface="Times New Roman" pitchFamily="18" charset="0"/>
              <a:cs typeface="Times New Roman" pitchFamily="18" charset="0"/>
            </a:rPr>
            <a:t>Участие в опросах по бюджетной тематике, размещаемых на официальном сайте муниципального района и портале «Голос РБ» ежеквартально</a:t>
          </a:r>
        </a:p>
      </dsp:txBody>
      <dsp:txXfrm>
        <a:off x="3229884" y="734925"/>
        <a:ext cx="2184230" cy="1173355"/>
      </dsp:txXfrm>
    </dsp:sp>
    <dsp:sp modelId="{146CD48E-706F-4FED-8528-865BACA1EB05}">
      <dsp:nvSpPr>
        <dsp:cNvPr id="0" name=""/>
        <dsp:cNvSpPr/>
      </dsp:nvSpPr>
      <dsp:spPr>
        <a:xfrm>
          <a:off x="5707452" y="734925"/>
          <a:ext cx="2933387" cy="1173355"/>
        </a:xfrm>
        <a:prstGeom prst="chevron">
          <a:avLst/>
        </a:prstGeom>
        <a:solidFill>
          <a:schemeClr val="bg2">
            <a:lumMod val="9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ru-RU" sz="1300" b="1" kern="1200" dirty="0">
              <a:solidFill>
                <a:schemeClr val="tx1"/>
              </a:solidFill>
              <a:latin typeface="Times New Roman" pitchFamily="18" charset="0"/>
              <a:cs typeface="Times New Roman" pitchFamily="18" charset="0"/>
            </a:rPr>
            <a:t>Участие в проектах инициативного бюджетирования</a:t>
          </a:r>
        </a:p>
      </dsp:txBody>
      <dsp:txXfrm>
        <a:off x="6294130" y="734925"/>
        <a:ext cx="1760032" cy="11733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41B17-3C3F-44EF-9B67-712942BBD6C9}">
      <dsp:nvSpPr>
        <dsp:cNvPr id="0" name=""/>
        <dsp:cNvSpPr/>
      </dsp:nvSpPr>
      <dsp:spPr>
        <a:xfrm>
          <a:off x="0" y="363"/>
          <a:ext cx="3910112" cy="1010891"/>
        </a:xfrm>
        <a:prstGeom prst="roundRect">
          <a:avLst>
            <a:gd name="adj" fmla="val 10000"/>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среди 63 районов и городов РБ по объему налоговых и неналоговых поступлений в объеме бюджета </a:t>
          </a:r>
        </a:p>
        <a:p>
          <a:pPr lvl="0" algn="l"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(в </a:t>
          </a:r>
          <a:r>
            <a:rPr lang="ru-RU" sz="1100" kern="1200" dirty="0" smtClean="0">
              <a:latin typeface="Times New Roman" panose="02020603050405020304" pitchFamily="18" charset="0"/>
              <a:cs typeface="Times New Roman" panose="02020603050405020304" pitchFamily="18" charset="0"/>
            </a:rPr>
            <a:t>2018 </a:t>
          </a:r>
          <a:r>
            <a:rPr lang="ru-RU" sz="1100" kern="1200" dirty="0">
              <a:latin typeface="Times New Roman" panose="02020603050405020304" pitchFamily="18" charset="0"/>
              <a:cs typeface="Times New Roman" panose="02020603050405020304" pitchFamily="18" charset="0"/>
            </a:rPr>
            <a:t>году – </a:t>
          </a:r>
          <a:r>
            <a:rPr lang="ru-RU" sz="1100" kern="1200" dirty="0" smtClean="0">
              <a:latin typeface="Times New Roman" panose="02020603050405020304" pitchFamily="18" charset="0"/>
              <a:cs typeface="Times New Roman" panose="02020603050405020304" pitchFamily="18" charset="0"/>
            </a:rPr>
            <a:t>11 </a:t>
          </a:r>
          <a:r>
            <a:rPr lang="ru-RU" sz="1100" kern="1200" dirty="0">
              <a:latin typeface="Times New Roman" panose="02020603050405020304" pitchFamily="18" charset="0"/>
              <a:cs typeface="Times New Roman" panose="02020603050405020304" pitchFamily="18" charset="0"/>
            </a:rPr>
            <a:t>место)</a:t>
          </a:r>
          <a:endParaRPr lang="ru-RU" sz="1100" kern="1200" dirty="0"/>
        </a:p>
      </dsp:txBody>
      <dsp:txXfrm>
        <a:off x="883111" y="363"/>
        <a:ext cx="3027000" cy="1010891"/>
      </dsp:txXfrm>
    </dsp:sp>
    <dsp:sp modelId="{3165AD1F-D63F-4877-B8D7-CF4044D6EBD9}">
      <dsp:nvSpPr>
        <dsp:cNvPr id="0" name=""/>
        <dsp:cNvSpPr/>
      </dsp:nvSpPr>
      <dsp:spPr>
        <a:xfrm>
          <a:off x="101089" y="101089"/>
          <a:ext cx="782022" cy="808713"/>
        </a:xfrm>
        <a:prstGeom prst="roundRect">
          <a:avLst>
            <a:gd name="adj" fmla="val 10000"/>
          </a:avLst>
        </a:prstGeom>
        <a:solidFill>
          <a:srgbClr val="FFFF99"/>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E6CE19EF-A8AA-4FA7-BF6D-34C27158C521}">
      <dsp:nvSpPr>
        <dsp:cNvPr id="0" name=""/>
        <dsp:cNvSpPr/>
      </dsp:nvSpPr>
      <dsp:spPr>
        <a:xfrm>
          <a:off x="0" y="1111980"/>
          <a:ext cx="3910112" cy="1010891"/>
        </a:xfrm>
        <a:prstGeom prst="roundRect">
          <a:avLst>
            <a:gd name="adj" fmla="val 10000"/>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среди 63 районов и городов РБ по доле налоговых и неналоговых доходов в общем объеме доходов</a:t>
          </a:r>
        </a:p>
        <a:p>
          <a:pPr lvl="0" algn="l"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(в </a:t>
          </a:r>
          <a:r>
            <a:rPr lang="ru-RU" sz="1100" kern="1200" dirty="0" smtClean="0">
              <a:latin typeface="Times New Roman" panose="02020603050405020304" pitchFamily="18" charset="0"/>
              <a:cs typeface="Times New Roman" panose="02020603050405020304" pitchFamily="18" charset="0"/>
            </a:rPr>
            <a:t>2018 </a:t>
          </a:r>
          <a:r>
            <a:rPr lang="ru-RU" sz="1100" kern="1200" dirty="0">
              <a:latin typeface="Times New Roman" panose="02020603050405020304" pitchFamily="18" charset="0"/>
              <a:cs typeface="Times New Roman" panose="02020603050405020304" pitchFamily="18" charset="0"/>
            </a:rPr>
            <a:t>году – </a:t>
          </a:r>
          <a:r>
            <a:rPr lang="ru-RU" sz="1100" kern="1200" dirty="0" smtClean="0">
              <a:latin typeface="Times New Roman" panose="02020603050405020304" pitchFamily="18" charset="0"/>
              <a:cs typeface="Times New Roman" panose="02020603050405020304" pitchFamily="18" charset="0"/>
            </a:rPr>
            <a:t>7 </a:t>
          </a:r>
          <a:r>
            <a:rPr lang="ru-RU" sz="1100" kern="1200" dirty="0">
              <a:latin typeface="Times New Roman" panose="02020603050405020304" pitchFamily="18" charset="0"/>
              <a:cs typeface="Times New Roman" panose="02020603050405020304" pitchFamily="18" charset="0"/>
            </a:rPr>
            <a:t>место)</a:t>
          </a:r>
          <a:endParaRPr lang="ru-RU" sz="1100" kern="1200" dirty="0"/>
        </a:p>
      </dsp:txBody>
      <dsp:txXfrm>
        <a:off x="883111" y="1111980"/>
        <a:ext cx="3027000" cy="1010891"/>
      </dsp:txXfrm>
    </dsp:sp>
    <dsp:sp modelId="{050F932B-912B-4EB0-9C9C-15F13AE297C7}">
      <dsp:nvSpPr>
        <dsp:cNvPr id="0" name=""/>
        <dsp:cNvSpPr/>
      </dsp:nvSpPr>
      <dsp:spPr>
        <a:xfrm>
          <a:off x="101089" y="1213070"/>
          <a:ext cx="782022" cy="808713"/>
        </a:xfrm>
        <a:prstGeom prst="roundRect">
          <a:avLst>
            <a:gd name="adj" fmla="val 10000"/>
          </a:avLst>
        </a:prstGeom>
        <a:solidFill>
          <a:srgbClr val="FFFF99"/>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F22D6-58A5-41AD-BB73-473209ABE63A}">
      <dsp:nvSpPr>
        <dsp:cNvPr id="0" name=""/>
        <dsp:cNvSpPr/>
      </dsp:nvSpPr>
      <dsp:spPr>
        <a:xfrm>
          <a:off x="1327329" y="0"/>
          <a:ext cx="1288663" cy="1126454"/>
        </a:xfrm>
        <a:prstGeom prst="rightArrow">
          <a:avLst>
            <a:gd name="adj1" fmla="val 70000"/>
            <a:gd name="adj2" fmla="val 50000"/>
          </a:avLst>
        </a:prstGeom>
        <a:solidFill>
          <a:schemeClr val="accent4">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lvl="0" algn="ctr" defTabSz="800100">
            <a:lnSpc>
              <a:spcPct val="90000"/>
            </a:lnSpc>
            <a:spcBef>
              <a:spcPct val="0"/>
            </a:spcBef>
            <a:spcAft>
              <a:spcPct val="35000"/>
            </a:spcAft>
          </a:pPr>
          <a:r>
            <a:rPr lang="ru-RU" sz="1800" b="1" kern="1200" dirty="0"/>
            <a:t>886,3 </a:t>
          </a:r>
          <a:r>
            <a:rPr lang="ru-RU" sz="1400" kern="1200" dirty="0" err="1"/>
            <a:t>млн.руб</a:t>
          </a:r>
          <a:r>
            <a:rPr lang="ru-RU" sz="1400" kern="1200" dirty="0"/>
            <a:t>.</a:t>
          </a:r>
        </a:p>
      </dsp:txBody>
      <dsp:txXfrm>
        <a:off x="1649495" y="168968"/>
        <a:ext cx="628223" cy="788518"/>
      </dsp:txXfrm>
    </dsp:sp>
    <dsp:sp modelId="{0AFF12F5-5928-41FA-9347-88C039905EFE}">
      <dsp:nvSpPr>
        <dsp:cNvPr id="0" name=""/>
        <dsp:cNvSpPr/>
      </dsp:nvSpPr>
      <dsp:spPr>
        <a:xfrm>
          <a:off x="1005163" y="241061"/>
          <a:ext cx="644331" cy="644331"/>
        </a:xfrm>
        <a:prstGeom prst="ellipse">
          <a:avLst/>
        </a:prstGeom>
        <a:gradFill rotWithShape="0">
          <a:gsLst>
            <a:gs pos="0">
              <a:schemeClr val="accent4">
                <a:shade val="50000"/>
                <a:hueOff val="0"/>
                <a:satOff val="0"/>
                <a:lumOff val="0"/>
                <a:alphaOff val="0"/>
                <a:lumMod val="110000"/>
                <a:satMod val="105000"/>
                <a:tint val="67000"/>
              </a:schemeClr>
            </a:gs>
            <a:gs pos="50000">
              <a:schemeClr val="accent4">
                <a:shade val="50000"/>
                <a:hueOff val="0"/>
                <a:satOff val="0"/>
                <a:lumOff val="0"/>
                <a:alphaOff val="0"/>
                <a:lumMod val="105000"/>
                <a:satMod val="103000"/>
                <a:tint val="73000"/>
              </a:schemeClr>
            </a:gs>
            <a:gs pos="100000">
              <a:schemeClr val="accent4">
                <a:shade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a:t>2016</a:t>
          </a:r>
        </a:p>
      </dsp:txBody>
      <dsp:txXfrm>
        <a:off x="1099523" y="335421"/>
        <a:ext cx="455611" cy="455611"/>
      </dsp:txXfrm>
    </dsp:sp>
    <dsp:sp modelId="{752E1BBC-2F7A-4A12-9716-8356555BD4FA}">
      <dsp:nvSpPr>
        <dsp:cNvPr id="0" name=""/>
        <dsp:cNvSpPr/>
      </dsp:nvSpPr>
      <dsp:spPr>
        <a:xfrm>
          <a:off x="3043719" y="0"/>
          <a:ext cx="1288663" cy="1126454"/>
        </a:xfrm>
        <a:prstGeom prst="rightArrow">
          <a:avLst>
            <a:gd name="adj1" fmla="val 70000"/>
            <a:gd name="adj2" fmla="val 50000"/>
          </a:avLst>
        </a:prstGeom>
        <a:solidFill>
          <a:schemeClr val="accent4">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lvl="0" algn="ctr" defTabSz="800100">
            <a:lnSpc>
              <a:spcPct val="90000"/>
            </a:lnSpc>
            <a:spcBef>
              <a:spcPct val="0"/>
            </a:spcBef>
            <a:spcAft>
              <a:spcPct val="35000"/>
            </a:spcAft>
          </a:pPr>
          <a:r>
            <a:rPr lang="ru-RU" sz="1800" b="1" kern="1200" dirty="0"/>
            <a:t>962,8 </a:t>
          </a:r>
          <a:r>
            <a:rPr lang="ru-RU" sz="1400" kern="1200" dirty="0" err="1"/>
            <a:t>млн.руб</a:t>
          </a:r>
          <a:r>
            <a:rPr lang="ru-RU" sz="1400" kern="1200" dirty="0"/>
            <a:t>.</a:t>
          </a:r>
        </a:p>
      </dsp:txBody>
      <dsp:txXfrm>
        <a:off x="3365885" y="168968"/>
        <a:ext cx="628223" cy="788518"/>
      </dsp:txXfrm>
    </dsp:sp>
    <dsp:sp modelId="{D3B0DC7E-0A16-4EB2-8468-0E14B33A6472}">
      <dsp:nvSpPr>
        <dsp:cNvPr id="0" name=""/>
        <dsp:cNvSpPr/>
      </dsp:nvSpPr>
      <dsp:spPr>
        <a:xfrm>
          <a:off x="2721553" y="241061"/>
          <a:ext cx="644331" cy="644331"/>
        </a:xfrm>
        <a:prstGeom prst="ellipse">
          <a:avLst/>
        </a:prstGeom>
        <a:gradFill rotWithShape="0">
          <a:gsLst>
            <a:gs pos="0">
              <a:schemeClr val="accent4">
                <a:shade val="50000"/>
                <a:hueOff val="-297102"/>
                <a:satOff val="0"/>
                <a:lumOff val="24151"/>
                <a:alphaOff val="0"/>
                <a:lumMod val="110000"/>
                <a:satMod val="105000"/>
                <a:tint val="67000"/>
              </a:schemeClr>
            </a:gs>
            <a:gs pos="50000">
              <a:schemeClr val="accent4">
                <a:shade val="50000"/>
                <a:hueOff val="-297102"/>
                <a:satOff val="0"/>
                <a:lumOff val="24151"/>
                <a:alphaOff val="0"/>
                <a:lumMod val="105000"/>
                <a:satMod val="103000"/>
                <a:tint val="73000"/>
              </a:schemeClr>
            </a:gs>
            <a:gs pos="100000">
              <a:schemeClr val="accent4">
                <a:shade val="50000"/>
                <a:hueOff val="-297102"/>
                <a:satOff val="0"/>
                <a:lumOff val="241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a:t>2017</a:t>
          </a:r>
        </a:p>
      </dsp:txBody>
      <dsp:txXfrm>
        <a:off x="2815913" y="335421"/>
        <a:ext cx="455611" cy="455611"/>
      </dsp:txXfrm>
    </dsp:sp>
    <dsp:sp modelId="{E3B6DF5E-D191-4EC0-A4A0-E13008F82B94}">
      <dsp:nvSpPr>
        <dsp:cNvPr id="0" name=""/>
        <dsp:cNvSpPr/>
      </dsp:nvSpPr>
      <dsp:spPr>
        <a:xfrm>
          <a:off x="4760109" y="0"/>
          <a:ext cx="1288663" cy="1126454"/>
        </a:xfrm>
        <a:prstGeom prst="rightArrow">
          <a:avLst>
            <a:gd name="adj1" fmla="val 70000"/>
            <a:gd name="adj2" fmla="val 50000"/>
          </a:avLst>
        </a:prstGeom>
        <a:solidFill>
          <a:schemeClr val="accent4">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lvl="0" algn="ctr" defTabSz="800100">
            <a:lnSpc>
              <a:spcPct val="90000"/>
            </a:lnSpc>
            <a:spcBef>
              <a:spcPct val="0"/>
            </a:spcBef>
            <a:spcAft>
              <a:spcPct val="35000"/>
            </a:spcAft>
          </a:pPr>
          <a:r>
            <a:rPr lang="ru-RU" sz="1800" b="1" kern="1200" dirty="0"/>
            <a:t>1131,9 </a:t>
          </a:r>
          <a:r>
            <a:rPr lang="ru-RU" sz="1400" kern="1200" dirty="0" err="1"/>
            <a:t>млн.руб</a:t>
          </a:r>
          <a:r>
            <a:rPr lang="ru-RU" sz="1400" kern="1200" dirty="0"/>
            <a:t>.</a:t>
          </a:r>
        </a:p>
      </dsp:txBody>
      <dsp:txXfrm>
        <a:off x="5082275" y="168968"/>
        <a:ext cx="628223" cy="788518"/>
      </dsp:txXfrm>
    </dsp:sp>
    <dsp:sp modelId="{BEE8FB58-7CB9-478D-B340-2CF3FF0543EE}">
      <dsp:nvSpPr>
        <dsp:cNvPr id="0" name=""/>
        <dsp:cNvSpPr/>
      </dsp:nvSpPr>
      <dsp:spPr>
        <a:xfrm>
          <a:off x="4437943" y="241061"/>
          <a:ext cx="644331" cy="644331"/>
        </a:xfrm>
        <a:prstGeom prst="ellipse">
          <a:avLst/>
        </a:prstGeom>
        <a:gradFill rotWithShape="0">
          <a:gsLst>
            <a:gs pos="0">
              <a:schemeClr val="accent4">
                <a:shade val="50000"/>
                <a:hueOff val="-594204"/>
                <a:satOff val="0"/>
                <a:lumOff val="48303"/>
                <a:alphaOff val="0"/>
                <a:lumMod val="110000"/>
                <a:satMod val="105000"/>
                <a:tint val="67000"/>
              </a:schemeClr>
            </a:gs>
            <a:gs pos="50000">
              <a:schemeClr val="accent4">
                <a:shade val="50000"/>
                <a:hueOff val="-594204"/>
                <a:satOff val="0"/>
                <a:lumOff val="48303"/>
                <a:alphaOff val="0"/>
                <a:lumMod val="105000"/>
                <a:satMod val="103000"/>
                <a:tint val="73000"/>
              </a:schemeClr>
            </a:gs>
            <a:gs pos="100000">
              <a:schemeClr val="accent4">
                <a:shade val="50000"/>
                <a:hueOff val="-594204"/>
                <a:satOff val="0"/>
                <a:lumOff val="4830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a:t>2018</a:t>
          </a:r>
        </a:p>
      </dsp:txBody>
      <dsp:txXfrm>
        <a:off x="4532303" y="335421"/>
        <a:ext cx="455611" cy="455611"/>
      </dsp:txXfrm>
    </dsp:sp>
    <dsp:sp modelId="{4FA59E9F-AD09-46FD-8970-475AC6161B8F}">
      <dsp:nvSpPr>
        <dsp:cNvPr id="0" name=""/>
        <dsp:cNvSpPr/>
      </dsp:nvSpPr>
      <dsp:spPr>
        <a:xfrm>
          <a:off x="6476499" y="0"/>
          <a:ext cx="1288663" cy="1126454"/>
        </a:xfrm>
        <a:prstGeom prst="rightArrow">
          <a:avLst>
            <a:gd name="adj1" fmla="val 70000"/>
            <a:gd name="adj2" fmla="val 50000"/>
          </a:avLst>
        </a:prstGeom>
        <a:solidFill>
          <a:schemeClr val="accent4">
            <a:alpha val="90000"/>
            <a:tint val="55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lvl="0" algn="ctr" defTabSz="800100">
            <a:lnSpc>
              <a:spcPct val="90000"/>
            </a:lnSpc>
            <a:spcBef>
              <a:spcPct val="0"/>
            </a:spcBef>
            <a:spcAft>
              <a:spcPct val="35000"/>
            </a:spcAft>
          </a:pPr>
          <a:r>
            <a:rPr lang="ru-RU" sz="1800" b="1" kern="1200" dirty="0"/>
            <a:t>1310,0</a:t>
          </a:r>
          <a:r>
            <a:rPr lang="ru-RU" sz="1400" kern="1200" dirty="0"/>
            <a:t>млн.руб.</a:t>
          </a:r>
        </a:p>
      </dsp:txBody>
      <dsp:txXfrm>
        <a:off x="6798665" y="168968"/>
        <a:ext cx="628223" cy="788518"/>
      </dsp:txXfrm>
    </dsp:sp>
    <dsp:sp modelId="{5B6DE634-8C33-49A2-968E-40DA6DBA0067}">
      <dsp:nvSpPr>
        <dsp:cNvPr id="0" name=""/>
        <dsp:cNvSpPr/>
      </dsp:nvSpPr>
      <dsp:spPr>
        <a:xfrm>
          <a:off x="6154333" y="241061"/>
          <a:ext cx="644331" cy="644331"/>
        </a:xfrm>
        <a:prstGeom prst="ellipse">
          <a:avLst/>
        </a:prstGeom>
        <a:gradFill rotWithShape="0">
          <a:gsLst>
            <a:gs pos="0">
              <a:schemeClr val="accent4">
                <a:shade val="50000"/>
                <a:hueOff val="-297102"/>
                <a:satOff val="0"/>
                <a:lumOff val="24151"/>
                <a:alphaOff val="0"/>
                <a:lumMod val="110000"/>
                <a:satMod val="105000"/>
                <a:tint val="67000"/>
              </a:schemeClr>
            </a:gs>
            <a:gs pos="50000">
              <a:schemeClr val="accent4">
                <a:shade val="50000"/>
                <a:hueOff val="-297102"/>
                <a:satOff val="0"/>
                <a:lumOff val="24151"/>
                <a:alphaOff val="0"/>
                <a:lumMod val="105000"/>
                <a:satMod val="103000"/>
                <a:tint val="73000"/>
              </a:schemeClr>
            </a:gs>
            <a:gs pos="100000">
              <a:schemeClr val="accent4">
                <a:shade val="50000"/>
                <a:hueOff val="-297102"/>
                <a:satOff val="0"/>
                <a:lumOff val="241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a:t>2019</a:t>
          </a:r>
        </a:p>
      </dsp:txBody>
      <dsp:txXfrm>
        <a:off x="6248693" y="335421"/>
        <a:ext cx="455611" cy="4556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drawing1.xml><?xml version="1.0" encoding="utf-8"?>
<c:userShapes xmlns:c="http://schemas.openxmlformats.org/drawingml/2006/chart">
  <cdr:relSizeAnchor xmlns:cdr="http://schemas.openxmlformats.org/drawingml/2006/chartDrawing">
    <cdr:from>
      <cdr:x>0.12578</cdr:x>
      <cdr:y>0.296</cdr:y>
    </cdr:from>
    <cdr:to>
      <cdr:x>0.31941</cdr:x>
      <cdr:y>0.48994</cdr:y>
    </cdr:to>
    <cdr:sp macro="" textlink="">
      <cdr:nvSpPr>
        <cdr:cNvPr id="2" name="TextBox 1"/>
        <cdr:cNvSpPr txBox="1"/>
      </cdr:nvSpPr>
      <cdr:spPr>
        <a:xfrm xmlns:a="http://schemas.openxmlformats.org/drawingml/2006/main">
          <a:off x="1008112" y="1512168"/>
          <a:ext cx="1584176" cy="9864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0.14343</cdr:x>
      <cdr:y>0.28171</cdr:y>
    </cdr:from>
    <cdr:to>
      <cdr:x>0.2991</cdr:x>
      <cdr:y>0.51827</cdr:y>
    </cdr:to>
    <cdr:sp macro="" textlink="">
      <cdr:nvSpPr>
        <cdr:cNvPr id="3" name="TextBox 2"/>
        <cdr:cNvSpPr txBox="1"/>
      </cdr:nvSpPr>
      <cdr:spPr>
        <a:xfrm xmlns:a="http://schemas.openxmlformats.org/drawingml/2006/main">
          <a:off x="1152128" y="1440160"/>
          <a:ext cx="1274440"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0.12578</cdr:x>
      <cdr:y>0.25339</cdr:y>
    </cdr:from>
    <cdr:to>
      <cdr:x>0.30793</cdr:x>
      <cdr:y>0.51827</cdr:y>
    </cdr:to>
    <cdr:sp macro="" textlink="">
      <cdr:nvSpPr>
        <cdr:cNvPr id="4" name="TextBox 3"/>
        <cdr:cNvSpPr txBox="1"/>
      </cdr:nvSpPr>
      <cdr:spPr>
        <a:xfrm xmlns:a="http://schemas.openxmlformats.org/drawingml/2006/main">
          <a:off x="1008112" y="1296144"/>
          <a:ext cx="1490464"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0.15201</cdr:x>
      <cdr:y>0.28171</cdr:y>
    </cdr:from>
    <cdr:to>
      <cdr:x>0.30176</cdr:x>
      <cdr:y>0.51827</cdr:y>
    </cdr:to>
    <cdr:sp macro="" textlink="">
      <cdr:nvSpPr>
        <cdr:cNvPr id="5" name="TextBox 4"/>
        <cdr:cNvSpPr txBox="1"/>
      </cdr:nvSpPr>
      <cdr:spPr>
        <a:xfrm xmlns:a="http://schemas.openxmlformats.org/drawingml/2006/main">
          <a:off x="1224136" y="1440160"/>
          <a:ext cx="1224136"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0.15326</cdr:x>
      <cdr:y>0.2933</cdr:y>
    </cdr:from>
    <cdr:to>
      <cdr:x>0.27678</cdr:x>
      <cdr:y>0.50344</cdr:y>
    </cdr:to>
    <cdr:sp macro="" textlink="">
      <cdr:nvSpPr>
        <cdr:cNvPr id="6" name="TextBox 5"/>
        <cdr:cNvSpPr txBox="1"/>
      </cdr:nvSpPr>
      <cdr:spPr>
        <a:xfrm xmlns:a="http://schemas.openxmlformats.org/drawingml/2006/main">
          <a:off x="1296144" y="1584176"/>
          <a:ext cx="1058416" cy="1130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0.32685</cdr:x>
      <cdr:y>0.31507</cdr:y>
    </cdr:from>
    <cdr:to>
      <cdr:x>0.45366</cdr:x>
      <cdr:y>0.43985</cdr:y>
    </cdr:to>
    <cdr:cxnSp macro="">
      <cdr:nvCxnSpPr>
        <cdr:cNvPr id="3" name="Прямая со стрелкой 2">
          <a:extLst xmlns:a="http://schemas.openxmlformats.org/drawingml/2006/main">
            <a:ext uri="{FF2B5EF4-FFF2-40B4-BE49-F238E27FC236}">
              <a16:creationId xmlns="" xmlns:a16="http://schemas.microsoft.com/office/drawing/2014/main" id="{561C3597-18F3-45E1-B82D-4A46CF7A1B24}"/>
            </a:ext>
          </a:extLst>
        </cdr:cNvPr>
        <cdr:cNvCxnSpPr/>
      </cdr:nvCxnSpPr>
      <cdr:spPr>
        <a:xfrm xmlns:a="http://schemas.openxmlformats.org/drawingml/2006/main" flipV="1">
          <a:off x="1671797" y="564269"/>
          <a:ext cx="648624" cy="223473"/>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0.30541</cdr:x>
      <cdr:y>0.7352</cdr:y>
    </cdr:from>
    <cdr:to>
      <cdr:x>0.42129</cdr:x>
      <cdr:y>0.83105</cdr:y>
    </cdr:to>
    <cdr:cxnSp macro="">
      <cdr:nvCxnSpPr>
        <cdr:cNvPr id="5" name="Прямая со стрелкой 4">
          <a:extLst xmlns:a="http://schemas.openxmlformats.org/drawingml/2006/main">
            <a:ext uri="{FF2B5EF4-FFF2-40B4-BE49-F238E27FC236}">
              <a16:creationId xmlns="" xmlns:a16="http://schemas.microsoft.com/office/drawing/2014/main" id="{2C596CA3-C4A1-46A5-A26D-F1126870E802}"/>
            </a:ext>
          </a:extLst>
        </cdr:cNvPr>
        <cdr:cNvCxnSpPr/>
      </cdr:nvCxnSpPr>
      <cdr:spPr>
        <a:xfrm xmlns:a="http://schemas.openxmlformats.org/drawingml/2006/main" flipV="1">
          <a:off x="1328465" y="2366937"/>
          <a:ext cx="504056" cy="308596"/>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0.62429</cdr:x>
      <cdr:y>0.41112</cdr:y>
    </cdr:from>
    <cdr:to>
      <cdr:x>0.73751</cdr:x>
      <cdr:y>0.51401</cdr:y>
    </cdr:to>
    <cdr:cxnSp macro="">
      <cdr:nvCxnSpPr>
        <cdr:cNvPr id="7" name="Прямая со стрелкой 6">
          <a:extLst xmlns:a="http://schemas.openxmlformats.org/drawingml/2006/main">
            <a:ext uri="{FF2B5EF4-FFF2-40B4-BE49-F238E27FC236}">
              <a16:creationId xmlns="" xmlns:a16="http://schemas.microsoft.com/office/drawing/2014/main" id="{BBBCD7DE-C395-4CE6-9AB0-F2ED9F736DF4}"/>
            </a:ext>
          </a:extLst>
        </cdr:cNvPr>
        <cdr:cNvCxnSpPr/>
      </cdr:nvCxnSpPr>
      <cdr:spPr>
        <a:xfrm xmlns:a="http://schemas.openxmlformats.org/drawingml/2006/main" flipV="1">
          <a:off x="2719387" y="1323845"/>
          <a:ext cx="493184" cy="33131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0.6365</cdr:x>
      <cdr:y>0.7352</cdr:y>
    </cdr:from>
    <cdr:to>
      <cdr:x>0.71927</cdr:x>
      <cdr:y>0.80869</cdr:y>
    </cdr:to>
    <cdr:cxnSp macro="">
      <cdr:nvCxnSpPr>
        <cdr:cNvPr id="9" name="Прямая со стрелкой 8">
          <a:extLst xmlns:a="http://schemas.openxmlformats.org/drawingml/2006/main">
            <a:ext uri="{FF2B5EF4-FFF2-40B4-BE49-F238E27FC236}">
              <a16:creationId xmlns="" xmlns:a16="http://schemas.microsoft.com/office/drawing/2014/main" id="{FFAB8A05-4E0E-4BB5-A965-25F931AA632A}"/>
            </a:ext>
          </a:extLst>
        </cdr:cNvPr>
        <cdr:cNvCxnSpPr/>
      </cdr:nvCxnSpPr>
      <cdr:spPr>
        <a:xfrm xmlns:a="http://schemas.openxmlformats.org/drawingml/2006/main" flipV="1">
          <a:off x="2768625" y="2366937"/>
          <a:ext cx="360040" cy="23658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0.32447</cdr:x>
      <cdr:y>0.28908</cdr:y>
    </cdr:from>
    <cdr:to>
      <cdr:x>0.46608</cdr:x>
      <cdr:y>0.41046</cdr:y>
    </cdr:to>
    <cdr:sp macro="" textlink="">
      <cdr:nvSpPr>
        <cdr:cNvPr id="10" name="TextBox 9"/>
        <cdr:cNvSpPr txBox="1"/>
      </cdr:nvSpPr>
      <cdr:spPr>
        <a:xfrm xmlns:a="http://schemas.openxmlformats.org/drawingml/2006/main" rot="19951534">
          <a:off x="1411377" y="947573"/>
          <a:ext cx="615968" cy="3978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000" b="1" dirty="0" smtClean="0"/>
            <a:t>+3,6%</a:t>
          </a:r>
          <a:endParaRPr lang="ru-RU" sz="1000" b="1" i="0" dirty="0"/>
        </a:p>
      </cdr:txBody>
    </cdr:sp>
  </cdr:relSizeAnchor>
  <cdr:relSizeAnchor xmlns:cdr="http://schemas.openxmlformats.org/drawingml/2006/chartDrawing">
    <cdr:from>
      <cdr:x>0.62766</cdr:x>
      <cdr:y>0.37986</cdr:y>
    </cdr:from>
    <cdr:to>
      <cdr:x>0.77779</cdr:x>
      <cdr:y>0.49543</cdr:y>
    </cdr:to>
    <cdr:sp macro="" textlink="">
      <cdr:nvSpPr>
        <cdr:cNvPr id="11" name="TextBox 1"/>
        <cdr:cNvSpPr txBox="1"/>
      </cdr:nvSpPr>
      <cdr:spPr>
        <a:xfrm xmlns:a="http://schemas.openxmlformats.org/drawingml/2006/main" rot="19603870">
          <a:off x="2730172" y="1245121"/>
          <a:ext cx="653028" cy="37882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b="1" i="0" dirty="0" smtClean="0"/>
            <a:t>+</a:t>
          </a:r>
          <a:r>
            <a:rPr lang="ru-RU" sz="1000" b="1" dirty="0" smtClean="0"/>
            <a:t>8,4</a:t>
          </a:r>
          <a:r>
            <a:rPr lang="ru-RU" sz="1000" b="1" i="0" dirty="0" smtClean="0"/>
            <a:t>%</a:t>
          </a:r>
          <a:endParaRPr lang="ru-RU" sz="1000" b="1" i="0" dirty="0"/>
        </a:p>
      </cdr:txBody>
    </cdr:sp>
  </cdr:relSizeAnchor>
  <cdr:relSizeAnchor xmlns:cdr="http://schemas.openxmlformats.org/drawingml/2006/chartDrawing">
    <cdr:from>
      <cdr:x>0.32447</cdr:x>
      <cdr:y>0.74834</cdr:y>
    </cdr:from>
    <cdr:to>
      <cdr:x>0.48359</cdr:x>
      <cdr:y>0.87968</cdr:y>
    </cdr:to>
    <cdr:sp macro="" textlink="">
      <cdr:nvSpPr>
        <cdr:cNvPr id="12" name="TextBox 1"/>
        <cdr:cNvSpPr txBox="1"/>
      </cdr:nvSpPr>
      <cdr:spPr>
        <a:xfrm xmlns:a="http://schemas.openxmlformats.org/drawingml/2006/main" rot="20279201">
          <a:off x="1411361" y="2409230"/>
          <a:ext cx="692136" cy="42284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b="1" dirty="0" smtClean="0"/>
            <a:t>+3,8</a:t>
          </a:r>
          <a:r>
            <a:rPr lang="ru-RU" sz="1000" b="1" i="0" dirty="0" smtClean="0"/>
            <a:t>%</a:t>
          </a:r>
          <a:endParaRPr lang="ru-RU" sz="1000" b="1" i="0" dirty="0"/>
        </a:p>
      </cdr:txBody>
    </cdr:sp>
  </cdr:relSizeAnchor>
  <cdr:relSizeAnchor xmlns:cdr="http://schemas.openxmlformats.org/drawingml/2006/chartDrawing">
    <cdr:from>
      <cdr:x>0.6222</cdr:x>
      <cdr:y>0.75266</cdr:y>
    </cdr:from>
    <cdr:to>
      <cdr:x>0.78902</cdr:x>
      <cdr:y>0.80914</cdr:y>
    </cdr:to>
    <cdr:sp macro="" textlink="">
      <cdr:nvSpPr>
        <cdr:cNvPr id="13" name="TextBox 1"/>
        <cdr:cNvSpPr txBox="1"/>
      </cdr:nvSpPr>
      <cdr:spPr>
        <a:xfrm xmlns:a="http://schemas.openxmlformats.org/drawingml/2006/main" rot="9467350" flipV="1">
          <a:off x="2706417" y="2467130"/>
          <a:ext cx="725625" cy="18513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b="1" dirty="0" smtClean="0"/>
            <a:t>+1,8</a:t>
          </a:r>
          <a:r>
            <a:rPr lang="ru-RU" sz="1000" b="1" i="0" dirty="0" smtClean="0"/>
            <a:t>%</a:t>
          </a:r>
          <a:endParaRPr lang="ru-RU" sz="1000" b="1" i="0" dirty="0"/>
        </a:p>
      </cdr:txBody>
    </cdr:sp>
  </cdr:relSizeAnchor>
  <cdr:relSizeAnchor xmlns:cdr="http://schemas.openxmlformats.org/drawingml/2006/chartDrawing">
    <cdr:from>
      <cdr:x>0.1757</cdr:x>
      <cdr:y>0</cdr:y>
    </cdr:from>
    <cdr:to>
      <cdr:x>0.32982</cdr:x>
      <cdr:y>0.15594</cdr:y>
    </cdr:to>
    <cdr:sp macro="" textlink="">
      <cdr:nvSpPr>
        <cdr:cNvPr id="14" name="TextBox 13"/>
        <cdr:cNvSpPr txBox="1"/>
      </cdr:nvSpPr>
      <cdr:spPr>
        <a:xfrm xmlns:a="http://schemas.openxmlformats.org/drawingml/2006/main">
          <a:off x="898679" y="0"/>
          <a:ext cx="788320" cy="2792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smtClean="0"/>
            <a:t>760,4</a:t>
          </a:r>
          <a:endParaRPr lang="ru-RU" sz="1400" b="1" dirty="0"/>
        </a:p>
      </cdr:txBody>
    </cdr:sp>
  </cdr:relSizeAnchor>
  <cdr:relSizeAnchor xmlns:cdr="http://schemas.openxmlformats.org/drawingml/2006/chartDrawing">
    <cdr:from>
      <cdr:x>0.44932</cdr:x>
      <cdr:y>0</cdr:y>
    </cdr:from>
    <cdr:to>
      <cdr:x>0.62021</cdr:x>
      <cdr:y>0.10968</cdr:y>
    </cdr:to>
    <cdr:sp macro="" textlink="">
      <cdr:nvSpPr>
        <cdr:cNvPr id="15" name="TextBox 1"/>
        <cdr:cNvSpPr txBox="1"/>
      </cdr:nvSpPr>
      <cdr:spPr>
        <a:xfrm xmlns:a="http://schemas.openxmlformats.org/drawingml/2006/main">
          <a:off x="2056418" y="0"/>
          <a:ext cx="782096" cy="3100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400" b="1" dirty="0" smtClean="0"/>
            <a:t>788,2</a:t>
          </a:r>
          <a:endParaRPr lang="ru-RU" sz="1400" b="1" dirty="0"/>
        </a:p>
      </cdr:txBody>
    </cdr:sp>
  </cdr:relSizeAnchor>
  <cdr:relSizeAnchor xmlns:cdr="http://schemas.openxmlformats.org/drawingml/2006/chartDrawing">
    <cdr:from>
      <cdr:x>0.76549</cdr:x>
      <cdr:y>0</cdr:y>
    </cdr:from>
    <cdr:to>
      <cdr:x>0.92725</cdr:x>
      <cdr:y>0.07621</cdr:y>
    </cdr:to>
    <cdr:sp macro="" textlink="">
      <cdr:nvSpPr>
        <cdr:cNvPr id="16" name="TextBox 1"/>
        <cdr:cNvSpPr txBox="1"/>
      </cdr:nvSpPr>
      <cdr:spPr>
        <a:xfrm xmlns:a="http://schemas.openxmlformats.org/drawingml/2006/main">
          <a:off x="3334456" y="0"/>
          <a:ext cx="704610" cy="24830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400" b="1" dirty="0" smtClean="0"/>
            <a:t>841,9</a:t>
          </a:r>
          <a:endParaRPr lang="ru-RU" sz="1400" b="1" dirty="0"/>
        </a:p>
      </cdr:txBody>
    </cdr:sp>
  </cdr:relSizeAnchor>
  <cdr:relSizeAnchor xmlns:cdr="http://schemas.openxmlformats.org/drawingml/2006/chartDrawing">
    <cdr:from>
      <cdr:x>0.3057</cdr:x>
      <cdr:y>0</cdr:y>
    </cdr:from>
    <cdr:to>
      <cdr:x>0.47101</cdr:x>
      <cdr:y>0.22405</cdr:y>
    </cdr:to>
    <cdr:sp macro="" textlink="">
      <cdr:nvSpPr>
        <cdr:cNvPr id="2" name="TextBox 1"/>
        <cdr:cNvSpPr txBox="1"/>
      </cdr:nvSpPr>
      <cdr:spPr>
        <a:xfrm xmlns:a="http://schemas.openxmlformats.org/drawingml/2006/main">
          <a:off x="1331640" y="0"/>
          <a:ext cx="720080" cy="7214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b="1" dirty="0">
            <a:solidFill>
              <a:srgbClr val="00B050"/>
            </a:solidFill>
          </a:endParaRPr>
        </a:p>
        <a:p xmlns:a="http://schemas.openxmlformats.org/drawingml/2006/main">
          <a:r>
            <a:rPr lang="ru-RU" sz="1100" b="1" dirty="0" smtClean="0">
              <a:solidFill>
                <a:srgbClr val="00B050"/>
              </a:solidFill>
            </a:rPr>
            <a:t>+</a:t>
          </a:r>
          <a:r>
            <a:rPr lang="ru-RU" b="1" dirty="0" smtClean="0">
              <a:solidFill>
                <a:srgbClr val="00B050"/>
              </a:solidFill>
            </a:rPr>
            <a:t>3,7</a:t>
          </a:r>
          <a:r>
            <a:rPr lang="ru-RU" sz="1100" b="1" dirty="0" smtClean="0">
              <a:solidFill>
                <a:srgbClr val="00B050"/>
              </a:solidFill>
            </a:rPr>
            <a:t>%</a:t>
          </a:r>
          <a:endParaRPr lang="ru-RU" sz="1100" b="1" dirty="0">
            <a:solidFill>
              <a:srgbClr val="00B050"/>
            </a:solidFill>
          </a:endParaRPr>
        </a:p>
      </cdr:txBody>
    </cdr:sp>
  </cdr:relSizeAnchor>
  <cdr:relSizeAnchor xmlns:cdr="http://schemas.openxmlformats.org/drawingml/2006/chartDrawing">
    <cdr:from>
      <cdr:x>0.3238</cdr:x>
      <cdr:y>0.15075</cdr:y>
    </cdr:from>
    <cdr:to>
      <cdr:x>0.44387</cdr:x>
      <cdr:y>0.19453</cdr:y>
    </cdr:to>
    <cdr:sp macro="" textlink="">
      <cdr:nvSpPr>
        <cdr:cNvPr id="4" name="Стрелка вправо 3"/>
        <cdr:cNvSpPr/>
      </cdr:nvSpPr>
      <cdr:spPr>
        <a:xfrm xmlns:a="http://schemas.openxmlformats.org/drawingml/2006/main" rot="21164267">
          <a:off x="1410459" y="485440"/>
          <a:ext cx="523022" cy="140958"/>
        </a:xfrm>
        <a:prstGeom xmlns:a="http://schemas.openxmlformats.org/drawingml/2006/main" prst="righ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0.62432</cdr:x>
      <cdr:y>0.13615</cdr:y>
    </cdr:from>
    <cdr:to>
      <cdr:x>0.74439</cdr:x>
      <cdr:y>0.18296</cdr:y>
    </cdr:to>
    <cdr:sp macro="" textlink="">
      <cdr:nvSpPr>
        <cdr:cNvPr id="17" name="Стрелка вправо 16"/>
        <cdr:cNvSpPr/>
      </cdr:nvSpPr>
      <cdr:spPr>
        <a:xfrm xmlns:a="http://schemas.openxmlformats.org/drawingml/2006/main" rot="20587528">
          <a:off x="2719523" y="438418"/>
          <a:ext cx="523022" cy="150734"/>
        </a:xfrm>
        <a:prstGeom xmlns:a="http://schemas.openxmlformats.org/drawingml/2006/main" prst="righ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0.61888</cdr:x>
      <cdr:y>0.05093</cdr:y>
    </cdr:from>
    <cdr:to>
      <cdr:x>0.75204</cdr:x>
      <cdr:y>0.21069</cdr:y>
    </cdr:to>
    <cdr:sp macro="" textlink="">
      <cdr:nvSpPr>
        <cdr:cNvPr id="18" name="TextBox 1"/>
        <cdr:cNvSpPr txBox="1"/>
      </cdr:nvSpPr>
      <cdr:spPr>
        <a:xfrm xmlns:a="http://schemas.openxmlformats.org/drawingml/2006/main">
          <a:off x="2691993" y="166936"/>
          <a:ext cx="579213" cy="5236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100" b="1" dirty="0" smtClean="0">
              <a:solidFill>
                <a:srgbClr val="00B050"/>
              </a:solidFill>
            </a:rPr>
            <a:t>+</a:t>
          </a:r>
          <a:r>
            <a:rPr lang="ru-RU" b="1" dirty="0" smtClean="0">
              <a:solidFill>
                <a:srgbClr val="00B050"/>
              </a:solidFill>
            </a:rPr>
            <a:t>6,8</a:t>
          </a:r>
          <a:r>
            <a:rPr lang="ru-RU" sz="1100" b="1" dirty="0" smtClean="0">
              <a:solidFill>
                <a:srgbClr val="00B050"/>
              </a:solidFill>
            </a:rPr>
            <a:t>%</a:t>
          </a:r>
          <a:endParaRPr lang="ru-RU" sz="1100" b="1" dirty="0">
            <a:solidFill>
              <a:srgbClr val="00B050"/>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0.22233</cdr:x>
      <cdr:y>0.41306</cdr:y>
    </cdr:from>
    <cdr:to>
      <cdr:x>0.51804</cdr:x>
      <cdr:y>0.60241</cdr:y>
    </cdr:to>
    <cdr:sp macro="" textlink="">
      <cdr:nvSpPr>
        <cdr:cNvPr id="2" name="TextBox 1"/>
        <cdr:cNvSpPr txBox="1"/>
      </cdr:nvSpPr>
      <cdr:spPr>
        <a:xfrm xmlns:a="http://schemas.openxmlformats.org/drawingml/2006/main">
          <a:off x="1005198" y="1317576"/>
          <a:ext cx="1336964" cy="60398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ru-RU" sz="1400" b="1" dirty="0"/>
            <a:t>Всего</a:t>
          </a:r>
        </a:p>
        <a:p xmlns:a="http://schemas.openxmlformats.org/drawingml/2006/main">
          <a:pPr algn="ctr"/>
          <a:r>
            <a:rPr lang="ru-RU" sz="1400" b="1" dirty="0" smtClean="0"/>
            <a:t>1310,0</a:t>
          </a:r>
          <a:endParaRPr lang="ru-RU" sz="1400" b="1" dirty="0"/>
        </a:p>
        <a:p xmlns:a="http://schemas.openxmlformats.org/drawingml/2006/main">
          <a:pPr algn="ctr"/>
          <a:r>
            <a:rPr lang="ru-RU" sz="1400" b="1" dirty="0"/>
            <a:t>млн. руб</a:t>
          </a:r>
          <a:r>
            <a:rPr lang="ru-RU" sz="1600" b="1" dirty="0"/>
            <a:t>. </a:t>
          </a:r>
        </a:p>
      </cdr:txBody>
    </cdr:sp>
  </cdr:relSizeAnchor>
</c:userShapes>
</file>

<file path=ppt/drawings/drawing4.xml><?xml version="1.0" encoding="utf-8"?>
<c:userShapes xmlns:c="http://schemas.openxmlformats.org/drawingml/2006/chart">
  <cdr:relSizeAnchor xmlns:cdr="http://schemas.openxmlformats.org/drawingml/2006/chartDrawing">
    <cdr:from>
      <cdr:x>0.12578</cdr:x>
      <cdr:y>0.296</cdr:y>
    </cdr:from>
    <cdr:to>
      <cdr:x>0.31941</cdr:x>
      <cdr:y>0.48994</cdr:y>
    </cdr:to>
    <cdr:sp macro="" textlink="">
      <cdr:nvSpPr>
        <cdr:cNvPr id="2" name="TextBox 1"/>
        <cdr:cNvSpPr txBox="1"/>
      </cdr:nvSpPr>
      <cdr:spPr>
        <a:xfrm xmlns:a="http://schemas.openxmlformats.org/drawingml/2006/main">
          <a:off x="1008112" y="1512168"/>
          <a:ext cx="1584176" cy="9864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0.14343</cdr:x>
      <cdr:y>0.28171</cdr:y>
    </cdr:from>
    <cdr:to>
      <cdr:x>0.2991</cdr:x>
      <cdr:y>0.51827</cdr:y>
    </cdr:to>
    <cdr:sp macro="" textlink="">
      <cdr:nvSpPr>
        <cdr:cNvPr id="3" name="TextBox 2"/>
        <cdr:cNvSpPr txBox="1"/>
      </cdr:nvSpPr>
      <cdr:spPr>
        <a:xfrm xmlns:a="http://schemas.openxmlformats.org/drawingml/2006/main">
          <a:off x="1152128" y="1440160"/>
          <a:ext cx="1274440"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0.12578</cdr:x>
      <cdr:y>0.25339</cdr:y>
    </cdr:from>
    <cdr:to>
      <cdr:x>0.30793</cdr:x>
      <cdr:y>0.51827</cdr:y>
    </cdr:to>
    <cdr:sp macro="" textlink="">
      <cdr:nvSpPr>
        <cdr:cNvPr id="4" name="TextBox 3"/>
        <cdr:cNvSpPr txBox="1"/>
      </cdr:nvSpPr>
      <cdr:spPr>
        <a:xfrm xmlns:a="http://schemas.openxmlformats.org/drawingml/2006/main">
          <a:off x="1008112" y="1296144"/>
          <a:ext cx="1490464"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0.15201</cdr:x>
      <cdr:y>0.28171</cdr:y>
    </cdr:from>
    <cdr:to>
      <cdr:x>0.30176</cdr:x>
      <cdr:y>0.51827</cdr:y>
    </cdr:to>
    <cdr:sp macro="" textlink="">
      <cdr:nvSpPr>
        <cdr:cNvPr id="5" name="TextBox 4"/>
        <cdr:cNvSpPr txBox="1"/>
      </cdr:nvSpPr>
      <cdr:spPr>
        <a:xfrm xmlns:a="http://schemas.openxmlformats.org/drawingml/2006/main">
          <a:off x="1224136" y="1440160"/>
          <a:ext cx="1224136"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0.15326</cdr:x>
      <cdr:y>0.2933</cdr:y>
    </cdr:from>
    <cdr:to>
      <cdr:x>0.27678</cdr:x>
      <cdr:y>0.50344</cdr:y>
    </cdr:to>
    <cdr:sp macro="" textlink="">
      <cdr:nvSpPr>
        <cdr:cNvPr id="6" name="TextBox 5"/>
        <cdr:cNvSpPr txBox="1"/>
      </cdr:nvSpPr>
      <cdr:spPr>
        <a:xfrm xmlns:a="http://schemas.openxmlformats.org/drawingml/2006/main">
          <a:off x="1296144" y="1584176"/>
          <a:ext cx="1058416" cy="1130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drawings/drawing5.xml><?xml version="1.0" encoding="utf-8"?>
<c:userShapes xmlns:c="http://schemas.openxmlformats.org/drawingml/2006/chart">
  <cdr:relSizeAnchor xmlns:cdr="http://schemas.openxmlformats.org/drawingml/2006/chartDrawing">
    <cdr:from>
      <cdr:x>0.19073</cdr:x>
      <cdr:y>0.07599</cdr:y>
    </cdr:from>
    <cdr:to>
      <cdr:x>0.25849</cdr:x>
      <cdr:y>0.13062</cdr:y>
    </cdr:to>
    <cdr:cxnSp macro="">
      <cdr:nvCxnSpPr>
        <cdr:cNvPr id="6" name="Прямая со стрелкой 5">
          <a:extLst xmlns:a="http://schemas.openxmlformats.org/drawingml/2006/main">
            <a:ext uri="{FF2B5EF4-FFF2-40B4-BE49-F238E27FC236}">
              <a16:creationId xmlns="" xmlns:a16="http://schemas.microsoft.com/office/drawing/2014/main" id="{0B7957F3-1B70-4A5E-A2C7-4E19056AEA3C}"/>
            </a:ext>
          </a:extLst>
        </cdr:cNvPr>
        <cdr:cNvCxnSpPr/>
      </cdr:nvCxnSpPr>
      <cdr:spPr>
        <a:xfrm xmlns:a="http://schemas.openxmlformats.org/drawingml/2006/main" flipV="1">
          <a:off x="762070" y="163238"/>
          <a:ext cx="270736" cy="11734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0.37669</cdr:x>
      <cdr:y>0.06203</cdr:y>
    </cdr:from>
    <cdr:to>
      <cdr:x>0.44225</cdr:x>
      <cdr:y>0.13405</cdr:y>
    </cdr:to>
    <cdr:cxnSp macro="">
      <cdr:nvCxnSpPr>
        <cdr:cNvPr id="9" name="Прямая со стрелкой 8">
          <a:extLst xmlns:a="http://schemas.openxmlformats.org/drawingml/2006/main">
            <a:ext uri="{FF2B5EF4-FFF2-40B4-BE49-F238E27FC236}">
              <a16:creationId xmlns="" xmlns:a16="http://schemas.microsoft.com/office/drawing/2014/main" id="{8DF2FC52-4A85-4AEB-84C7-FFCA80AE8D1F}"/>
            </a:ext>
          </a:extLst>
        </cdr:cNvPr>
        <cdr:cNvCxnSpPr/>
      </cdr:nvCxnSpPr>
      <cdr:spPr>
        <a:xfrm xmlns:a="http://schemas.openxmlformats.org/drawingml/2006/main" flipV="1">
          <a:off x="1505082" y="133243"/>
          <a:ext cx="261948" cy="15470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0.12578</cdr:x>
      <cdr:y>0.296</cdr:y>
    </cdr:from>
    <cdr:to>
      <cdr:x>0.31941</cdr:x>
      <cdr:y>0.48994</cdr:y>
    </cdr:to>
    <cdr:sp macro="" textlink="">
      <cdr:nvSpPr>
        <cdr:cNvPr id="2" name="TextBox 1"/>
        <cdr:cNvSpPr txBox="1"/>
      </cdr:nvSpPr>
      <cdr:spPr>
        <a:xfrm xmlns:a="http://schemas.openxmlformats.org/drawingml/2006/main">
          <a:off x="1008112" y="1512168"/>
          <a:ext cx="1584176" cy="9864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0.14343</cdr:x>
      <cdr:y>0.28171</cdr:y>
    </cdr:from>
    <cdr:to>
      <cdr:x>0.2991</cdr:x>
      <cdr:y>0.51827</cdr:y>
    </cdr:to>
    <cdr:sp macro="" textlink="">
      <cdr:nvSpPr>
        <cdr:cNvPr id="3" name="TextBox 2"/>
        <cdr:cNvSpPr txBox="1"/>
      </cdr:nvSpPr>
      <cdr:spPr>
        <a:xfrm xmlns:a="http://schemas.openxmlformats.org/drawingml/2006/main">
          <a:off x="1152128" y="1440160"/>
          <a:ext cx="1274440"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0.12578</cdr:x>
      <cdr:y>0.25339</cdr:y>
    </cdr:from>
    <cdr:to>
      <cdr:x>0.30793</cdr:x>
      <cdr:y>0.51827</cdr:y>
    </cdr:to>
    <cdr:sp macro="" textlink="">
      <cdr:nvSpPr>
        <cdr:cNvPr id="4" name="TextBox 3"/>
        <cdr:cNvSpPr txBox="1"/>
      </cdr:nvSpPr>
      <cdr:spPr>
        <a:xfrm xmlns:a="http://schemas.openxmlformats.org/drawingml/2006/main">
          <a:off x="1008112" y="1296144"/>
          <a:ext cx="1490464"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0.15201</cdr:x>
      <cdr:y>0.28171</cdr:y>
    </cdr:from>
    <cdr:to>
      <cdr:x>0.30176</cdr:x>
      <cdr:y>0.51827</cdr:y>
    </cdr:to>
    <cdr:sp macro="" textlink="">
      <cdr:nvSpPr>
        <cdr:cNvPr id="5" name="TextBox 4"/>
        <cdr:cNvSpPr txBox="1"/>
      </cdr:nvSpPr>
      <cdr:spPr>
        <a:xfrm xmlns:a="http://schemas.openxmlformats.org/drawingml/2006/main">
          <a:off x="1224136" y="1440160"/>
          <a:ext cx="1224136"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0.15326</cdr:x>
      <cdr:y>0.2933</cdr:y>
    </cdr:from>
    <cdr:to>
      <cdr:x>0.27678</cdr:x>
      <cdr:y>0.50344</cdr:y>
    </cdr:to>
    <cdr:sp macro="" textlink="">
      <cdr:nvSpPr>
        <cdr:cNvPr id="6" name="TextBox 5"/>
        <cdr:cNvSpPr txBox="1"/>
      </cdr:nvSpPr>
      <cdr:spPr>
        <a:xfrm xmlns:a="http://schemas.openxmlformats.org/drawingml/2006/main">
          <a:off x="1296144" y="1584176"/>
          <a:ext cx="1058416" cy="1130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drawings/drawing7.xml><?xml version="1.0" encoding="utf-8"?>
<c:userShapes xmlns:c="http://schemas.openxmlformats.org/drawingml/2006/chart">
  <cdr:relSizeAnchor xmlns:cdr="http://schemas.openxmlformats.org/drawingml/2006/chartDrawing">
    <cdr:from>
      <cdr:x>0.18609</cdr:x>
      <cdr:y>0.13652</cdr:y>
    </cdr:from>
    <cdr:to>
      <cdr:x>0.26782</cdr:x>
      <cdr:y>0.20392</cdr:y>
    </cdr:to>
    <cdr:cxnSp macro="">
      <cdr:nvCxnSpPr>
        <cdr:cNvPr id="6" name="Прямая со стрелкой 5">
          <a:extLst xmlns:a="http://schemas.openxmlformats.org/drawingml/2006/main">
            <a:ext uri="{FF2B5EF4-FFF2-40B4-BE49-F238E27FC236}">
              <a16:creationId xmlns="" xmlns:a16="http://schemas.microsoft.com/office/drawing/2014/main" id="{C35338AF-02F5-46FB-AEE3-8E66F005F383}"/>
            </a:ext>
          </a:extLst>
        </cdr:cNvPr>
        <cdr:cNvCxnSpPr/>
      </cdr:nvCxnSpPr>
      <cdr:spPr>
        <a:xfrm xmlns:a="http://schemas.openxmlformats.org/drawingml/2006/main" flipV="1">
          <a:off x="759017" y="381366"/>
          <a:ext cx="333353" cy="18827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0.37152</cdr:x>
      <cdr:y>0.12049</cdr:y>
    </cdr:from>
    <cdr:to>
      <cdr:x>0.41892</cdr:x>
      <cdr:y>0.15403</cdr:y>
    </cdr:to>
    <cdr:cxnSp macro="">
      <cdr:nvCxnSpPr>
        <cdr:cNvPr id="9" name="Прямая со стрелкой 8">
          <a:extLst xmlns:a="http://schemas.openxmlformats.org/drawingml/2006/main">
            <a:ext uri="{FF2B5EF4-FFF2-40B4-BE49-F238E27FC236}">
              <a16:creationId xmlns="" xmlns:a16="http://schemas.microsoft.com/office/drawing/2014/main" id="{45EC49D4-0A03-4392-B84C-F9FB6429A74B}"/>
            </a:ext>
          </a:extLst>
        </cdr:cNvPr>
        <cdr:cNvCxnSpPr/>
      </cdr:nvCxnSpPr>
      <cdr:spPr>
        <a:xfrm xmlns:a="http://schemas.openxmlformats.org/drawingml/2006/main" flipV="1">
          <a:off x="1515356" y="336596"/>
          <a:ext cx="193316" cy="9367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0.38979</cdr:x>
      <cdr:y>0.12478</cdr:y>
    </cdr:from>
    <cdr:to>
      <cdr:x>0.44505</cdr:x>
      <cdr:y>0.18601</cdr:y>
    </cdr:to>
    <cdr:cxnSp macro="">
      <cdr:nvCxnSpPr>
        <cdr:cNvPr id="9" name="Прямая со стрелкой 8">
          <a:extLst xmlns:a="http://schemas.openxmlformats.org/drawingml/2006/main">
            <a:ext uri="{FF2B5EF4-FFF2-40B4-BE49-F238E27FC236}">
              <a16:creationId xmlns="" xmlns:a16="http://schemas.microsoft.com/office/drawing/2014/main" id="{95D8080A-5E15-4746-9596-6B37F98BB3BD}"/>
            </a:ext>
          </a:extLst>
        </cdr:cNvPr>
        <cdr:cNvCxnSpPr/>
      </cdr:nvCxnSpPr>
      <cdr:spPr>
        <a:xfrm xmlns:a="http://schemas.openxmlformats.org/drawingml/2006/main">
          <a:off x="1607058" y="321980"/>
          <a:ext cx="227854" cy="15798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0.2463</cdr:x>
      <cdr:y>0.0442</cdr:y>
    </cdr:from>
    <cdr:to>
      <cdr:x>0.43842</cdr:x>
      <cdr:y>0.15327</cdr:y>
    </cdr:to>
    <cdr:sp macro="" textlink="">
      <cdr:nvSpPr>
        <cdr:cNvPr id="4" name="Овал 3"/>
        <cdr:cNvSpPr/>
      </cdr:nvSpPr>
      <cdr:spPr>
        <a:xfrm xmlns:a="http://schemas.openxmlformats.org/drawingml/2006/main" rot="10800000" flipV="1">
          <a:off x="1015453" y="114056"/>
          <a:ext cx="792093" cy="281441"/>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89,1</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0.40394</cdr:x>
      <cdr:y>0.07205</cdr:y>
    </cdr:from>
    <cdr:to>
      <cdr:x>0.59606</cdr:x>
      <cdr:y>0.18112</cdr:y>
    </cdr:to>
    <cdr:sp macro="" textlink="">
      <cdr:nvSpPr>
        <cdr:cNvPr id="5" name="Овал 4"/>
        <cdr:cNvSpPr/>
      </cdr:nvSpPr>
      <cdr:spPr>
        <a:xfrm xmlns:a="http://schemas.openxmlformats.org/drawingml/2006/main" rot="10800000" flipV="1">
          <a:off x="1665407" y="185915"/>
          <a:ext cx="792093" cy="281441"/>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98,4</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0.54162</cdr:x>
      <cdr:y>0.0786</cdr:y>
    </cdr:from>
    <cdr:to>
      <cdr:x>0.7963</cdr:x>
      <cdr:y>0.17456</cdr:y>
    </cdr:to>
    <cdr:sp macro="" textlink="">
      <cdr:nvSpPr>
        <cdr:cNvPr id="7" name="Овал 6"/>
        <cdr:cNvSpPr/>
      </cdr:nvSpPr>
      <cdr:spPr>
        <a:xfrm xmlns:a="http://schemas.openxmlformats.org/drawingml/2006/main" rot="10800000" flipV="1">
          <a:off x="2233069" y="202829"/>
          <a:ext cx="1050022" cy="247613"/>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99,7</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0.7172</cdr:x>
      <cdr:y>0.07302</cdr:y>
    </cdr:from>
    <cdr:to>
      <cdr:x>0.90932</cdr:x>
      <cdr:y>0.18209</cdr:y>
    </cdr:to>
    <cdr:sp macro="" textlink="">
      <cdr:nvSpPr>
        <cdr:cNvPr id="8" name="Овал 7"/>
        <cdr:cNvSpPr/>
      </cdr:nvSpPr>
      <cdr:spPr>
        <a:xfrm xmlns:a="http://schemas.openxmlformats.org/drawingml/2006/main" rot="10800000" flipV="1">
          <a:off x="2956942" y="188431"/>
          <a:ext cx="792093" cy="281442"/>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100,2</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0.2326</cdr:x>
      <cdr:y>0.09157</cdr:y>
    </cdr:from>
    <cdr:to>
      <cdr:x>0.30246</cdr:x>
      <cdr:y>0.12756</cdr:y>
    </cdr:to>
    <cdr:cxnSp macro="">
      <cdr:nvCxnSpPr>
        <cdr:cNvPr id="10" name="Прямая со стрелкой 9">
          <a:extLst xmlns:a="http://schemas.openxmlformats.org/drawingml/2006/main">
            <a:ext uri="{FF2B5EF4-FFF2-40B4-BE49-F238E27FC236}">
              <a16:creationId xmlns="" xmlns:a16="http://schemas.microsoft.com/office/drawing/2014/main" id="{95D8080A-5E15-4746-9596-6B37F98BB3BD}"/>
            </a:ext>
          </a:extLst>
        </cdr:cNvPr>
        <cdr:cNvCxnSpPr/>
      </cdr:nvCxnSpPr>
      <cdr:spPr>
        <a:xfrm xmlns:a="http://schemas.openxmlformats.org/drawingml/2006/main">
          <a:off x="958986" y="236283"/>
          <a:ext cx="288032" cy="9286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0.38979</cdr:x>
      <cdr:y>0.12561</cdr:y>
    </cdr:from>
    <cdr:to>
      <cdr:x>0.41858</cdr:x>
      <cdr:y>0.25961</cdr:y>
    </cdr:to>
    <cdr:cxnSp macro="">
      <cdr:nvCxnSpPr>
        <cdr:cNvPr id="9" name="Прямая со стрелкой 8">
          <a:extLst xmlns:a="http://schemas.openxmlformats.org/drawingml/2006/main">
            <a:ext uri="{FF2B5EF4-FFF2-40B4-BE49-F238E27FC236}">
              <a16:creationId xmlns="" xmlns:a16="http://schemas.microsoft.com/office/drawing/2014/main" id="{7827E518-425D-426C-B603-36932F124558}"/>
            </a:ext>
          </a:extLst>
        </cdr:cNvPr>
        <cdr:cNvCxnSpPr/>
      </cdr:nvCxnSpPr>
      <cdr:spPr>
        <a:xfrm xmlns:a="http://schemas.openxmlformats.org/drawingml/2006/main">
          <a:off x="1496523" y="241808"/>
          <a:ext cx="110535" cy="25795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0.19126</cdr:x>
      <cdr:y>0.02778</cdr:y>
    </cdr:from>
    <cdr:to>
      <cdr:x>0.38463</cdr:x>
      <cdr:y>0.12629</cdr:y>
    </cdr:to>
    <cdr:sp macro="" textlink="">
      <cdr:nvSpPr>
        <cdr:cNvPr id="4" name="Овал 3"/>
        <cdr:cNvSpPr/>
      </cdr:nvSpPr>
      <cdr:spPr>
        <a:xfrm xmlns:a="http://schemas.openxmlformats.org/drawingml/2006/main" rot="10800000" flipV="1">
          <a:off x="734302" y="53481"/>
          <a:ext cx="742428" cy="189632"/>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104,7</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0.37923</cdr:x>
      <cdr:y>0.17261</cdr:y>
    </cdr:from>
    <cdr:to>
      <cdr:x>0.57135</cdr:x>
      <cdr:y>0.28168</cdr:y>
    </cdr:to>
    <cdr:sp macro="" textlink="">
      <cdr:nvSpPr>
        <cdr:cNvPr id="5" name="Овал 4"/>
        <cdr:cNvSpPr/>
      </cdr:nvSpPr>
      <cdr:spPr>
        <a:xfrm xmlns:a="http://schemas.openxmlformats.org/drawingml/2006/main" rot="10800000" flipV="1">
          <a:off x="1563526" y="516678"/>
          <a:ext cx="792088" cy="326476"/>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80,9</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0.51206</cdr:x>
      <cdr:y>0.06789</cdr:y>
    </cdr:from>
    <cdr:to>
      <cdr:x>0.76674</cdr:x>
      <cdr:y>0.16385</cdr:y>
    </cdr:to>
    <cdr:sp macro="" textlink="">
      <cdr:nvSpPr>
        <cdr:cNvPr id="7" name="Овал 6"/>
        <cdr:cNvSpPr/>
      </cdr:nvSpPr>
      <cdr:spPr>
        <a:xfrm xmlns:a="http://schemas.openxmlformats.org/drawingml/2006/main" rot="10800000" flipV="1">
          <a:off x="1965955" y="122218"/>
          <a:ext cx="977795" cy="172747"/>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114,1</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0.6867</cdr:x>
      <cdr:y>0.185</cdr:y>
    </cdr:from>
    <cdr:to>
      <cdr:x>0.86871</cdr:x>
      <cdr:y>0.29642</cdr:y>
    </cdr:to>
    <cdr:sp macro="" textlink="">
      <cdr:nvSpPr>
        <cdr:cNvPr id="8" name="Овал 7"/>
        <cdr:cNvSpPr/>
      </cdr:nvSpPr>
      <cdr:spPr>
        <a:xfrm xmlns:a="http://schemas.openxmlformats.org/drawingml/2006/main" rot="10800000" flipV="1">
          <a:off x="2636450" y="356147"/>
          <a:ext cx="698799" cy="214484"/>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84,7</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0.38979</cdr:x>
      <cdr:y>0.12561</cdr:y>
    </cdr:from>
    <cdr:to>
      <cdr:x>0.41858</cdr:x>
      <cdr:y>0.25961</cdr:y>
    </cdr:to>
    <cdr:cxnSp macro="">
      <cdr:nvCxnSpPr>
        <cdr:cNvPr id="9" name="Прямая со стрелкой 8">
          <a:extLst xmlns:a="http://schemas.openxmlformats.org/drawingml/2006/main">
            <a:ext uri="{FF2B5EF4-FFF2-40B4-BE49-F238E27FC236}">
              <a16:creationId xmlns="" xmlns:a16="http://schemas.microsoft.com/office/drawing/2014/main" id="{7827E518-425D-426C-B603-36932F124558}"/>
            </a:ext>
          </a:extLst>
        </cdr:cNvPr>
        <cdr:cNvCxnSpPr/>
      </cdr:nvCxnSpPr>
      <cdr:spPr>
        <a:xfrm xmlns:a="http://schemas.openxmlformats.org/drawingml/2006/main">
          <a:off x="1496523" y="241808"/>
          <a:ext cx="110535" cy="25795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0.19126</cdr:x>
      <cdr:y>0.02778</cdr:y>
    </cdr:from>
    <cdr:to>
      <cdr:x>0.38463</cdr:x>
      <cdr:y>0.12629</cdr:y>
    </cdr:to>
    <cdr:sp macro="" textlink="">
      <cdr:nvSpPr>
        <cdr:cNvPr id="4" name="Овал 3"/>
        <cdr:cNvSpPr/>
      </cdr:nvSpPr>
      <cdr:spPr>
        <a:xfrm xmlns:a="http://schemas.openxmlformats.org/drawingml/2006/main" rot="10800000" flipV="1">
          <a:off x="734302" y="53481"/>
          <a:ext cx="742428" cy="189632"/>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171,3</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0.37679</cdr:x>
      <cdr:y>0.12098</cdr:y>
    </cdr:from>
    <cdr:to>
      <cdr:x>0.56891</cdr:x>
      <cdr:y>0.23005</cdr:y>
    </cdr:to>
    <cdr:sp macro="" textlink="">
      <cdr:nvSpPr>
        <cdr:cNvPr id="5" name="Овал 4"/>
        <cdr:cNvSpPr/>
      </cdr:nvSpPr>
      <cdr:spPr>
        <a:xfrm xmlns:a="http://schemas.openxmlformats.org/drawingml/2006/main" rot="10800000" flipV="1">
          <a:off x="1324897" y="217793"/>
          <a:ext cx="675554" cy="196347"/>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60,5</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0.51488</cdr:x>
      <cdr:y>0.02518</cdr:y>
    </cdr:from>
    <cdr:to>
      <cdr:x>0.76956</cdr:x>
      <cdr:y>0.12114</cdr:y>
    </cdr:to>
    <cdr:sp macro="" textlink="">
      <cdr:nvSpPr>
        <cdr:cNvPr id="7" name="Овал 6"/>
        <cdr:cNvSpPr/>
      </cdr:nvSpPr>
      <cdr:spPr>
        <a:xfrm xmlns:a="http://schemas.openxmlformats.org/drawingml/2006/main" rot="10800000" flipV="1">
          <a:off x="1810481" y="45333"/>
          <a:ext cx="895535" cy="172747"/>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113,1</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0.69853</cdr:x>
      <cdr:y>0.01301</cdr:y>
    </cdr:from>
    <cdr:to>
      <cdr:x>0.88054</cdr:x>
      <cdr:y>0.12443</cdr:y>
    </cdr:to>
    <cdr:sp macro="" textlink="">
      <cdr:nvSpPr>
        <cdr:cNvPr id="8" name="Овал 7"/>
        <cdr:cNvSpPr/>
      </cdr:nvSpPr>
      <cdr:spPr>
        <a:xfrm xmlns:a="http://schemas.openxmlformats.org/drawingml/2006/main" rot="10800000" flipV="1">
          <a:off x="2456238" y="23414"/>
          <a:ext cx="640004" cy="200578"/>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135,5</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0.20534</cdr:x>
      <cdr:y>0.0895</cdr:y>
    </cdr:from>
    <cdr:to>
      <cdr:x>0.25046</cdr:x>
      <cdr:y>0.25184</cdr:y>
    </cdr:to>
    <cdr:cxnSp macro="">
      <cdr:nvCxnSpPr>
        <cdr:cNvPr id="10" name="Прямая со стрелкой 9">
          <a:extLst xmlns:a="http://schemas.openxmlformats.org/drawingml/2006/main">
            <a:ext uri="{FF2B5EF4-FFF2-40B4-BE49-F238E27FC236}">
              <a16:creationId xmlns="" xmlns:a16="http://schemas.microsoft.com/office/drawing/2014/main" id="{7827E518-425D-426C-B603-36932F124558}"/>
            </a:ext>
          </a:extLst>
        </cdr:cNvPr>
        <cdr:cNvCxnSpPr/>
      </cdr:nvCxnSpPr>
      <cdr:spPr>
        <a:xfrm xmlns:a="http://schemas.openxmlformats.org/drawingml/2006/main" flipV="1">
          <a:off x="788380" y="161122"/>
          <a:ext cx="173200" cy="29224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0.6902</cdr:x>
      <cdr:y>0.0576</cdr:y>
    </cdr:from>
    <cdr:to>
      <cdr:x>0.72872</cdr:x>
      <cdr:y>0.15526</cdr:y>
    </cdr:to>
    <cdr:cxnSp macro="">
      <cdr:nvCxnSpPr>
        <cdr:cNvPr id="11" name="Прямая со стрелкой 10">
          <a:extLst xmlns:a="http://schemas.openxmlformats.org/drawingml/2006/main">
            <a:ext uri="{FF2B5EF4-FFF2-40B4-BE49-F238E27FC236}">
              <a16:creationId xmlns="" xmlns:a16="http://schemas.microsoft.com/office/drawing/2014/main" id="{7827E518-425D-426C-B603-36932F124558}"/>
            </a:ext>
          </a:extLst>
        </cdr:cNvPr>
        <cdr:cNvCxnSpPr/>
      </cdr:nvCxnSpPr>
      <cdr:spPr>
        <a:xfrm xmlns:a="http://schemas.openxmlformats.org/drawingml/2006/main" flipV="1">
          <a:off x="2426968" y="103695"/>
          <a:ext cx="135434" cy="175813"/>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0.53505</cdr:x>
      <cdr:y>0.0576</cdr:y>
    </cdr:from>
    <cdr:to>
      <cdr:x>0.57123</cdr:x>
      <cdr:y>0.21049</cdr:y>
    </cdr:to>
    <cdr:cxnSp macro="">
      <cdr:nvCxnSpPr>
        <cdr:cNvPr id="12" name="Прямая со стрелкой 11">
          <a:extLst xmlns:a="http://schemas.openxmlformats.org/drawingml/2006/main">
            <a:ext uri="{FF2B5EF4-FFF2-40B4-BE49-F238E27FC236}">
              <a16:creationId xmlns="" xmlns:a16="http://schemas.microsoft.com/office/drawing/2014/main" id="{7827E518-425D-426C-B603-36932F124558}"/>
            </a:ext>
          </a:extLst>
        </cdr:cNvPr>
        <cdr:cNvCxnSpPr/>
      </cdr:nvCxnSpPr>
      <cdr:spPr>
        <a:xfrm xmlns:a="http://schemas.openxmlformats.org/drawingml/2006/main" flipV="1">
          <a:off x="1881414" y="103695"/>
          <a:ext cx="127218" cy="275238"/>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1.xml><?xml version="1.0" encoding="utf-8"?>
<c:userShapes xmlns:c="http://schemas.openxmlformats.org/drawingml/2006/chart">
  <cdr:relSizeAnchor xmlns:cdr="http://schemas.openxmlformats.org/drawingml/2006/chartDrawing">
    <cdr:from>
      <cdr:x>0.18562</cdr:x>
      <cdr:y>0.18954</cdr:y>
    </cdr:from>
    <cdr:to>
      <cdr:x>0.24089</cdr:x>
      <cdr:y>0.2855</cdr:y>
    </cdr:to>
    <cdr:cxnSp macro="">
      <cdr:nvCxnSpPr>
        <cdr:cNvPr id="6" name="Прямая со стрелкой 5">
          <a:extLst xmlns:a="http://schemas.openxmlformats.org/drawingml/2006/main">
            <a:ext uri="{FF2B5EF4-FFF2-40B4-BE49-F238E27FC236}">
              <a16:creationId xmlns="" xmlns:a16="http://schemas.microsoft.com/office/drawing/2014/main" id="{241E9CBF-417C-4254-84D8-7C9BE8EED179}"/>
            </a:ext>
          </a:extLst>
        </cdr:cNvPr>
        <cdr:cNvCxnSpPr/>
      </cdr:nvCxnSpPr>
      <cdr:spPr>
        <a:xfrm xmlns:a="http://schemas.openxmlformats.org/drawingml/2006/main" flipV="1">
          <a:off x="741637" y="420337"/>
          <a:ext cx="220834" cy="21280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0.36707</cdr:x>
      <cdr:y>0.17046</cdr:y>
    </cdr:from>
    <cdr:to>
      <cdr:x>0.43231</cdr:x>
      <cdr:y>0.23478</cdr:y>
    </cdr:to>
    <cdr:cxnSp macro="">
      <cdr:nvCxnSpPr>
        <cdr:cNvPr id="9" name="Прямая со стрелкой 8">
          <a:extLst xmlns:a="http://schemas.openxmlformats.org/drawingml/2006/main">
            <a:ext uri="{FF2B5EF4-FFF2-40B4-BE49-F238E27FC236}">
              <a16:creationId xmlns="" xmlns:a16="http://schemas.microsoft.com/office/drawing/2014/main" id="{2CB4E43F-2C0D-41C0-B484-8A6A86B1A8EA}"/>
            </a:ext>
          </a:extLst>
        </cdr:cNvPr>
        <cdr:cNvCxnSpPr/>
      </cdr:nvCxnSpPr>
      <cdr:spPr>
        <a:xfrm xmlns:a="http://schemas.openxmlformats.org/drawingml/2006/main">
          <a:off x="1466657" y="378014"/>
          <a:ext cx="260667" cy="142653"/>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2.xml><?xml version="1.0" encoding="utf-8"?>
<c:userShapes xmlns:c="http://schemas.openxmlformats.org/drawingml/2006/chart">
  <cdr:relSizeAnchor xmlns:cdr="http://schemas.openxmlformats.org/drawingml/2006/chartDrawing">
    <cdr:from>
      <cdr:x>0.20651</cdr:x>
      <cdr:y>0.10391</cdr:y>
    </cdr:from>
    <cdr:to>
      <cdr:x>0.28308</cdr:x>
      <cdr:y>0.14193</cdr:y>
    </cdr:to>
    <cdr:cxnSp macro="">
      <cdr:nvCxnSpPr>
        <cdr:cNvPr id="6" name="Прямая со стрелкой 5">
          <a:extLst xmlns:a="http://schemas.openxmlformats.org/drawingml/2006/main">
            <a:ext uri="{FF2B5EF4-FFF2-40B4-BE49-F238E27FC236}">
              <a16:creationId xmlns="" xmlns:a16="http://schemas.microsoft.com/office/drawing/2014/main" id="{FEF4AD3F-F62B-4021-ADAB-CBA1D27479AF}"/>
            </a:ext>
          </a:extLst>
        </cdr:cNvPr>
        <cdr:cNvCxnSpPr/>
      </cdr:nvCxnSpPr>
      <cdr:spPr>
        <a:xfrm xmlns:a="http://schemas.openxmlformats.org/drawingml/2006/main">
          <a:off x="825138" y="213451"/>
          <a:ext cx="305921" cy="7808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0.3822</cdr:x>
      <cdr:y>0.13817</cdr:y>
    </cdr:from>
    <cdr:to>
      <cdr:x>0.43822</cdr:x>
      <cdr:y>0.15586</cdr:y>
    </cdr:to>
    <cdr:cxnSp macro="">
      <cdr:nvCxnSpPr>
        <cdr:cNvPr id="9" name="Прямая со стрелкой 8">
          <a:extLst xmlns:a="http://schemas.openxmlformats.org/drawingml/2006/main">
            <a:ext uri="{FF2B5EF4-FFF2-40B4-BE49-F238E27FC236}">
              <a16:creationId xmlns="" xmlns:a16="http://schemas.microsoft.com/office/drawing/2014/main" id="{30FD5D1B-68D6-4A23-8787-D423DE3A3169}"/>
            </a:ext>
          </a:extLst>
        </cdr:cNvPr>
        <cdr:cNvCxnSpPr/>
      </cdr:nvCxnSpPr>
      <cdr:spPr>
        <a:xfrm xmlns:a="http://schemas.openxmlformats.org/drawingml/2006/main">
          <a:off x="1527106" y="283823"/>
          <a:ext cx="223827" cy="36343"/>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3.xml><?xml version="1.0" encoding="utf-8"?>
<c:userShapes xmlns:c="http://schemas.openxmlformats.org/drawingml/2006/chart">
  <cdr:relSizeAnchor xmlns:cdr="http://schemas.openxmlformats.org/drawingml/2006/chartDrawing">
    <cdr:from>
      <cdr:x>0.17803</cdr:x>
      <cdr:y>0.14625</cdr:y>
    </cdr:from>
    <cdr:to>
      <cdr:x>0.2333</cdr:x>
      <cdr:y>0.24221</cdr:y>
    </cdr:to>
    <cdr:cxnSp macro="">
      <cdr:nvCxnSpPr>
        <cdr:cNvPr id="6" name="Прямая со стрелкой 5">
          <a:extLst xmlns:a="http://schemas.openxmlformats.org/drawingml/2006/main">
            <a:ext uri="{FF2B5EF4-FFF2-40B4-BE49-F238E27FC236}">
              <a16:creationId xmlns="" xmlns:a16="http://schemas.microsoft.com/office/drawing/2014/main" id="{6DD5D298-F50E-425F-BBC7-6E22B877A32B}"/>
            </a:ext>
          </a:extLst>
        </cdr:cNvPr>
        <cdr:cNvCxnSpPr/>
      </cdr:nvCxnSpPr>
      <cdr:spPr>
        <a:xfrm xmlns:a="http://schemas.openxmlformats.org/drawingml/2006/main" flipV="1">
          <a:off x="711345" y="310956"/>
          <a:ext cx="220835" cy="20402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0.37773</cdr:x>
      <cdr:y>0.11746</cdr:y>
    </cdr:from>
    <cdr:to>
      <cdr:x>0.41401</cdr:x>
      <cdr:y>0.19799</cdr:y>
    </cdr:to>
    <cdr:cxnSp macro="">
      <cdr:nvCxnSpPr>
        <cdr:cNvPr id="9" name="Прямая со стрелкой 8">
          <a:extLst xmlns:a="http://schemas.openxmlformats.org/drawingml/2006/main">
            <a:ext uri="{FF2B5EF4-FFF2-40B4-BE49-F238E27FC236}">
              <a16:creationId xmlns="" xmlns:a16="http://schemas.microsoft.com/office/drawing/2014/main" id="{9CD29B76-C263-45C3-AA85-8BB57BE331C3}"/>
            </a:ext>
          </a:extLst>
        </cdr:cNvPr>
        <cdr:cNvCxnSpPr/>
      </cdr:nvCxnSpPr>
      <cdr:spPr>
        <a:xfrm xmlns:a="http://schemas.openxmlformats.org/drawingml/2006/main">
          <a:off x="1509229" y="249732"/>
          <a:ext cx="144971" cy="17122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0.19421</cdr:x>
      <cdr:y>0.15621</cdr:y>
    </cdr:from>
    <cdr:to>
      <cdr:x>0.24948</cdr:x>
      <cdr:y>0.25217</cdr:y>
    </cdr:to>
    <cdr:cxnSp macro="">
      <cdr:nvCxnSpPr>
        <cdr:cNvPr id="6" name="Прямая со стрелкой 5">
          <a:extLst xmlns:a="http://schemas.openxmlformats.org/drawingml/2006/main">
            <a:ext uri="{FF2B5EF4-FFF2-40B4-BE49-F238E27FC236}">
              <a16:creationId xmlns="" xmlns:a16="http://schemas.microsoft.com/office/drawing/2014/main" id="{67FBC34B-6AE1-48F1-8A2A-13C0D5AAED3E}"/>
            </a:ext>
          </a:extLst>
        </cdr:cNvPr>
        <cdr:cNvCxnSpPr/>
      </cdr:nvCxnSpPr>
      <cdr:spPr>
        <a:xfrm xmlns:a="http://schemas.openxmlformats.org/drawingml/2006/main" flipV="1">
          <a:off x="735013" y="429384"/>
          <a:ext cx="209179" cy="26377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0.38592</cdr:x>
      <cdr:y>0.15054</cdr:y>
    </cdr:from>
    <cdr:to>
      <cdr:x>0.44299</cdr:x>
      <cdr:y>0.28153</cdr:y>
    </cdr:to>
    <cdr:cxnSp macro="">
      <cdr:nvCxnSpPr>
        <cdr:cNvPr id="9" name="Прямая со стрелкой 8">
          <a:extLst xmlns:a="http://schemas.openxmlformats.org/drawingml/2006/main">
            <a:ext uri="{FF2B5EF4-FFF2-40B4-BE49-F238E27FC236}">
              <a16:creationId xmlns="" xmlns:a16="http://schemas.microsoft.com/office/drawing/2014/main" id="{0106CA15-BDA7-4981-83C6-082A6CEBDBDD}"/>
            </a:ext>
          </a:extLst>
        </cdr:cNvPr>
        <cdr:cNvCxnSpPr/>
      </cdr:nvCxnSpPr>
      <cdr:spPr>
        <a:xfrm xmlns:a="http://schemas.openxmlformats.org/drawingml/2006/main">
          <a:off x="1460563" y="413805"/>
          <a:ext cx="216024" cy="36004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5.xml><?xml version="1.0" encoding="utf-8"?>
<c:userShapes xmlns:c="http://schemas.openxmlformats.org/drawingml/2006/chart">
  <cdr:relSizeAnchor xmlns:cdr="http://schemas.openxmlformats.org/drawingml/2006/chartDrawing">
    <cdr:from>
      <cdr:x>0.17053</cdr:x>
      <cdr:y>0.2344</cdr:y>
    </cdr:from>
    <cdr:to>
      <cdr:x>0.2258</cdr:x>
      <cdr:y>0.33036</cdr:y>
    </cdr:to>
    <cdr:cxnSp macro="">
      <cdr:nvCxnSpPr>
        <cdr:cNvPr id="6" name="Прямая со стрелкой 5">
          <a:extLst xmlns:a="http://schemas.openxmlformats.org/drawingml/2006/main">
            <a:ext uri="{FF2B5EF4-FFF2-40B4-BE49-F238E27FC236}">
              <a16:creationId xmlns="" xmlns:a16="http://schemas.microsoft.com/office/drawing/2014/main" id="{2375DCC8-2BCE-4A78-9196-A315A73F4E94}"/>
            </a:ext>
          </a:extLst>
        </cdr:cNvPr>
        <cdr:cNvCxnSpPr/>
      </cdr:nvCxnSpPr>
      <cdr:spPr>
        <a:xfrm xmlns:a="http://schemas.openxmlformats.org/drawingml/2006/main" flipV="1">
          <a:off x="645389" y="498829"/>
          <a:ext cx="209179" cy="20420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0.31506</cdr:x>
      <cdr:y>0.17167</cdr:y>
    </cdr:from>
    <cdr:to>
      <cdr:x>0.41019</cdr:x>
      <cdr:y>0.26475</cdr:y>
    </cdr:to>
    <cdr:cxnSp macro="">
      <cdr:nvCxnSpPr>
        <cdr:cNvPr id="9" name="Прямая со стрелкой 8">
          <a:extLst xmlns:a="http://schemas.openxmlformats.org/drawingml/2006/main">
            <a:ext uri="{FF2B5EF4-FFF2-40B4-BE49-F238E27FC236}">
              <a16:creationId xmlns="" xmlns:a16="http://schemas.microsoft.com/office/drawing/2014/main" id="{DF4DAA6E-50F5-4F64-A593-EAE79EB6C036}"/>
            </a:ext>
          </a:extLst>
        </cdr:cNvPr>
        <cdr:cNvCxnSpPr/>
      </cdr:nvCxnSpPr>
      <cdr:spPr>
        <a:xfrm xmlns:a="http://schemas.openxmlformats.org/drawingml/2006/main" flipV="1">
          <a:off x="1192387" y="471883"/>
          <a:ext cx="360040" cy="25585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E6F01C7-B948-4C79-A151-DA1D40E65A12}" type="datetimeFigureOut">
              <a:rPr lang="ru-RU" smtClean="0"/>
              <a:t>03.07.2020</a:t>
            </a:fld>
            <a:endParaRPr lang="ru-RU"/>
          </a:p>
        </p:txBody>
      </p:sp>
      <p:sp>
        <p:nvSpPr>
          <p:cNvPr id="4" name="Нижний колонтитул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BC56984-9717-4C7F-B514-39173828B527}" type="slidenum">
              <a:rPr lang="ru-RU" smtClean="0"/>
              <a:t>‹#›</a:t>
            </a:fld>
            <a:endParaRPr lang="ru-RU"/>
          </a:p>
        </p:txBody>
      </p:sp>
    </p:spTree>
    <p:extLst>
      <p:ext uri="{BB962C8B-B14F-4D97-AF65-F5344CB8AC3E}">
        <p14:creationId xmlns:p14="http://schemas.microsoft.com/office/powerpoint/2010/main" val="319614347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240380-FF72-4CED-9640-3214BAA2434A}" type="datetimeFigureOut">
              <a:rPr lang="ru-RU" smtClean="0"/>
              <a:t>03.07.2020</a:t>
            </a:fld>
            <a:endParaRPr lang="ru-RU"/>
          </a:p>
        </p:txBody>
      </p:sp>
      <p:sp>
        <p:nvSpPr>
          <p:cNvPr id="4" name="Образ слайда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EFE4F3A-9884-44F8-949E-2EDD6504316E}" type="slidenum">
              <a:rPr lang="ru-RU" smtClean="0"/>
              <a:t>‹#›</a:t>
            </a:fld>
            <a:endParaRPr lang="ru-RU"/>
          </a:p>
        </p:txBody>
      </p:sp>
    </p:spTree>
    <p:extLst>
      <p:ext uri="{BB962C8B-B14F-4D97-AF65-F5344CB8AC3E}">
        <p14:creationId xmlns:p14="http://schemas.microsoft.com/office/powerpoint/2010/main" val="1570272195"/>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
        <p:nvSpPr>
          <p:cNvPr id="174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119E8-BF26-458A-ABC9-ED45A4E5F8B3}" type="slidenum">
              <a:rPr lang="ru-RU" altLang="ru-RU"/>
              <a:pPr/>
              <a:t>2</a:t>
            </a:fld>
            <a:endParaRPr lang="ru-RU" altLang="ru-RU" dirty="0"/>
          </a:p>
        </p:txBody>
      </p:sp>
      <p:sp>
        <p:nvSpPr>
          <p:cNvPr id="2" name="Верхний колонтитул 1"/>
          <p:cNvSpPr>
            <a:spLocks noGrp="1"/>
          </p:cNvSpPr>
          <p:nvPr>
            <p:ph type="hdr" sz="quarter" idx="10"/>
          </p:nvPr>
        </p:nvSpPr>
        <p:spPr/>
        <p:txBody>
          <a:bodyPr/>
          <a:lstStyle/>
          <a:p>
            <a:endParaRPr lang="ru-RU" dirty="0"/>
          </a:p>
        </p:txBody>
      </p:sp>
    </p:spTree>
    <p:extLst>
      <p:ext uri="{BB962C8B-B14F-4D97-AF65-F5344CB8AC3E}">
        <p14:creationId xmlns:p14="http://schemas.microsoft.com/office/powerpoint/2010/main" val="3715357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Верхний колонтитул 3"/>
          <p:cNvSpPr>
            <a:spLocks noGrp="1"/>
          </p:cNvSpPr>
          <p:nvPr>
            <p:ph type="hd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4EFE4F3A-9884-44F8-949E-2EDD6504316E}" type="slidenum">
              <a:rPr lang="ru-RU" smtClean="0"/>
              <a:t>9</a:t>
            </a:fld>
            <a:endParaRPr lang="ru-RU"/>
          </a:p>
        </p:txBody>
      </p:sp>
    </p:spTree>
    <p:extLst>
      <p:ext uri="{BB962C8B-B14F-4D97-AF65-F5344CB8AC3E}">
        <p14:creationId xmlns:p14="http://schemas.microsoft.com/office/powerpoint/2010/main" val="2075837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a:extLst>
              <a:ext uri="{FF2B5EF4-FFF2-40B4-BE49-F238E27FC236}">
                <a16:creationId xmlns="" xmlns:a16="http://schemas.microsoft.com/office/drawing/2014/main" id="{A1356161-8A46-405D-86E9-E18427B94C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Заметки 2">
            <a:extLst>
              <a:ext uri="{FF2B5EF4-FFF2-40B4-BE49-F238E27FC236}">
                <a16:creationId xmlns="" xmlns:a16="http://schemas.microsoft.com/office/drawing/2014/main" id="{77AFB9D3-6FD7-4ABC-93A5-89D35873E0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latin typeface="Arial" panose="020B0604020202020204" pitchFamily="34" charset="0"/>
            </a:endParaRPr>
          </a:p>
        </p:txBody>
      </p:sp>
      <p:sp>
        <p:nvSpPr>
          <p:cNvPr id="48132" name="Номер слайда 3">
            <a:extLst>
              <a:ext uri="{FF2B5EF4-FFF2-40B4-BE49-F238E27FC236}">
                <a16:creationId xmlns="" xmlns:a16="http://schemas.microsoft.com/office/drawing/2014/main" id="{8C67D76B-30B1-4CBA-BBA1-8A6708BA13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43E5D44-E402-4383-A377-62A36B5FEE11}" type="slidenum">
              <a:rPr lang="ru-RU" altLang="ru-RU" smtClean="0">
                <a:latin typeface="Arial" panose="020B0604020202020204" pitchFamily="34" charset="0"/>
              </a:rPr>
              <a:pPr eaLnBrk="1" hangingPunct="1">
                <a:spcBef>
                  <a:spcPct val="0"/>
                </a:spcBef>
              </a:pPr>
              <a:t>20</a:t>
            </a:fld>
            <a:endParaRPr lang="ru-RU" altLang="ru-RU">
              <a:latin typeface="Arial" panose="020B0604020202020204" pitchFamily="34" charset="0"/>
            </a:endParaRPr>
          </a:p>
        </p:txBody>
      </p:sp>
      <p:sp>
        <p:nvSpPr>
          <p:cNvPr id="2" name="Верхний колонтитул 1"/>
          <p:cNvSpPr>
            <a:spLocks noGrp="1"/>
          </p:cNvSpPr>
          <p:nvPr>
            <p:ph type="hdr" sz="quarter" idx="10"/>
          </p:nvPr>
        </p:nvSpPr>
        <p:spPr/>
        <p:txBody>
          <a:bodyPr/>
          <a:lstStyle/>
          <a:p>
            <a:endParaRPr lang="ru-RU"/>
          </a:p>
        </p:txBody>
      </p:sp>
    </p:spTree>
    <p:extLst>
      <p:ext uri="{BB962C8B-B14F-4D97-AF65-F5344CB8AC3E}">
        <p14:creationId xmlns:p14="http://schemas.microsoft.com/office/powerpoint/2010/main" val="1073850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a:extLst>
              <a:ext uri="{FF2B5EF4-FFF2-40B4-BE49-F238E27FC236}">
                <a16:creationId xmlns="" xmlns:a16="http://schemas.microsoft.com/office/drawing/2014/main" id="{EB7D38C7-DE27-4B7A-AD53-87393371E6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Заметки 2">
            <a:extLst>
              <a:ext uri="{FF2B5EF4-FFF2-40B4-BE49-F238E27FC236}">
                <a16:creationId xmlns="" xmlns:a16="http://schemas.microsoft.com/office/drawing/2014/main" id="{8C585CB9-5D24-44C5-9260-1B81A0741B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latin typeface="Arial" panose="020B0604020202020204" pitchFamily="34" charset="0"/>
            </a:endParaRPr>
          </a:p>
        </p:txBody>
      </p:sp>
      <p:sp>
        <p:nvSpPr>
          <p:cNvPr id="50180" name="Номер слайда 3">
            <a:extLst>
              <a:ext uri="{FF2B5EF4-FFF2-40B4-BE49-F238E27FC236}">
                <a16:creationId xmlns="" xmlns:a16="http://schemas.microsoft.com/office/drawing/2014/main" id="{1131C730-2746-46B2-8BAE-F20050D5CE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1C05B8B-46F0-4225-B9A2-39ED423EE4EE}" type="slidenum">
              <a:rPr lang="ru-RU" altLang="ru-RU" smtClean="0">
                <a:latin typeface="Arial" panose="020B0604020202020204" pitchFamily="34" charset="0"/>
              </a:rPr>
              <a:pPr eaLnBrk="1" hangingPunct="1">
                <a:spcBef>
                  <a:spcPct val="0"/>
                </a:spcBef>
              </a:pPr>
              <a:t>24</a:t>
            </a:fld>
            <a:endParaRPr lang="ru-RU" altLang="ru-RU">
              <a:latin typeface="Arial" panose="020B0604020202020204" pitchFamily="34" charset="0"/>
            </a:endParaRPr>
          </a:p>
        </p:txBody>
      </p:sp>
      <p:sp>
        <p:nvSpPr>
          <p:cNvPr id="2" name="Верхний колонтитул 1"/>
          <p:cNvSpPr>
            <a:spLocks noGrp="1"/>
          </p:cNvSpPr>
          <p:nvPr>
            <p:ph type="hdr" sz="quarter" idx="10"/>
          </p:nvPr>
        </p:nvSpPr>
        <p:spPr/>
        <p:txBody>
          <a:bodyPr/>
          <a:lstStyle/>
          <a:p>
            <a:endParaRPr lang="ru-RU"/>
          </a:p>
        </p:txBody>
      </p:sp>
    </p:spTree>
    <p:extLst>
      <p:ext uri="{BB962C8B-B14F-4D97-AF65-F5344CB8AC3E}">
        <p14:creationId xmlns:p14="http://schemas.microsoft.com/office/powerpoint/2010/main" val="3761758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Верхний колонтитул 3"/>
          <p:cNvSpPr>
            <a:spLocks noGrp="1"/>
          </p:cNvSpPr>
          <p:nvPr>
            <p:ph type="hd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4EFE4F3A-9884-44F8-949E-2EDD6504316E}" type="slidenum">
              <a:rPr lang="ru-RU" smtClean="0"/>
              <a:t>38</a:t>
            </a:fld>
            <a:endParaRPr lang="ru-RU"/>
          </a:p>
        </p:txBody>
      </p:sp>
    </p:spTree>
    <p:extLst>
      <p:ext uri="{BB962C8B-B14F-4D97-AF65-F5344CB8AC3E}">
        <p14:creationId xmlns:p14="http://schemas.microsoft.com/office/powerpoint/2010/main" val="1903989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Верхний колонтитул 3"/>
          <p:cNvSpPr>
            <a:spLocks noGrp="1"/>
          </p:cNvSpPr>
          <p:nvPr>
            <p:ph type="hd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4EFE4F3A-9884-44F8-949E-2EDD6504316E}" type="slidenum">
              <a:rPr lang="ru-RU" smtClean="0"/>
              <a:t>48</a:t>
            </a:fld>
            <a:endParaRPr lang="ru-RU"/>
          </a:p>
        </p:txBody>
      </p:sp>
    </p:spTree>
    <p:extLst>
      <p:ext uri="{BB962C8B-B14F-4D97-AF65-F5344CB8AC3E}">
        <p14:creationId xmlns:p14="http://schemas.microsoft.com/office/powerpoint/2010/main" val="209102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Верхний колонтитул 3"/>
          <p:cNvSpPr>
            <a:spLocks noGrp="1"/>
          </p:cNvSpPr>
          <p:nvPr>
            <p:ph type="hd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4EFE4F3A-9884-44F8-949E-2EDD6504316E}" type="slidenum">
              <a:rPr lang="ru-RU" smtClean="0"/>
              <a:t>59</a:t>
            </a:fld>
            <a:endParaRPr lang="ru-RU"/>
          </a:p>
        </p:txBody>
      </p:sp>
    </p:spTree>
    <p:extLst>
      <p:ext uri="{BB962C8B-B14F-4D97-AF65-F5344CB8AC3E}">
        <p14:creationId xmlns:p14="http://schemas.microsoft.com/office/powerpoint/2010/main" val="1003366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A60C37B-D84E-404D-9811-6A2ED512EF99}" type="datetime1">
              <a:rPr lang="ru-RU" smtClean="0"/>
              <a:t>03.07.2020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23460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E6C309A-E332-441B-A9BC-5AE45C4B2898}" type="datetime1">
              <a:rPr lang="ru-RU" smtClean="0"/>
              <a:t>03.07.2020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358589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0C3E540-AAD2-4FD0-8F29-7F8571FA235C}" type="datetime1">
              <a:rPr lang="ru-RU" smtClean="0"/>
              <a:t>03.07.2020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922687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00FB146-EFB3-4384-B9D8-2A6B2D8516BF}" type="datetime1">
              <a:rPr lang="ru-RU" smtClean="0"/>
              <a:t>03.07.2020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3952024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3E3AA3A-9C9D-401E-B8B6-72EE50A33C9D}" type="datetime1">
              <a:rPr lang="ru-RU" smtClean="0"/>
              <a:t>03.07.2020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3068218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F4D795E-A6CA-4B3F-9F32-00D3E34F5A8E}" type="datetime1">
              <a:rPr lang="ru-RU" smtClean="0"/>
              <a:t>03.07.2020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2345864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390003-9949-44DC-8B36-35ECFC48A0BC}" type="datetime1">
              <a:rPr lang="ru-RU" smtClean="0"/>
              <a:t>03.07.2020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33789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54461733-8AC0-4107-87A6-D1B0C45815BE}" type="datetime1">
              <a:rPr lang="ru-RU" smtClean="0"/>
              <a:t>03.07.2020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590868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B63AE8BA-8330-40A4-AF2F-E21277F28833}" type="datetime1">
              <a:rPr lang="ru-RU" smtClean="0"/>
              <a:t>03.07.2020</a:t>
            </a:fld>
            <a:endParaRPr lang="ru-RU"/>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369009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17EECA-502B-4895-8B4C-D82ABCC29DC3}" type="datetime1">
              <a:rPr lang="ru-RU" smtClean="0"/>
              <a:t>03.07.2020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8254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364AD4-E791-4A5C-878E-47B695214CDD}" type="datetime1">
              <a:rPr lang="ru-RU" smtClean="0"/>
              <a:t>03.07.2020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931058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38588"/>
            <a:ext cx="4038600" cy="2187575"/>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16:creationId xmlns="" xmlns:a16="http://schemas.microsoft.com/office/drawing/2014/main" id="{3A19A76D-D4E5-40C5-BCC6-6575090117D7}"/>
              </a:ext>
            </a:extLst>
          </p:cNvPr>
          <p:cNvSpPr>
            <a:spLocks noGrp="1" noChangeArrowheads="1"/>
          </p:cNvSpPr>
          <p:nvPr>
            <p:ph type="dt" sz="half" idx="10"/>
          </p:nvPr>
        </p:nvSpPr>
        <p:spPr>
          <a:xfrm>
            <a:off x="457200" y="6245225"/>
            <a:ext cx="2133600" cy="476250"/>
          </a:xfrm>
        </p:spPr>
        <p:txBody>
          <a:bodyPr/>
          <a:lstStyle>
            <a:lvl1pPr>
              <a:defRPr>
                <a:latin typeface="Arial" panose="020B0604020202020204" pitchFamily="34" charset="0"/>
              </a:defRPr>
            </a:lvl1pPr>
          </a:lstStyle>
          <a:p>
            <a:pPr>
              <a:defRPr/>
            </a:pPr>
            <a:fld id="{42937772-6CA4-4AE4-B693-7D583B8F05E7}" type="datetime1">
              <a:rPr lang="ru-RU" smtClean="0"/>
              <a:t>03.07.2020</a:t>
            </a:fld>
            <a:endParaRPr lang="ru-RU"/>
          </a:p>
        </p:txBody>
      </p:sp>
      <p:sp>
        <p:nvSpPr>
          <p:cNvPr id="7" name="Rectangle 5">
            <a:extLst>
              <a:ext uri="{FF2B5EF4-FFF2-40B4-BE49-F238E27FC236}">
                <a16:creationId xmlns="" xmlns:a16="http://schemas.microsoft.com/office/drawing/2014/main" id="{E95EE4AB-053B-4A17-9879-D55D0B77E01E}"/>
              </a:ext>
            </a:extLst>
          </p:cNvPr>
          <p:cNvSpPr>
            <a:spLocks noGrp="1" noChangeArrowheads="1"/>
          </p:cNvSpPr>
          <p:nvPr>
            <p:ph type="ftr" sz="quarter" idx="11"/>
          </p:nvPr>
        </p:nvSpPr>
        <p:spPr>
          <a:xfrm>
            <a:off x="3124200" y="6245225"/>
            <a:ext cx="2895600" cy="476250"/>
          </a:xfrm>
        </p:spPr>
        <p:txBody>
          <a:bodyPr/>
          <a:lstStyle>
            <a:lvl1pPr>
              <a:defRPr>
                <a:latin typeface="Arial" panose="020B0604020202020204" pitchFamily="34" charset="0"/>
              </a:defRPr>
            </a:lvl1pPr>
          </a:lstStyle>
          <a:p>
            <a:pPr>
              <a:defRPr/>
            </a:pPr>
            <a:endParaRPr lang="ru-RU"/>
          </a:p>
        </p:txBody>
      </p:sp>
      <p:sp>
        <p:nvSpPr>
          <p:cNvPr id="8" name="Rectangle 6">
            <a:extLst>
              <a:ext uri="{FF2B5EF4-FFF2-40B4-BE49-F238E27FC236}">
                <a16:creationId xmlns="" xmlns:a16="http://schemas.microsoft.com/office/drawing/2014/main" id="{2F2DCAEC-2564-4B77-A923-CE79C6A211AF}"/>
              </a:ext>
            </a:extLst>
          </p:cNvPr>
          <p:cNvSpPr>
            <a:spLocks noGrp="1" noChangeArrowheads="1"/>
          </p:cNvSpPr>
          <p:nvPr>
            <p:ph type="sldNum" sz="quarter" idx="12"/>
          </p:nvPr>
        </p:nvSpPr>
        <p:spPr>
          <a:xfrm>
            <a:off x="6553200" y="6245225"/>
            <a:ext cx="2133600" cy="476250"/>
          </a:xfrm>
        </p:spPr>
        <p:txBody>
          <a:bodyPr anchor="t"/>
          <a:lstStyle>
            <a:lvl1pPr>
              <a:defRPr/>
            </a:lvl1pPr>
          </a:lstStyle>
          <a:p>
            <a:pPr>
              <a:defRPr/>
            </a:pPr>
            <a:fld id="{C06CF10B-776F-4ADF-8CE6-E9A129EC17A3}" type="slidenum">
              <a:rPr lang="ru-RU" altLang="ru-RU"/>
              <a:pPr>
                <a:defRPr/>
              </a:pPr>
              <a:t>‹#›</a:t>
            </a:fld>
            <a:endParaRPr lang="ru-RU" altLang="ru-RU"/>
          </a:p>
        </p:txBody>
      </p:sp>
    </p:spTree>
    <p:extLst>
      <p:ext uri="{BB962C8B-B14F-4D97-AF65-F5344CB8AC3E}">
        <p14:creationId xmlns:p14="http://schemas.microsoft.com/office/powerpoint/2010/main" val="383191008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Диаграмма 2"/>
          <p:cNvSpPr>
            <a:spLocks noGrp="1"/>
          </p:cNvSpPr>
          <p:nvPr>
            <p:ph type="chart" idx="1"/>
          </p:nvPr>
        </p:nvSpPr>
        <p:spPr>
          <a:xfrm>
            <a:off x="457200" y="1600202"/>
            <a:ext cx="8229600" cy="4525963"/>
          </a:xfrm>
        </p:spPr>
        <p:txBody>
          <a:bodyPr/>
          <a:lstStyle/>
          <a:p>
            <a:pPr lvl="0"/>
            <a:endParaRPr lang="ru-RU" noProof="0" dirty="0"/>
          </a:p>
        </p:txBody>
      </p:sp>
      <p:sp>
        <p:nvSpPr>
          <p:cNvPr id="4" name="Rectangle 9"/>
          <p:cNvSpPr>
            <a:spLocks noGrp="1" noChangeArrowheads="1"/>
          </p:cNvSpPr>
          <p:nvPr>
            <p:ph type="dt" sz="half" idx="10"/>
          </p:nvPr>
        </p:nvSpPr>
        <p:spPr>
          <a:ln/>
        </p:spPr>
        <p:txBody>
          <a:bodyPr/>
          <a:lstStyle>
            <a:lvl1pPr>
              <a:defRPr/>
            </a:lvl1pPr>
          </a:lstStyle>
          <a:p>
            <a:pPr>
              <a:defRPr/>
            </a:pPr>
            <a:fld id="{5132BD0A-F9B7-4695-8D46-5DC426DB7504}" type="datetime1">
              <a:rPr lang="ru-RU" altLang="ru-RU" smtClean="0">
                <a:solidFill>
                  <a:srgbClr val="073E87"/>
                </a:solidFill>
              </a:rPr>
              <a:t>03.07.2020</a:t>
            </a:fld>
            <a:endParaRPr lang="ru-RU" altLang="ru-RU" dirty="0">
              <a:solidFill>
                <a:srgbClr val="073E87"/>
              </a:solidFill>
            </a:endParaRPr>
          </a:p>
        </p:txBody>
      </p:sp>
      <p:sp>
        <p:nvSpPr>
          <p:cNvPr id="5" name="Rectangle 10"/>
          <p:cNvSpPr>
            <a:spLocks noGrp="1" noChangeArrowheads="1"/>
          </p:cNvSpPr>
          <p:nvPr>
            <p:ph type="ftr" sz="quarter" idx="11"/>
          </p:nvPr>
        </p:nvSpPr>
        <p:spPr>
          <a:xfrm>
            <a:off x="914400" y="6172200"/>
            <a:ext cx="3962400" cy="457200"/>
          </a:xfrm>
          <a:prstGeom prst="rect">
            <a:avLst/>
          </a:prstGeom>
          <a:ln/>
        </p:spPr>
        <p:txBody>
          <a:bodyPr/>
          <a:lstStyle>
            <a:lvl1pPr>
              <a:defRPr/>
            </a:lvl1pPr>
          </a:lstStyle>
          <a:p>
            <a:pPr>
              <a:defRPr/>
            </a:pPr>
            <a:endParaRPr lang="ru-RU" altLang="ru-RU" dirty="0">
              <a:solidFill>
                <a:srgbClr val="073E87"/>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1B7666BA-D9CA-4185-806B-0FC1DED90D94}" type="slidenum">
              <a:rPr lang="ru-RU" altLang="ru-RU">
                <a:solidFill>
                  <a:srgbClr val="073E87"/>
                </a:solidFill>
              </a:rPr>
              <a:pPr>
                <a:defRPr/>
              </a:pPr>
              <a:t>‹#›</a:t>
            </a:fld>
            <a:endParaRPr lang="ru-RU" altLang="ru-RU" dirty="0">
              <a:solidFill>
                <a:srgbClr val="073E87"/>
              </a:solidFill>
            </a:endParaRPr>
          </a:p>
        </p:txBody>
      </p:sp>
    </p:spTree>
    <p:extLst>
      <p:ext uri="{BB962C8B-B14F-4D97-AF65-F5344CB8AC3E}">
        <p14:creationId xmlns:p14="http://schemas.microsoft.com/office/powerpoint/2010/main" val="426137484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presentation-creation.ru/"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bg1">
                <a:tint val="80000"/>
                <a:satMod val="250000"/>
              </a:schemeClr>
            </a:gs>
            <a:gs pos="76000">
              <a:schemeClr val="bg1">
                <a:tint val="90000"/>
                <a:shade val="90000"/>
                <a:satMod val="200000"/>
              </a:schemeClr>
            </a:gs>
            <a:gs pos="92000">
              <a:schemeClr val="bg1">
                <a:tint val="90000"/>
                <a:shade val="70000"/>
                <a:satMod val="2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AC46529-DD92-498C-8C8F-ACF3B7614AC9}" type="datetime1">
              <a:rPr lang="ru-RU" smtClean="0"/>
              <a:t>03.07.2020</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34A3D7E-C280-4DCD-A7E1-93BBC7758E8E}" type="slidenum">
              <a:rPr lang="ru-RU" smtClean="0"/>
              <a:t>‹#›</a:t>
            </a:fld>
            <a:endParaRPr lang="ru-RU"/>
          </a:p>
        </p:txBody>
      </p:sp>
      <p:sp>
        <p:nvSpPr>
          <p:cNvPr id="7" name="Прямоугольник 6"/>
          <p:cNvSpPr/>
          <p:nvPr userDrawn="1"/>
        </p:nvSpPr>
        <p:spPr>
          <a:xfrm>
            <a:off x="5937418" y="6488668"/>
            <a:ext cx="3206582" cy="369332"/>
          </a:xfrm>
          <a:prstGeom prst="rect">
            <a:avLst/>
          </a:prstGeom>
        </p:spPr>
        <p:txBody>
          <a:bodyPr wrap="none">
            <a:spAutoFit/>
          </a:bodyPr>
          <a:lstStyle/>
          <a:p>
            <a:pPr lvl="0" algn="ctr">
              <a:spcBef>
                <a:spcPct val="0"/>
              </a:spcBef>
            </a:pPr>
            <a:r>
              <a:rPr lang="en-US" dirty="0">
                <a:hlinkClick r:id="rId15"/>
              </a:rPr>
              <a:t>http://presentation-creation.ru/</a:t>
            </a:r>
            <a:endParaRPr lang="en-US" sz="3200" dirty="0"/>
          </a:p>
        </p:txBody>
      </p:sp>
    </p:spTree>
    <p:extLst>
      <p:ext uri="{BB962C8B-B14F-4D97-AF65-F5344CB8AC3E}">
        <p14:creationId xmlns:p14="http://schemas.microsoft.com/office/powerpoint/2010/main" val="229616990"/>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image" Target="../media/image1.png"/><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chart" Target="../charts/chart3.xml"/><Relationship Id="rId7" Type="http://schemas.openxmlformats.org/officeDocument/2006/relationships/diagramQuickStyle" Target="../diagrams/quickStyle6.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jpeg"/><Relationship Id="rId9" Type="http://schemas.microsoft.com/office/2007/relationships/diagramDrawing" Target="../diagrams/drawing6.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20.jpg"/><Relationship Id="rId2" Type="http://schemas.openxmlformats.org/officeDocument/2006/relationships/image" Target="../media/image17.jpe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chart" Target="../charts/chart5.xml"/><Relationship Id="rId7" Type="http://schemas.openxmlformats.org/officeDocument/2006/relationships/diagramLayout" Target="../diagrams/layout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22.jpeg"/><Relationship Id="rId10" Type="http://schemas.microsoft.com/office/2007/relationships/diagramDrawing" Target="../diagrams/drawing7.xml"/><Relationship Id="rId4" Type="http://schemas.openxmlformats.org/officeDocument/2006/relationships/image" Target="../media/image1.png"/><Relationship Id="rId9" Type="http://schemas.openxmlformats.org/officeDocument/2006/relationships/diagramColors" Target="../diagrams/colors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13" Type="http://schemas.microsoft.com/office/2007/relationships/diagramDrawing" Target="../diagrams/drawing9.xml"/><Relationship Id="rId3" Type="http://schemas.openxmlformats.org/officeDocument/2006/relationships/diagramLayout" Target="../diagrams/layout8.xml"/><Relationship Id="rId7" Type="http://schemas.openxmlformats.org/officeDocument/2006/relationships/chart" Target="../charts/chart7.xml"/><Relationship Id="rId12" Type="http://schemas.openxmlformats.org/officeDocument/2006/relationships/diagramColors" Target="../diagrams/colors9.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11" Type="http://schemas.openxmlformats.org/officeDocument/2006/relationships/diagramQuickStyle" Target="../diagrams/quickStyle9.xml"/><Relationship Id="rId5" Type="http://schemas.openxmlformats.org/officeDocument/2006/relationships/diagramColors" Target="../diagrams/colors8.xml"/><Relationship Id="rId10" Type="http://schemas.openxmlformats.org/officeDocument/2006/relationships/diagramLayout" Target="../diagrams/layout9.xml"/><Relationship Id="rId4" Type="http://schemas.openxmlformats.org/officeDocument/2006/relationships/diagramQuickStyle" Target="../diagrams/quickStyle8.xml"/><Relationship Id="rId9" Type="http://schemas.openxmlformats.org/officeDocument/2006/relationships/diagramData" Target="../diagrams/data9.xml"/></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chart" Target="../charts/chart9.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0.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2.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chart" Target="../charts/chart1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chart" Target="../charts/char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chart" Target="../charts/chart19.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chart" Target="../charts/chart20.xml"/></Relationships>
</file>

<file path=ppt/slides/_rels/slide3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Layout" Target="../slideLayouts/slideLayout4.xml"/><Relationship Id="rId6" Type="http://schemas.openxmlformats.org/officeDocument/2006/relationships/chart" Target="../charts/chart23.xml"/><Relationship Id="rId5" Type="http://schemas.openxmlformats.org/officeDocument/2006/relationships/image" Target="../media/image43.jpe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hyperlink" Target="https://vk.com/budgetmeleuz" TargetMode="External"/><Relationship Id="rId3" Type="http://schemas.openxmlformats.org/officeDocument/2006/relationships/image" Target="../media/image62.png"/><Relationship Id="rId7" Type="http://schemas.openxmlformats.org/officeDocument/2006/relationships/hyperlink" Target="http://finance.admmeleuz.ru/" TargetMode="External"/><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hyperlink" Target="mailto:meleuz_gfu@ufamts.ru" TargetMode="External"/><Relationship Id="rId5" Type="http://schemas.openxmlformats.org/officeDocument/2006/relationships/image" Target="../media/image1.png"/><Relationship Id="rId4" Type="http://schemas.openxmlformats.org/officeDocument/2006/relationships/image" Target="../media/image63.png"/><Relationship Id="rId9" Type="http://schemas.openxmlformats.org/officeDocument/2006/relationships/hyperlink" Target="https://meleuz.bashkortostan.r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782527" cy="1052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17065" y="5982135"/>
            <a:ext cx="8945217" cy="738664"/>
          </a:xfrm>
          <a:prstGeom prst="rect">
            <a:avLst/>
          </a:prstGeom>
          <a:noFill/>
        </p:spPr>
        <p:txBody>
          <a:bodyPr wrap="square">
            <a:spAutoFit/>
          </a:bodyPr>
          <a:lstStyle/>
          <a:p>
            <a:pPr algn="ctr"/>
            <a:r>
              <a:rPr lang="ru-RU" altLang="ru-RU" sz="1400" b="1" dirty="0">
                <a:latin typeface="Times New Roman" panose="02020603050405020304" pitchFamily="18" charset="0"/>
                <a:cs typeface="Times New Roman" panose="02020603050405020304" pitchFamily="18" charset="0"/>
              </a:rPr>
              <a:t> </a:t>
            </a:r>
            <a:r>
              <a:rPr lang="ru-RU" altLang="ru-RU" sz="1400" b="1" dirty="0" smtClean="0">
                <a:latin typeface="Times New Roman" panose="02020603050405020304" pitchFamily="18" charset="0"/>
                <a:cs typeface="Times New Roman" panose="02020603050405020304" pitchFamily="18" charset="0"/>
              </a:rPr>
              <a:t>к решению </a:t>
            </a:r>
            <a:r>
              <a:rPr lang="ru-RU" altLang="ru-RU" sz="1400" b="1" dirty="0">
                <a:latin typeface="Times New Roman" panose="02020603050405020304" pitchFamily="18" charset="0"/>
                <a:cs typeface="Times New Roman" panose="02020603050405020304" pitchFamily="18" charset="0"/>
              </a:rPr>
              <a:t>Совета муниципального района Мелеузовский район Республики Башкортостан «Об утверждении отчета об  исполнении бюджета муниципального района Мелеузовский район Республики Башкортостан за </a:t>
            </a:r>
            <a:r>
              <a:rPr lang="ru-RU" altLang="ru-RU" sz="1400" b="1" dirty="0" smtClean="0">
                <a:latin typeface="Times New Roman" panose="02020603050405020304" pitchFamily="18" charset="0"/>
                <a:cs typeface="Times New Roman" panose="02020603050405020304" pitchFamily="18" charset="0"/>
              </a:rPr>
              <a:t>2019 </a:t>
            </a:r>
            <a:r>
              <a:rPr lang="ru-RU" altLang="ru-RU" sz="1400" b="1" dirty="0">
                <a:latin typeface="Times New Roman" panose="02020603050405020304" pitchFamily="18" charset="0"/>
                <a:cs typeface="Times New Roman" panose="02020603050405020304" pitchFamily="18" charset="0"/>
              </a:rPr>
              <a:t>год»</a:t>
            </a:r>
            <a:endParaRPr lang="ru-RU" sz="1400" dirty="0"/>
          </a:p>
        </p:txBody>
      </p:sp>
      <p:pic>
        <p:nvPicPr>
          <p:cNvPr id="7" name="Рисунок 6">
            <a:extLst>
              <a:ext uri="{FF2B5EF4-FFF2-40B4-BE49-F238E27FC236}">
                <a16:creationId xmlns="" xmlns:a16="http://schemas.microsoft.com/office/drawing/2014/main" id="{79D39783-14F3-4770-BD5C-C9E6E5B89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7724" y="224643"/>
            <a:ext cx="4968552" cy="4968552"/>
          </a:xfrm>
          <a:prstGeom prst="rect">
            <a:avLst/>
          </a:prstGeom>
        </p:spPr>
      </p:pic>
      <p:sp>
        <p:nvSpPr>
          <p:cNvPr id="3" name="Заголовок 2"/>
          <p:cNvSpPr>
            <a:spLocks noGrp="1"/>
          </p:cNvSpPr>
          <p:nvPr>
            <p:ph type="ctrTitle"/>
          </p:nvPr>
        </p:nvSpPr>
        <p:spPr>
          <a:xfrm>
            <a:off x="1160673" y="5085184"/>
            <a:ext cx="6858000" cy="801043"/>
          </a:xfrm>
        </p:spPr>
        <p:txBody>
          <a:bodyPr>
            <a:normAutofit/>
          </a:bodyPr>
          <a:lstStyle/>
          <a:p>
            <a:r>
              <a:rPr lang="ru-RU" sz="1400" b="1" dirty="0" smtClean="0">
                <a:latin typeface="Times New Roman" panose="02020603050405020304" pitchFamily="18" charset="0"/>
                <a:ea typeface="+mn-ea"/>
                <a:cs typeface="Times New Roman" panose="02020603050405020304" pitchFamily="18" charset="0"/>
              </a:rPr>
              <a:t>Исполнение бюджета за </a:t>
            </a:r>
            <a:r>
              <a:rPr lang="ru-RU" sz="1400" b="1" dirty="0">
                <a:latin typeface="Times New Roman" panose="02020603050405020304" pitchFamily="18" charset="0"/>
                <a:ea typeface="+mn-ea"/>
                <a:cs typeface="Times New Roman" panose="02020603050405020304" pitchFamily="18" charset="0"/>
              </a:rPr>
              <a:t>2019 год</a:t>
            </a:r>
          </a:p>
        </p:txBody>
      </p:sp>
    </p:spTree>
    <p:extLst>
      <p:ext uri="{BB962C8B-B14F-4D97-AF65-F5344CB8AC3E}">
        <p14:creationId xmlns:p14="http://schemas.microsoft.com/office/powerpoint/2010/main" val="4099086063"/>
      </p:ext>
    </p:extLst>
  </p:cSld>
  <p:clrMapOvr>
    <a:masterClrMapping/>
  </p:clrMapOvr>
  <mc:AlternateContent xmlns:mc="http://schemas.openxmlformats.org/markup-compatibility/2006" xmlns:p14="http://schemas.microsoft.com/office/powerpoint/2010/main">
    <mc:Choice Requires="p14">
      <p:transition p14:dur="100" advClick="0" advTm="5000">
        <p:cut/>
      </p:transition>
    </mc:Choice>
    <mc:Fallback xmlns="">
      <p:transition advClick="0" advTm="5000">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Скругленный прямоугольник 4"/>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Содержание</a:t>
            </a:r>
          </a:p>
        </p:txBody>
      </p:sp>
      <p:sp>
        <p:nvSpPr>
          <p:cNvPr id="16386" name="TextBox 1"/>
          <p:cNvSpPr txBox="1">
            <a:spLocks noChangeArrowheads="1"/>
          </p:cNvSpPr>
          <p:nvPr/>
        </p:nvSpPr>
        <p:spPr bwMode="auto">
          <a:xfrm>
            <a:off x="179512" y="368995"/>
            <a:ext cx="8713788" cy="62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a:spcBef>
                <a:spcPct val="0"/>
              </a:spcBef>
              <a:buClrTx/>
              <a:buSzTx/>
              <a:buFontTx/>
              <a:buNone/>
            </a:pPr>
            <a:r>
              <a:rPr lang="ru-RU" altLang="ru-RU" i="1" dirty="0">
                <a:solidFill>
                  <a:schemeClr val="tx1"/>
                </a:solidFill>
                <a:latin typeface="Arial" charset="0"/>
              </a:rPr>
              <a:t>     </a:t>
            </a:r>
          </a:p>
          <a:p>
            <a:pPr algn="just">
              <a:spcBef>
                <a:spcPct val="0"/>
              </a:spcBef>
              <a:buClrTx/>
              <a:buSzTx/>
              <a:buNone/>
            </a:pPr>
            <a:endParaRPr lang="ru-RU" altLang="ru-RU" sz="1400" dirty="0">
              <a:solidFill>
                <a:schemeClr val="tx1"/>
              </a:solidFill>
              <a:latin typeface="Times New Roman" pitchFamily="18" charset="0"/>
              <a:cs typeface="Times New Roman" pitchFamily="18" charset="0"/>
            </a:endParaRPr>
          </a:p>
          <a:p>
            <a:pPr algn="just">
              <a:spcBef>
                <a:spcPct val="0"/>
              </a:spcBef>
              <a:buClrTx/>
              <a:buSzTx/>
              <a:buNone/>
            </a:pPr>
            <a:r>
              <a:rPr lang="ru-RU" altLang="ru-RU" sz="1400" dirty="0">
                <a:solidFill>
                  <a:schemeClr val="tx1"/>
                </a:solidFill>
                <a:latin typeface="Times New Roman" pitchFamily="18" charset="0"/>
                <a:cs typeface="Times New Roman" pitchFamily="18" charset="0"/>
              </a:rPr>
              <a:t>1</a:t>
            </a:r>
            <a:r>
              <a:rPr lang="ru-RU" altLang="ru-RU" sz="1300" dirty="0">
                <a:solidFill>
                  <a:schemeClr val="tx1"/>
                </a:solidFill>
                <a:latin typeface="Times New Roman" pitchFamily="18" charset="0"/>
                <a:cs typeface="Times New Roman" pitchFamily="18" charset="0"/>
              </a:rPr>
              <a:t>. Введение стр.3</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2. Общая информация о бюджетном процессе  стр.4-8</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3. Открытость бюджетных данных и уровень качества управления муниципальными финансами стр.9</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4. Конкурсы проектов «Бюджет для граждан» и повышение бюджетной грамотности стр.10-11</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5. Административное устройство муниципального района Мелеузовский район Республики Башкортостан стр.12</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6. Основные показатели социально-экономического развития муниципального района Мелеузовского района стр. 13-14</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7. Основные направления бюджетной политики стр.15-16</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8. Основные направления налоговой политики стр.17-18</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9. Показатели консолидированного бюджета муниципального бюджета стр.19-21</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10. Исполнение бюджетов городского и сельских поселений муниципального района Мелеузовский район стр.22</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11. Налоговые льготы консолидированного бюджета муниципального района Мелеузовский район стр.23</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12. Основные показатели консолидированного бюджета муниципального района по доходам стр. 24-25</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13. Структура расходов консолидированного бюджета муниципального района Мелеузовский район стр. 26-27</a:t>
            </a:r>
          </a:p>
          <a:p>
            <a:pPr algn="just">
              <a:spcBef>
                <a:spcPct val="0"/>
              </a:spcBef>
              <a:buClrTx/>
              <a:buSzTx/>
              <a:buFont typeface="Wingdings 3" pitchFamily="18" charset="2"/>
              <a:buNone/>
            </a:pPr>
            <a:r>
              <a:rPr lang="ru-RU" altLang="ru-RU" sz="1300" dirty="0">
                <a:solidFill>
                  <a:schemeClr val="tx1"/>
                </a:solidFill>
                <a:latin typeface="Times New Roman" pitchFamily="18" charset="0"/>
                <a:cs typeface="Times New Roman" pitchFamily="18" charset="0"/>
              </a:rPr>
              <a:t>14. Основные показатели бюджета муниципального района Мелеузовский район стр. 28-29</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15. Расходы консолидированного бюджета муниципального района Мелеузовский район Республики Башкортостан в      </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       разрезе экономической классификации и наиболее значимые направления расходов стр. 30-40</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16. Мероприятия в рамках программы поддержки местных инициатив в муниципальном районе Мелеузовский район   </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      Республики Башкортостан стр.41</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17. Исполнение наказов избирателей, адресованных  депутатам Госсобрания-Курултая  стр. 42</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18. Перечень муниципальных программ муниципального района Мелеузовский район Республики Башкортостан</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       стр.43-44</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19. Расходы консолидированного бюджета муниципального района Мелеузовский район Республики Башкортостан в    </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       разрезе муниципальных программ стр. 45-62</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18. Объем муниципального долга по муниципальному району Мелеузовский район Республики Башкортостан стр.63</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19. Контактная информация стр. 64</a:t>
            </a:r>
          </a:p>
          <a:p>
            <a:pPr algn="just">
              <a:spcBef>
                <a:spcPct val="0"/>
              </a:spcBef>
              <a:buClrTx/>
              <a:buSzTx/>
              <a:buFontTx/>
              <a:buNone/>
            </a:pP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endParaRPr lang="ru-RU" altLang="ru-RU" sz="1300" dirty="0">
              <a:solidFill>
                <a:schemeClr val="tx1"/>
              </a:solidFill>
              <a:latin typeface="Arial" charset="0"/>
            </a:endParaRPr>
          </a:p>
        </p:txBody>
      </p:sp>
      <p:pic>
        <p:nvPicPr>
          <p:cNvPr id="163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228656" y="186432"/>
            <a:ext cx="1893244" cy="365125"/>
          </a:xfrm>
        </p:spPr>
        <p:txBody>
          <a:bodyPr/>
          <a:lstStyle/>
          <a:p>
            <a:fld id="{434A3D7E-C280-4DCD-A7E1-93BBC7758E8E}" type="slidenum">
              <a:rPr lang="ru-RU" smtClean="0">
                <a:solidFill>
                  <a:schemeClr val="tx1"/>
                </a:solidFill>
              </a:rPr>
              <a:t>2</a:t>
            </a:fld>
            <a:endParaRPr lang="ru-RU" dirty="0">
              <a:solidFill>
                <a:schemeClr val="tx1"/>
              </a:solidFill>
            </a:endParaRPr>
          </a:p>
        </p:txBody>
      </p:sp>
    </p:spTree>
    <p:extLst>
      <p:ext uri="{BB962C8B-B14F-4D97-AF65-F5344CB8AC3E}">
        <p14:creationId xmlns:p14="http://schemas.microsoft.com/office/powerpoint/2010/main" val="1222659743"/>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215900" y="4885377"/>
            <a:ext cx="8712200" cy="1512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85800" algn="just"/>
            <a:r>
              <a:rPr lang="ru-RU" sz="1600" dirty="0">
                <a:solidFill>
                  <a:srgbClr val="333300"/>
                </a:solidFill>
                <a:latin typeface="Times New Roman" panose="02020603050405020304" pitchFamily="18" charset="0"/>
                <a:ea typeface="Times New Roman" panose="02020603050405020304" pitchFamily="18" charset="0"/>
              </a:rPr>
              <a:t>Данная редакция </a:t>
            </a:r>
            <a:r>
              <a:rPr lang="ru-RU" sz="1600" b="1" dirty="0">
                <a:solidFill>
                  <a:srgbClr val="333300"/>
                </a:solidFill>
                <a:latin typeface="Times New Roman" panose="02020603050405020304" pitchFamily="18" charset="0"/>
                <a:ea typeface="Times New Roman" panose="02020603050405020304" pitchFamily="18" charset="0"/>
              </a:rPr>
              <a:t>«Бюджета для граждан»</a:t>
            </a:r>
            <a:r>
              <a:rPr lang="ru-RU" sz="1600" dirty="0">
                <a:solidFill>
                  <a:srgbClr val="333300"/>
                </a:solidFill>
                <a:latin typeface="Times New Roman" panose="02020603050405020304" pitchFamily="18" charset="0"/>
                <a:ea typeface="Times New Roman" panose="02020603050405020304" pitchFamily="18" charset="0"/>
              </a:rPr>
              <a:t> составлена по материалам к проекту решения Совета муниципального района Мелеузовский район Республики Башкортостан "Об утверждении отчета об исполнении бюджета муниципального района Мелеузовский район Республики Башкортостан за </a:t>
            </a:r>
            <a:r>
              <a:rPr lang="ru-RU" sz="1600" dirty="0" smtClean="0">
                <a:solidFill>
                  <a:srgbClr val="333300"/>
                </a:solidFill>
                <a:latin typeface="Times New Roman" panose="02020603050405020304" pitchFamily="18" charset="0"/>
                <a:ea typeface="Times New Roman" panose="02020603050405020304" pitchFamily="18" charset="0"/>
              </a:rPr>
              <a:t>2019 </a:t>
            </a:r>
            <a:r>
              <a:rPr lang="ru-RU" sz="1600" dirty="0">
                <a:solidFill>
                  <a:srgbClr val="333300"/>
                </a:solidFill>
                <a:latin typeface="Times New Roman" panose="02020603050405020304" pitchFamily="18" charset="0"/>
                <a:ea typeface="Times New Roman" panose="02020603050405020304" pitchFamily="18" charset="0"/>
              </a:rPr>
              <a:t>год"</a:t>
            </a:r>
            <a:endParaRPr lang="ru-RU" sz="1600" dirty="0">
              <a:latin typeface="Times New Roman" panose="02020603050405020304" pitchFamily="18" charset="0"/>
              <a:ea typeface="Times New Roman" panose="02020603050405020304" pitchFamily="18" charset="0"/>
            </a:endParaRPr>
          </a:p>
        </p:txBody>
      </p:sp>
      <p:sp>
        <p:nvSpPr>
          <p:cNvPr id="27650" name="TextBox 1">
            <a:extLst>
              <a:ext uri="{FF2B5EF4-FFF2-40B4-BE49-F238E27FC236}">
                <a16:creationId xmlns="" xmlns:a16="http://schemas.microsoft.com/office/drawing/2014/main" id="{48661F58-66A8-41CB-9F80-B028A17DB851}"/>
              </a:ext>
            </a:extLst>
          </p:cNvPr>
          <p:cNvSpPr txBox="1">
            <a:spLocks noChangeArrowheads="1"/>
          </p:cNvSpPr>
          <p:nvPr/>
        </p:nvSpPr>
        <p:spPr bwMode="auto">
          <a:xfrm>
            <a:off x="215454" y="692696"/>
            <a:ext cx="5759872"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i="1" dirty="0"/>
              <a:t>     </a:t>
            </a:r>
            <a:r>
              <a:rPr lang="ru-RU" altLang="ru-RU" sz="1600" b="1" i="1" dirty="0"/>
              <a:t>Уважаемые жители муниципального  района </a:t>
            </a:r>
          </a:p>
          <a:p>
            <a:pPr algn="ctr"/>
            <a:r>
              <a:rPr lang="ru-RU" altLang="ru-RU" sz="1600" b="1" i="1" dirty="0"/>
              <a:t>Мелеузовский район !</a:t>
            </a:r>
          </a:p>
          <a:p>
            <a:pPr indent="685800" algn="just"/>
            <a:endParaRPr lang="ru-RU" altLang="ru-RU" sz="1600" dirty="0"/>
          </a:p>
          <a:p>
            <a:pPr indent="685800" algn="just"/>
            <a:r>
              <a:rPr lang="ru-RU" altLang="ru-RU" sz="1600" dirty="0"/>
              <a:t> </a:t>
            </a:r>
            <a:r>
              <a:rPr lang="ru-RU" sz="1600" dirty="0">
                <a:solidFill>
                  <a:srgbClr val="333300"/>
                </a:solidFill>
                <a:latin typeface="Times New Roman" panose="02020603050405020304" pitchFamily="18" charset="0"/>
                <a:ea typeface="Times New Roman" panose="02020603050405020304" pitchFamily="18" charset="0"/>
              </a:rPr>
              <a:t>Для привлечения большего количества граждан к участию в обсуждении вопросов формирования бюджета и его исполнения разработан </a:t>
            </a:r>
            <a:r>
              <a:rPr lang="ru-RU" sz="1600" b="1" dirty="0">
                <a:solidFill>
                  <a:srgbClr val="333300"/>
                </a:solidFill>
                <a:latin typeface="Times New Roman" panose="02020603050405020304" pitchFamily="18" charset="0"/>
                <a:ea typeface="Times New Roman" panose="02020603050405020304" pitchFamily="18" charset="0"/>
              </a:rPr>
              <a:t>«Бюджет для граждан». </a:t>
            </a:r>
            <a:endParaRPr lang="ru-RU" sz="1200" dirty="0">
              <a:latin typeface="Times New Roman" panose="02020603050405020304" pitchFamily="18" charset="0"/>
              <a:ea typeface="Times New Roman" panose="02020603050405020304" pitchFamily="18" charset="0"/>
            </a:endParaRPr>
          </a:p>
          <a:p>
            <a:pPr indent="685800" algn="just"/>
            <a:r>
              <a:rPr lang="ru-RU" sz="1600" dirty="0">
                <a:solidFill>
                  <a:srgbClr val="333300"/>
                </a:solidFill>
                <a:latin typeface="Times New Roman" panose="02020603050405020304" pitchFamily="18" charset="0"/>
                <a:ea typeface="Times New Roman" panose="02020603050405020304" pitchFamily="18" charset="0"/>
              </a:rPr>
              <a:t>Прежде всего </a:t>
            </a:r>
            <a:r>
              <a:rPr lang="ru-RU" sz="1600" b="1" dirty="0">
                <a:solidFill>
                  <a:srgbClr val="333300"/>
                </a:solidFill>
                <a:latin typeface="Times New Roman" panose="02020603050405020304" pitchFamily="18" charset="0"/>
                <a:ea typeface="Times New Roman" panose="02020603050405020304" pitchFamily="18" charset="0"/>
              </a:rPr>
              <a:t>«Бюджет для граждан» </a:t>
            </a:r>
            <a:r>
              <a:rPr lang="ru-RU" sz="1600" dirty="0">
                <a:solidFill>
                  <a:srgbClr val="333300"/>
                </a:solidFill>
                <a:latin typeface="Times New Roman" panose="02020603050405020304" pitchFamily="18" charset="0"/>
                <a:ea typeface="Times New Roman" panose="02020603050405020304" pitchFamily="18" charset="0"/>
              </a:rPr>
              <a:t>предназначен для жителей муниципального района, не обладающих специальными знаниями в сфере бюджетного законодательства. Представленная информация в доступной форме знакомит граждан с основными целями, задачами, приоритетами и направлениями бюджетной политики, с основными характеристиками бюджета и результатами его исполнения.  </a:t>
            </a:r>
            <a:endParaRPr lang="ru-RU" sz="1200" dirty="0">
              <a:latin typeface="Times New Roman" panose="02020603050405020304" pitchFamily="18" charset="0"/>
              <a:ea typeface="Times New Roman" panose="02020603050405020304" pitchFamily="18" charset="0"/>
            </a:endParaRPr>
          </a:p>
          <a:p>
            <a:pPr indent="685800" algn="just"/>
            <a:r>
              <a:rPr lang="ru-RU" sz="1600" dirty="0">
                <a:solidFill>
                  <a:srgbClr val="333300"/>
                </a:solidFill>
                <a:latin typeface="Times New Roman" panose="02020603050405020304" pitchFamily="18" charset="0"/>
                <a:ea typeface="Times New Roman" panose="02020603050405020304" pitchFamily="18" charset="0"/>
              </a:rPr>
              <a:t>В этой брошюре перед Вами собраны аналитические данные, которые в краткой и доступной форме отражают основные показатели годового отчета об исполнении бюджета муниципального района Мелеузовский район Республики Башкортостан за </a:t>
            </a:r>
            <a:r>
              <a:rPr lang="ru-RU" sz="1600" dirty="0" smtClean="0">
                <a:solidFill>
                  <a:srgbClr val="333300"/>
                </a:solidFill>
                <a:latin typeface="Times New Roman" panose="02020603050405020304" pitchFamily="18" charset="0"/>
                <a:ea typeface="Times New Roman" panose="02020603050405020304" pitchFamily="18" charset="0"/>
              </a:rPr>
              <a:t>2019 </a:t>
            </a:r>
            <a:r>
              <a:rPr lang="ru-RU" sz="1600" dirty="0">
                <a:solidFill>
                  <a:srgbClr val="333300"/>
                </a:solidFill>
                <a:latin typeface="Times New Roman" panose="02020603050405020304" pitchFamily="18" charset="0"/>
                <a:ea typeface="Times New Roman" panose="02020603050405020304" pitchFamily="18" charset="0"/>
              </a:rPr>
              <a:t>год.  </a:t>
            </a:r>
            <a:endParaRPr lang="ru-RU" sz="1200" dirty="0">
              <a:latin typeface="Times New Roman" panose="02020603050405020304" pitchFamily="18" charset="0"/>
              <a:ea typeface="Times New Roman" panose="02020603050405020304" pitchFamily="18" charset="0"/>
            </a:endParaRPr>
          </a:p>
          <a:p>
            <a:pPr algn="just"/>
            <a:endParaRPr lang="ru-RU" altLang="ru-RU" sz="1600" dirty="0"/>
          </a:p>
        </p:txBody>
      </p:sp>
      <p:sp>
        <p:nvSpPr>
          <p:cNvPr id="2" name="Скругленный прямоугольник 1"/>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Введение</a:t>
            </a:r>
          </a:p>
        </p:txBody>
      </p:sp>
      <p:pic>
        <p:nvPicPr>
          <p:cNvPr id="27652" name="Picture 3">
            <a:extLst>
              <a:ext uri="{FF2B5EF4-FFF2-40B4-BE49-F238E27FC236}">
                <a16:creationId xmlns="" xmlns:a16="http://schemas.microsoft.com/office/drawing/2014/main" id="{DCD22955-60C6-480E-A896-FFAD181F9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a:xfrm>
            <a:off x="7010400" y="146942"/>
            <a:ext cx="2133600" cy="365125"/>
          </a:xfrm>
        </p:spPr>
        <p:txBody>
          <a:bodyPr/>
          <a:lstStyle/>
          <a:p>
            <a:fld id="{434A3D7E-C280-4DCD-A7E1-93BBC7758E8E}" type="slidenum">
              <a:rPr lang="ru-RU" smtClean="0">
                <a:solidFill>
                  <a:schemeClr val="tx1"/>
                </a:solidFill>
              </a:rPr>
              <a:t>3</a:t>
            </a:fld>
            <a:endParaRPr lang="ru-RU" dirty="0">
              <a:solidFill>
                <a:schemeClr val="tx1"/>
              </a:solidFill>
            </a:endParaRPr>
          </a:p>
        </p:txBody>
      </p:sp>
      <p:grpSp>
        <p:nvGrpSpPr>
          <p:cNvPr id="6" name="Группа 5"/>
          <p:cNvGrpSpPr/>
          <p:nvPr/>
        </p:nvGrpSpPr>
        <p:grpSpPr>
          <a:xfrm>
            <a:off x="6113689" y="992465"/>
            <a:ext cx="2814410" cy="3808430"/>
            <a:chOff x="6191226" y="1736377"/>
            <a:chExt cx="2736428" cy="380843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91226" y="1736377"/>
              <a:ext cx="2736428" cy="3808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7321402" y="3740864"/>
              <a:ext cx="1606252" cy="576064"/>
            </a:xfrm>
            <a:prstGeom prst="rect">
              <a:avLst/>
            </a:prstGeom>
            <a:solidFill>
              <a:srgbClr val="FFF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Скругленный прямоугольник 10"/>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p>
        </p:txBody>
      </p:sp>
      <p:sp>
        <p:nvSpPr>
          <p:cNvPr id="12290" name="Содержимое 2"/>
          <p:cNvSpPr>
            <a:spLocks noGrp="1"/>
          </p:cNvSpPr>
          <p:nvPr>
            <p:ph idx="1"/>
          </p:nvPr>
        </p:nvSpPr>
        <p:spPr>
          <a:xfrm>
            <a:off x="57497" y="2239780"/>
            <a:ext cx="8820472" cy="804862"/>
          </a:xfrm>
        </p:spPr>
        <p:txBody>
          <a:bodyPr>
            <a:noAutofit/>
          </a:bodyPr>
          <a:lstStyle/>
          <a:p>
            <a:pPr marL="274320" indent="-274320" algn="ctr" eaLnBrk="1" fontAlgn="auto" hangingPunct="1">
              <a:spcAft>
                <a:spcPts val="0"/>
              </a:spcAft>
              <a:buFont typeface="Wingdings 3" pitchFamily="18" charset="2"/>
              <a:buNone/>
              <a:defRPr/>
            </a:pPr>
            <a:r>
              <a:rPr lang="ru-RU" sz="1400" b="1" dirty="0">
                <a:latin typeface="Times New Roman" pitchFamily="18" charset="0"/>
                <a:cs typeface="Times New Roman" pitchFamily="18" charset="0"/>
              </a:rPr>
              <a:t>Основная цель - предоставление гражданам актуальной информации о бюджете </a:t>
            </a:r>
          </a:p>
          <a:p>
            <a:pPr marL="274320" indent="-274320" algn="ctr" eaLnBrk="1" fontAlgn="auto" hangingPunct="1">
              <a:spcAft>
                <a:spcPts val="0"/>
              </a:spcAft>
              <a:buFont typeface="Wingdings 3" pitchFamily="18" charset="2"/>
              <a:buNone/>
              <a:defRPr/>
            </a:pPr>
            <a:r>
              <a:rPr lang="ru-RU" sz="1400" b="1" dirty="0">
                <a:latin typeface="Times New Roman" pitchFamily="18" charset="0"/>
                <a:cs typeface="Times New Roman" pitchFamily="18" charset="0"/>
              </a:rPr>
              <a:t>и отчете, о его исполнении в объективной, заслуживающей доверия, доступной </a:t>
            </a:r>
            <a:r>
              <a:rPr lang="ru-RU" sz="1400" b="1" dirty="0" smtClean="0">
                <a:latin typeface="Times New Roman" pitchFamily="18" charset="0"/>
                <a:cs typeface="Times New Roman" pitchFamily="18" charset="0"/>
              </a:rPr>
              <a:t>для </a:t>
            </a:r>
            <a:r>
              <a:rPr lang="ru-RU" sz="1400" b="1" dirty="0">
                <a:latin typeface="Times New Roman" pitchFamily="18" charset="0"/>
                <a:cs typeface="Times New Roman" pitchFamily="18" charset="0"/>
              </a:rPr>
              <a:t>понимания форме.</a:t>
            </a:r>
            <a:endParaRPr lang="ru-RU" sz="1400" dirty="0"/>
          </a:p>
        </p:txBody>
      </p:sp>
      <p:sp>
        <p:nvSpPr>
          <p:cNvPr id="2" name="Номер слайда 1"/>
          <p:cNvSpPr>
            <a:spLocks noGrp="1"/>
          </p:cNvSpPr>
          <p:nvPr>
            <p:ph type="sldNum" sz="quarter" idx="12"/>
          </p:nvPr>
        </p:nvSpPr>
        <p:spPr>
          <a:xfrm>
            <a:off x="6948736" y="142852"/>
            <a:ext cx="2195264" cy="365125"/>
          </a:xfrm>
        </p:spPr>
        <p:txBody>
          <a:bodyPr/>
          <a:lstStyle/>
          <a:p>
            <a:fld id="{434A3D7E-C280-4DCD-A7E1-93BBC7758E8E}" type="slidenum">
              <a:rPr lang="ru-RU" smtClean="0">
                <a:solidFill>
                  <a:schemeClr val="tx1"/>
                </a:solidFill>
              </a:rPr>
              <a:t>4</a:t>
            </a:fld>
            <a:endParaRPr lang="ru-RU" dirty="0">
              <a:solidFill>
                <a:schemeClr val="tx1"/>
              </a:solidFill>
            </a:endParaRPr>
          </a:p>
        </p:txBody>
      </p:sp>
      <p:sp>
        <p:nvSpPr>
          <p:cNvPr id="27" name="Скругленный прямоугольник 26"/>
          <p:cNvSpPr/>
          <p:nvPr/>
        </p:nvSpPr>
        <p:spPr>
          <a:xfrm>
            <a:off x="469510" y="963280"/>
            <a:ext cx="8204979" cy="1071570"/>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latin typeface="Monotype Corsiva" panose="03010101010201010101" pitchFamily="66" charset="0"/>
              </a:rPr>
              <a:t>Бюджет для граждан</a:t>
            </a:r>
            <a:r>
              <a:rPr lang="ru-RU" sz="2000" dirty="0">
                <a:solidFill>
                  <a:schemeClr val="tx1"/>
                </a:solidFill>
                <a:latin typeface="Monotype Corsiva" panose="03010101010201010101" pitchFamily="66" charset="0"/>
              </a:rPr>
              <a:t> - это упрощенная версия бюджетного документа, которая использует неформальный язык и доступные форматы, чтобы облегчить для граждан понимание бюджета</a:t>
            </a:r>
            <a:r>
              <a:rPr lang="ru-RU" sz="2400" dirty="0">
                <a:latin typeface="Monotype Corsiva" panose="03010101010201010101" pitchFamily="66" charset="0"/>
              </a:rPr>
              <a:t>.</a:t>
            </a:r>
            <a:endParaRPr lang="ru-RU" sz="2400" dirty="0">
              <a:solidFill>
                <a:schemeClr val="tx1"/>
              </a:solidFill>
              <a:latin typeface="Monotype Corsiva" panose="03010101010201010101" pitchFamily="66" charset="0"/>
              <a:cs typeface="Times New Roman" pitchFamily="18" charset="0"/>
            </a:endParaRPr>
          </a:p>
        </p:txBody>
      </p:sp>
      <p:sp>
        <p:nvSpPr>
          <p:cNvPr id="29" name="Прямоугольник 28"/>
          <p:cNvSpPr/>
          <p:nvPr/>
        </p:nvSpPr>
        <p:spPr>
          <a:xfrm>
            <a:off x="539552" y="3249572"/>
            <a:ext cx="8748464" cy="646331"/>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fontAlgn="auto">
              <a:spcBef>
                <a:spcPts val="0"/>
              </a:spcBef>
              <a:spcAft>
                <a:spcPts val="0"/>
              </a:spcAft>
              <a:defRPr/>
            </a:pPr>
            <a:r>
              <a:rPr lang="ru-RU" sz="3600" b="1" cap="all" dirty="0">
                <a:ln w="0"/>
                <a:effectLst>
                  <a:reflection blurRad="12700" stA="50000" endPos="50000" dist="5000" dir="5400000" sy="-100000" rotWithShape="0"/>
                </a:effectLst>
                <a:latin typeface="+mn-lt"/>
              </a:rPr>
              <a:t>ПРИНЦИПЫ РЕАЛИЗАЦИИ</a:t>
            </a:r>
          </a:p>
        </p:txBody>
      </p:sp>
      <p:pic>
        <p:nvPicPr>
          <p:cNvPr id="8200" name="Picture 2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4032637"/>
            <a:ext cx="330435" cy="32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36" descr="2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5157192"/>
            <a:ext cx="419995" cy="3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4210" y="4625411"/>
            <a:ext cx="349762" cy="286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66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7" y="0"/>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Содержимое 2"/>
          <p:cNvSpPr txBox="1">
            <a:spLocks/>
          </p:cNvSpPr>
          <p:nvPr/>
        </p:nvSpPr>
        <p:spPr>
          <a:xfrm>
            <a:off x="395536" y="4022506"/>
            <a:ext cx="8820472" cy="80486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r>
              <a:rPr lang="ru-RU" sz="1400" dirty="0">
                <a:latin typeface="Times New Roman" pitchFamily="18" charset="0"/>
                <a:cs typeface="Times New Roman" pitchFamily="18" charset="0"/>
              </a:rPr>
              <a:t>Доступность и понятность информации для широкого круга </a:t>
            </a:r>
            <a:r>
              <a:rPr lang="ru-RU" sz="1400" dirty="0" smtClean="0">
                <a:latin typeface="Times New Roman" pitchFamily="18" charset="0"/>
                <a:cs typeface="Times New Roman" pitchFamily="18" charset="0"/>
              </a:rPr>
              <a:t>пользователей</a:t>
            </a:r>
          </a:p>
          <a:p>
            <a:pPr lvl="0"/>
            <a:endParaRPr lang="ru-RU" sz="1400" dirty="0" smtClean="0">
              <a:latin typeface="Times New Roman" pitchFamily="18" charset="0"/>
              <a:cs typeface="Times New Roman" pitchFamily="18" charset="0"/>
            </a:endParaRPr>
          </a:p>
          <a:p>
            <a:r>
              <a:rPr lang="ru-RU" sz="1400" dirty="0">
                <a:latin typeface="Times New Roman" pitchFamily="18" charset="0"/>
                <a:ea typeface="Arial Unicode MS" pitchFamily="34" charset="-128"/>
                <a:cs typeface="Times New Roman" pitchFamily="18" charset="0"/>
              </a:rPr>
              <a:t>Представление сведений о бюджете в наглядном виде, ориентация на визуализацию </a:t>
            </a:r>
            <a:r>
              <a:rPr lang="ru-RU" sz="1400" dirty="0" smtClean="0">
                <a:latin typeface="Times New Roman" pitchFamily="18" charset="0"/>
                <a:ea typeface="Arial Unicode MS" pitchFamily="34" charset="-128"/>
                <a:cs typeface="Times New Roman" pitchFamily="18" charset="0"/>
              </a:rPr>
              <a:t>данных</a:t>
            </a:r>
          </a:p>
          <a:p>
            <a:endParaRPr lang="ru-RU"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Консолидация в единой точке всех основных сведений о бюджете</a:t>
            </a:r>
          </a:p>
          <a:p>
            <a:pPr lvl="0"/>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1215166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Скругленный прямоугольник 8"/>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p>
        </p:txBody>
      </p:sp>
      <p:sp>
        <p:nvSpPr>
          <p:cNvPr id="3" name="Заголовок 2"/>
          <p:cNvSpPr>
            <a:spLocks noGrp="1"/>
          </p:cNvSpPr>
          <p:nvPr>
            <p:ph type="title"/>
          </p:nvPr>
        </p:nvSpPr>
        <p:spPr>
          <a:xfrm>
            <a:off x="457200" y="764704"/>
            <a:ext cx="8229600" cy="490066"/>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1" fontAlgn="auto" hangingPunct="1">
              <a:spcAft>
                <a:spcPts val="0"/>
              </a:spcAft>
              <a:defRPr/>
            </a:pPr>
            <a:r>
              <a:rPr lang="ru-RU" sz="2800" dirty="0">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ОЖИДАЕМЫЕ РЕЗУЛЬТАТЫ</a:t>
            </a:r>
          </a:p>
        </p:txBody>
      </p:sp>
      <p:sp>
        <p:nvSpPr>
          <p:cNvPr id="9219" name="Содержимое 1"/>
          <p:cNvSpPr>
            <a:spLocks noGrp="1"/>
          </p:cNvSpPr>
          <p:nvPr>
            <p:ph idx="1"/>
          </p:nvPr>
        </p:nvSpPr>
        <p:spPr>
          <a:xfrm>
            <a:off x="457200" y="1481138"/>
            <a:ext cx="8229600" cy="1090612"/>
          </a:xfrm>
        </p:spPr>
        <p:txBody>
          <a:bodyPr/>
          <a:lstStyle/>
          <a:p>
            <a:pPr eaLnBrk="1" hangingPunct="1">
              <a:buFont typeface="Wingdings 3" pitchFamily="18" charset="2"/>
              <a:buNone/>
            </a:pPr>
            <a:endParaRPr lang="ru-RU" altLang="ru-RU" dirty="0"/>
          </a:p>
          <a:p>
            <a:pPr eaLnBrk="1" hangingPunct="1">
              <a:buFont typeface="Wingdings 3" pitchFamily="18" charset="2"/>
              <a:buNone/>
            </a:pPr>
            <a:endParaRPr lang="ru-RU" altLang="ru-RU" dirty="0"/>
          </a:p>
        </p:txBody>
      </p:sp>
      <p:sp>
        <p:nvSpPr>
          <p:cNvPr id="2" name="Номер слайда 1"/>
          <p:cNvSpPr>
            <a:spLocks noGrp="1"/>
          </p:cNvSpPr>
          <p:nvPr>
            <p:ph type="sldNum" sz="quarter" idx="12"/>
          </p:nvPr>
        </p:nvSpPr>
        <p:spPr>
          <a:xfrm>
            <a:off x="7000056" y="70983"/>
            <a:ext cx="2133600" cy="365125"/>
          </a:xfrm>
        </p:spPr>
        <p:txBody>
          <a:bodyPr/>
          <a:lstStyle/>
          <a:p>
            <a:fld id="{434A3D7E-C280-4DCD-A7E1-93BBC7758E8E}" type="slidenum">
              <a:rPr lang="ru-RU" smtClean="0">
                <a:solidFill>
                  <a:schemeClr val="tx1"/>
                </a:solidFill>
              </a:rPr>
              <a:t>5</a:t>
            </a:fld>
            <a:endParaRPr lang="ru-RU" dirty="0">
              <a:solidFill>
                <a:schemeClr val="tx1"/>
              </a:solidFill>
            </a:endParaRPr>
          </a:p>
        </p:txBody>
      </p:sp>
      <p:graphicFrame>
        <p:nvGraphicFramePr>
          <p:cNvPr id="8" name="Схема 7"/>
          <p:cNvGraphicFramePr/>
          <p:nvPr>
            <p:extLst>
              <p:ext uri="{D42A27DB-BD31-4B8C-83A1-F6EECF244321}">
                <p14:modId xmlns:p14="http://schemas.microsoft.com/office/powerpoint/2010/main" val="2806592136"/>
              </p:ext>
            </p:extLst>
          </p:nvPr>
        </p:nvGraphicFramePr>
        <p:xfrm>
          <a:off x="143508" y="1340768"/>
          <a:ext cx="8856984" cy="142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Схема 10"/>
          <p:cNvGraphicFramePr/>
          <p:nvPr>
            <p:extLst>
              <p:ext uri="{D42A27DB-BD31-4B8C-83A1-F6EECF244321}">
                <p14:modId xmlns:p14="http://schemas.microsoft.com/office/powerpoint/2010/main" val="3463942220"/>
              </p:ext>
            </p:extLst>
          </p:nvPr>
        </p:nvGraphicFramePr>
        <p:xfrm>
          <a:off x="285720" y="2780928"/>
          <a:ext cx="8572560" cy="35004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3">
            <a:extLst>
              <a:ext uri="{FF2B5EF4-FFF2-40B4-BE49-F238E27FC236}">
                <a16:creationId xmlns="" xmlns:a16="http://schemas.microsoft.com/office/drawing/2014/main" id="{DCD22955-60C6-480E-A896-FFAD181F971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2042"/>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7612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Скругленный прямоугольник 9"/>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p>
        </p:txBody>
      </p:sp>
      <p:sp>
        <p:nvSpPr>
          <p:cNvPr id="5" name="Заголовок 2"/>
          <p:cNvSpPr>
            <a:spLocks noGrp="1"/>
          </p:cNvSpPr>
          <p:nvPr>
            <p:ph type="title"/>
          </p:nvPr>
        </p:nvSpPr>
        <p:spPr>
          <a:xfrm>
            <a:off x="949500" y="429071"/>
            <a:ext cx="7992888" cy="928694"/>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1" fontAlgn="auto" hangingPunct="1">
              <a:spcAft>
                <a:spcPts val="0"/>
              </a:spcAft>
              <a:defRPr/>
            </a:pPr>
            <a:r>
              <a:rPr lang="ru-RU" sz="2800" dirty="0">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Гражданин, его участие в бюджетном процессе</a:t>
            </a:r>
          </a:p>
        </p:txBody>
      </p:sp>
      <p:sp>
        <p:nvSpPr>
          <p:cNvPr id="2" name="Номер слайда 1"/>
          <p:cNvSpPr>
            <a:spLocks noGrp="1"/>
          </p:cNvSpPr>
          <p:nvPr>
            <p:ph type="sldNum" sz="quarter" idx="12"/>
          </p:nvPr>
        </p:nvSpPr>
        <p:spPr>
          <a:xfrm>
            <a:off x="7010400" y="75554"/>
            <a:ext cx="2133600" cy="365125"/>
          </a:xfrm>
        </p:spPr>
        <p:txBody>
          <a:bodyPr/>
          <a:lstStyle/>
          <a:p>
            <a:fld id="{434A3D7E-C280-4DCD-A7E1-93BBC7758E8E}" type="slidenum">
              <a:rPr lang="ru-RU" smtClean="0">
                <a:solidFill>
                  <a:schemeClr val="tx1"/>
                </a:solidFill>
              </a:rPr>
              <a:t>6</a:t>
            </a:fld>
            <a:endParaRPr lang="ru-RU" dirty="0">
              <a:solidFill>
                <a:schemeClr val="tx1"/>
              </a:solidFill>
            </a:endParaRPr>
          </a:p>
        </p:txBody>
      </p:sp>
      <p:graphicFrame>
        <p:nvGraphicFramePr>
          <p:cNvPr id="11" name="Схема 10"/>
          <p:cNvGraphicFramePr/>
          <p:nvPr>
            <p:extLst>
              <p:ext uri="{D42A27DB-BD31-4B8C-83A1-F6EECF244321}">
                <p14:modId xmlns:p14="http://schemas.microsoft.com/office/powerpoint/2010/main" val="278619771"/>
              </p:ext>
            </p:extLst>
          </p:nvPr>
        </p:nvGraphicFramePr>
        <p:xfrm>
          <a:off x="0" y="1233468"/>
          <a:ext cx="8858280" cy="2786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Схема 11"/>
          <p:cNvGraphicFramePr/>
          <p:nvPr>
            <p:extLst>
              <p:ext uri="{D42A27DB-BD31-4B8C-83A1-F6EECF244321}">
                <p14:modId xmlns:p14="http://schemas.microsoft.com/office/powerpoint/2010/main" val="896799353"/>
              </p:ext>
            </p:extLst>
          </p:nvPr>
        </p:nvGraphicFramePr>
        <p:xfrm>
          <a:off x="214282" y="3571876"/>
          <a:ext cx="8643998" cy="26432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Скругленная прямоугольная выноска 12"/>
          <p:cNvSpPr/>
          <p:nvPr/>
        </p:nvSpPr>
        <p:spPr>
          <a:xfrm>
            <a:off x="4714875" y="5929313"/>
            <a:ext cx="3786188" cy="714375"/>
          </a:xfrm>
          <a:prstGeom prst="wedgeRoundRectCallout">
            <a:avLst>
              <a:gd name="adj1" fmla="val -42270"/>
              <a:gd name="adj2" fmla="val -117572"/>
              <a:gd name="adj3" fmla="val 16667"/>
            </a:avLst>
          </a:prstGeom>
          <a:no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ru-RU" b="1" dirty="0">
                <a:solidFill>
                  <a:schemeClr val="tx1"/>
                </a:solidFill>
                <a:latin typeface="Times New Roman" pitchFamily="18" charset="0"/>
                <a:cs typeface="Times New Roman" pitchFamily="18" charset="0"/>
              </a:rPr>
              <a:t>Возможность влияния гражданина на состав бюджета</a:t>
            </a:r>
          </a:p>
        </p:txBody>
      </p:sp>
      <p:pic>
        <p:nvPicPr>
          <p:cNvPr id="9"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113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Скругленный прямоугольник 30"/>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p>
        </p:txBody>
      </p:sp>
      <p:sp>
        <p:nvSpPr>
          <p:cNvPr id="4" name="Заголовок 2"/>
          <p:cNvSpPr>
            <a:spLocks noGrp="1"/>
          </p:cNvSpPr>
          <p:nvPr>
            <p:ph type="title"/>
          </p:nvPr>
        </p:nvSpPr>
        <p:spPr>
          <a:xfrm>
            <a:off x="999078" y="625014"/>
            <a:ext cx="7848872" cy="576064"/>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1" fontAlgn="auto" hangingPunct="1">
              <a:spcAft>
                <a:spcPts val="0"/>
              </a:spcAft>
              <a:defRPr/>
            </a:pPr>
            <a:r>
              <a:rPr lang="ru-RU" sz="2800" dirty="0">
                <a:ln/>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Этапы бюджетного процесса</a:t>
            </a:r>
          </a:p>
        </p:txBody>
      </p:sp>
      <p:sp>
        <p:nvSpPr>
          <p:cNvPr id="2" name="Номер слайда 1"/>
          <p:cNvSpPr>
            <a:spLocks noGrp="1"/>
          </p:cNvSpPr>
          <p:nvPr>
            <p:ph type="sldNum" sz="quarter" idx="12"/>
          </p:nvPr>
        </p:nvSpPr>
        <p:spPr>
          <a:xfrm>
            <a:off x="6995945" y="108977"/>
            <a:ext cx="2133600" cy="365125"/>
          </a:xfrm>
        </p:spPr>
        <p:txBody>
          <a:bodyPr/>
          <a:lstStyle/>
          <a:p>
            <a:fld id="{434A3D7E-C280-4DCD-A7E1-93BBC7758E8E}" type="slidenum">
              <a:rPr lang="ru-RU" smtClean="0">
                <a:solidFill>
                  <a:schemeClr val="tx1"/>
                </a:solidFill>
              </a:rPr>
              <a:t>7</a:t>
            </a:fld>
            <a:endParaRPr lang="ru-RU" dirty="0">
              <a:solidFill>
                <a:schemeClr val="tx1"/>
              </a:solidFill>
            </a:endParaRPr>
          </a:p>
        </p:txBody>
      </p:sp>
      <p:graphicFrame>
        <p:nvGraphicFramePr>
          <p:cNvPr id="7" name="Схема 6"/>
          <p:cNvGraphicFramePr/>
          <p:nvPr>
            <p:extLst>
              <p:ext uri="{D42A27DB-BD31-4B8C-83A1-F6EECF244321}">
                <p14:modId xmlns:p14="http://schemas.microsoft.com/office/powerpoint/2010/main" val="967876790"/>
              </p:ext>
            </p:extLst>
          </p:nvPr>
        </p:nvGraphicFramePr>
        <p:xfrm>
          <a:off x="353218" y="832248"/>
          <a:ext cx="8626590"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Блок-схема: узел 11"/>
          <p:cNvSpPr/>
          <p:nvPr/>
        </p:nvSpPr>
        <p:spPr>
          <a:xfrm>
            <a:off x="2934582" y="2373408"/>
            <a:ext cx="2285490" cy="2016224"/>
          </a:xfrm>
          <a:prstGeom prst="flowChartConnector">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itchFamily="18" charset="0"/>
                <a:cs typeface="Times New Roman" pitchFamily="18" charset="0"/>
              </a:rPr>
              <a:t>Бюджетный процесс</a:t>
            </a:r>
          </a:p>
        </p:txBody>
      </p:sp>
      <p:sp>
        <p:nvSpPr>
          <p:cNvPr id="20" name="6-конечная звезда 19"/>
          <p:cNvSpPr/>
          <p:nvPr/>
        </p:nvSpPr>
        <p:spPr>
          <a:xfrm>
            <a:off x="3578379" y="4700551"/>
            <a:ext cx="857256" cy="842962"/>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1</a:t>
            </a:r>
          </a:p>
        </p:txBody>
      </p:sp>
      <p:sp>
        <p:nvSpPr>
          <p:cNvPr id="21" name="6-конечная звезда 20"/>
          <p:cNvSpPr/>
          <p:nvPr/>
        </p:nvSpPr>
        <p:spPr>
          <a:xfrm>
            <a:off x="2128540" y="1664496"/>
            <a:ext cx="914400" cy="914400"/>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2</a:t>
            </a:r>
          </a:p>
        </p:txBody>
      </p:sp>
      <p:sp>
        <p:nvSpPr>
          <p:cNvPr id="22" name="6-конечная звезда 21"/>
          <p:cNvSpPr/>
          <p:nvPr/>
        </p:nvSpPr>
        <p:spPr>
          <a:xfrm>
            <a:off x="4156156" y="1459008"/>
            <a:ext cx="914400" cy="914400"/>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3</a:t>
            </a:r>
          </a:p>
        </p:txBody>
      </p:sp>
      <p:sp>
        <p:nvSpPr>
          <p:cNvPr id="24" name="Прямоугольник с двумя скругленными противолежащими углами 23"/>
          <p:cNvSpPr/>
          <p:nvPr/>
        </p:nvSpPr>
        <p:spPr>
          <a:xfrm>
            <a:off x="7256468" y="3793731"/>
            <a:ext cx="1872208" cy="288032"/>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Составление отчетности</a:t>
            </a:r>
          </a:p>
        </p:txBody>
      </p:sp>
      <p:sp>
        <p:nvSpPr>
          <p:cNvPr id="25" name="Прямоугольник с двумя скругленными противолежащими углами 24"/>
          <p:cNvSpPr/>
          <p:nvPr/>
        </p:nvSpPr>
        <p:spPr>
          <a:xfrm>
            <a:off x="6335688" y="4083059"/>
            <a:ext cx="2808312" cy="477094"/>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Формирование проекта решения об утверждении отчета об исполнении бюджета исполнении</a:t>
            </a:r>
          </a:p>
        </p:txBody>
      </p:sp>
      <p:sp>
        <p:nvSpPr>
          <p:cNvPr id="26" name="Прямоугольник с двумя скругленными противолежащими углами 25"/>
          <p:cNvSpPr/>
          <p:nvPr/>
        </p:nvSpPr>
        <p:spPr>
          <a:xfrm>
            <a:off x="5672292" y="4517407"/>
            <a:ext cx="3456384" cy="473724"/>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Одобрение решения об утверждении отчета об исполнении бюджета  администрацией</a:t>
            </a:r>
          </a:p>
        </p:txBody>
      </p:sp>
      <p:sp>
        <p:nvSpPr>
          <p:cNvPr id="27" name="Прямоугольник с двумя скругленными противолежащими углами 26"/>
          <p:cNvSpPr/>
          <p:nvPr/>
        </p:nvSpPr>
        <p:spPr>
          <a:xfrm>
            <a:off x="6450542" y="5446761"/>
            <a:ext cx="2693458" cy="481301"/>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Внесение администрацией проекта решения об утверждении исполнения бюджета в Совет района</a:t>
            </a:r>
          </a:p>
        </p:txBody>
      </p:sp>
      <p:sp>
        <p:nvSpPr>
          <p:cNvPr id="28" name="Прямоугольник с двумя скругленными противолежащими углами 27"/>
          <p:cNvSpPr/>
          <p:nvPr/>
        </p:nvSpPr>
        <p:spPr>
          <a:xfrm>
            <a:off x="6176348" y="6298290"/>
            <a:ext cx="2952328" cy="576064"/>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Рассмотрение и принятие решения об утверждении годового отчета об исполнении бюджета Советом района</a:t>
            </a:r>
          </a:p>
        </p:txBody>
      </p:sp>
      <p:sp>
        <p:nvSpPr>
          <p:cNvPr id="34" name="Прямоугольник с двумя скругленными противолежащими углами 33"/>
          <p:cNvSpPr/>
          <p:nvPr/>
        </p:nvSpPr>
        <p:spPr>
          <a:xfrm>
            <a:off x="5699404" y="4948555"/>
            <a:ext cx="3456384" cy="498206"/>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Направление годового отчета и проекта решения от утверждении отчета об исполнении бюджета в Ревизионную комиссию</a:t>
            </a:r>
          </a:p>
        </p:txBody>
      </p:sp>
      <p:sp>
        <p:nvSpPr>
          <p:cNvPr id="35" name="Прямоугольник с двумя скругленными противолежащими углами 34"/>
          <p:cNvSpPr/>
          <p:nvPr/>
        </p:nvSpPr>
        <p:spPr>
          <a:xfrm>
            <a:off x="6968436" y="5928062"/>
            <a:ext cx="2160240" cy="360040"/>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Публичные слушания по отчету</a:t>
            </a:r>
          </a:p>
        </p:txBody>
      </p:sp>
      <p:pic>
        <p:nvPicPr>
          <p:cNvPr id="3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98" y="-26095"/>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6-конечная звезда 35"/>
          <p:cNvSpPr/>
          <p:nvPr/>
        </p:nvSpPr>
        <p:spPr>
          <a:xfrm>
            <a:off x="6570340" y="3026637"/>
            <a:ext cx="857256" cy="842962"/>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4</a:t>
            </a:r>
          </a:p>
        </p:txBody>
      </p:sp>
      <p:sp>
        <p:nvSpPr>
          <p:cNvPr id="5" name="Скругленный прямоугольник 4"/>
          <p:cNvSpPr/>
          <p:nvPr/>
        </p:nvSpPr>
        <p:spPr>
          <a:xfrm>
            <a:off x="6581610" y="1216166"/>
            <a:ext cx="2585954" cy="454674"/>
          </a:xfrm>
          <a:prstGeom prst="roundRect">
            <a:avLst/>
          </a:prstGeom>
          <a:solidFill>
            <a:schemeClr val="bg2">
              <a:lumMod val="9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Исполнение бюджета по доходам</a:t>
            </a:r>
          </a:p>
        </p:txBody>
      </p:sp>
      <p:sp>
        <p:nvSpPr>
          <p:cNvPr id="39" name="Скругленный прямоугольник 38"/>
          <p:cNvSpPr/>
          <p:nvPr/>
        </p:nvSpPr>
        <p:spPr>
          <a:xfrm>
            <a:off x="6602942" y="1787360"/>
            <a:ext cx="2585954" cy="454674"/>
          </a:xfrm>
          <a:prstGeom prst="roundRect">
            <a:avLst/>
          </a:prstGeom>
          <a:solidFill>
            <a:schemeClr val="bg2">
              <a:lumMod val="9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Исполнение бюджета по расходам</a:t>
            </a:r>
          </a:p>
        </p:txBody>
      </p:sp>
      <p:sp>
        <p:nvSpPr>
          <p:cNvPr id="40" name="Скругленный прямоугольник 39"/>
          <p:cNvSpPr/>
          <p:nvPr/>
        </p:nvSpPr>
        <p:spPr>
          <a:xfrm>
            <a:off x="6581610" y="2373408"/>
            <a:ext cx="2585954" cy="454674"/>
          </a:xfrm>
          <a:prstGeom prst="roundRect">
            <a:avLst/>
          </a:prstGeom>
          <a:solidFill>
            <a:schemeClr val="bg2">
              <a:lumMod val="9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Исполнение бюджета по источникам финансирования дефицита бюджета</a:t>
            </a:r>
          </a:p>
        </p:txBody>
      </p:sp>
      <p:sp>
        <p:nvSpPr>
          <p:cNvPr id="6" name="Прямоугольник 5"/>
          <p:cNvSpPr/>
          <p:nvPr/>
        </p:nvSpPr>
        <p:spPr>
          <a:xfrm>
            <a:off x="-14298" y="3869599"/>
            <a:ext cx="2160240" cy="520033"/>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Формирование прогноза бюджета</a:t>
            </a:r>
          </a:p>
        </p:txBody>
      </p:sp>
      <p:sp>
        <p:nvSpPr>
          <p:cNvPr id="41" name="Прямоугольник 40"/>
          <p:cNvSpPr/>
          <p:nvPr/>
        </p:nvSpPr>
        <p:spPr>
          <a:xfrm>
            <a:off x="2953" y="4373655"/>
            <a:ext cx="2475756" cy="520033"/>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Формирование прогноза социально-экономического развития</a:t>
            </a:r>
          </a:p>
        </p:txBody>
      </p:sp>
      <p:sp>
        <p:nvSpPr>
          <p:cNvPr id="42" name="Прямоугольник 41"/>
          <p:cNvSpPr/>
          <p:nvPr/>
        </p:nvSpPr>
        <p:spPr>
          <a:xfrm>
            <a:off x="-14298" y="4897620"/>
            <a:ext cx="2934582" cy="336320"/>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Одобрение проекта бюджета администрацией</a:t>
            </a:r>
            <a:r>
              <a:rPr lang="en-US" sz="1100" dirty="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36512" y="5233940"/>
            <a:ext cx="3744099" cy="520033"/>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Направление проекта бюджета в Ревизионную комиссию</a:t>
            </a:r>
          </a:p>
        </p:txBody>
      </p:sp>
      <p:sp>
        <p:nvSpPr>
          <p:cNvPr id="45" name="Прямоугольник 44"/>
          <p:cNvSpPr/>
          <p:nvPr/>
        </p:nvSpPr>
        <p:spPr>
          <a:xfrm>
            <a:off x="-14426" y="6114577"/>
            <a:ext cx="3763516" cy="367425"/>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Публичные слушания по проекту бюджета</a:t>
            </a:r>
          </a:p>
        </p:txBody>
      </p:sp>
      <p:sp>
        <p:nvSpPr>
          <p:cNvPr id="46" name="Прямоугольник 45"/>
          <p:cNvSpPr/>
          <p:nvPr/>
        </p:nvSpPr>
        <p:spPr>
          <a:xfrm>
            <a:off x="-14298" y="5737597"/>
            <a:ext cx="3779912" cy="393002"/>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100" dirty="0">
                <a:solidFill>
                  <a:schemeClr val="tx1"/>
                </a:solidFill>
                <a:latin typeface="Times New Roman" panose="02020603050405020304" pitchFamily="18" charset="0"/>
                <a:cs typeface="Times New Roman" panose="02020603050405020304" pitchFamily="18" charset="0"/>
              </a:rPr>
              <a:t>Внесение проекта бюджета администрацией в Совет района</a:t>
            </a:r>
          </a:p>
        </p:txBody>
      </p:sp>
      <p:sp>
        <p:nvSpPr>
          <p:cNvPr id="8" name="Прямоугольник 7"/>
          <p:cNvSpPr/>
          <p:nvPr/>
        </p:nvSpPr>
        <p:spPr>
          <a:xfrm>
            <a:off x="-14298" y="832248"/>
            <a:ext cx="2585739" cy="530457"/>
          </a:xfrm>
          <a:prstGeom prst="rect">
            <a:avLst/>
          </a:prstGeom>
          <a:solidFill>
            <a:schemeClr val="bg2">
              <a:lumMod val="9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rPr>
              <a:t> </a:t>
            </a:r>
            <a:r>
              <a:rPr lang="ru-RU" sz="1100" dirty="0">
                <a:solidFill>
                  <a:schemeClr val="tx1"/>
                </a:solidFill>
                <a:latin typeface="Times New Roman" panose="02020603050405020304" pitchFamily="18" charset="0"/>
                <a:cs typeface="Times New Roman" panose="02020603050405020304" pitchFamily="18" charset="0"/>
              </a:rPr>
              <a:t>Рассмотрение бюджета Советом муниципального района</a:t>
            </a:r>
            <a:endParaRPr lang="ru-RU" sz="11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4298" y="1443503"/>
            <a:ext cx="2564890" cy="472705"/>
          </a:xfrm>
          <a:prstGeom prst="rect">
            <a:avLst/>
          </a:prstGeom>
          <a:solidFill>
            <a:schemeClr val="bg2">
              <a:lumMod val="9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Принятие бюджета Советом района и опубликование </a:t>
            </a:r>
          </a:p>
        </p:txBody>
      </p:sp>
      <p:sp>
        <p:nvSpPr>
          <p:cNvPr id="29" name="Прямоугольник 28"/>
          <p:cNvSpPr/>
          <p:nvPr/>
        </p:nvSpPr>
        <p:spPr>
          <a:xfrm>
            <a:off x="0" y="6490575"/>
            <a:ext cx="3763516" cy="367425"/>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Принятие решения о бюджете</a:t>
            </a:r>
          </a:p>
        </p:txBody>
      </p:sp>
    </p:spTree>
    <p:extLst>
      <p:ext uri="{BB962C8B-B14F-4D97-AF65-F5344CB8AC3E}">
        <p14:creationId xmlns:p14="http://schemas.microsoft.com/office/powerpoint/2010/main" val="879831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Скругленный прямоугольник 20"/>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p>
        </p:txBody>
      </p:sp>
      <p:sp>
        <p:nvSpPr>
          <p:cNvPr id="4" name="Скругленный прямоугольник 3"/>
          <p:cNvSpPr/>
          <p:nvPr/>
        </p:nvSpPr>
        <p:spPr>
          <a:xfrm>
            <a:off x="611560" y="1628800"/>
            <a:ext cx="1872208" cy="2808312"/>
          </a:xfrm>
          <a:prstGeom prst="roundRect">
            <a:avLst/>
          </a:prstGeom>
          <a:gradFill>
            <a:gsLst>
              <a:gs pos="0">
                <a:srgbClr val="FFEFD1"/>
              </a:gs>
              <a:gs pos="64999">
                <a:srgbClr val="F0EBD5"/>
              </a:gs>
              <a:gs pos="100000">
                <a:srgbClr val="D1C39F"/>
              </a:gs>
            </a:gsLst>
            <a:lin ang="5400000" scaled="0"/>
          </a:gra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0">
            <a:schemeClr val="accent6"/>
          </a:lnRef>
          <a:fillRef idx="3">
            <a:schemeClr val="accent6"/>
          </a:fillRef>
          <a:effectRef idx="3">
            <a:schemeClr val="accent6"/>
          </a:effectRef>
          <a:fontRef idx="minor">
            <a:schemeClr val="lt1"/>
          </a:fontRef>
        </p:style>
        <p:txBody>
          <a:bodyPr anchor="ctr"/>
          <a:lstStyle/>
          <a:p>
            <a:pPr>
              <a:defRPr/>
            </a:pPr>
            <a:endParaRPr lang="ru-RU" sz="1200" dirty="0">
              <a:latin typeface="Times New Roman" panose="02020603050405020304" pitchFamily="18" charset="0"/>
              <a:cs typeface="Times New Roman" panose="02020603050405020304" pitchFamily="18" charset="0"/>
            </a:endParaRPr>
          </a:p>
          <a:p>
            <a:pPr algn="ctr">
              <a:defRPr/>
            </a:pPr>
            <a:r>
              <a:rPr lang="ru-RU" sz="1100" b="1" dirty="0">
                <a:solidFill>
                  <a:schemeClr val="tx1"/>
                </a:solidFill>
                <a:latin typeface="Times New Roman" panose="02020603050405020304" pitchFamily="18" charset="0"/>
                <a:cs typeface="Times New Roman" panose="02020603050405020304" pitchFamily="18" charset="0"/>
              </a:rPr>
              <a:t>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a:t>
            </a:r>
          </a:p>
          <a:p>
            <a:pPr algn="ctr" fontAlgn="auto">
              <a:spcBef>
                <a:spcPts val="0"/>
              </a:spcBef>
              <a:spcAft>
                <a:spcPts val="0"/>
              </a:spcAft>
              <a:defRPr/>
            </a:pPr>
            <a:endParaRPr lang="ru-RU" sz="1200"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5004048" y="3356992"/>
            <a:ext cx="1656184" cy="1872208"/>
          </a:xfrm>
          <a:prstGeom prst="roundRect">
            <a:avLst/>
          </a:prstGeom>
          <a:noFill/>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ru-RU" sz="1100" b="1" dirty="0">
                <a:solidFill>
                  <a:schemeClr val="tx1"/>
                </a:solidFill>
                <a:latin typeface="Times New Roman" panose="02020603050405020304" pitchFamily="18" charset="0"/>
                <a:cs typeface="Times New Roman" panose="02020603050405020304" pitchFamily="18" charset="0"/>
              </a:rPr>
              <a:t>Представление отчета об исполнении бюджета и сопутствующих материалов в Совет муниципального района</a:t>
            </a:r>
          </a:p>
        </p:txBody>
      </p:sp>
      <p:sp>
        <p:nvSpPr>
          <p:cNvPr id="7" name="Скругленный прямоугольник 6"/>
          <p:cNvSpPr/>
          <p:nvPr/>
        </p:nvSpPr>
        <p:spPr>
          <a:xfrm>
            <a:off x="2627784" y="4653136"/>
            <a:ext cx="2000264" cy="720080"/>
          </a:xfrm>
          <a:prstGeom prst="roundRect">
            <a:avLst/>
          </a:prstGeom>
          <a:gradFill>
            <a:gsLst>
              <a:gs pos="0">
                <a:srgbClr val="FFEFD1"/>
              </a:gs>
              <a:gs pos="64999">
                <a:srgbClr val="F0EBD5"/>
              </a:gs>
              <a:gs pos="100000">
                <a:srgbClr val="D1C39F"/>
              </a:gs>
            </a:gsLst>
            <a:lin ang="5400000" scaled="0"/>
          </a:gra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0">
            <a:schemeClr val="accent6"/>
          </a:lnRef>
          <a:fillRef idx="3">
            <a:schemeClr val="accent6"/>
          </a:fillRef>
          <a:effectRef idx="3">
            <a:schemeClr val="accent6"/>
          </a:effectRef>
          <a:fontRef idx="minor">
            <a:schemeClr val="lt1"/>
          </a:fontRef>
        </p:style>
        <p:txBody>
          <a:bodyPr anchor="ctr"/>
          <a:lstStyle/>
          <a:p>
            <a:pPr>
              <a:defRPr/>
            </a:pPr>
            <a:endParaRPr lang="ru-RU" sz="1400" dirty="0">
              <a:latin typeface="Times New Roman" panose="02020603050405020304" pitchFamily="18" charset="0"/>
              <a:cs typeface="Times New Roman" panose="02020603050405020304" pitchFamily="18" charset="0"/>
            </a:endParaRPr>
          </a:p>
          <a:p>
            <a:pPr algn="ctr">
              <a:defRPr/>
            </a:pPr>
            <a:r>
              <a:rPr lang="ru-RU" sz="1400" b="1" dirty="0">
                <a:solidFill>
                  <a:schemeClr val="tx1"/>
                </a:solidFill>
                <a:latin typeface="Times New Roman" panose="02020603050405020304" pitchFamily="18" charset="0"/>
                <a:cs typeface="Times New Roman" panose="02020603050405020304" pitchFamily="18" charset="0"/>
              </a:rPr>
              <a:t>•</a:t>
            </a:r>
            <a:r>
              <a:rPr lang="ru-RU" sz="1100" b="1" dirty="0">
                <a:solidFill>
                  <a:schemeClr val="tx1"/>
                </a:solidFill>
                <a:latin typeface="Times New Roman" panose="02020603050405020304" pitchFamily="18" charset="0"/>
                <a:cs typeface="Times New Roman" panose="02020603050405020304" pitchFamily="18" charset="0"/>
              </a:rPr>
              <a:t>До 1 апреля текущего финансового года</a:t>
            </a:r>
          </a:p>
        </p:txBody>
      </p:sp>
      <p:sp>
        <p:nvSpPr>
          <p:cNvPr id="10" name="Овал 9"/>
          <p:cNvSpPr/>
          <p:nvPr/>
        </p:nvSpPr>
        <p:spPr>
          <a:xfrm>
            <a:off x="611560" y="4365104"/>
            <a:ext cx="1872208" cy="1296144"/>
          </a:xfrm>
          <a:prstGeom prst="ellipse">
            <a:avLst/>
          </a:prstGeom>
          <a:noFill/>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ru-RU" sz="1100" b="1" dirty="0">
                <a:solidFill>
                  <a:schemeClr val="tx1"/>
                </a:solidFill>
                <a:latin typeface="Times New Roman" panose="02020603050405020304" pitchFamily="18" charset="0"/>
                <a:cs typeface="Times New Roman" pitchFamily="18" charset="0"/>
              </a:rPr>
              <a:t>Составление отчета об исполнении бюджета за прошедший финансовый год</a:t>
            </a:r>
          </a:p>
        </p:txBody>
      </p:sp>
      <p:sp>
        <p:nvSpPr>
          <p:cNvPr id="11" name="Овал 10"/>
          <p:cNvSpPr/>
          <p:nvPr/>
        </p:nvSpPr>
        <p:spPr>
          <a:xfrm>
            <a:off x="5004048" y="2060848"/>
            <a:ext cx="1728192" cy="1512168"/>
          </a:xfrm>
          <a:prstGeom prst="ellipse">
            <a:avLst/>
          </a:prstGeom>
          <a:gradFill>
            <a:gsLst>
              <a:gs pos="0">
                <a:srgbClr val="FFEFD1"/>
              </a:gs>
              <a:gs pos="64999">
                <a:srgbClr val="F0EBD5"/>
              </a:gs>
              <a:gs pos="100000">
                <a:srgbClr val="D1C39F"/>
              </a:gs>
            </a:gsLst>
            <a:lin ang="5400000" scaled="0"/>
          </a:gradFill>
          <a:ln>
            <a:noFill/>
          </a:ln>
          <a:scene3d>
            <a:camera prst="orthographicFront"/>
            <a:lightRig rig="threePt" dir="t"/>
          </a:scene3d>
          <a:sp3d prstMaterial="dkEdge">
            <a:bevelT/>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latin typeface="Times New Roman" panose="02020603050405020304" pitchFamily="18" charset="0"/>
              <a:cs typeface="Times New Roman" panose="02020603050405020304" pitchFamily="18" charset="0"/>
            </a:endParaRPr>
          </a:p>
          <a:p>
            <a:pPr algn="ctr">
              <a:defRPr/>
            </a:pPr>
            <a:r>
              <a:rPr lang="ru-RU" sz="1100" b="1" dirty="0">
                <a:solidFill>
                  <a:schemeClr val="tx1"/>
                </a:solidFill>
                <a:latin typeface="Times New Roman" panose="02020603050405020304" pitchFamily="18" charset="0"/>
                <a:cs typeface="Times New Roman" panose="02020603050405020304" pitchFamily="18" charset="0"/>
              </a:rPr>
              <a:t>•До 1 мая текущего финансового года</a:t>
            </a:r>
          </a:p>
        </p:txBody>
      </p:sp>
      <p:sp>
        <p:nvSpPr>
          <p:cNvPr id="12" name="Овал 11"/>
          <p:cNvSpPr/>
          <p:nvPr/>
        </p:nvSpPr>
        <p:spPr>
          <a:xfrm>
            <a:off x="2699792" y="2708920"/>
            <a:ext cx="2160240" cy="2016224"/>
          </a:xfrm>
          <a:prstGeom prst="ellipse">
            <a:avLst/>
          </a:prstGeom>
          <a:noFill/>
          <a:ln>
            <a:solidFill>
              <a:schemeClr val="tx1"/>
            </a:solidFill>
          </a:ln>
          <a:scene3d>
            <a:camera prst="orthographicFront"/>
            <a:lightRig rig="threePt" dir="t"/>
          </a:scene3d>
          <a:sp3d>
            <a:bevelT w="165100" prst="coolSlant"/>
          </a:sp3d>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sz="1200" b="1" dirty="0">
                <a:solidFill>
                  <a:schemeClr val="tx1"/>
                </a:solidFill>
                <a:latin typeface="Times New Roman" panose="02020603050405020304" pitchFamily="18" charset="0"/>
                <a:cs typeface="Times New Roman" pitchFamily="18" charset="0"/>
              </a:rPr>
              <a:t>Представление отчета об исполнении бюджета в контрольный орган для осуществления внешней проверки</a:t>
            </a:r>
          </a:p>
        </p:txBody>
      </p:sp>
      <p:sp>
        <p:nvSpPr>
          <p:cNvPr id="20" name="Скругленный прямоугольник 19"/>
          <p:cNvSpPr/>
          <p:nvPr/>
        </p:nvSpPr>
        <p:spPr>
          <a:xfrm>
            <a:off x="252237" y="1430648"/>
            <a:ext cx="7956376" cy="360040"/>
          </a:xfrm>
          <a:prstGeom prst="round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Этапы составления и утверждения отчета об исполнении бюджета:</a:t>
            </a:r>
            <a:endParaRPr lang="ru-RU" sz="1400" b="1" i="1" dirty="0">
              <a:solidFill>
                <a:schemeClr val="tx1"/>
              </a:solidFill>
              <a:latin typeface="Times New Roman" pitchFamily="18" charset="0"/>
              <a:cs typeface="Times New Roman" pitchFamily="18" charset="0"/>
            </a:endParaRPr>
          </a:p>
        </p:txBody>
      </p:sp>
      <p:sp>
        <p:nvSpPr>
          <p:cNvPr id="22" name="Скругленный прямоугольник 21"/>
          <p:cNvSpPr/>
          <p:nvPr/>
        </p:nvSpPr>
        <p:spPr>
          <a:xfrm>
            <a:off x="1115616" y="573392"/>
            <a:ext cx="7920881" cy="857256"/>
          </a:xfrm>
          <a:prstGeom prst="roundRect">
            <a:avLst/>
          </a:prstGeom>
          <a:noFill/>
          <a:ln>
            <a:solidFill>
              <a:schemeClr val="tx1"/>
            </a:solidFill>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b="1" dirty="0">
                <a:solidFill>
                  <a:schemeClr val="tx1"/>
                </a:solidFill>
                <a:latin typeface="Times New Roman" pitchFamily="18" charset="0"/>
                <a:cs typeface="Times New Roman" pitchFamily="18" charset="0"/>
              </a:rPr>
              <a:t>Составление и утверждение годового отчета об исполнении бюджета является важной формой контроля за исполнением бюджета </a:t>
            </a:r>
          </a:p>
        </p:txBody>
      </p:sp>
      <p:sp>
        <p:nvSpPr>
          <p:cNvPr id="14" name="Выгнутая вниз стрелка 13"/>
          <p:cNvSpPr/>
          <p:nvPr/>
        </p:nvSpPr>
        <p:spPr>
          <a:xfrm rot="21430114">
            <a:off x="1349753" y="5647448"/>
            <a:ext cx="2376264" cy="792088"/>
          </a:xfrm>
          <a:prstGeom prst="curvedUp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chemeClr val="tx1"/>
              </a:solidFill>
            </a:endParaRPr>
          </a:p>
        </p:txBody>
      </p:sp>
      <p:sp>
        <p:nvSpPr>
          <p:cNvPr id="15" name="Выгнутая вверх стрелка 14"/>
          <p:cNvSpPr/>
          <p:nvPr/>
        </p:nvSpPr>
        <p:spPr>
          <a:xfrm rot="20700375">
            <a:off x="3528460" y="1768275"/>
            <a:ext cx="2268026" cy="581248"/>
          </a:xfrm>
          <a:prstGeom prst="curvedDown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chemeClr val="tx1"/>
              </a:solidFill>
            </a:endParaRPr>
          </a:p>
        </p:txBody>
      </p:sp>
      <p:sp>
        <p:nvSpPr>
          <p:cNvPr id="16" name="Овал 15"/>
          <p:cNvSpPr/>
          <p:nvPr/>
        </p:nvSpPr>
        <p:spPr>
          <a:xfrm>
            <a:off x="5004048" y="5654947"/>
            <a:ext cx="3168352" cy="1152128"/>
          </a:xfrm>
          <a:prstGeom prst="ellipse">
            <a:avLst/>
          </a:prstGeom>
          <a:gradFill>
            <a:gsLst>
              <a:gs pos="0">
                <a:srgbClr val="FFEFD1"/>
              </a:gs>
              <a:gs pos="64999">
                <a:srgbClr val="F0EBD5"/>
              </a:gs>
              <a:gs pos="100000">
                <a:srgbClr val="D1C39F"/>
              </a:gs>
            </a:gsLst>
            <a:lin ang="5400000" scaled="0"/>
          </a:gradFill>
          <a:ln>
            <a:noFill/>
          </a:ln>
          <a:scene3d>
            <a:camera prst="orthographicFront"/>
            <a:lightRig rig="threePt" dir="t"/>
          </a:scene3d>
          <a:sp3d prstMaterial="dkEdge">
            <a:bevelT/>
            <a:bevelB/>
          </a:sp3d>
        </p:spPr>
        <p:style>
          <a:lnRef idx="2">
            <a:schemeClr val="accent1">
              <a:shade val="50000"/>
            </a:schemeClr>
          </a:lnRef>
          <a:fillRef idx="1">
            <a:schemeClr val="accent1"/>
          </a:fillRef>
          <a:effectRef idx="0">
            <a:schemeClr val="accent1"/>
          </a:effectRef>
          <a:fontRef idx="minor">
            <a:schemeClr val="lt1"/>
          </a:fontRef>
        </p:style>
        <p:txBody>
          <a:bodyPr tIns="0" bIns="396000" anchor="ctr"/>
          <a:lstStyle/>
          <a:p>
            <a:pPr>
              <a:defRPr/>
            </a:pPr>
            <a:endParaRPr lang="ru-RU" dirty="0">
              <a:latin typeface="Times New Roman" panose="02020603050405020304" pitchFamily="18" charset="0"/>
              <a:cs typeface="Times New Roman" panose="02020603050405020304" pitchFamily="18" charset="0"/>
            </a:endParaRPr>
          </a:p>
          <a:p>
            <a:pPr>
              <a:defRPr/>
            </a:pPr>
            <a:endParaRPr lang="ru-RU" sz="1100" dirty="0">
              <a:latin typeface="Times New Roman" panose="02020603050405020304" pitchFamily="18" charset="0"/>
              <a:cs typeface="Times New Roman" panose="02020603050405020304" pitchFamily="18" charset="0"/>
            </a:endParaRPr>
          </a:p>
          <a:p>
            <a:pPr algn="ctr">
              <a:defRPr/>
            </a:pPr>
            <a:r>
              <a:rPr lang="ru-RU" sz="1100" dirty="0">
                <a:latin typeface="Times New Roman" panose="02020603050405020304" pitchFamily="18" charset="0"/>
                <a:cs typeface="Times New Roman" panose="02020603050405020304" pitchFamily="18" charset="0"/>
              </a:rPr>
              <a:t>•</a:t>
            </a:r>
            <a:r>
              <a:rPr lang="ru-RU" sz="1100" b="1" dirty="0">
                <a:solidFill>
                  <a:schemeClr val="tx1"/>
                </a:solidFill>
                <a:latin typeface="Times New Roman" panose="02020603050405020304" pitchFamily="18" charset="0"/>
                <a:cs typeface="Times New Roman" panose="02020603050405020304" pitchFamily="18" charset="0"/>
              </a:rPr>
              <a:t>Отчет об исполнении бюджета утверждается решением Совета муниципального района</a:t>
            </a:r>
          </a:p>
        </p:txBody>
      </p:sp>
      <p:sp>
        <p:nvSpPr>
          <p:cNvPr id="17" name="Овал 16"/>
          <p:cNvSpPr/>
          <p:nvPr/>
        </p:nvSpPr>
        <p:spPr>
          <a:xfrm>
            <a:off x="6732240" y="4483867"/>
            <a:ext cx="1944216" cy="1512168"/>
          </a:xfrm>
          <a:prstGeom prst="ellipse">
            <a:avLst/>
          </a:prstGeom>
          <a:noFill/>
          <a:ln>
            <a:solidFill>
              <a:schemeClr val="tx1"/>
            </a:solidFill>
          </a:ln>
          <a:scene3d>
            <a:camera prst="orthographicFront"/>
            <a:lightRig rig="threePt" dir="t"/>
          </a:scene3d>
          <a:sp3d>
            <a:bevelT w="165100" prst="coolSlant"/>
          </a:sp3d>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sz="1200" b="1" dirty="0">
                <a:solidFill>
                  <a:schemeClr val="tx1"/>
                </a:solidFill>
                <a:latin typeface="Times New Roman" panose="02020603050405020304" pitchFamily="18" charset="0"/>
                <a:cs typeface="Times New Roman" pitchFamily="18" charset="0"/>
              </a:rPr>
              <a:t>Рассмотрение и утверждение отчета об  исполнении бюджета</a:t>
            </a:r>
          </a:p>
        </p:txBody>
      </p:sp>
      <p:sp>
        <p:nvSpPr>
          <p:cNvPr id="18" name="Выгнутая вверх стрелка 17"/>
          <p:cNvSpPr/>
          <p:nvPr/>
        </p:nvSpPr>
        <p:spPr>
          <a:xfrm rot="2740736">
            <a:off x="6558413" y="3560460"/>
            <a:ext cx="1769248" cy="460528"/>
          </a:xfrm>
          <a:prstGeom prst="curvedDown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chemeClr val="tx1"/>
              </a:solidFill>
            </a:endParaRPr>
          </a:p>
        </p:txBody>
      </p: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0" y="0"/>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000056" y="160787"/>
            <a:ext cx="2133600" cy="365125"/>
          </a:xfrm>
        </p:spPr>
        <p:txBody>
          <a:bodyPr/>
          <a:lstStyle/>
          <a:p>
            <a:fld id="{434A3D7E-C280-4DCD-A7E1-93BBC7758E8E}" type="slidenum">
              <a:rPr lang="ru-RU" smtClean="0">
                <a:solidFill>
                  <a:schemeClr val="tx1"/>
                </a:solidFill>
              </a:rPr>
              <a:t>8</a:t>
            </a:fld>
            <a:endParaRPr lang="ru-RU" dirty="0">
              <a:solidFill>
                <a:schemeClr val="tx1"/>
              </a:solidFill>
            </a:endParaRPr>
          </a:p>
        </p:txBody>
      </p:sp>
    </p:spTree>
    <p:extLst>
      <p:ext uri="{BB962C8B-B14F-4D97-AF65-F5344CB8AC3E}">
        <p14:creationId xmlns:p14="http://schemas.microsoft.com/office/powerpoint/2010/main" val="1476033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Box 1">
            <a:extLst>
              <a:ext uri="{FF2B5EF4-FFF2-40B4-BE49-F238E27FC236}">
                <a16:creationId xmlns="" xmlns:a16="http://schemas.microsoft.com/office/drawing/2014/main" id="{99729625-D208-48C7-B587-3E3E837A7FCB}"/>
              </a:ext>
            </a:extLst>
          </p:cNvPr>
          <p:cNvSpPr txBox="1">
            <a:spLocks noChangeArrowheads="1"/>
          </p:cNvSpPr>
          <p:nvPr/>
        </p:nvSpPr>
        <p:spPr bwMode="auto">
          <a:xfrm>
            <a:off x="359986" y="692696"/>
            <a:ext cx="8640762" cy="597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
              <a:defRPr sz="2400">
                <a:solidFill>
                  <a:srgbClr val="262626"/>
                </a:solidFill>
                <a:latin typeface="Times New Roman" panose="02020603050405020304" pitchFamily="18" charset="0"/>
              </a:defRPr>
            </a:lvl1pPr>
            <a:lvl2pPr marL="742950" indent="-285750" eaLnBrk="0" hangingPunct="0">
              <a:spcBef>
                <a:spcPct val="20000"/>
              </a:spcBef>
              <a:buClr>
                <a:schemeClr val="accent1"/>
              </a:buClr>
              <a:buFont typeface="Wingdings" panose="05000000000000000000" pitchFamily="2" charset="2"/>
              <a:buChar char=""/>
              <a:defRPr sz="2200">
                <a:solidFill>
                  <a:srgbClr val="262626"/>
                </a:solidFill>
                <a:latin typeface="Times New Roman" panose="02020603050405020304" pitchFamily="18" charset="0"/>
              </a:defRPr>
            </a:lvl2pPr>
            <a:lvl3pPr marL="1143000" indent="-228600" eaLnBrk="0" hangingPunct="0">
              <a:spcBef>
                <a:spcPct val="20000"/>
              </a:spcBef>
              <a:buClr>
                <a:schemeClr val="accent1"/>
              </a:buClr>
              <a:buFont typeface="Wingdings" panose="05000000000000000000" pitchFamily="2" charset="2"/>
              <a:buChar char=""/>
              <a:defRPr sz="2000">
                <a:solidFill>
                  <a:srgbClr val="262626"/>
                </a:solidFill>
                <a:latin typeface="Times New Roman" panose="02020603050405020304" pitchFamily="18" charset="0"/>
              </a:defRPr>
            </a:lvl3pPr>
            <a:lvl4pPr marL="1600200" indent="-228600" eaLnBrk="0" hangingPunct="0">
              <a:spcBef>
                <a:spcPct val="20000"/>
              </a:spcBef>
              <a:buClr>
                <a:schemeClr val="accent1"/>
              </a:buClr>
              <a:buFont typeface="Wingdings" panose="05000000000000000000" pitchFamily="2" charset="2"/>
              <a:buChar char=""/>
              <a:defRPr>
                <a:solidFill>
                  <a:srgbClr val="262626"/>
                </a:solidFill>
                <a:latin typeface="Times New Roman" panose="02020603050405020304" pitchFamily="18" charset="0"/>
              </a:defRPr>
            </a:lvl4pPr>
            <a:lvl5pPr marL="2057400" indent="-228600" eaLnBrk="0" hangingPunct="0">
              <a:spcBef>
                <a:spcPct val="20000"/>
              </a:spcBef>
              <a:buClr>
                <a:schemeClr val="accent1"/>
              </a:buClr>
              <a:buFont typeface="Wingdings" panose="05000000000000000000" pitchFamily="2" charset="2"/>
              <a:buChar char=""/>
              <a:defRPr sz="1600">
                <a:solidFill>
                  <a:srgbClr val="262626"/>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9pPr>
          </a:lstStyle>
          <a:p>
            <a:pPr algn="just">
              <a:lnSpc>
                <a:spcPct val="150000"/>
              </a:lnSpc>
              <a:spcAft>
                <a:spcPts val="0"/>
              </a:spcAft>
              <a:buFont typeface="Wingdings" panose="05000000000000000000" pitchFamily="2" charset="2"/>
              <a:buNone/>
              <a:defRPr/>
            </a:pPr>
            <a:r>
              <a:rPr lang="ru-RU" sz="1100" dirty="0">
                <a:solidFill>
                  <a:srgbClr val="333300"/>
                </a:solidFill>
                <a:ea typeface="Times New Roman" panose="02020603050405020304" pitchFamily="18" charset="0"/>
              </a:rPr>
              <a:t>            </a:t>
            </a: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Представление информации о бюджете в доступной для граждан форме осуществляется на сайте Финансового управления Администрации муниципального района Мелеузовский район Республики Башкортостан. Данные материалы отвечают требованиям Методики проведения мониторинга и составления рейтинга муниципальных районов (городских округов) Республики Башкортостан по уровню открытости бюджетных данных (далее – Методика). Рейтинг муниципальных районов (городских округов) Республики Башкортостан по уровню открытости бюджетных данных составляется с 2016 года. </a:t>
            </a: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По итогам </a:t>
            </a:r>
            <a:r>
              <a:rPr lang="ru-RU" sz="1200" dirty="0" smtClean="0">
                <a:solidFill>
                  <a:srgbClr val="333300"/>
                </a:solidFill>
                <a:ea typeface="Times New Roman" panose="02020603050405020304" pitchFamily="18" charset="0"/>
              </a:rPr>
              <a:t>2019 </a:t>
            </a:r>
            <a:r>
              <a:rPr lang="ru-RU" sz="1200" dirty="0">
                <a:solidFill>
                  <a:srgbClr val="333300"/>
                </a:solidFill>
                <a:ea typeface="Times New Roman" panose="02020603050405020304" pitchFamily="18" charset="0"/>
              </a:rPr>
              <a:t>года рейтинг муниципального района Мелеузовского района по уровню открытости бюджетных данных был оценен в </a:t>
            </a:r>
            <a:r>
              <a:rPr lang="ru-RU" sz="1200" dirty="0" smtClean="0">
                <a:solidFill>
                  <a:schemeClr val="tx1"/>
                </a:solidFill>
                <a:ea typeface="Times New Roman" panose="02020603050405020304" pitchFamily="18" charset="0"/>
              </a:rPr>
              <a:t>160 </a:t>
            </a:r>
            <a:r>
              <a:rPr lang="ru-RU" sz="1200" dirty="0">
                <a:solidFill>
                  <a:schemeClr val="tx1"/>
                </a:solidFill>
                <a:ea typeface="Times New Roman" panose="02020603050405020304" pitchFamily="18" charset="0"/>
              </a:rPr>
              <a:t>баллов </a:t>
            </a:r>
            <a:r>
              <a:rPr lang="ru-RU" sz="1200" dirty="0" smtClean="0">
                <a:solidFill>
                  <a:schemeClr val="tx1"/>
                </a:solidFill>
                <a:ea typeface="Times New Roman" panose="02020603050405020304" pitchFamily="18" charset="0"/>
              </a:rPr>
              <a:t>(100% </a:t>
            </a:r>
            <a:r>
              <a:rPr lang="ru-RU" sz="1200" dirty="0">
                <a:solidFill>
                  <a:srgbClr val="333300"/>
                </a:solidFill>
                <a:ea typeface="Times New Roman" panose="02020603050405020304" pitchFamily="18" charset="0"/>
              </a:rPr>
              <a:t>от максимально возможного количества баллов), Мелеузовский район занял первое место по Республике Башкортостан (по итогам </a:t>
            </a:r>
            <a:r>
              <a:rPr lang="ru-RU" sz="1200" dirty="0" smtClean="0">
                <a:solidFill>
                  <a:srgbClr val="333300"/>
                </a:solidFill>
                <a:ea typeface="Times New Roman" panose="02020603050405020304" pitchFamily="18" charset="0"/>
              </a:rPr>
              <a:t>2017-2018 годов </a:t>
            </a:r>
            <a:r>
              <a:rPr lang="ru-RU" sz="1200" dirty="0">
                <a:solidFill>
                  <a:srgbClr val="333300"/>
                </a:solidFill>
                <a:ea typeface="Times New Roman" panose="02020603050405020304" pitchFamily="18" charset="0"/>
              </a:rPr>
              <a:t>Мелеузовский район также </a:t>
            </a:r>
            <a:r>
              <a:rPr lang="ru-RU" sz="1200" dirty="0" smtClean="0">
                <a:solidFill>
                  <a:srgbClr val="333300"/>
                </a:solidFill>
                <a:ea typeface="Times New Roman" panose="02020603050405020304" pitchFamily="18" charset="0"/>
              </a:rPr>
              <a:t>занимал </a:t>
            </a:r>
            <a:r>
              <a:rPr lang="ru-RU" sz="1200" dirty="0">
                <a:solidFill>
                  <a:srgbClr val="333300"/>
                </a:solidFill>
                <a:ea typeface="Times New Roman" panose="02020603050405020304" pitchFamily="18" charset="0"/>
              </a:rPr>
              <a:t>1 место).</a:t>
            </a:r>
            <a:endParaRPr lang="ru-RU" sz="1200" dirty="0">
              <a:ea typeface="Times New Roman" panose="02020603050405020304" pitchFamily="18" charset="0"/>
            </a:endParaRP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Оценка качества управления муниципальными финансами проводится в соответствии с Приказом Минфина Республики Башкортостан от 12.08.2013 № 75  «О порядке осуществления оперативного (ежеквартального)  и годового мониторинга и оценки качества управления муниципальными финансами». Оценка качества характеризует следующие аспекты управления муниципальными финансами в муниципальных районах (городских округах) Республики Башкортостан: бюджетное планирование, исполнение бюджета, управление муниципальным долгом, финансовые взаимоотношения с поселениями, управление муниципальной собственностью и оказание муниципальных услуг, прозрачность бюджетного процесса, индикаторы, характеризующие выполнение указов Президента Российской Федерации от 7 мая 2012 года. </a:t>
            </a: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a:t>
            </a:r>
            <a:r>
              <a:rPr lang="ru-RU" sz="1200" b="1" dirty="0">
                <a:solidFill>
                  <a:srgbClr val="333300"/>
                </a:solidFill>
                <a:ea typeface="Times New Roman" panose="02020603050405020304" pitchFamily="18" charset="0"/>
              </a:rPr>
              <a:t>Согласно результатов комплексной оценки качества управления муниципальными финансами по итогам </a:t>
            </a:r>
            <a:r>
              <a:rPr lang="ru-RU" sz="1200" b="1" dirty="0" smtClean="0">
                <a:solidFill>
                  <a:srgbClr val="333300"/>
                </a:solidFill>
                <a:ea typeface="Times New Roman" panose="02020603050405020304" pitchFamily="18" charset="0"/>
              </a:rPr>
              <a:t>2019 </a:t>
            </a:r>
            <a:r>
              <a:rPr lang="ru-RU" sz="1200" b="1" dirty="0">
                <a:solidFill>
                  <a:srgbClr val="333300"/>
                </a:solidFill>
                <a:ea typeface="Times New Roman" panose="02020603050405020304" pitchFamily="18" charset="0"/>
              </a:rPr>
              <a:t>года муниципальному району Мелеузовский район Республики Башкортостан присвоена </a:t>
            </a:r>
            <a:r>
              <a:rPr lang="en-US" sz="1200" b="1" dirty="0">
                <a:solidFill>
                  <a:srgbClr val="333300"/>
                </a:solidFill>
                <a:ea typeface="Times New Roman" panose="02020603050405020304" pitchFamily="18" charset="0"/>
              </a:rPr>
              <a:t>I</a:t>
            </a:r>
            <a:r>
              <a:rPr lang="ru-RU" sz="1200" b="1" dirty="0">
                <a:solidFill>
                  <a:srgbClr val="333300"/>
                </a:solidFill>
                <a:ea typeface="Times New Roman" panose="02020603050405020304" pitchFamily="18" charset="0"/>
              </a:rPr>
              <a:t> степень качества (по итогам </a:t>
            </a:r>
            <a:r>
              <a:rPr lang="ru-RU" sz="1200" b="1" dirty="0" smtClean="0">
                <a:solidFill>
                  <a:srgbClr val="333300"/>
                </a:solidFill>
                <a:ea typeface="Times New Roman" panose="02020603050405020304" pitchFamily="18" charset="0"/>
              </a:rPr>
              <a:t>2017-2018 годов </a:t>
            </a:r>
            <a:r>
              <a:rPr lang="ru-RU" sz="1200" b="1" dirty="0">
                <a:solidFill>
                  <a:srgbClr val="333300"/>
                </a:solidFill>
                <a:ea typeface="Times New Roman" panose="02020603050405020304" pitchFamily="18" charset="0"/>
              </a:rPr>
              <a:t>также присвоена </a:t>
            </a:r>
            <a:r>
              <a:rPr lang="en-US" sz="1200" b="1" dirty="0">
                <a:solidFill>
                  <a:srgbClr val="333300"/>
                </a:solidFill>
                <a:ea typeface="Times New Roman" panose="02020603050405020304" pitchFamily="18" charset="0"/>
              </a:rPr>
              <a:t>I</a:t>
            </a:r>
            <a:r>
              <a:rPr lang="ru-RU" sz="1200" b="1" dirty="0">
                <a:solidFill>
                  <a:srgbClr val="333300"/>
                </a:solidFill>
                <a:ea typeface="Times New Roman" panose="02020603050405020304" pitchFamily="18" charset="0"/>
              </a:rPr>
              <a:t> степень качества).</a:t>
            </a:r>
            <a:endParaRPr lang="ru-RU" sz="1200" b="1" dirty="0">
              <a:ea typeface="Times New Roman" panose="02020603050405020304" pitchFamily="18" charset="0"/>
            </a:endParaRPr>
          </a:p>
          <a:p>
            <a:pPr algn="just">
              <a:spcBef>
                <a:spcPct val="0"/>
              </a:spcBef>
              <a:buClrTx/>
              <a:buFontTx/>
              <a:buNone/>
              <a:defRPr/>
            </a:pPr>
            <a:r>
              <a:rPr lang="ru-RU" altLang="ru-RU" sz="1600" dirty="0">
                <a:solidFill>
                  <a:schemeClr val="tx1"/>
                </a:solidFill>
                <a:latin typeface="Arial" panose="020B0604020202020204" pitchFamily="34" charset="0"/>
              </a:rPr>
              <a:t> </a:t>
            </a:r>
          </a:p>
          <a:p>
            <a:pPr algn="just">
              <a:spcBef>
                <a:spcPct val="0"/>
              </a:spcBef>
              <a:buClrTx/>
              <a:buFontTx/>
              <a:buNone/>
              <a:defRPr/>
            </a:pPr>
            <a:endParaRPr lang="ru-RU" altLang="ru-RU" sz="1600" dirty="0">
              <a:solidFill>
                <a:schemeClr val="tx1"/>
              </a:solidFill>
              <a:latin typeface="Arial" panose="020B0604020202020204" pitchFamily="34" charset="0"/>
            </a:endParaRPr>
          </a:p>
        </p:txBody>
      </p:sp>
      <p:sp>
        <p:nvSpPr>
          <p:cNvPr id="2" name="TextBox 1">
            <a:extLst>
              <a:ext uri="{FF2B5EF4-FFF2-40B4-BE49-F238E27FC236}">
                <a16:creationId xmlns="" xmlns:a16="http://schemas.microsoft.com/office/drawing/2014/main" id="{F835DC29-FE2A-4F4B-A2C2-831A71067DDF}"/>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defRPr/>
            </a:pP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Открытость бюджетных данных и уровень качества управления муниципальными финансами в муниципальном районе Мелеузовский район Республики Башкортостан</a:t>
            </a:r>
            <a:endParaRPr lang="ru-RU" sz="1600" b="1" dirty="0">
              <a:latin typeface="Times New Roman" panose="02020603050405020304" pitchFamily="18" charset="0"/>
              <a:cs typeface="Times New Roman" panose="02020603050405020304" pitchFamily="18" charset="0"/>
            </a:endParaRPr>
          </a:p>
        </p:txBody>
      </p:sp>
      <p:pic>
        <p:nvPicPr>
          <p:cNvPr id="28676" name="Picture 3">
            <a:extLst>
              <a:ext uri="{FF2B5EF4-FFF2-40B4-BE49-F238E27FC236}">
                <a16:creationId xmlns="" xmlns:a16="http://schemas.microsoft.com/office/drawing/2014/main" id="{47EB9F7E-F704-49EA-8D88-353E353844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434A3D7E-C280-4DCD-A7E1-93BBC7758E8E}" type="slidenum">
              <a:rPr lang="ru-RU" smtClean="0"/>
              <a:t>9</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Box 1">
            <a:extLst>
              <a:ext uri="{FF2B5EF4-FFF2-40B4-BE49-F238E27FC236}">
                <a16:creationId xmlns="" xmlns:a16="http://schemas.microsoft.com/office/drawing/2014/main" id="{5DCF5D1A-F2BD-4527-BC65-82BCF5E1E38D}"/>
              </a:ext>
            </a:extLst>
          </p:cNvPr>
          <p:cNvSpPr txBox="1">
            <a:spLocks noChangeArrowheads="1"/>
          </p:cNvSpPr>
          <p:nvPr/>
        </p:nvSpPr>
        <p:spPr bwMode="auto">
          <a:xfrm>
            <a:off x="70395" y="862361"/>
            <a:ext cx="8784530" cy="555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Wingdings" panose="05000000000000000000" pitchFamily="2" charset="2"/>
              <a:buChar char=""/>
              <a:defRPr sz="2400">
                <a:solidFill>
                  <a:srgbClr val="262626"/>
                </a:solidFill>
                <a:latin typeface="Times New Roman" panose="02020603050405020304" pitchFamily="18" charset="0"/>
              </a:defRPr>
            </a:lvl1pPr>
            <a:lvl2pPr marL="742950" indent="-285750" eaLnBrk="0" hangingPunct="0">
              <a:spcBef>
                <a:spcPct val="20000"/>
              </a:spcBef>
              <a:buClr>
                <a:schemeClr val="accent1"/>
              </a:buClr>
              <a:buFont typeface="Wingdings" panose="05000000000000000000" pitchFamily="2" charset="2"/>
              <a:buChar char=""/>
              <a:defRPr sz="2200">
                <a:solidFill>
                  <a:srgbClr val="262626"/>
                </a:solidFill>
                <a:latin typeface="Times New Roman" panose="02020603050405020304" pitchFamily="18" charset="0"/>
              </a:defRPr>
            </a:lvl2pPr>
            <a:lvl3pPr marL="1143000" indent="-228600" eaLnBrk="0" hangingPunct="0">
              <a:spcBef>
                <a:spcPct val="20000"/>
              </a:spcBef>
              <a:buClr>
                <a:schemeClr val="accent1"/>
              </a:buClr>
              <a:buFont typeface="Wingdings" panose="05000000000000000000" pitchFamily="2" charset="2"/>
              <a:buChar char=""/>
              <a:defRPr sz="2000">
                <a:solidFill>
                  <a:srgbClr val="262626"/>
                </a:solidFill>
                <a:latin typeface="Times New Roman" panose="02020603050405020304" pitchFamily="18" charset="0"/>
              </a:defRPr>
            </a:lvl3pPr>
            <a:lvl4pPr marL="1600200" indent="-228600" eaLnBrk="0" hangingPunct="0">
              <a:spcBef>
                <a:spcPct val="20000"/>
              </a:spcBef>
              <a:buClr>
                <a:schemeClr val="accent1"/>
              </a:buClr>
              <a:buFont typeface="Wingdings" panose="05000000000000000000" pitchFamily="2" charset="2"/>
              <a:buChar char=""/>
              <a:defRPr>
                <a:solidFill>
                  <a:srgbClr val="262626"/>
                </a:solidFill>
                <a:latin typeface="Times New Roman" panose="02020603050405020304" pitchFamily="18" charset="0"/>
              </a:defRPr>
            </a:lvl4pPr>
            <a:lvl5pPr marL="2057400" indent="-228600" eaLnBrk="0" hangingPunct="0">
              <a:spcBef>
                <a:spcPct val="20000"/>
              </a:spcBef>
              <a:buClr>
                <a:schemeClr val="accent1"/>
              </a:buClr>
              <a:buFont typeface="Wingdings" panose="05000000000000000000" pitchFamily="2" charset="2"/>
              <a:buChar char=""/>
              <a:defRPr sz="1600">
                <a:solidFill>
                  <a:srgbClr val="262626"/>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9pPr>
          </a:lstStyle>
          <a:p>
            <a:pPr algn="just"/>
            <a:r>
              <a:rPr lang="ru-RU" sz="1200" dirty="0" smtClean="0"/>
              <a:t> С </a:t>
            </a:r>
            <a:r>
              <a:rPr lang="ru-RU" sz="1200" dirty="0"/>
              <a:t>5 марта по 17 мая 2019 года в Республике Башкортостан проходил региональный конкурс проектов по представлению бюджета для граждан в 2019 году. Это шестой по счету региональный конкурс, первый был проведен в 2014 году. В 2019 году участие в региональном конкурсе приняло 78 проектов (в первом этапе), в 2018 – 83, 2017 – 55, 2016 – 51, 2015 – 13, 2014 году – 10.</a:t>
            </a:r>
            <a:br>
              <a:rPr lang="ru-RU" sz="1200" dirty="0"/>
            </a:br>
            <a:r>
              <a:rPr lang="ru-RU" sz="1200" dirty="0"/>
              <a:t>До финала регионального конкурса дошел 71 конкурсный проект (27 – от физических лиц и 44 – от юридических лиц). Дипломантами регионального конкурса стали авторы 37 конкурсных проектов и 34 конкурсных проекта получили сертификаты участников. Как и в прошлые годы, физлица – это, в основном, студенты, а </a:t>
            </a:r>
            <a:r>
              <a:rPr lang="ru-RU" sz="1200" dirty="0" err="1" smtClean="0"/>
              <a:t>юр.лица</a:t>
            </a:r>
            <a:r>
              <a:rPr lang="ru-RU" sz="1200" dirty="0" smtClean="0"/>
              <a:t> </a:t>
            </a:r>
            <a:r>
              <a:rPr lang="ru-RU" sz="1200" dirty="0"/>
              <a:t>– финансовые управления администраций городов и районов, а также республиканские и муниципальные </a:t>
            </a:r>
            <a:r>
              <a:rPr lang="ru-RU" sz="1200" dirty="0" smtClean="0"/>
              <a:t>учреждения. Проводимый </a:t>
            </a:r>
            <a:r>
              <a:rPr lang="ru-RU" sz="1200" dirty="0"/>
              <a:t>в Башкортостане и ряде других регионов России конкурс проходит в рамках первого тура аналогичного Федерального конкурса, организованного Финансовым университетом при Правительстве Российской </a:t>
            </a:r>
            <a:r>
              <a:rPr lang="ru-RU" sz="1200" dirty="0" smtClean="0"/>
              <a:t>Федерации </a:t>
            </a:r>
            <a:r>
              <a:rPr lang="ru-RU" sz="1200" dirty="0"/>
              <a:t>в рамках совместной работы с Министерством финансов Российской Федерации и Экспертным советом при Правительстве Российской Федерации, и ежегодно лучшие конкурсные проекты из регионов России направляются для участия в Федеральном </a:t>
            </a:r>
            <a:r>
              <a:rPr lang="ru-RU" sz="1200" dirty="0" smtClean="0"/>
              <a:t>конкурсе. По </a:t>
            </a:r>
            <a:r>
              <a:rPr lang="ru-RU" sz="1200" dirty="0"/>
              <a:t>решению жюри регионального конкурса в 2019 году для участия в Федеральном конкурсе от Республики Башкортостан направлено 34 конкурсных </a:t>
            </a:r>
            <a:r>
              <a:rPr lang="ru-RU" sz="1200" dirty="0" smtClean="0"/>
              <a:t>проекта. 26 </a:t>
            </a:r>
            <a:r>
              <a:rPr lang="ru-RU" sz="1200" dirty="0"/>
              <a:t>августа 2019 года были подведены итоги Федерального конкурса проектов по представлению бюджета для граждан в 2019 </a:t>
            </a:r>
            <a:r>
              <a:rPr lang="ru-RU" sz="1200" dirty="0" smtClean="0"/>
              <a:t>году. В </a:t>
            </a:r>
            <a:r>
              <a:rPr lang="ru-RU" sz="1200" dirty="0"/>
              <a:t>2019 году в Федеральном конкурсе участвовал 261 конкурсный проект из 44 регионов России. От Республики Башкортостан за победу боролись 36 конкурсных проектов, т.е. каждый 7-ой проект Федерального конкурса был представлен участниками из </a:t>
            </a:r>
            <a:r>
              <a:rPr lang="ru-RU" sz="1200" dirty="0" smtClean="0"/>
              <a:t>Башкортостана. 34 </a:t>
            </a:r>
            <a:r>
              <a:rPr lang="ru-RU" sz="1200" dirty="0"/>
              <a:t>конкурсных проекта (15 – от физических лиц и 19 – от юридических лиц) были отобраны конкурсной комиссией по проведению регионального конкурса проектов по представлению бюджета для граждан в 2019 году в рамках первого тура Федерального конкурса и направлены для участия во втором туре Федерального конкурса, и 2 конкурсных проекта самостоятельно прошли во второй тур Федерального </a:t>
            </a:r>
            <a:r>
              <a:rPr lang="ru-RU" sz="1200" dirty="0" smtClean="0"/>
              <a:t>конкурса. </a:t>
            </a:r>
          </a:p>
          <a:p>
            <a:pPr algn="just"/>
            <a:r>
              <a:rPr lang="ru-RU" sz="1200" dirty="0" smtClean="0"/>
              <a:t>Призовые места в 7-ми из 15-ти номинаций заняли 9 конкурсных проектов из Башкортостана (первое место – 2 конкурсных проекта, вторые места – 2 конкурсных проекта, третьи места – 5 конкурсных проектов), авторы остальных конкурсных проектов из Башкортостана удостоены сертификатов участников Федерального конкурса.</a:t>
            </a:r>
          </a:p>
          <a:p>
            <a:pPr indent="-342900" algn="just"/>
            <a:r>
              <a:rPr lang="ru-RU" sz="1200" dirty="0"/>
              <a:t>Финансовое управление администрации муниципального района </a:t>
            </a:r>
            <a:r>
              <a:rPr lang="ru-RU" sz="1200" dirty="0" err="1"/>
              <a:t>Мелеузовский</a:t>
            </a:r>
            <a:r>
              <a:rPr lang="ru-RU" sz="1200" dirty="0"/>
              <a:t> район Республики Башкортостан победило в номинации «Современные формы визуализации бюджета для </a:t>
            </a:r>
            <a:r>
              <a:rPr lang="ru-RU" sz="1200" dirty="0" smtClean="0"/>
              <a:t>граждан» на Республиканском и Федеральном уровне, </a:t>
            </a:r>
            <a:r>
              <a:rPr lang="ru-RU" sz="1200" dirty="0"/>
              <a:t>представив видеоролик «Бюджетные </a:t>
            </a:r>
            <a:r>
              <a:rPr lang="ru-RU" sz="1200" dirty="0" smtClean="0"/>
              <a:t>истории», В номинациях   «Бюджет для бизнеса» и  «Лучший видео ролик о бюджете» так же заняли призовые места на Республиканском и Федеральном уровнях. </a:t>
            </a:r>
          </a:p>
          <a:p>
            <a:pPr algn="just">
              <a:buNone/>
            </a:pPr>
            <a:r>
              <a:rPr lang="ru-RU" sz="1200" dirty="0" smtClean="0"/>
              <a:t> </a:t>
            </a:r>
            <a:r>
              <a:rPr lang="ru-RU" sz="1200" dirty="0"/>
              <a:t/>
            </a:r>
            <a:br>
              <a:rPr lang="ru-RU" sz="1200" dirty="0"/>
            </a:br>
            <a:endParaRPr lang="ru-RU" altLang="ru-RU" sz="1200" dirty="0"/>
          </a:p>
        </p:txBody>
      </p:sp>
      <p:sp>
        <p:nvSpPr>
          <p:cNvPr id="2" name="TextBox 1">
            <a:extLst>
              <a:ext uri="{FF2B5EF4-FFF2-40B4-BE49-F238E27FC236}">
                <a16:creationId xmlns="" xmlns:a16="http://schemas.microsoft.com/office/drawing/2014/main" id="{595B3C36-C3B8-4A8E-AB94-2075578737D8}"/>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spcBef>
                <a:spcPct val="0"/>
              </a:spcBef>
              <a:buClrTx/>
              <a:buFontTx/>
              <a:buNone/>
              <a:defRPr/>
            </a:pPr>
            <a:endParaRPr lang="ru-RU" sz="1600" u="sng"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Bef>
                <a:spcPct val="0"/>
              </a:spcBef>
              <a:buClrTx/>
              <a:buFontTx/>
              <a:buNone/>
              <a:defRPr/>
            </a:pP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Конкурсы проектов «Бюджет для граждан» и повышение бюджетной грамотности</a:t>
            </a:r>
          </a:p>
        </p:txBody>
      </p:sp>
      <p:pic>
        <p:nvPicPr>
          <p:cNvPr id="29700" name="Picture 3">
            <a:extLst>
              <a:ext uri="{FF2B5EF4-FFF2-40B4-BE49-F238E27FC236}">
                <a16:creationId xmlns="" xmlns:a16="http://schemas.microsoft.com/office/drawing/2014/main" id="{8FC6EA45-EC3F-4F93-BCDC-7F936F494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0" y="-13939"/>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36296" y="5614015"/>
            <a:ext cx="1877751" cy="1243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a:xfrm>
            <a:off x="6980447" y="0"/>
            <a:ext cx="2133600" cy="365125"/>
          </a:xfrm>
        </p:spPr>
        <p:txBody>
          <a:bodyPr/>
          <a:lstStyle/>
          <a:p>
            <a:fld id="{434A3D7E-C280-4DCD-A7E1-93BBC7758E8E}" type="slidenum">
              <a:rPr lang="ru-RU" smtClean="0">
                <a:solidFill>
                  <a:schemeClr val="tx1"/>
                </a:solidFill>
              </a:rPr>
              <a:t>10</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300" name="Text Box 4">
            <a:extLst>
              <a:ext uri="{FF2B5EF4-FFF2-40B4-BE49-F238E27FC236}">
                <a16:creationId xmlns="" xmlns:a16="http://schemas.microsoft.com/office/drawing/2014/main" id="{04961988-0D87-447C-8C59-A1CFCCC8C1D2}"/>
              </a:ext>
            </a:extLst>
          </p:cNvPr>
          <p:cNvSpPr txBox="1">
            <a:spLocks noChangeArrowheads="1"/>
          </p:cNvSpPr>
          <p:nvPr/>
        </p:nvSpPr>
        <p:spPr bwMode="auto">
          <a:xfrm>
            <a:off x="971550" y="476250"/>
            <a:ext cx="7921625" cy="457200"/>
          </a:xfrm>
          <a:prstGeom prst="rect">
            <a:avLst/>
          </a:prstGeom>
          <a:solidFill>
            <a:schemeClr val="bg1">
              <a:alpha val="17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ru-RU" sz="2400" b="1">
              <a:solidFill>
                <a:schemeClr val="bg1"/>
              </a:solidFill>
              <a:effectLst>
                <a:outerShdw blurRad="38100" dist="38100" dir="2700000" algn="tl">
                  <a:srgbClr val="C0C0C0"/>
                </a:outerShdw>
              </a:effectLst>
              <a:latin typeface="Arial" charset="0"/>
            </a:endParaRPr>
          </a:p>
        </p:txBody>
      </p:sp>
      <p:sp>
        <p:nvSpPr>
          <p:cNvPr id="2" name="Номер слайда 1"/>
          <p:cNvSpPr>
            <a:spLocks noGrp="1"/>
          </p:cNvSpPr>
          <p:nvPr>
            <p:ph type="sldNum" sz="quarter" idx="12"/>
          </p:nvPr>
        </p:nvSpPr>
        <p:spPr>
          <a:xfrm>
            <a:off x="7010400" y="0"/>
            <a:ext cx="2133600" cy="365125"/>
          </a:xfrm>
        </p:spPr>
        <p:txBody>
          <a:bodyPr/>
          <a:lstStyle/>
          <a:p>
            <a:fld id="{434A3D7E-C280-4DCD-A7E1-93BBC7758E8E}" type="slidenum">
              <a:rPr lang="ru-RU" smtClean="0">
                <a:solidFill>
                  <a:schemeClr val="tx1"/>
                </a:solidFill>
              </a:rPr>
              <a:t>11</a:t>
            </a:fld>
            <a:endParaRPr lang="ru-RU" dirty="0">
              <a:solidFill>
                <a:schemeClr val="tx1"/>
              </a:solidFill>
            </a:endParaRPr>
          </a:p>
        </p:txBody>
      </p:sp>
      <p:graphicFrame>
        <p:nvGraphicFramePr>
          <p:cNvPr id="30723" name="Object 5">
            <a:extLst>
              <a:ext uri="{FF2B5EF4-FFF2-40B4-BE49-F238E27FC236}">
                <a16:creationId xmlns="" xmlns:a16="http://schemas.microsoft.com/office/drawing/2014/main" id="{983634B5-8A5F-433C-975B-2D338DA9BE5A}"/>
              </a:ext>
            </a:extLst>
          </p:cNvPr>
          <p:cNvGraphicFramePr>
            <a:graphicFrameLocks noGrp="1" noChangeAspect="1"/>
          </p:cNvGraphicFramePr>
          <p:nvPr>
            <p:ph type="ctrTitle" idx="4294967295"/>
          </p:nvPr>
        </p:nvGraphicFramePr>
        <p:xfrm>
          <a:off x="808038" y="0"/>
          <a:ext cx="8335962" cy="4581525"/>
        </p:xfrm>
        <a:graphic>
          <a:graphicData uri="http://schemas.openxmlformats.org/presentationml/2006/ole">
            <mc:AlternateContent xmlns:mc="http://schemas.openxmlformats.org/markup-compatibility/2006">
              <mc:Choice xmlns:v="urn:schemas-microsoft-com:vml" Requires="v">
                <p:oleObj spid="_x0000_s1265" name="Диаграмма" r:id="rId3" imgW="7867530" imgH="4324260" progId="MSGraph.Chart.8">
                  <p:embed followColorScheme="full"/>
                </p:oleObj>
              </mc:Choice>
              <mc:Fallback>
                <p:oleObj name="Диаграмма" r:id="rId3" imgW="7867530" imgH="4324260" progId="MSGraph.Chart.8">
                  <p:embed followColorScheme="full"/>
                  <p:pic>
                    <p:nvPicPr>
                      <p:cNvPr id="30723" name="Object 5">
                        <a:extLst>
                          <a:ext uri="{FF2B5EF4-FFF2-40B4-BE49-F238E27FC236}">
                            <a16:creationId xmlns="" xmlns:a16="http://schemas.microsoft.com/office/drawing/2014/main" id="{983634B5-8A5F-433C-975B-2D338DA9BE5A}"/>
                          </a:ext>
                        </a:extLst>
                      </p:cNvPr>
                      <p:cNvPicPr>
                        <a:picLocks noChangeAspect="1" noChangeArrowheads="1"/>
                      </p:cNvPicPr>
                      <p:nvPr/>
                    </p:nvPicPr>
                    <p:blipFill>
                      <a:blip r:embed="rId4"/>
                      <a:srcRect/>
                      <a:stretch>
                        <a:fillRect/>
                      </a:stretch>
                    </p:blipFill>
                    <p:spPr bwMode="auto">
                      <a:xfrm>
                        <a:off x="808038" y="0"/>
                        <a:ext cx="8335962"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670" name="Rectangle 6">
            <a:extLst>
              <a:ext uri="{FF2B5EF4-FFF2-40B4-BE49-F238E27FC236}">
                <a16:creationId xmlns="" xmlns:a16="http://schemas.microsoft.com/office/drawing/2014/main" id="{4FD20FD9-9CDF-4CF7-B7D4-BA417142F85E}"/>
              </a:ext>
            </a:extLst>
          </p:cNvPr>
          <p:cNvSpPr>
            <a:spLocks noChangeArrowheads="1"/>
          </p:cNvSpPr>
          <p:nvPr/>
        </p:nvSpPr>
        <p:spPr bwMode="auto">
          <a:xfrm>
            <a:off x="3347864" y="2024633"/>
            <a:ext cx="5724128"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ru-RU" altLang="ru-RU" sz="2400" dirty="0">
              <a:solidFill>
                <a:srgbClr val="006600"/>
              </a:solidFill>
            </a:endParaRPr>
          </a:p>
          <a:p>
            <a:pPr algn="ctr" eaLnBrk="1" hangingPunct="1">
              <a:defRPr/>
            </a:pPr>
            <a:endParaRPr lang="ru-RU" altLang="ru-RU" sz="2400" dirty="0">
              <a:solidFill>
                <a:srgbClr val="006600"/>
              </a:solidFill>
            </a:endParaRPr>
          </a:p>
          <a:p>
            <a:pPr algn="ctr" eaLnBrk="1" hangingPunct="1">
              <a:defRPr/>
            </a:pPr>
            <a:endParaRPr lang="ru-RU" altLang="ru-RU" sz="2400" dirty="0">
              <a:solidFill>
                <a:srgbClr val="006600"/>
              </a:solidFill>
            </a:endParaRPr>
          </a:p>
          <a:p>
            <a:pPr algn="ctr" eaLnBrk="1" hangingPunct="1">
              <a:defRPr/>
            </a:pPr>
            <a:endParaRPr lang="ru-RU" altLang="ru-RU" sz="2400" dirty="0">
              <a:solidFill>
                <a:srgbClr val="006600"/>
              </a:solidFill>
            </a:endParaRPr>
          </a:p>
          <a:p>
            <a:pPr algn="just" eaLnBrk="1" hangingPunct="1">
              <a:defRPr/>
            </a:pPr>
            <a:endParaRPr lang="ru-RU" altLang="ru-RU" sz="2400" dirty="0">
              <a:solidFill>
                <a:srgbClr val="006600"/>
              </a:solidFill>
            </a:endParaRPr>
          </a:p>
          <a:p>
            <a:pPr algn="just" eaLnBrk="1" hangingPunct="1">
              <a:defRPr/>
            </a:pPr>
            <a:r>
              <a:rPr lang="ru-RU" altLang="ru-RU" sz="1200" dirty="0">
                <a:latin typeface="Times New Roman" panose="02020603050405020304" pitchFamily="18" charset="0"/>
                <a:cs typeface="Times New Roman" panose="02020603050405020304" pitchFamily="18" charset="0"/>
              </a:rPr>
              <a:t>      </a:t>
            </a:r>
          </a:p>
          <a:p>
            <a:pPr algn="just" eaLnBrk="1" hangingPunct="1">
              <a:defRPr/>
            </a:pPr>
            <a:r>
              <a:rPr lang="ru-RU" altLang="ru-RU" sz="1200" dirty="0">
                <a:latin typeface="Times New Roman" panose="02020603050405020304" pitchFamily="18" charset="0"/>
                <a:cs typeface="Times New Roman" panose="02020603050405020304" pitchFamily="18" charset="0"/>
              </a:rPr>
              <a:t>           Мелеузовский  район  находится  на юге  Республики Башкортостан.  Площадь  района  составляет  3254  км².      </a:t>
            </a:r>
          </a:p>
          <a:p>
            <a:pPr algn="just" eaLnBrk="1" hangingPunct="1">
              <a:defRPr/>
            </a:pPr>
            <a:r>
              <a:rPr lang="ru-RU" altLang="ru-RU" sz="1200" dirty="0">
                <a:latin typeface="Times New Roman" panose="02020603050405020304" pitchFamily="18" charset="0"/>
                <a:cs typeface="Times New Roman" panose="02020603050405020304" pitchFamily="18" charset="0"/>
              </a:rPr>
              <a:t>           Мелеузовский  район  Республики  Башкортостан был образован 20 августа  1930  года. </a:t>
            </a:r>
          </a:p>
          <a:p>
            <a:pPr algn="just" eaLnBrk="1" hangingPunct="1">
              <a:defRPr/>
            </a:pPr>
            <a:r>
              <a:rPr lang="ru-RU" altLang="ru-RU" sz="1200" dirty="0">
                <a:latin typeface="Times New Roman" panose="02020603050405020304" pitchFamily="18" charset="0"/>
                <a:cs typeface="Times New Roman" panose="02020603050405020304" pitchFamily="18" charset="0"/>
              </a:rPr>
              <a:t>           Деление муниципального района Мелеузовский район Республики Башкортостан на территории производится в соответствии с общероссийским классификатором территорий муниципальных образований – ОКТМО (Общероссийский классификатор территорий муниципальных образований) – ОКТМО (для муниципального района Мелеузовский район Республики Башкортостан «ОК 033-2013. Общероссийский классификатор территорий муниципальных образований» (Том 5. Приволжский федеральный округ) (утв. Приказом </a:t>
            </a:r>
            <a:r>
              <a:rPr lang="ru-RU" altLang="ru-RU" sz="1200" dirty="0" err="1">
                <a:latin typeface="Times New Roman" panose="02020603050405020304" pitchFamily="18" charset="0"/>
                <a:cs typeface="Times New Roman" panose="02020603050405020304" pitchFamily="18" charset="0"/>
              </a:rPr>
              <a:t>Росстандарта</a:t>
            </a:r>
            <a:r>
              <a:rPr lang="ru-RU" altLang="ru-RU" sz="1200" dirty="0">
                <a:latin typeface="Times New Roman" panose="02020603050405020304" pitchFamily="18" charset="0"/>
                <a:cs typeface="Times New Roman" panose="02020603050405020304" pitchFamily="18" charset="0"/>
              </a:rPr>
              <a:t> от 14.06.2013 «159-ст)(с учетом Изменений 1/2013-208/2016).</a:t>
            </a:r>
          </a:p>
          <a:p>
            <a:pPr algn="just" eaLnBrk="1" hangingPunct="1">
              <a:defRPr/>
            </a:pPr>
            <a:r>
              <a:rPr lang="ru-RU" altLang="ru-RU" sz="1200" dirty="0">
                <a:latin typeface="Times New Roman" panose="02020603050405020304" pitchFamily="18" charset="0"/>
                <a:cs typeface="Times New Roman" panose="02020603050405020304" pitchFamily="18" charset="0"/>
              </a:rPr>
              <a:t>             В соответствии с ОКТМО муниципальный район  Республики Башкортостан подразделяется на следующие муниципальные образования:</a:t>
            </a:r>
          </a:p>
          <a:p>
            <a:pPr marL="171450" indent="-171450" algn="just" eaLnBrk="1" hangingPunct="1">
              <a:buFontTx/>
              <a:buChar char="-"/>
              <a:defRPr/>
            </a:pPr>
            <a:r>
              <a:rPr lang="ru-RU" altLang="ru-RU" sz="1200" dirty="0">
                <a:latin typeface="Times New Roman" panose="02020603050405020304" pitchFamily="18" charset="0"/>
                <a:cs typeface="Times New Roman" panose="02020603050405020304" pitchFamily="18" charset="0"/>
              </a:rPr>
              <a:t>1 Мелеузовский муниципальный район;</a:t>
            </a:r>
          </a:p>
          <a:p>
            <a:pPr marL="171450" indent="-171450" algn="just" eaLnBrk="1" hangingPunct="1">
              <a:buFontTx/>
              <a:buChar char="-"/>
              <a:defRPr/>
            </a:pPr>
            <a:r>
              <a:rPr lang="ru-RU" altLang="ru-RU" sz="1200" dirty="0">
                <a:latin typeface="Times New Roman" panose="02020603050405020304" pitchFamily="18" charset="0"/>
                <a:cs typeface="Times New Roman" panose="02020603050405020304" pitchFamily="18" charset="0"/>
              </a:rPr>
              <a:t>1 городское поселение;</a:t>
            </a:r>
          </a:p>
          <a:p>
            <a:pPr marL="171450" indent="-171450" algn="just" eaLnBrk="1" hangingPunct="1">
              <a:buFontTx/>
              <a:buChar char="-"/>
              <a:defRPr/>
            </a:pPr>
            <a:r>
              <a:rPr lang="ru-RU" altLang="ru-RU" sz="1200" dirty="0">
                <a:latin typeface="Times New Roman" panose="02020603050405020304" pitchFamily="18" charset="0"/>
                <a:cs typeface="Times New Roman" panose="02020603050405020304" pitchFamily="18" charset="0"/>
              </a:rPr>
              <a:t>16 сельских поселений (95 населенных пунктов).</a:t>
            </a:r>
          </a:p>
          <a:p>
            <a:pPr algn="just" eaLnBrk="1" hangingPunct="1">
              <a:defRPr/>
            </a:pPr>
            <a:r>
              <a:rPr lang="ru-RU" altLang="ru-RU" sz="1200" dirty="0">
                <a:latin typeface="Times New Roman" panose="02020603050405020304" pitchFamily="18" charset="0"/>
                <a:cs typeface="Times New Roman" panose="02020603050405020304" pitchFamily="18" charset="0"/>
              </a:rPr>
              <a:t>            Численность   населения   на    1   января   </a:t>
            </a:r>
            <a:r>
              <a:rPr lang="ru-RU" altLang="ru-RU" sz="1200" dirty="0" smtClean="0">
                <a:latin typeface="Times New Roman" panose="02020603050405020304" pitchFamily="18" charset="0"/>
                <a:cs typeface="Times New Roman" panose="02020603050405020304" pitchFamily="18" charset="0"/>
              </a:rPr>
              <a:t>2019   </a:t>
            </a:r>
            <a:r>
              <a:rPr lang="ru-RU" altLang="ru-RU" sz="1200" dirty="0">
                <a:latin typeface="Times New Roman" panose="02020603050405020304" pitchFamily="18" charset="0"/>
                <a:cs typeface="Times New Roman" panose="02020603050405020304" pitchFamily="18" charset="0"/>
              </a:rPr>
              <a:t>года составляет  </a:t>
            </a:r>
            <a:r>
              <a:rPr lang="ru-RU" altLang="ru-RU" sz="1200" dirty="0" smtClean="0">
                <a:latin typeface="Times New Roman" panose="02020603050405020304" pitchFamily="18" charset="0"/>
                <a:cs typeface="Times New Roman" panose="02020603050405020304" pitchFamily="18" charset="0"/>
              </a:rPr>
              <a:t>82000  человек,  </a:t>
            </a:r>
            <a:r>
              <a:rPr lang="ru-RU" altLang="ru-RU" sz="1200" dirty="0">
                <a:latin typeface="Times New Roman" panose="02020603050405020304" pitchFamily="18" charset="0"/>
                <a:cs typeface="Times New Roman" panose="02020603050405020304" pitchFamily="18" charset="0"/>
              </a:rPr>
              <a:t>в  том   числе  в  городе  </a:t>
            </a:r>
            <a:r>
              <a:rPr lang="ru-RU" altLang="ru-RU" sz="1200" dirty="0" smtClean="0">
                <a:latin typeface="Times New Roman" panose="02020603050405020304" pitchFamily="18" charset="0"/>
                <a:cs typeface="Times New Roman" panose="02020603050405020304" pitchFamily="18" charset="0"/>
              </a:rPr>
              <a:t>57 248 человек,  </a:t>
            </a:r>
            <a:r>
              <a:rPr lang="ru-RU" altLang="ru-RU" sz="1200" dirty="0">
                <a:latin typeface="Times New Roman" panose="02020603050405020304" pitchFamily="18" charset="0"/>
                <a:cs typeface="Times New Roman" panose="02020603050405020304" pitchFamily="18" charset="0"/>
              </a:rPr>
              <a:t>в  районе  </a:t>
            </a:r>
            <a:r>
              <a:rPr lang="ru-RU" altLang="ru-RU" sz="1200" dirty="0" smtClean="0">
                <a:latin typeface="Times New Roman" panose="02020603050405020304" pitchFamily="18" charset="0"/>
                <a:cs typeface="Times New Roman" panose="02020603050405020304" pitchFamily="18" charset="0"/>
              </a:rPr>
              <a:t>24 752  человека.</a:t>
            </a:r>
            <a:endParaRPr lang="ru-RU" altLang="ru-RU" sz="1200" dirty="0">
              <a:latin typeface="Times New Roman" panose="02020603050405020304" pitchFamily="18" charset="0"/>
              <a:cs typeface="Times New Roman" panose="02020603050405020304" pitchFamily="18" charset="0"/>
            </a:endParaRPr>
          </a:p>
          <a:p>
            <a:pPr algn="just" eaLnBrk="1" hangingPunct="1">
              <a:defRPr/>
            </a:pPr>
            <a:r>
              <a:rPr lang="ru-RU" altLang="ru-RU" sz="1200" dirty="0">
                <a:latin typeface="Times New Roman" panose="02020603050405020304" pitchFamily="18" charset="0"/>
                <a:cs typeface="Times New Roman" panose="02020603050405020304" pitchFamily="18" charset="0"/>
              </a:rPr>
              <a:t>              Район   —    промышленно - сельскохозяйственный. Предприятия    обрабатывающей    промышленности  сосредоточены   в   городе  Мелеуз.                </a:t>
            </a:r>
          </a:p>
          <a:p>
            <a:pPr algn="just" eaLnBrk="1" hangingPunct="1">
              <a:defRPr/>
            </a:pPr>
            <a:r>
              <a:rPr lang="ru-RU" altLang="ru-RU" sz="1200" dirty="0">
                <a:latin typeface="Times New Roman" panose="02020603050405020304" pitchFamily="18" charset="0"/>
                <a:cs typeface="Times New Roman" panose="02020603050405020304" pitchFamily="18" charset="0"/>
              </a:rPr>
              <a:t>              Сельскохозяйственные  угодья  занимают 184,2 тыс. га, из  них  пашня —  108,2 тыс. га,  сенокосы и пастбища  —  67,3 тыс. га.        Растениеводство  представлено зерновым  хозяйством,   возделыванием   свёклы  сахарной, подсолнечника,   картофеля;   животноводство  —  молочно-мясным  скотоводством,   свиноводством,  овцеводством. </a:t>
            </a:r>
          </a:p>
          <a:p>
            <a:pPr algn="just" eaLnBrk="1" hangingPunct="1">
              <a:defRPr/>
            </a:pPr>
            <a:r>
              <a:rPr lang="ru-RU" altLang="ru-RU" sz="1200" dirty="0">
                <a:latin typeface="Times New Roman" panose="02020603050405020304" pitchFamily="18" charset="0"/>
                <a:cs typeface="Times New Roman" panose="02020603050405020304" pitchFamily="18" charset="0"/>
              </a:rPr>
              <a:t>             В  районе  41  общеобразовательная  школа,  в  том числе   17  средних;   31  массовая   библиотека,  47  клубных учреждений,  одна  участковая   больница. </a:t>
            </a:r>
          </a:p>
          <a:p>
            <a:pPr algn="just" eaLnBrk="1" hangingPunct="1">
              <a:defRPr/>
            </a:pPr>
            <a:r>
              <a:rPr lang="ru-RU" altLang="ru-RU" sz="1200" dirty="0">
                <a:latin typeface="Times New Roman" panose="02020603050405020304" pitchFamily="18" charset="0"/>
                <a:cs typeface="Times New Roman" panose="02020603050405020304" pitchFamily="18" charset="0"/>
              </a:rPr>
              <a:t>             Издаются  газеты на  русском языке - «Путь Октября», «Метро-Мелеуз», «Пульс-М» и   башкирском языке  —   «</a:t>
            </a:r>
            <a:r>
              <a:rPr lang="ru-RU" altLang="ru-RU" sz="1200" dirty="0" err="1">
                <a:latin typeface="Times New Roman" panose="02020603050405020304" pitchFamily="18" charset="0"/>
                <a:cs typeface="Times New Roman" panose="02020603050405020304" pitchFamily="18" charset="0"/>
              </a:rPr>
              <a:t>Кунгак</a:t>
            </a:r>
            <a:r>
              <a:rPr lang="ru-RU" altLang="ru-RU" sz="1200" dirty="0">
                <a:latin typeface="Times New Roman" panose="02020603050405020304" pitchFamily="18" charset="0"/>
                <a:cs typeface="Times New Roman" panose="02020603050405020304" pitchFamily="18" charset="0"/>
              </a:rPr>
              <a:t>».   Имеется   телерадиокомпания   «Сатурн».</a:t>
            </a:r>
          </a:p>
          <a:p>
            <a:pPr algn="just" eaLnBrk="1" hangingPunct="1">
              <a:defRPr/>
            </a:pPr>
            <a:endParaRPr lang="ru-RU" altLang="ru-RU" sz="1200" b="1" dirty="0">
              <a:solidFill>
                <a:schemeClr val="folHlink"/>
              </a:solidFill>
            </a:endParaRPr>
          </a:p>
          <a:p>
            <a:pPr algn="ctr" eaLnBrk="1" hangingPunct="1">
              <a:defRPr/>
            </a:pPr>
            <a:endParaRPr lang="ru-RU" altLang="ru-RU" sz="2800" b="1" dirty="0">
              <a:solidFill>
                <a:schemeClr val="folHlink"/>
              </a:solidFill>
            </a:endParaRPr>
          </a:p>
          <a:p>
            <a:pPr algn="ctr" eaLnBrk="1" hangingPunct="1">
              <a:defRPr/>
            </a:pPr>
            <a:endParaRPr lang="ru-RU" altLang="ru-RU" sz="2800" b="1" dirty="0">
              <a:solidFill>
                <a:schemeClr val="folHlink"/>
              </a:solidFill>
            </a:endParaRPr>
          </a:p>
          <a:p>
            <a:pPr algn="ctr" eaLnBrk="1" hangingPunct="1">
              <a:defRPr/>
            </a:pPr>
            <a:endParaRPr lang="ru-RU" altLang="ru-RU" sz="2800" b="1" dirty="0">
              <a:solidFill>
                <a:schemeClr val="folHlink"/>
              </a:solidFill>
            </a:endParaRPr>
          </a:p>
          <a:p>
            <a:pPr algn="ctr" eaLnBrk="1" hangingPunct="1">
              <a:defRPr/>
            </a:pPr>
            <a:r>
              <a:rPr lang="ru-RU" altLang="ru-RU" sz="2400" dirty="0"/>
              <a:t>           </a:t>
            </a:r>
          </a:p>
        </p:txBody>
      </p:sp>
      <p:sp>
        <p:nvSpPr>
          <p:cNvPr id="8" name="TextBox 7">
            <a:extLst>
              <a:ext uri="{FF2B5EF4-FFF2-40B4-BE49-F238E27FC236}">
                <a16:creationId xmlns="" xmlns:a16="http://schemas.microsoft.com/office/drawing/2014/main" id="{402B0305-B453-46D3-B61E-2596438219DA}"/>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defRPr/>
            </a:pPr>
            <a:r>
              <a:rPr lang="ru-RU" sz="1600" dirty="0">
                <a:latin typeface="Times New Roman" panose="02020603050405020304" pitchFamily="18" charset="0"/>
                <a:cs typeface="Times New Roman" panose="02020603050405020304" pitchFamily="18" charset="0"/>
              </a:rPr>
              <a:t>Административное устройство муниципального района</a:t>
            </a:r>
          </a:p>
          <a:p>
            <a:pPr algn="ctr">
              <a:defRPr/>
            </a:pPr>
            <a:r>
              <a:rPr lang="ru-RU" sz="1600" dirty="0">
                <a:latin typeface="Times New Roman" panose="02020603050405020304" pitchFamily="18" charset="0"/>
                <a:cs typeface="Times New Roman" panose="02020603050405020304" pitchFamily="18" charset="0"/>
              </a:rPr>
              <a:t> Мелеузовский район Республики Башкортостан</a:t>
            </a:r>
          </a:p>
        </p:txBody>
      </p:sp>
      <p:pic>
        <p:nvPicPr>
          <p:cNvPr id="30727" name="Picture 3">
            <a:extLst>
              <a:ext uri="{FF2B5EF4-FFF2-40B4-BE49-F238E27FC236}">
                <a16:creationId xmlns="" xmlns:a16="http://schemas.microsoft.com/office/drawing/2014/main" id="{7D60F5BA-5F14-440A-A21E-3D33EC3D48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04850" cy="70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Рисунок 9">
            <a:extLst>
              <a:ext uri="{FF2B5EF4-FFF2-40B4-BE49-F238E27FC236}">
                <a16:creationId xmlns:a16="http://schemas.microsoft.com/office/drawing/2014/main" xmlns="" id="{E42EDBAB-FCFE-4E12-A18A-15343F48A77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1556792"/>
            <a:ext cx="3275856" cy="451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07232107-AF21-419A-A1CD-244678EF8F3F}"/>
              </a:ext>
            </a:extLst>
          </p:cNvPr>
          <p:cNvSpPr txBox="1"/>
          <p:nvPr/>
        </p:nvSpPr>
        <p:spPr>
          <a:xfrm>
            <a:off x="0" y="0"/>
            <a:ext cx="9144000" cy="584200"/>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показатели социально-экономического развития муниципального                                                                                                                                                   района Мелеузовский район Республики Башкортостан за </a:t>
            </a:r>
            <a:r>
              <a:rPr lang="ru-RU" sz="1600" dirty="0" smtClean="0">
                <a:latin typeface="Times New Roman" panose="02020603050405020304" pitchFamily="18" charset="0"/>
                <a:cs typeface="Times New Roman" panose="02020603050405020304" pitchFamily="18" charset="0"/>
              </a:rPr>
              <a:t>2018-2020 </a:t>
            </a:r>
            <a:r>
              <a:rPr lang="ru-RU" sz="1600" dirty="0">
                <a:latin typeface="Times New Roman" panose="02020603050405020304" pitchFamily="18" charset="0"/>
                <a:cs typeface="Times New Roman" panose="02020603050405020304" pitchFamily="18" charset="0"/>
              </a:rPr>
              <a:t>годы</a:t>
            </a:r>
          </a:p>
        </p:txBody>
      </p:sp>
      <p:pic>
        <p:nvPicPr>
          <p:cNvPr id="31747" name="Picture 3">
            <a:extLst>
              <a:ext uri="{FF2B5EF4-FFF2-40B4-BE49-F238E27FC236}">
                <a16:creationId xmlns="" xmlns:a16="http://schemas.microsoft.com/office/drawing/2014/main" id="{6C08E0A8-512E-427B-AF1F-BB34C39D3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6515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Диаграмма 4">
            <a:extLst>
              <a:ext uri="{FF2B5EF4-FFF2-40B4-BE49-F238E27FC236}">
                <a16:creationId xmlns="" xmlns:a16="http://schemas.microsoft.com/office/drawing/2014/main" id="{6A3692B7-E4F7-4439-BCF8-FB167A2A8D94}"/>
              </a:ext>
            </a:extLst>
          </p:cNvPr>
          <p:cNvGraphicFramePr>
            <a:graphicFrameLocks/>
          </p:cNvGraphicFramePr>
          <p:nvPr>
            <p:extLst>
              <p:ext uri="{D42A27DB-BD31-4B8C-83A1-F6EECF244321}">
                <p14:modId xmlns:p14="http://schemas.microsoft.com/office/powerpoint/2010/main" val="3144589413"/>
              </p:ext>
            </p:extLst>
          </p:nvPr>
        </p:nvGraphicFramePr>
        <p:xfrm>
          <a:off x="-324544" y="3185592"/>
          <a:ext cx="5326090" cy="36724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Таблица 2">
            <a:extLst>
              <a:ext uri="{FF2B5EF4-FFF2-40B4-BE49-F238E27FC236}">
                <a16:creationId xmlns="" xmlns:a16="http://schemas.microsoft.com/office/drawing/2014/main" id="{7AA4CE39-E3E3-4D76-87AC-A8EFF2F2F1DF}"/>
              </a:ext>
            </a:extLst>
          </p:cNvPr>
          <p:cNvGraphicFramePr>
            <a:graphicFrameLocks noGrp="1"/>
          </p:cNvGraphicFramePr>
          <p:nvPr>
            <p:extLst>
              <p:ext uri="{D42A27DB-BD31-4B8C-83A1-F6EECF244321}">
                <p14:modId xmlns:p14="http://schemas.microsoft.com/office/powerpoint/2010/main" val="1983482428"/>
              </p:ext>
            </p:extLst>
          </p:nvPr>
        </p:nvGraphicFramePr>
        <p:xfrm>
          <a:off x="53752" y="709840"/>
          <a:ext cx="9036495" cy="2540448"/>
        </p:xfrm>
        <a:graphic>
          <a:graphicData uri="http://schemas.openxmlformats.org/drawingml/2006/table">
            <a:tbl>
              <a:tblPr firstRow="1" bandRow="1">
                <a:tableStyleId>{5C22544A-7EE6-4342-B048-85BDC9FD1C3A}</a:tableStyleId>
              </a:tblPr>
              <a:tblGrid>
                <a:gridCol w="6228184">
                  <a:extLst>
                    <a:ext uri="{9D8B030D-6E8A-4147-A177-3AD203B41FA5}">
                      <a16:colId xmlns="" xmlns:a16="http://schemas.microsoft.com/office/drawing/2014/main" val="20000"/>
                    </a:ext>
                  </a:extLst>
                </a:gridCol>
                <a:gridCol w="936104">
                  <a:extLst>
                    <a:ext uri="{9D8B030D-6E8A-4147-A177-3AD203B41FA5}">
                      <a16:colId xmlns="" xmlns:a16="http://schemas.microsoft.com/office/drawing/2014/main" val="20001"/>
                    </a:ext>
                  </a:extLst>
                </a:gridCol>
                <a:gridCol w="1008112">
                  <a:extLst>
                    <a:ext uri="{9D8B030D-6E8A-4147-A177-3AD203B41FA5}">
                      <a16:colId xmlns="" xmlns:a16="http://schemas.microsoft.com/office/drawing/2014/main" val="20002"/>
                    </a:ext>
                  </a:extLst>
                </a:gridCol>
                <a:gridCol w="864095">
                  <a:extLst>
                    <a:ext uri="{9D8B030D-6E8A-4147-A177-3AD203B41FA5}">
                      <a16:colId xmlns="" xmlns:a16="http://schemas.microsoft.com/office/drawing/2014/main" val="20003"/>
                    </a:ext>
                  </a:extLst>
                </a:gridCol>
              </a:tblGrid>
              <a:tr h="370588">
                <a:tc>
                  <a:txBody>
                    <a:bodyPr/>
                    <a:lstStyle/>
                    <a:p>
                      <a:r>
                        <a:rPr lang="ru-RU" sz="1200" dirty="0">
                          <a:solidFill>
                            <a:schemeClr val="tx1"/>
                          </a:solidFill>
                          <a:latin typeface="Times New Roman" panose="02020603050405020304" pitchFamily="18" charset="0"/>
                          <a:cs typeface="Times New Roman" panose="02020603050405020304" pitchFamily="18" charset="0"/>
                        </a:rPr>
                        <a:t>Показатели</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2018 </a:t>
                      </a:r>
                      <a:r>
                        <a:rPr lang="ru-RU" sz="1200" dirty="0">
                          <a:solidFill>
                            <a:schemeClr val="tx1"/>
                          </a:solidFill>
                          <a:latin typeface="Times New Roman" panose="02020603050405020304" pitchFamily="18" charset="0"/>
                          <a:cs typeface="Times New Roman" panose="02020603050405020304" pitchFamily="18" charset="0"/>
                        </a:rPr>
                        <a:t>год (факт)</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2019 </a:t>
                      </a:r>
                      <a:r>
                        <a:rPr lang="ru-RU" sz="1200" dirty="0">
                          <a:solidFill>
                            <a:schemeClr val="tx1"/>
                          </a:solidFill>
                          <a:latin typeface="Times New Roman" panose="02020603050405020304" pitchFamily="18" charset="0"/>
                          <a:cs typeface="Times New Roman" panose="02020603050405020304" pitchFamily="18" charset="0"/>
                        </a:rPr>
                        <a:t>год (факт)</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2020 </a:t>
                      </a:r>
                      <a:r>
                        <a:rPr lang="ru-RU" sz="1200" dirty="0">
                          <a:solidFill>
                            <a:schemeClr val="tx1"/>
                          </a:solidFill>
                          <a:latin typeface="Times New Roman" panose="02020603050405020304" pitchFamily="18" charset="0"/>
                          <a:cs typeface="Times New Roman" panose="02020603050405020304" pitchFamily="18" charset="0"/>
                        </a:rPr>
                        <a:t>год (оценка)</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0"/>
                  </a:ext>
                </a:extLst>
              </a:tr>
              <a:tr h="299340">
                <a:tc>
                  <a:txBody>
                    <a:bodyPr/>
                    <a:lstStyle/>
                    <a:p>
                      <a:r>
                        <a:rPr lang="ru-RU" sz="1000" dirty="0">
                          <a:latin typeface="Times New Roman" panose="02020603050405020304" pitchFamily="18" charset="0"/>
                          <a:cs typeface="Times New Roman" panose="02020603050405020304" pitchFamily="18" charset="0"/>
                        </a:rPr>
                        <a:t>Объем инвестиций</a:t>
                      </a:r>
                      <a:r>
                        <a:rPr lang="ru-RU" sz="1000" baseline="0" dirty="0">
                          <a:latin typeface="Times New Roman" panose="02020603050405020304" pitchFamily="18" charset="0"/>
                          <a:cs typeface="Times New Roman" panose="02020603050405020304" pitchFamily="18" charset="0"/>
                        </a:rPr>
                        <a:t> в основной капитал (за исключением бюджетных средств) в расчете на 1 жителя, </a:t>
                      </a:r>
                      <a:r>
                        <a:rPr lang="ru-RU" sz="1000" baseline="0" dirty="0" err="1">
                          <a:latin typeface="Times New Roman" panose="02020603050405020304" pitchFamily="18" charset="0"/>
                          <a:cs typeface="Times New Roman" panose="02020603050405020304" pitchFamily="18" charset="0"/>
                        </a:rPr>
                        <a:t>руб</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10 206,0</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5 442,0</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16 242,0</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1"/>
                  </a:ext>
                </a:extLst>
              </a:tr>
              <a:tr h="360040">
                <a:tc>
                  <a:txBody>
                    <a:bodyPr/>
                    <a:lstStyle/>
                    <a:p>
                      <a:r>
                        <a:rPr lang="ru-RU" sz="1000" dirty="0">
                          <a:latin typeface="Times New Roman" panose="02020603050405020304" pitchFamily="18" charset="0"/>
                          <a:cs typeface="Times New Roman" panose="02020603050405020304" pitchFamily="18" charset="0"/>
                        </a:rPr>
                        <a:t>Отгружено товаров  собственного производства, выполнено работ и услуг,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11 013,6</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10 627,7</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12 551,3</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2"/>
                  </a:ext>
                </a:extLst>
              </a:tr>
              <a:tr h="288032">
                <a:tc>
                  <a:txBody>
                    <a:bodyPr/>
                    <a:lstStyle/>
                    <a:p>
                      <a:r>
                        <a:rPr lang="ru-RU" sz="1000" dirty="0">
                          <a:latin typeface="Times New Roman" panose="02020603050405020304" pitchFamily="18" charset="0"/>
                          <a:cs typeface="Times New Roman" panose="02020603050405020304" pitchFamily="18" charset="0"/>
                        </a:rPr>
                        <a:t>Оборот розничной</a:t>
                      </a:r>
                      <a:r>
                        <a:rPr lang="ru-RU" sz="1000" baseline="0" dirty="0">
                          <a:latin typeface="Times New Roman" panose="02020603050405020304" pitchFamily="18" charset="0"/>
                          <a:cs typeface="Times New Roman" panose="02020603050405020304" pitchFamily="18" charset="0"/>
                        </a:rPr>
                        <a:t> торговли, % к предыдущему году</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102,3</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Нет данных</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Нет данных </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3"/>
                  </a:ext>
                </a:extLst>
              </a:tr>
              <a:tr h="288032">
                <a:tc>
                  <a:txBody>
                    <a:bodyPr/>
                    <a:lstStyle/>
                    <a:p>
                      <a:r>
                        <a:rPr lang="ru-RU" sz="1000" dirty="0">
                          <a:latin typeface="Times New Roman" panose="02020603050405020304" pitchFamily="18" charset="0"/>
                          <a:cs typeface="Times New Roman" panose="02020603050405020304" pitchFamily="18" charset="0"/>
                        </a:rPr>
                        <a:t>Объем инвестиций (крупные и средние предприятия), </a:t>
                      </a:r>
                      <a:r>
                        <a:rPr lang="ru-RU" sz="1000" dirty="0" err="1">
                          <a:latin typeface="Times New Roman" panose="02020603050405020304" pitchFamily="18" charset="0"/>
                          <a:cs typeface="Times New Roman" panose="02020603050405020304" pitchFamily="18" charset="0"/>
                        </a:rPr>
                        <a:t>млн.руб</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961,90</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685,4</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1 441,28</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4"/>
                  </a:ext>
                </a:extLst>
              </a:tr>
              <a:tr h="360040">
                <a:tc>
                  <a:txBody>
                    <a:bodyPr/>
                    <a:lstStyle/>
                    <a:p>
                      <a:r>
                        <a:rPr lang="ru-RU" sz="1000" dirty="0">
                          <a:latin typeface="Times New Roman" panose="02020603050405020304" pitchFamily="18" charset="0"/>
                          <a:cs typeface="Times New Roman" panose="02020603050405020304" pitchFamily="18" charset="0"/>
                        </a:rPr>
                        <a:t>Число субъектов малого и среднего предпринимательства в расчете на 10 </a:t>
                      </a:r>
                      <a:r>
                        <a:rPr lang="ru-RU" sz="1000" dirty="0" err="1">
                          <a:latin typeface="Times New Roman" panose="02020603050405020304" pitchFamily="18" charset="0"/>
                          <a:cs typeface="Times New Roman" panose="02020603050405020304" pitchFamily="18" charset="0"/>
                        </a:rPr>
                        <a:t>тыс.человек</a:t>
                      </a:r>
                      <a:r>
                        <a:rPr lang="ru-RU" sz="1000" dirty="0">
                          <a:latin typeface="Times New Roman" panose="02020603050405020304" pitchFamily="18" charset="0"/>
                          <a:cs typeface="Times New Roman" panose="02020603050405020304" pitchFamily="18" charset="0"/>
                        </a:rPr>
                        <a:t> населения, единиц</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234,7</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241,0</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263,01</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5"/>
                  </a:ext>
                </a:extLst>
              </a:tr>
              <a:tr h="134175">
                <a:tc>
                  <a:txBody>
                    <a:bodyPr/>
                    <a:lstStyle/>
                    <a:p>
                      <a:r>
                        <a:rPr lang="ru-RU" sz="1000" dirty="0">
                          <a:latin typeface="Times New Roman" panose="02020603050405020304" pitchFamily="18" charset="0"/>
                          <a:cs typeface="Times New Roman" panose="02020603050405020304" pitchFamily="18" charset="0"/>
                        </a:rPr>
                        <a:t>Удовлетворенность населения деятельностью органов местного самоуправления, % от числа опрошенных</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87,2</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80,71</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85,0</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6"/>
                  </a:ext>
                </a:extLst>
              </a:tr>
              <a:tr h="134175">
                <a:tc>
                  <a:txBody>
                    <a:bodyPr/>
                    <a:lstStyle/>
                    <a:p>
                      <a:r>
                        <a:rPr lang="ru-RU" sz="1000" dirty="0">
                          <a:latin typeface="Times New Roman" panose="02020603050405020304" pitchFamily="18" charset="0"/>
                          <a:cs typeface="Times New Roman" panose="02020603050405020304" pitchFamily="18" charset="0"/>
                        </a:rPr>
                        <a:t>Доля прибыльных сельскохозяйственных предприятий в общем их числе, %</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ru-RU" sz="1000" dirty="0">
                          <a:latin typeface="Times New Roman" panose="02020603050405020304" pitchFamily="18" charset="0"/>
                          <a:cs typeface="Times New Roman" panose="02020603050405020304" pitchFamily="18" charset="0"/>
                        </a:rPr>
                        <a:t>84,6</a:t>
                      </a: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66,7</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ru-RU" sz="1000" dirty="0" smtClean="0">
                          <a:latin typeface="Times New Roman" panose="02020603050405020304" pitchFamily="18" charset="0"/>
                          <a:cs typeface="Times New Roman" panose="02020603050405020304" pitchFamily="18" charset="0"/>
                        </a:rPr>
                        <a:t>83,3</a:t>
                      </a:r>
                      <a:endParaRPr lang="ru-RU" sz="1000" dirty="0">
                        <a:latin typeface="Times New Roman" panose="02020603050405020304" pitchFamily="18" charset="0"/>
                        <a:cs typeface="Times New Roman" panose="02020603050405020304" pitchFamily="18" charset="0"/>
                      </a:endParaRPr>
                    </a:p>
                  </a:txBody>
                  <a:tcPr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7"/>
                  </a:ext>
                </a:extLst>
              </a:tr>
            </a:tbl>
          </a:graphicData>
        </a:graphic>
      </p:graphicFrame>
      <p:graphicFrame>
        <p:nvGraphicFramePr>
          <p:cNvPr id="5" name="Диаграмма 4"/>
          <p:cNvGraphicFramePr/>
          <p:nvPr>
            <p:extLst>
              <p:ext uri="{D42A27DB-BD31-4B8C-83A1-F6EECF244321}">
                <p14:modId xmlns:p14="http://schemas.microsoft.com/office/powerpoint/2010/main" val="3000847324"/>
              </p:ext>
            </p:extLst>
          </p:nvPr>
        </p:nvGraphicFramePr>
        <p:xfrm>
          <a:off x="4572000" y="3284984"/>
          <a:ext cx="4572000" cy="3312368"/>
        </p:xfrm>
        <a:graphic>
          <a:graphicData uri="http://schemas.openxmlformats.org/drawingml/2006/chart">
            <c:chart xmlns:c="http://schemas.openxmlformats.org/drawingml/2006/chart" xmlns:r="http://schemas.openxmlformats.org/officeDocument/2006/relationships" r:id="rId4"/>
          </a:graphicData>
        </a:graphic>
      </p:graphicFrame>
      <p:sp>
        <p:nvSpPr>
          <p:cNvPr id="6" name="Номер слайда 5"/>
          <p:cNvSpPr>
            <a:spLocks noGrp="1"/>
          </p:cNvSpPr>
          <p:nvPr>
            <p:ph type="sldNum" sz="quarter" idx="12"/>
          </p:nvPr>
        </p:nvSpPr>
        <p:spPr>
          <a:xfrm>
            <a:off x="7025456" y="1736"/>
            <a:ext cx="2133600" cy="365125"/>
          </a:xfrm>
        </p:spPr>
        <p:txBody>
          <a:bodyPr/>
          <a:lstStyle/>
          <a:p>
            <a:fld id="{434A3D7E-C280-4DCD-A7E1-93BBC7758E8E}" type="slidenum">
              <a:rPr lang="ru-RU" smtClean="0">
                <a:solidFill>
                  <a:schemeClr val="tx1"/>
                </a:solidFill>
              </a:rPr>
              <a:t>12</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5" name="Picture 7"/>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44009" y="3418036"/>
            <a:ext cx="4499991" cy="2531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59233" y="490364"/>
            <a:ext cx="4584170" cy="257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7714" y="487246"/>
            <a:ext cx="4589714" cy="258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 xmlns:a16="http://schemas.microsoft.com/office/drawing/2014/main" id="{07232107-AF21-419A-A1CD-244678EF8F3F}"/>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defRPr/>
            </a:pPr>
            <a:endParaRPr lang="ru-RU" sz="1600" b="1" dirty="0">
              <a:latin typeface="+mj-lt"/>
            </a:endParaRPr>
          </a:p>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показатели крупных промышленных предприятий за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год</a:t>
            </a:r>
          </a:p>
        </p:txBody>
      </p:sp>
      <p:pic>
        <p:nvPicPr>
          <p:cNvPr id="3" name="Picture 3">
            <a:extLst>
              <a:ext uri="{FF2B5EF4-FFF2-40B4-BE49-F238E27FC236}">
                <a16:creationId xmlns="" xmlns:a16="http://schemas.microsoft.com/office/drawing/2014/main" id="{6C08E0A8-512E-427B-AF1F-BB34C39D3B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6515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0" y="3381010"/>
            <a:ext cx="4644009" cy="2612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a:xfrm>
            <a:off x="7000056" y="14436"/>
            <a:ext cx="2133600" cy="365125"/>
          </a:xfrm>
        </p:spPr>
        <p:txBody>
          <a:bodyPr/>
          <a:lstStyle/>
          <a:p>
            <a:fld id="{434A3D7E-C280-4DCD-A7E1-93BBC7758E8E}" type="slidenum">
              <a:rPr lang="ru-RU" smtClean="0">
                <a:solidFill>
                  <a:schemeClr val="tx1"/>
                </a:solidFill>
              </a:rPr>
              <a:t>13</a:t>
            </a:fld>
            <a:endParaRPr lang="ru-RU">
              <a:solidFill>
                <a:schemeClr val="tx1"/>
              </a:solidFill>
            </a:endParaRPr>
          </a:p>
        </p:txBody>
      </p:sp>
    </p:spTree>
    <p:extLst>
      <p:ext uri="{BB962C8B-B14F-4D97-AF65-F5344CB8AC3E}">
        <p14:creationId xmlns:p14="http://schemas.microsoft.com/office/powerpoint/2010/main" val="4290598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6D23EA7F-0803-4E2F-9B1F-5CF35DD9B9C6}"/>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направления бюджетной политики 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2021 </a:t>
            </a:r>
            <a:r>
              <a:rPr lang="ru-RU" sz="1600" dirty="0">
                <a:latin typeface="Times New Roman" panose="02020603050405020304" pitchFamily="18" charset="0"/>
                <a:cs typeface="Times New Roman" panose="02020603050405020304" pitchFamily="18" charset="0"/>
              </a:rPr>
              <a:t>годов</a:t>
            </a:r>
          </a:p>
        </p:txBody>
      </p:sp>
      <p:pic>
        <p:nvPicPr>
          <p:cNvPr id="34819" name="Picture 3">
            <a:extLst>
              <a:ext uri="{FF2B5EF4-FFF2-40B4-BE49-F238E27FC236}">
                <a16:creationId xmlns="" xmlns:a16="http://schemas.microsoft.com/office/drawing/2014/main" id="{A3A4C220-92CF-42D7-8171-57EAA904E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23019"/>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 xmlns:a16="http://schemas.microsoft.com/office/drawing/2014/main" id="{EB27C0A0-18B7-456D-964E-ABEEC9D9651E}"/>
              </a:ext>
            </a:extLst>
          </p:cNvPr>
          <p:cNvSpPr txBox="1"/>
          <p:nvPr/>
        </p:nvSpPr>
        <p:spPr>
          <a:xfrm>
            <a:off x="0" y="0"/>
            <a:ext cx="193675" cy="701675"/>
          </a:xfrm>
          <a:prstGeom prst="rect">
            <a:avLst/>
          </a:prstGeom>
          <a:noFill/>
          <a:ln>
            <a:solidFill>
              <a:schemeClr val="bg2">
                <a:lumMod val="90000"/>
              </a:schemeClr>
            </a:solidFill>
          </a:ln>
        </p:spPr>
        <p:txBody>
          <a:bodyPr>
            <a:spAutoFit/>
          </a:bodyPr>
          <a:lstStyle/>
          <a:p>
            <a:pPr>
              <a:defRPr/>
            </a:pPr>
            <a:endParaRPr lang="ru-RU" dirty="0"/>
          </a:p>
        </p:txBody>
      </p:sp>
      <p:sp>
        <p:nvSpPr>
          <p:cNvPr id="34821" name="Прямоугольник 7">
            <a:extLst>
              <a:ext uri="{FF2B5EF4-FFF2-40B4-BE49-F238E27FC236}">
                <a16:creationId xmlns="" xmlns:a16="http://schemas.microsoft.com/office/drawing/2014/main" id="{A382ADEC-C550-4B00-8D2B-8882A26132BF}"/>
              </a:ext>
            </a:extLst>
          </p:cNvPr>
          <p:cNvSpPr>
            <a:spLocks noChangeArrowheads="1"/>
          </p:cNvSpPr>
          <p:nvPr/>
        </p:nvSpPr>
        <p:spPr bwMode="auto">
          <a:xfrm>
            <a:off x="193675" y="959598"/>
            <a:ext cx="8770938"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a:latin typeface="Times New Roman" panose="02020603050405020304" pitchFamily="18" charset="0"/>
                <a:cs typeface="Times New Roman" panose="02020603050405020304" pitchFamily="18" charset="0"/>
              </a:rPr>
              <a:t>Основные направления бюджетной политики муниципального района Мелеузовский район Республики Башкортостан на </a:t>
            </a:r>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и на плановый период </a:t>
            </a:r>
            <a:r>
              <a:rPr lang="ru-RU" sz="1000" dirty="0" smtClean="0">
                <a:latin typeface="Times New Roman" panose="02020603050405020304" pitchFamily="18" charset="0"/>
                <a:cs typeface="Times New Roman" panose="02020603050405020304" pitchFamily="18" charset="0"/>
              </a:rPr>
              <a:t>2020 </a:t>
            </a:r>
            <a:r>
              <a:rPr lang="ru-RU" sz="1000" dirty="0">
                <a:latin typeface="Times New Roman" panose="02020603050405020304" pitchFamily="18" charset="0"/>
                <a:cs typeface="Times New Roman" panose="02020603050405020304" pitchFamily="18" charset="0"/>
              </a:rPr>
              <a:t>и </a:t>
            </a:r>
            <a:r>
              <a:rPr lang="ru-RU" sz="1000" dirty="0" smtClean="0">
                <a:latin typeface="Times New Roman" panose="02020603050405020304" pitchFamily="18" charset="0"/>
                <a:cs typeface="Times New Roman" panose="02020603050405020304" pitchFamily="18" charset="0"/>
              </a:rPr>
              <a:t>2021 </a:t>
            </a:r>
            <a:r>
              <a:rPr lang="ru-RU" sz="1000" dirty="0">
                <a:latin typeface="Times New Roman" panose="02020603050405020304" pitchFamily="18" charset="0"/>
                <a:cs typeface="Times New Roman" panose="02020603050405020304" pitchFamily="18" charset="0"/>
              </a:rPr>
              <a:t>годов (далее - Основные направления бюджетной политики) разработаны в соответствии с проектом Основных направлений бюджетной политики Республики Башкортостан на </a:t>
            </a:r>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и на плановый период </a:t>
            </a:r>
            <a:r>
              <a:rPr lang="ru-RU" sz="1000" dirty="0" smtClean="0">
                <a:latin typeface="Times New Roman" panose="02020603050405020304" pitchFamily="18" charset="0"/>
                <a:cs typeface="Times New Roman" panose="02020603050405020304" pitchFamily="18" charset="0"/>
              </a:rPr>
              <a:t>2020 </a:t>
            </a:r>
            <a:r>
              <a:rPr lang="ru-RU" sz="1000" dirty="0">
                <a:latin typeface="Times New Roman" panose="02020603050405020304" pitchFamily="18" charset="0"/>
                <a:cs typeface="Times New Roman" panose="02020603050405020304" pitchFamily="18" charset="0"/>
              </a:rPr>
              <a:t>и </a:t>
            </a:r>
            <a:r>
              <a:rPr lang="ru-RU" sz="1000" dirty="0" smtClean="0">
                <a:latin typeface="Times New Roman" panose="02020603050405020304" pitchFamily="18" charset="0"/>
                <a:cs typeface="Times New Roman" panose="02020603050405020304" pitchFamily="18" charset="0"/>
              </a:rPr>
              <a:t>2021 </a:t>
            </a:r>
            <a:r>
              <a:rPr lang="ru-RU" sz="1000" dirty="0">
                <a:latin typeface="Times New Roman" panose="02020603050405020304" pitchFamily="18" charset="0"/>
                <a:cs typeface="Times New Roman" panose="02020603050405020304" pitchFamily="18" charset="0"/>
              </a:rPr>
              <a:t>годов, муниципальной программой «Управление муниципальными финансами и муниципальным долгом муниципального района Мелеузовский район Республики Башкортостан», утвержденной постановлением главы Администрации муниципального района Мелеузовский район Республики Башкортостан от 17 декабря 2015 года № 2336 (с последующими изменениями)</a:t>
            </a:r>
          </a:p>
          <a:p>
            <a:pPr algn="just"/>
            <a:r>
              <a:rPr lang="ru-RU" sz="1000" dirty="0">
                <a:latin typeface="Times New Roman" panose="02020603050405020304" pitchFamily="18" charset="0"/>
                <a:cs typeface="Times New Roman" panose="02020603050405020304" pitchFamily="18" charset="0"/>
              </a:rPr>
              <a:t>При формировании Основных направлений бюджетной политики учтены положения бюджетного и налогового законодательства Российской Федерации и Республики Башкортостан, нормативных правовых актов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итоги реализации бюджетной политики в предыдущие периоды.</a:t>
            </a:r>
          </a:p>
          <a:p>
            <a:pPr algn="just"/>
            <a:r>
              <a:rPr lang="ru-RU" sz="1000" b="1" dirty="0">
                <a:latin typeface="Times New Roman" panose="02020603050405020304" pitchFamily="18" charset="0"/>
                <a:cs typeface="Times New Roman" panose="02020603050405020304" pitchFamily="18" charset="0"/>
              </a:rPr>
              <a:t>Приоритеты бюджетной политики </a:t>
            </a:r>
            <a:r>
              <a:rPr lang="ru-RU" sz="1000" dirty="0">
                <a:latin typeface="Times New Roman" panose="02020603050405020304" pitchFamily="18" charset="0"/>
                <a:cs typeface="Times New Roman" panose="02020603050405020304" pitchFamily="18" charset="0"/>
              </a:rPr>
              <a:t>муниципального района </a:t>
            </a:r>
            <a:r>
              <a:rPr lang="ru-RU" sz="1000" b="1" dirty="0" err="1">
                <a:latin typeface="Times New Roman" panose="02020603050405020304" pitchFamily="18" charset="0"/>
                <a:cs typeface="Times New Roman" panose="02020603050405020304" pitchFamily="18" charset="0"/>
              </a:rPr>
              <a:t>Мелеузовский</a:t>
            </a:r>
            <a:r>
              <a:rPr lang="ru-RU" sz="1000" b="1" dirty="0">
                <a:latin typeface="Times New Roman" panose="02020603050405020304" pitchFamily="18" charset="0"/>
                <a:cs typeface="Times New Roman" panose="02020603050405020304" pitchFamily="18" charset="0"/>
              </a:rPr>
              <a:t> район Республики Башкортостан в </a:t>
            </a:r>
            <a:r>
              <a:rPr lang="ru-RU" sz="1000" b="1" dirty="0" smtClean="0">
                <a:latin typeface="Times New Roman" panose="02020603050405020304" pitchFamily="18" charset="0"/>
                <a:cs typeface="Times New Roman" panose="02020603050405020304" pitchFamily="18" charset="0"/>
              </a:rPr>
              <a:t>2019 </a:t>
            </a:r>
            <a:r>
              <a:rPr lang="ru-RU" sz="1000" b="1" dirty="0">
                <a:latin typeface="Times New Roman" panose="02020603050405020304" pitchFamily="18" charset="0"/>
                <a:cs typeface="Times New Roman" panose="02020603050405020304" pitchFamily="18" charset="0"/>
              </a:rPr>
              <a:t>году </a:t>
            </a:r>
            <a:r>
              <a:rPr lang="ru-RU" sz="1000" dirty="0">
                <a:latin typeface="Times New Roman" panose="02020603050405020304" pitchFamily="18" charset="0"/>
                <a:cs typeface="Times New Roman" panose="02020603050405020304" pitchFamily="18" charset="0"/>
              </a:rPr>
              <a:t>направлены на достижение наилучших значений темпов наращивания собственного экономического (налогового) потенциала района среди муниципальных образований Республики Башкортостан при обеспечении равных условий налогообложения доходов и имущества населения, сохранение макроэкономической стабильности и сбалансированности местных бюджетов в условиях сохранения бюджетных ограничений. Работа по наращиванию доходного потенциала продолжена в рамках Комплексного плана мероприятий по увеличению поступлений налоговых и неналоговых доходов консолидированного бюджета республики до 2020 года и предусматривает реализацию решений, принятых на федеральном уровне. Сохранена преемственность целей и задач, определенных прошедшим бюджетным циклом и направленных на достижение стратегических ориентиров социально-экономического развития района, охватывающих ключевые сферы жизни населения, создание условий для мобилизации внутренних резервов, повышение бюджетной эффективности муниципального управления.</a:t>
            </a:r>
          </a:p>
          <a:p>
            <a:pPr algn="just"/>
            <a:r>
              <a:rPr lang="ru-RU" sz="1000" dirty="0">
                <a:latin typeface="Times New Roman" panose="02020603050405020304" pitchFamily="18" charset="0"/>
                <a:cs typeface="Times New Roman" panose="02020603050405020304" pitchFamily="18" charset="0"/>
              </a:rPr>
              <a:t>В целях обеспечения комплексного подхода к управлению бюджетной устойчивостью и поддержания сбалансированности консолидированного бюджета района в долгосрочной перспективе сформирован и утвержден постановлением главы Администрации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от 17 апреля 2017 года № 569 бюджетный прогноз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на период до 2030 года. Бюджетный прогноз был разработан на основе утвержденных показателей прогноза экономического развития района. По мере корректировки прогноза экономического развития на долгосрочный период параметры бюджетного прогноза будут уточняться.</a:t>
            </a:r>
          </a:p>
          <a:p>
            <a:pPr algn="just"/>
            <a:r>
              <a:rPr lang="ru-RU" sz="1000" b="1" dirty="0">
                <a:latin typeface="Times New Roman" panose="02020603050405020304" pitchFamily="18" charset="0"/>
                <a:cs typeface="Times New Roman" panose="02020603050405020304" pitchFamily="18" charset="0"/>
              </a:rPr>
              <a:t>Особенности формирования расходной части консолидированного бюджета муниципального района </a:t>
            </a:r>
            <a:r>
              <a:rPr lang="ru-RU" sz="1000" b="1" dirty="0" err="1">
                <a:latin typeface="Times New Roman" panose="02020603050405020304" pitchFamily="18" charset="0"/>
                <a:cs typeface="Times New Roman" panose="02020603050405020304" pitchFamily="18" charset="0"/>
              </a:rPr>
              <a:t>Мелеузовский</a:t>
            </a:r>
            <a:r>
              <a:rPr lang="ru-RU" sz="1000" b="1" dirty="0">
                <a:latin typeface="Times New Roman" panose="02020603050405020304" pitchFamily="18" charset="0"/>
                <a:cs typeface="Times New Roman" panose="02020603050405020304" pitchFamily="18" charset="0"/>
              </a:rPr>
              <a:t> район Республики Башкортостан в </a:t>
            </a:r>
            <a:r>
              <a:rPr lang="ru-RU" sz="1000" b="1" dirty="0" smtClean="0">
                <a:latin typeface="Times New Roman" panose="02020603050405020304" pitchFamily="18" charset="0"/>
                <a:cs typeface="Times New Roman" panose="02020603050405020304" pitchFamily="18" charset="0"/>
              </a:rPr>
              <a:t>2019 </a:t>
            </a:r>
            <a:r>
              <a:rPr lang="ru-RU" sz="1000" b="1" dirty="0">
                <a:latin typeface="Times New Roman" panose="02020603050405020304" pitchFamily="18" charset="0"/>
                <a:cs typeface="Times New Roman" panose="02020603050405020304" pitchFamily="18" charset="0"/>
              </a:rPr>
              <a:t>году и на период до </a:t>
            </a:r>
            <a:r>
              <a:rPr lang="ru-RU" sz="1000" b="1" dirty="0" smtClean="0">
                <a:latin typeface="Times New Roman" panose="02020603050405020304" pitchFamily="18" charset="0"/>
                <a:cs typeface="Times New Roman" panose="02020603050405020304" pitchFamily="18" charset="0"/>
              </a:rPr>
              <a:t>2021 </a:t>
            </a:r>
            <a:r>
              <a:rPr lang="ru-RU" sz="1000" b="1" dirty="0">
                <a:latin typeface="Times New Roman" panose="02020603050405020304" pitchFamily="18" charset="0"/>
                <a:cs typeface="Times New Roman" panose="02020603050405020304" pitchFamily="18" charset="0"/>
              </a:rPr>
              <a:t>года </a:t>
            </a:r>
            <a:r>
              <a:rPr lang="ru-RU" sz="1000" dirty="0">
                <a:latin typeface="Times New Roman" panose="02020603050405020304" pitchFamily="18" charset="0"/>
                <a:cs typeface="Times New Roman" panose="02020603050405020304" pitchFamily="18" charset="0"/>
              </a:rPr>
              <a:t>обусловлены необходимостью реализации следующих подходов:</a:t>
            </a:r>
            <a:endParaRPr lang="ru-RU" sz="1000" b="1"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обеспечение повышения уровня оплаты труда работников учреждений культуры, специалистов в сфере образования, культуры, предусмотренного указами Президента Российской Федерации от 7 мая 2012 года, в соответствии с целевыми показателями, установленными в скорректированных планах мероприятий («дорожных картах») изменений в отраслях социальной сферы, направленных на повышение их эффективности, с учетом средств, получаемых от приносящей доход деятельности, за счет сокращения неэффективных расходов, оптимизационных мер и реструктуризации сети подведомственных учреждений;</a:t>
            </a:r>
          </a:p>
          <a:p>
            <a:pPr algn="just"/>
            <a:r>
              <a:rPr lang="ru-RU" sz="1000" dirty="0">
                <a:latin typeface="Times New Roman" panose="02020603050405020304" pitchFamily="18" charset="0"/>
                <a:cs typeface="Times New Roman" panose="02020603050405020304" pitchFamily="18" charset="0"/>
              </a:rPr>
              <a:t>формирование структур учреждений бюджетной сферы с учетом реализации Плана мероприятий по созданию условий для формирования негосударственной сферы услуг по обеспечению муниципальных учреждений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услугами по сопровождению основной деятельности;</a:t>
            </a:r>
          </a:p>
          <a:p>
            <a:pPr algn="just"/>
            <a:r>
              <a:rPr lang="ru-RU" sz="1000" dirty="0">
                <a:latin typeface="Times New Roman" panose="02020603050405020304" pitchFamily="18" charset="0"/>
                <a:cs typeface="Times New Roman" panose="02020603050405020304" pitchFamily="18" charset="0"/>
              </a:rPr>
              <a:t>обеспечение соблюдения параметров перечней государственных и муниципальных услуг и работ при организации финансового обеспечения муниципальных учреждений района;</a:t>
            </a:r>
          </a:p>
          <a:p>
            <a:pPr algn="just"/>
            <a:endParaRPr lang="ru-RU" altLang="ru-RU" sz="10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10400" y="-15167"/>
            <a:ext cx="2133600" cy="365125"/>
          </a:xfrm>
        </p:spPr>
        <p:txBody>
          <a:bodyPr/>
          <a:lstStyle/>
          <a:p>
            <a:fld id="{434A3D7E-C280-4DCD-A7E1-93BBC7758E8E}" type="slidenum">
              <a:rPr lang="ru-RU" smtClean="0">
                <a:solidFill>
                  <a:schemeClr val="tx1"/>
                </a:solidFill>
              </a:rPr>
              <a:t>14</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6B8F58F1-1478-4630-AE52-6E550FC1531C}"/>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направления бюджетной политики 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2021 </a:t>
            </a:r>
            <a:r>
              <a:rPr lang="ru-RU" sz="1600" dirty="0">
                <a:latin typeface="Times New Roman" panose="02020603050405020304" pitchFamily="18" charset="0"/>
                <a:cs typeface="Times New Roman" panose="02020603050405020304" pitchFamily="18" charset="0"/>
              </a:rPr>
              <a:t>годов</a:t>
            </a:r>
          </a:p>
        </p:txBody>
      </p:sp>
      <p:pic>
        <p:nvPicPr>
          <p:cNvPr id="35843" name="Picture 3">
            <a:extLst>
              <a:ext uri="{FF2B5EF4-FFF2-40B4-BE49-F238E27FC236}">
                <a16:creationId xmlns="" xmlns:a16="http://schemas.microsoft.com/office/drawing/2014/main" id="{8F670B3F-14E9-479E-8097-0842353C93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 xmlns:a16="http://schemas.microsoft.com/office/drawing/2014/main" id="{6944BBCE-43C7-43E0-80EB-C9A5685CB848}"/>
              </a:ext>
            </a:extLst>
          </p:cNvPr>
          <p:cNvSpPr txBox="1"/>
          <p:nvPr/>
        </p:nvSpPr>
        <p:spPr>
          <a:xfrm>
            <a:off x="0" y="0"/>
            <a:ext cx="193675" cy="701675"/>
          </a:xfrm>
          <a:prstGeom prst="rect">
            <a:avLst/>
          </a:prstGeom>
          <a:noFill/>
          <a:ln>
            <a:solidFill>
              <a:schemeClr val="bg2">
                <a:lumMod val="90000"/>
              </a:schemeClr>
            </a:solidFill>
          </a:ln>
        </p:spPr>
        <p:txBody>
          <a:bodyPr>
            <a:spAutoFit/>
          </a:bodyPr>
          <a:lstStyle/>
          <a:p>
            <a:pPr>
              <a:defRPr/>
            </a:pPr>
            <a:endParaRPr lang="ru-RU" dirty="0"/>
          </a:p>
        </p:txBody>
      </p:sp>
      <p:sp>
        <p:nvSpPr>
          <p:cNvPr id="35845" name="Прямоугольник 7">
            <a:extLst>
              <a:ext uri="{FF2B5EF4-FFF2-40B4-BE49-F238E27FC236}">
                <a16:creationId xmlns="" xmlns:a16="http://schemas.microsoft.com/office/drawing/2014/main" id="{1C8E0D1C-BDE7-4123-9F86-14EE0B87D148}"/>
              </a:ext>
            </a:extLst>
          </p:cNvPr>
          <p:cNvSpPr>
            <a:spLocks noChangeArrowheads="1"/>
          </p:cNvSpPr>
          <p:nvPr/>
        </p:nvSpPr>
        <p:spPr bwMode="auto">
          <a:xfrm>
            <a:off x="193675" y="981075"/>
            <a:ext cx="8770938"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a:latin typeface="Times New Roman" panose="02020603050405020304" pitchFamily="18" charset="0"/>
                <a:cs typeface="Times New Roman" panose="02020603050405020304" pitchFamily="18" charset="0"/>
              </a:rPr>
              <a:t>повышение эффективности использования муниципального имущества;</a:t>
            </a:r>
          </a:p>
          <a:p>
            <a:pPr algn="just"/>
            <a:r>
              <a:rPr lang="ru-RU" sz="1000" dirty="0">
                <a:latin typeface="Times New Roman" panose="02020603050405020304" pitchFamily="18" charset="0"/>
                <a:cs typeface="Times New Roman" panose="02020603050405020304" pitchFamily="18" charset="0"/>
              </a:rPr>
              <a:t>совершенствование механизмов муниципальной поддержки реального сектора экономики, проведение оценки эффективности предоставления субсидий юридическим лицам;</a:t>
            </a:r>
          </a:p>
          <a:p>
            <a:pPr algn="just"/>
            <a:r>
              <a:rPr lang="ru-RU" sz="1000" dirty="0">
                <a:latin typeface="Times New Roman" panose="02020603050405020304" pitchFamily="18" charset="0"/>
                <a:cs typeface="Times New Roman" panose="02020603050405020304" pitchFamily="18" charset="0"/>
              </a:rPr>
              <a:t>обеспечение в полном объеме исполнения законодательно установленных публично-нормативных и иных социально-значимых обязательств, в том числе по выплате социальных пособий и компенсаций;</a:t>
            </a:r>
          </a:p>
          <a:p>
            <a:pPr algn="just"/>
            <a:r>
              <a:rPr lang="ru-RU" sz="1000" dirty="0">
                <a:latin typeface="Times New Roman" panose="02020603050405020304" pitchFamily="18" charset="0"/>
                <a:cs typeface="Times New Roman" panose="02020603050405020304" pitchFamily="18" charset="0"/>
              </a:rPr>
              <a:t>реализация подпрограммы Республики Башкортостан, направленной на создание новых мест в общеобразовательных организациях в целях организации образовательного процесса в одну смену в соответствии с прогнозируемой потребностью и современными условиями обучения;</a:t>
            </a:r>
          </a:p>
          <a:p>
            <a:pPr algn="just"/>
            <a:r>
              <a:rPr lang="ru-RU" sz="1000" dirty="0">
                <a:latin typeface="Times New Roman" panose="02020603050405020304" pitchFamily="18" charset="0"/>
                <a:cs typeface="Times New Roman" panose="02020603050405020304" pitchFamily="18" charset="0"/>
              </a:rPr>
              <a:t>обеспечение муниципальной поддержки коммунальных организаций, в целях снижения уровня роста тарифов на коммунальные услуги для населения, при условии их постепенного выхода на безубыточную деятельность;</a:t>
            </a:r>
          </a:p>
          <a:p>
            <a:pPr algn="just"/>
            <a:r>
              <a:rPr lang="ru-RU" sz="1000" dirty="0">
                <a:latin typeface="Times New Roman" panose="02020603050405020304" pitchFamily="18" charset="0"/>
                <a:cs typeface="Times New Roman" panose="02020603050405020304" pitchFamily="18" charset="0"/>
              </a:rPr>
              <a:t>обеспечение реализации мероприятий, направленных на строительство жилья экономического класса для граждан, нуждающихся в улучшении жилищных условий и привлечения на данные цели внебюджетных источников финансирования;</a:t>
            </a:r>
          </a:p>
          <a:p>
            <a:pPr algn="just"/>
            <a:r>
              <a:rPr lang="ru-RU" sz="1000" dirty="0">
                <a:latin typeface="Times New Roman" panose="02020603050405020304" pitchFamily="18" charset="0"/>
                <a:cs typeface="Times New Roman" panose="02020603050405020304" pitchFamily="18" charset="0"/>
              </a:rPr>
              <a:t>создание благоприятных условий проживания граждан, обеспечение сохранности жилищного фонда, повышение надежности и эффективности работы коммунальной инфраструктуры;</a:t>
            </a:r>
          </a:p>
          <a:p>
            <a:pPr algn="just"/>
            <a:r>
              <a:rPr lang="ru-RU" sz="1000" dirty="0">
                <a:latin typeface="Times New Roman" panose="02020603050405020304" pitchFamily="18" charset="0"/>
                <a:cs typeface="Times New Roman" panose="02020603050405020304" pitchFamily="18" charset="0"/>
              </a:rPr>
              <a:t>перераспределение и консолидация расходов на муниципальную поддержку сельского хозяйства в целях осуществления приоритетных направлений развития отрасли при условии достижения установленных целевых показателей и индикаторов;</a:t>
            </a:r>
          </a:p>
          <a:p>
            <a:pPr algn="just"/>
            <a:r>
              <a:rPr lang="ru-RU" sz="1000" dirty="0">
                <a:latin typeface="Times New Roman" panose="02020603050405020304" pitchFamily="18" charset="0"/>
                <a:cs typeface="Times New Roman" panose="02020603050405020304" pitchFamily="18" charset="0"/>
              </a:rPr>
              <a:t>включение в Республиканскую адресную инвестиционную программу вновь начинаемых строек с учетом фактической и нормативной обеспеченности населения муниципального района объектами социальной сферы;</a:t>
            </a:r>
          </a:p>
          <a:p>
            <a:pPr algn="just"/>
            <a:r>
              <a:rPr lang="ru-RU" sz="1000" dirty="0">
                <a:latin typeface="Times New Roman" panose="02020603050405020304" pitchFamily="18" charset="0"/>
                <a:cs typeface="Times New Roman" panose="02020603050405020304" pitchFamily="18" charset="0"/>
              </a:rPr>
              <a:t>контроль за достижением органами местного самоуправления целевых значений показателей результативности использования межбюджетных трансфертов;</a:t>
            </a:r>
          </a:p>
          <a:p>
            <a:pPr algn="just"/>
            <a:r>
              <a:rPr lang="ru-RU" sz="1000" dirty="0">
                <a:latin typeface="Times New Roman" panose="02020603050405020304" pitchFamily="18" charset="0"/>
                <a:cs typeface="Times New Roman" panose="02020603050405020304" pitchFamily="18" charset="0"/>
              </a:rPr>
              <a:t>обеспечение развития механизмов инициативного бюджетирования в муниципальном районе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a:latin typeface="Times New Roman" panose="02020603050405020304" pitchFamily="18" charset="0"/>
                <a:cs typeface="Times New Roman" panose="02020603050405020304" pitchFamily="18" charset="0"/>
              </a:rPr>
              <a:t>систематизация и организация исполнения мероприятий по обеспечению открытости бюджетных данных, организация наполнения и сопровождения портала «Открытый бюджет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формирование и размещение в открытом доступе «Бюджета для граждан».</a:t>
            </a:r>
          </a:p>
          <a:p>
            <a:pPr algn="just"/>
            <a:r>
              <a:rPr lang="ru-RU" sz="1000" dirty="0">
                <a:latin typeface="Times New Roman" panose="02020603050405020304" pitchFamily="18" charset="0"/>
                <a:cs typeface="Times New Roman" panose="02020603050405020304" pitchFamily="18" charset="0"/>
              </a:rPr>
              <a:t>Бюджетная политика в сфере </a:t>
            </a:r>
            <a:r>
              <a:rPr lang="ru-RU" sz="1000" b="1" dirty="0">
                <a:latin typeface="Times New Roman" panose="02020603050405020304" pitchFamily="18" charset="0"/>
                <a:cs typeface="Times New Roman" panose="02020603050405020304" pitchFamily="18" charset="0"/>
              </a:rPr>
              <a:t>межбюджетных отношений между бюджетом муниципального района и бюджетами поселений муниципального района на период </a:t>
            </a:r>
            <a:r>
              <a:rPr lang="ru-RU" sz="1000" b="1" dirty="0" smtClean="0">
                <a:latin typeface="Times New Roman" panose="02020603050405020304" pitchFamily="18" charset="0"/>
                <a:cs typeface="Times New Roman" panose="02020603050405020304" pitchFamily="18" charset="0"/>
              </a:rPr>
              <a:t>2019-2021 </a:t>
            </a:r>
            <a:r>
              <a:rPr lang="ru-RU" sz="1000" b="1" dirty="0">
                <a:latin typeface="Times New Roman" panose="02020603050405020304" pitchFamily="18" charset="0"/>
                <a:cs typeface="Times New Roman" panose="02020603050405020304" pitchFamily="18" charset="0"/>
              </a:rPr>
              <a:t>годов </a:t>
            </a:r>
            <a:r>
              <a:rPr lang="ru-RU" sz="1000" dirty="0">
                <a:latin typeface="Times New Roman" panose="02020603050405020304" pitchFamily="18" charset="0"/>
                <a:cs typeface="Times New Roman" panose="02020603050405020304" pitchFamily="18" charset="0"/>
              </a:rPr>
              <a:t>будет сосредоточена на решении следующих задач: </a:t>
            </a:r>
          </a:p>
          <a:p>
            <a:pPr algn="just"/>
            <a:r>
              <a:rPr lang="ru-RU" sz="1000" dirty="0">
                <a:latin typeface="Times New Roman" panose="02020603050405020304" pitchFamily="18" charset="0"/>
                <a:cs typeface="Times New Roman" panose="02020603050405020304" pitchFamily="18" charset="0"/>
              </a:rPr>
              <a:t>обеспечение сбалансированности местных бюджетов; </a:t>
            </a:r>
          </a:p>
          <a:p>
            <a:pPr algn="just"/>
            <a:r>
              <a:rPr lang="ru-RU" sz="1000" dirty="0">
                <a:latin typeface="Times New Roman" panose="02020603050405020304" pitchFamily="18" charset="0"/>
                <a:cs typeface="Times New Roman" panose="02020603050405020304" pitchFamily="18" charset="0"/>
              </a:rPr>
              <a:t>создание условий для устойчивого исполнения местных бюджетов; </a:t>
            </a:r>
          </a:p>
          <a:p>
            <a:pPr algn="just"/>
            <a:r>
              <a:rPr lang="ru-RU" sz="1000" dirty="0">
                <a:latin typeface="Times New Roman" panose="02020603050405020304" pitchFamily="18" charset="0"/>
                <a:cs typeface="Times New Roman" panose="02020603050405020304" pitchFamily="18" charset="0"/>
              </a:rPr>
              <a:t>повышение эффективности и результативности предоставления межбюджетных трансфертов, с использованием механизмов контроля за достижением целевых индикаторов и совершенствования нормативной правовой базы, регулирующей межбюджетные отношения.</a:t>
            </a:r>
          </a:p>
          <a:p>
            <a:pPr algn="just"/>
            <a:r>
              <a:rPr lang="ru-RU" sz="1000" dirty="0">
                <a:latin typeface="Times New Roman" panose="02020603050405020304" pitchFamily="18" charset="0"/>
                <a:cs typeface="Times New Roman" panose="02020603050405020304" pitchFamily="18" charset="0"/>
              </a:rPr>
              <a:t>В целях решения поставленных задач планируется:</a:t>
            </a:r>
          </a:p>
          <a:p>
            <a:pPr algn="just"/>
            <a:r>
              <a:rPr lang="ru-RU" sz="1000" dirty="0">
                <a:latin typeface="Times New Roman" panose="02020603050405020304" pitchFamily="18" charset="0"/>
                <a:cs typeface="Times New Roman" panose="02020603050405020304" pitchFamily="18" charset="0"/>
              </a:rPr>
              <a:t>продолжить осуществление мониторинга и оценки качества управления муниципальными финансами муниципальных образований;</a:t>
            </a:r>
          </a:p>
          <a:p>
            <a:pPr algn="just"/>
            <a:r>
              <a:rPr lang="ru-RU" sz="1000" dirty="0">
                <a:latin typeface="Times New Roman" panose="02020603050405020304" pitchFamily="18" charset="0"/>
                <a:cs typeface="Times New Roman" panose="02020603050405020304" pitchFamily="18" charset="0"/>
              </a:rPr>
              <a:t>использовать механизмы поощрения муниципальных образований в целях повышения уровня социально-экономического развития территорий и качества исполнения полномочий местного самоуправления;</a:t>
            </a:r>
          </a:p>
          <a:p>
            <a:pPr algn="just"/>
            <a:r>
              <a:rPr lang="ru-RU" sz="1000" dirty="0">
                <a:latin typeface="Times New Roman" panose="02020603050405020304" pitchFamily="18" charset="0"/>
                <a:cs typeface="Times New Roman" panose="02020603050405020304" pitchFamily="18" charset="0"/>
              </a:rPr>
              <a:t>расширить использование механизмов инициативного бюджетирования.</a:t>
            </a:r>
          </a:p>
        </p:txBody>
      </p:sp>
      <p:sp>
        <p:nvSpPr>
          <p:cNvPr id="2" name="Номер слайда 1"/>
          <p:cNvSpPr>
            <a:spLocks noGrp="1"/>
          </p:cNvSpPr>
          <p:nvPr>
            <p:ph type="sldNum" sz="quarter" idx="12"/>
          </p:nvPr>
        </p:nvSpPr>
        <p:spPr>
          <a:xfrm>
            <a:off x="7010400" y="14436"/>
            <a:ext cx="2133600" cy="365125"/>
          </a:xfrm>
        </p:spPr>
        <p:txBody>
          <a:bodyPr/>
          <a:lstStyle/>
          <a:p>
            <a:fld id="{434A3D7E-C280-4DCD-A7E1-93BBC7758E8E}" type="slidenum">
              <a:rPr lang="ru-RU" smtClean="0">
                <a:solidFill>
                  <a:schemeClr val="tx1"/>
                </a:solidFill>
              </a:rPr>
              <a:t>15</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B6B8B2A5-2456-45CF-98FD-45F6ABB01603}"/>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dirty="0">
                <a:latin typeface="Times New Roman" panose="02020603050405020304" pitchFamily="18" charset="0"/>
                <a:cs typeface="Times New Roman" panose="02020603050405020304" pitchFamily="18" charset="0"/>
              </a:rPr>
              <a:t>    Основные направления налоговой политики 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2021 годов</a:t>
            </a:r>
            <a:endParaRPr lang="ru-RU" sz="1600" dirty="0">
              <a:latin typeface="Times New Roman" panose="02020603050405020304" pitchFamily="18" charset="0"/>
              <a:cs typeface="Times New Roman" panose="02020603050405020304" pitchFamily="18" charset="0"/>
            </a:endParaRPr>
          </a:p>
        </p:txBody>
      </p:sp>
      <p:pic>
        <p:nvPicPr>
          <p:cNvPr id="36867" name="Picture 3">
            <a:extLst>
              <a:ext uri="{FF2B5EF4-FFF2-40B4-BE49-F238E27FC236}">
                <a16:creationId xmlns="" xmlns:a16="http://schemas.microsoft.com/office/drawing/2014/main" id="{C98C543F-89CC-4712-B8A9-373700B81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4"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9" name="Прямоугольник 7">
            <a:extLst>
              <a:ext uri="{FF2B5EF4-FFF2-40B4-BE49-F238E27FC236}">
                <a16:creationId xmlns="" xmlns:a16="http://schemas.microsoft.com/office/drawing/2014/main" id="{F89B921A-7A3F-4389-BE85-84633212A362}"/>
              </a:ext>
            </a:extLst>
          </p:cNvPr>
          <p:cNvSpPr>
            <a:spLocks noChangeArrowheads="1"/>
          </p:cNvSpPr>
          <p:nvPr/>
        </p:nvSpPr>
        <p:spPr bwMode="auto">
          <a:xfrm>
            <a:off x="193675" y="981075"/>
            <a:ext cx="8770938"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a:latin typeface="Times New Roman" panose="02020603050405020304" pitchFamily="18" charset="0"/>
                <a:cs typeface="Times New Roman" panose="02020603050405020304" pitchFamily="18" charset="0"/>
              </a:rPr>
              <a:t>    Основные направления налоговой политики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на </a:t>
            </a:r>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и на плановый период </a:t>
            </a:r>
            <a:r>
              <a:rPr lang="ru-RU" sz="1000" dirty="0" smtClean="0">
                <a:latin typeface="Times New Roman" panose="02020603050405020304" pitchFamily="18" charset="0"/>
                <a:cs typeface="Times New Roman" panose="02020603050405020304" pitchFamily="18" charset="0"/>
              </a:rPr>
              <a:t>2020 </a:t>
            </a:r>
            <a:r>
              <a:rPr lang="ru-RU" sz="1000" dirty="0">
                <a:latin typeface="Times New Roman" panose="02020603050405020304" pitchFamily="18" charset="0"/>
                <a:cs typeface="Times New Roman" panose="02020603050405020304" pitchFamily="18" charset="0"/>
              </a:rPr>
              <a:t>и </a:t>
            </a:r>
            <a:r>
              <a:rPr lang="ru-RU" sz="1000" dirty="0" smtClean="0">
                <a:latin typeface="Times New Roman" panose="02020603050405020304" pitchFamily="18" charset="0"/>
                <a:cs typeface="Times New Roman" panose="02020603050405020304" pitchFamily="18" charset="0"/>
              </a:rPr>
              <a:t>2021 </a:t>
            </a:r>
            <a:r>
              <a:rPr lang="ru-RU" sz="1000" dirty="0">
                <a:latin typeface="Times New Roman" panose="02020603050405020304" pitchFamily="18" charset="0"/>
                <a:cs typeface="Times New Roman" panose="02020603050405020304" pitchFamily="18" charset="0"/>
              </a:rPr>
              <a:t>годов сформированы в соответствии с проектом Основных направлений бюджетной, налоговой и таможенно-тарифной политики Российской Федерации на </a:t>
            </a:r>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и на плановый период </a:t>
            </a:r>
            <a:r>
              <a:rPr lang="ru-RU" sz="1000" dirty="0" smtClean="0">
                <a:latin typeface="Times New Roman" panose="02020603050405020304" pitchFamily="18" charset="0"/>
                <a:cs typeface="Times New Roman" panose="02020603050405020304" pitchFamily="18" charset="0"/>
              </a:rPr>
              <a:t>2020 </a:t>
            </a:r>
            <a:r>
              <a:rPr lang="ru-RU" sz="1000" dirty="0">
                <a:latin typeface="Times New Roman" panose="02020603050405020304" pitchFamily="18" charset="0"/>
                <a:cs typeface="Times New Roman" panose="02020603050405020304" pitchFamily="18" charset="0"/>
              </a:rPr>
              <a:t>и </a:t>
            </a:r>
            <a:r>
              <a:rPr lang="ru-RU" sz="1000" dirty="0" smtClean="0">
                <a:latin typeface="Times New Roman" panose="02020603050405020304" pitchFamily="18" charset="0"/>
                <a:cs typeface="Times New Roman" panose="02020603050405020304" pitchFamily="18" charset="0"/>
              </a:rPr>
              <a:t>2021 </a:t>
            </a:r>
            <a:r>
              <a:rPr lang="ru-RU" sz="1000" dirty="0">
                <a:latin typeface="Times New Roman" panose="02020603050405020304" pitchFamily="18" charset="0"/>
                <a:cs typeface="Times New Roman" panose="02020603050405020304" pitchFamily="18" charset="0"/>
              </a:rPr>
              <a:t>годов.</a:t>
            </a:r>
          </a:p>
          <a:p>
            <a:pPr algn="just"/>
            <a:r>
              <a:rPr lang="ru-RU" sz="1000" dirty="0">
                <a:latin typeface="Times New Roman" panose="02020603050405020304" pitchFamily="18" charset="0"/>
                <a:cs typeface="Times New Roman" panose="02020603050405020304" pitchFamily="18" charset="0"/>
              </a:rPr>
              <a:t>       Главная цель муниципальной налоговой политики – ускорение темпов наращивания собственного экономического (налогового) потенциала. Объем налоговых и неналоговых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является важнейшим показателем для оценки эффективности деятельности органов местного самоуправления.</a:t>
            </a:r>
          </a:p>
          <a:p>
            <a:pPr algn="just"/>
            <a:r>
              <a:rPr lang="ru-RU" sz="1000" dirty="0">
                <a:latin typeface="Times New Roman" panose="02020603050405020304" pitchFamily="18" charset="0"/>
                <a:cs typeface="Times New Roman" panose="02020603050405020304" pitchFamily="18" charset="0"/>
              </a:rPr>
              <a:t>      Стратегической целью муниципальной программы «Управление муниципальными финансами и муниципальным долгом муниципального района Мелеузовский район Республики Башкортостан</a:t>
            </a:r>
            <a:r>
              <a:rPr lang="ru-RU" sz="1000" dirty="0" smtClean="0">
                <a:latin typeface="Times New Roman" panose="02020603050405020304" pitchFamily="18" charset="0"/>
                <a:cs typeface="Times New Roman" panose="02020603050405020304" pitchFamily="18" charset="0"/>
              </a:rPr>
              <a:t>», является </a:t>
            </a:r>
            <a:r>
              <a:rPr lang="ru-RU" sz="1000" dirty="0">
                <a:latin typeface="Times New Roman" panose="02020603050405020304" pitchFamily="18" charset="0"/>
                <a:cs typeface="Times New Roman" panose="02020603050405020304" pitchFamily="18" charset="0"/>
              </a:rPr>
              <a:t>обеспечение темпа роста налоговых и неналоговых доходов консолидированного бюджета муниципального района Мелеузовский район Республики Башкортостан не ниже темпа роста по Республике Башкортостан.</a:t>
            </a:r>
          </a:p>
          <a:p>
            <a:pPr algn="just"/>
            <a:r>
              <a:rPr lang="ru-RU" sz="1000" dirty="0">
                <a:latin typeface="Times New Roman" panose="02020603050405020304" pitchFamily="18" charset="0"/>
                <a:cs typeface="Times New Roman" panose="02020603050405020304" pitchFamily="18" charset="0"/>
              </a:rPr>
              <a:t>Для достижения поставленной цели реализованы задачи в следующих направлениях:</a:t>
            </a:r>
          </a:p>
          <a:p>
            <a:pPr algn="just"/>
            <a:r>
              <a:rPr lang="ru-RU" sz="1000" dirty="0">
                <a:latin typeface="Times New Roman" panose="02020603050405020304" pitchFamily="18" charset="0"/>
                <a:cs typeface="Times New Roman" panose="02020603050405020304" pitchFamily="18" charset="0"/>
              </a:rPr>
              <a:t> - увеличение налоговой базы «устойчивых» доходов (имущественные налоги, налоги на совокупный доход, НДФЛ);</a:t>
            </a:r>
          </a:p>
          <a:p>
            <a:pPr algn="just"/>
            <a:r>
              <a:rPr lang="ru-RU" sz="1000" dirty="0">
                <a:latin typeface="Times New Roman" panose="02020603050405020304" pitchFamily="18" charset="0"/>
                <a:cs typeface="Times New Roman" panose="02020603050405020304" pitchFamily="18" charset="0"/>
              </a:rPr>
              <a:t> - расширение и совершенствование стимулирующих механизмов инвестиционного и экономического роста;</a:t>
            </a:r>
          </a:p>
          <a:p>
            <a:pPr algn="just"/>
            <a:r>
              <a:rPr lang="ru-RU" sz="1000" dirty="0">
                <a:latin typeface="Times New Roman" panose="02020603050405020304" pitchFamily="18" charset="0"/>
                <a:cs typeface="Times New Roman" panose="02020603050405020304" pitchFamily="18" charset="0"/>
              </a:rPr>
              <a:t> - легализация сферы торговли и услуг, </a:t>
            </a:r>
          </a:p>
          <a:p>
            <a:pPr algn="just"/>
            <a:r>
              <a:rPr lang="ru-RU" sz="1000" dirty="0">
                <a:latin typeface="Times New Roman" panose="02020603050405020304" pitchFamily="18" charset="0"/>
                <a:cs typeface="Times New Roman" panose="02020603050405020304" pitchFamily="18" charset="0"/>
              </a:rPr>
              <a:t> - оценка эффективности налоговых льгот и преференций;</a:t>
            </a:r>
          </a:p>
          <a:p>
            <a:pPr algn="just"/>
            <a:r>
              <a:rPr lang="ru-RU" sz="1000" dirty="0">
                <a:latin typeface="Times New Roman" panose="02020603050405020304" pitchFamily="18" charset="0"/>
                <a:cs typeface="Times New Roman" panose="02020603050405020304" pitchFamily="18" charset="0"/>
              </a:rPr>
              <a:t> -погашение задолженности по платежам в бюджет;</a:t>
            </a:r>
          </a:p>
          <a:p>
            <a:pPr algn="just"/>
            <a:r>
              <a:rPr lang="ru-RU" sz="1000" dirty="0">
                <a:latin typeface="Times New Roman" panose="02020603050405020304" pitchFamily="18" charset="0"/>
                <a:cs typeface="Times New Roman" panose="02020603050405020304" pitchFamily="18" charset="0"/>
              </a:rPr>
              <a:t> - формирование реестров источников доходов консолидированного бюджета муниципального района Мелеузовский район Республики Башкортостан  и бюджетов поселений, входящих в состав муниципального района Мелеузовский район Республики Башкортостан;</a:t>
            </a:r>
          </a:p>
          <a:p>
            <a:pPr algn="just"/>
            <a:r>
              <a:rPr lang="ru-RU" sz="1000" dirty="0">
                <a:latin typeface="Times New Roman" panose="02020603050405020304" pitchFamily="18" charset="0"/>
                <a:cs typeface="Times New Roman" panose="02020603050405020304" pitchFamily="18" charset="0"/>
              </a:rPr>
              <a:t> - повышению качества прогнозирования доходов бюджета на основе организации контроля за соблюдением главными администраторами доходов общих требований к методикам прогнозирования, установленных в соответствии с Бюджетным кодексом Российской Федерации;</a:t>
            </a:r>
          </a:p>
          <a:p>
            <a:pPr algn="just"/>
            <a:r>
              <a:rPr lang="ru-RU" sz="1000" dirty="0">
                <a:latin typeface="Times New Roman" panose="02020603050405020304" pitchFamily="18" charset="0"/>
                <a:cs typeface="Times New Roman" panose="02020603050405020304" pitchFamily="18" charset="0"/>
              </a:rPr>
              <a:t> - создания системы мониторинга и оценки качества прогнозирования;</a:t>
            </a:r>
          </a:p>
          <a:p>
            <a:pPr algn="just"/>
            <a:r>
              <a:rPr lang="ru-RU" sz="1000" dirty="0">
                <a:latin typeface="Times New Roman" panose="02020603050405020304" pitchFamily="18" charset="0"/>
                <a:cs typeface="Times New Roman" panose="02020603050405020304" pitchFamily="18" charset="0"/>
              </a:rPr>
              <a:t> - оценка налогового потенциала крупных налогоплательщиков и мониторинг состояния расчетов с бюджетом.</a:t>
            </a:r>
          </a:p>
          <a:p>
            <a:pPr algn="just"/>
            <a:r>
              <a:rPr lang="ru-RU" sz="1000" dirty="0">
                <a:latin typeface="Times New Roman" panose="02020603050405020304" pitchFamily="18" charset="0"/>
                <a:cs typeface="Times New Roman" panose="02020603050405020304" pitchFamily="18" charset="0"/>
              </a:rPr>
              <a:t>   На решение задач направлены меры, предусмотренные в Комплексном плане мероприятий по увеличению поступлений налоговых и неналоговых доходов консолидированного бюджета республики до </a:t>
            </a:r>
            <a:r>
              <a:rPr lang="ru-RU" sz="1000" dirty="0" smtClean="0">
                <a:latin typeface="Times New Roman" panose="02020603050405020304" pitchFamily="18" charset="0"/>
                <a:cs typeface="Times New Roman" panose="02020603050405020304" pitchFamily="18" charset="0"/>
              </a:rPr>
              <a:t>2021 </a:t>
            </a:r>
            <a:r>
              <a:rPr lang="ru-RU" sz="1000" dirty="0">
                <a:latin typeface="Times New Roman" panose="02020603050405020304" pitchFamily="18" charset="0"/>
                <a:cs typeface="Times New Roman" panose="02020603050405020304" pitchFamily="18" charset="0"/>
              </a:rPr>
              <a:t>года. Реализация системных мер позволила получить около 30,0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дополнительных доходов в </a:t>
            </a:r>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году и свыше </a:t>
            </a:r>
            <a:r>
              <a:rPr lang="ru-RU" sz="1000" dirty="0" smtClean="0">
                <a:latin typeface="Times New Roman" panose="02020603050405020304" pitchFamily="18" charset="0"/>
                <a:cs typeface="Times New Roman" panose="02020603050405020304" pitchFamily="18" charset="0"/>
              </a:rPr>
              <a:t>38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в год в </a:t>
            </a:r>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году.</a:t>
            </a:r>
          </a:p>
          <a:p>
            <a:pPr algn="just"/>
            <a:r>
              <a:rPr lang="ru-RU" sz="1000" dirty="0">
                <a:latin typeface="Times New Roman" panose="02020603050405020304" pitchFamily="18" charset="0"/>
                <a:cs typeface="Times New Roman" panose="02020603050405020304" pitchFamily="18" charset="0"/>
              </a:rPr>
              <a:t>    На региональном уровне изменения налоговой политики предполагаются по ряду направлений, наиболее значимыми из которых для муниципального района являются :</a:t>
            </a:r>
          </a:p>
          <a:p>
            <a:pPr algn="just"/>
            <a:r>
              <a:rPr lang="ru-RU" sz="1000" dirty="0">
                <a:latin typeface="Times New Roman" panose="02020603050405020304" pitchFamily="18" charset="0"/>
                <a:cs typeface="Times New Roman" panose="02020603050405020304" pitchFamily="18" charset="0"/>
              </a:rPr>
              <a:t> - пересмотр нормативов распределения доходов от уплаты акцизов на нефтепродукты с одновременной индексацией ставок;</a:t>
            </a:r>
          </a:p>
          <a:p>
            <a:pPr algn="just"/>
            <a:r>
              <a:rPr lang="ru-RU" sz="1000" dirty="0">
                <a:latin typeface="Times New Roman" panose="02020603050405020304" pitchFamily="18" charset="0"/>
                <a:cs typeface="Times New Roman" panose="02020603050405020304" pitchFamily="18" charset="0"/>
              </a:rPr>
              <a:t> - полный охват розничной торговли контрольно-кассовой техникой с функцией онлайн-передачи данных в налоговые органы;</a:t>
            </a:r>
          </a:p>
          <a:p>
            <a:pPr algn="just"/>
            <a:r>
              <a:rPr lang="ru-RU" sz="1000" dirty="0">
                <a:latin typeface="Times New Roman" panose="02020603050405020304" pitchFamily="18" charset="0"/>
                <a:cs typeface="Times New Roman" panose="02020603050405020304" pitchFamily="18" charset="0"/>
              </a:rPr>
              <a:t> - уточнение видов предпринимательской деятельности, в отношении которых могут применяться ЕНВД, патентная система в связи с введением в действие ОКВЭД 2; </a:t>
            </a:r>
          </a:p>
          <a:p>
            <a:pPr algn="just"/>
            <a:r>
              <a:rPr lang="ru-RU" sz="1000" dirty="0">
                <a:latin typeface="Times New Roman" panose="02020603050405020304" pitchFamily="18" charset="0"/>
                <a:cs typeface="Times New Roman" panose="02020603050405020304" pitchFamily="18" charset="0"/>
              </a:rPr>
              <a:t> - ограничение общего количества объектов (общей площади объектов), сдаваемых в аренду (наем), в отношении которых индивидуальный предприниматель может применять патентную систему налогообложения;</a:t>
            </a:r>
          </a:p>
          <a:p>
            <a:pPr algn="just"/>
            <a:r>
              <a:rPr lang="ru-RU" sz="1000" dirty="0">
                <a:latin typeface="Times New Roman" panose="02020603050405020304" pitchFamily="18" charset="0"/>
                <a:cs typeface="Times New Roman" panose="02020603050405020304" pitchFamily="18" charset="0"/>
              </a:rPr>
              <a:t> - рассмотрение вопроса установления специфических ставок НДПИ в отношении песка природного строительного и песчано-гравийных смесей.</a:t>
            </a:r>
          </a:p>
        </p:txBody>
      </p:sp>
      <p:sp>
        <p:nvSpPr>
          <p:cNvPr id="2" name="Номер слайда 1"/>
          <p:cNvSpPr>
            <a:spLocks noGrp="1"/>
          </p:cNvSpPr>
          <p:nvPr>
            <p:ph type="sldNum" sz="quarter" idx="12"/>
          </p:nvPr>
        </p:nvSpPr>
        <p:spPr>
          <a:xfrm>
            <a:off x="7038156" y="17958"/>
            <a:ext cx="2133600" cy="365125"/>
          </a:xfrm>
        </p:spPr>
        <p:txBody>
          <a:bodyPr/>
          <a:lstStyle/>
          <a:p>
            <a:fld id="{434A3D7E-C280-4DCD-A7E1-93BBC7758E8E}" type="slidenum">
              <a:rPr lang="ru-RU" smtClean="0">
                <a:solidFill>
                  <a:schemeClr val="tx1"/>
                </a:solidFill>
              </a:rPr>
              <a:t>16</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CD8E60E5-51DB-4680-9AA4-DBBD0637F9FA}"/>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направления бюджетной и налоговой политики 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2021 </a:t>
            </a:r>
            <a:r>
              <a:rPr lang="ru-RU" sz="1600" dirty="0">
                <a:latin typeface="Times New Roman" panose="02020603050405020304" pitchFamily="18" charset="0"/>
                <a:cs typeface="Times New Roman" panose="02020603050405020304" pitchFamily="18" charset="0"/>
              </a:rPr>
              <a:t>годов</a:t>
            </a:r>
          </a:p>
        </p:txBody>
      </p:sp>
      <p:pic>
        <p:nvPicPr>
          <p:cNvPr id="37891" name="Picture 3">
            <a:extLst>
              <a:ext uri="{FF2B5EF4-FFF2-40B4-BE49-F238E27FC236}">
                <a16:creationId xmlns="" xmlns:a16="http://schemas.microsoft.com/office/drawing/2014/main" id="{EC08B820-685D-465D-B1BD-EA7EE6E0C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5"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 xmlns:a16="http://schemas.microsoft.com/office/drawing/2014/main" id="{3CB9DABE-B42C-492A-A05E-33205A5566FC}"/>
              </a:ext>
            </a:extLst>
          </p:cNvPr>
          <p:cNvSpPr txBox="1"/>
          <p:nvPr/>
        </p:nvSpPr>
        <p:spPr>
          <a:xfrm>
            <a:off x="0" y="0"/>
            <a:ext cx="193675" cy="701675"/>
          </a:xfrm>
          <a:prstGeom prst="rect">
            <a:avLst/>
          </a:prstGeom>
          <a:noFill/>
          <a:ln>
            <a:solidFill>
              <a:schemeClr val="bg2">
                <a:lumMod val="90000"/>
              </a:schemeClr>
            </a:solidFill>
          </a:ln>
        </p:spPr>
        <p:txBody>
          <a:bodyPr>
            <a:spAutoFit/>
          </a:bodyPr>
          <a:lstStyle/>
          <a:p>
            <a:pPr>
              <a:defRPr/>
            </a:pPr>
            <a:endParaRPr lang="ru-RU" dirty="0"/>
          </a:p>
        </p:txBody>
      </p:sp>
      <p:sp>
        <p:nvSpPr>
          <p:cNvPr id="37893" name="Прямоугольник 7">
            <a:extLst>
              <a:ext uri="{FF2B5EF4-FFF2-40B4-BE49-F238E27FC236}">
                <a16:creationId xmlns="" xmlns:a16="http://schemas.microsoft.com/office/drawing/2014/main" id="{12BA7C76-EC57-4883-943E-024A8043FA45}"/>
              </a:ext>
            </a:extLst>
          </p:cNvPr>
          <p:cNvSpPr>
            <a:spLocks noChangeArrowheads="1"/>
          </p:cNvSpPr>
          <p:nvPr/>
        </p:nvSpPr>
        <p:spPr bwMode="auto">
          <a:xfrm>
            <a:off x="193675" y="981075"/>
            <a:ext cx="8770938"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a:t>     </a:t>
            </a:r>
            <a:r>
              <a:rPr lang="ru-RU" sz="1000" dirty="0">
                <a:latin typeface="Times New Roman" panose="02020603050405020304" pitchFamily="18" charset="0"/>
                <a:cs typeface="Times New Roman" panose="02020603050405020304" pitchFamily="18" charset="0"/>
              </a:rPr>
              <a:t>Принята общая методология оценки эффективности льгот. В этой связи предусмотрены конечные сроки действия льготных режимов и целевые индикаторы, механизм регулярной оценки эффективности льготы с точки зрения поставленных целей и механизм корректировки  или отмены в случае, если цели не достигаются.</a:t>
            </a:r>
          </a:p>
          <a:p>
            <a:pPr algn="just"/>
            <a:r>
              <a:rPr lang="ru-RU" sz="1000" dirty="0">
                <a:latin typeface="Times New Roman" panose="02020603050405020304" pitchFamily="18" charset="0"/>
                <a:cs typeface="Times New Roman" panose="02020603050405020304" pitchFamily="18" charset="0"/>
              </a:rPr>
              <a:t>     Отдельным блоком в налоговой политике стоит задача по внедрению концепции налоговых и неналоговых расходов путем их включения  в бюджетный процесс. При этом очередным этапом инвентаризации и учета существующих налоговых льгот и преференций стало аналитическое распределение их в виде налоговых и неналоговых расходов по муниципальным программам. Это позволило оценить совокупную величину финансовых ресурсов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Основным принципом распределения налоговых и неналоговых расходов по муниципальным программам </a:t>
            </a:r>
            <a:r>
              <a:rPr lang="ru-RU" sz="1000" dirty="0" smtClean="0">
                <a:latin typeface="Times New Roman" panose="02020603050405020304" pitchFamily="18" charset="0"/>
                <a:cs typeface="Times New Roman" panose="02020603050405020304" pitchFamily="18" charset="0"/>
              </a:rPr>
              <a:t>стало </a:t>
            </a:r>
            <a:r>
              <a:rPr lang="ru-RU" sz="1000" dirty="0">
                <a:latin typeface="Times New Roman" panose="02020603050405020304" pitchFamily="18" charset="0"/>
                <a:cs typeface="Times New Roman" panose="02020603050405020304" pitchFamily="18" charset="0"/>
              </a:rPr>
              <a:t>соответствие их приоритетам и целям социально-экономического развития, определенным  в муниципальных программах. </a:t>
            </a:r>
          </a:p>
          <a:p>
            <a:pPr algn="just"/>
            <a:r>
              <a:rPr lang="ru-RU" sz="1000" dirty="0">
                <a:latin typeface="Times New Roman" panose="02020603050405020304" pitchFamily="18" charset="0"/>
                <a:cs typeface="Times New Roman" panose="02020603050405020304" pitchFamily="18" charset="0"/>
              </a:rPr>
              <a:t>        В качестве подготовительных работ в муниципальном районе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a:latin typeface="Times New Roman" panose="02020603050405020304" pitchFamily="18" charset="0"/>
                <a:cs typeface="Times New Roman" panose="02020603050405020304" pitchFamily="18" charset="0"/>
              </a:rPr>
              <a:t> - проведен анализ параметров налоговых льгот (пониженных ставок  по налогам), условий их предоставления, льготных категорий налогоплательщиков по региональным и местным налогам;</a:t>
            </a:r>
          </a:p>
          <a:p>
            <a:pPr algn="just"/>
            <a:r>
              <a:rPr lang="ru-RU" sz="1000" dirty="0">
                <a:latin typeface="Times New Roman" panose="02020603050405020304" pitchFamily="18" charset="0"/>
                <a:cs typeface="Times New Roman" panose="02020603050405020304" pitchFamily="18" charset="0"/>
              </a:rPr>
              <a:t> - осуществлен налоговый аудит выпадающих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в связи с предоставлением налоговых льгот, установлением пониженных ставок по налогам;</a:t>
            </a:r>
          </a:p>
          <a:p>
            <a:pPr algn="just"/>
            <a:r>
              <a:rPr lang="ru-RU" sz="1000" dirty="0">
                <a:latin typeface="Times New Roman" panose="02020603050405020304" pitchFamily="18" charset="0"/>
                <a:cs typeface="Times New Roman" panose="02020603050405020304" pitchFamily="18" charset="0"/>
              </a:rPr>
              <a:t> - проведен анализ по возможным критериям адресного предоставления налоговых льгот;</a:t>
            </a:r>
          </a:p>
          <a:p>
            <a:pPr algn="just"/>
            <a:r>
              <a:rPr lang="ru-RU" sz="1000" dirty="0">
                <a:latin typeface="Times New Roman" panose="02020603050405020304" pitchFamily="18" charset="0"/>
                <a:cs typeface="Times New Roman" panose="02020603050405020304" pitchFamily="18" charset="0"/>
              </a:rPr>
              <a:t> - определены подходы для оценки эффективности льгот;</a:t>
            </a:r>
          </a:p>
          <a:p>
            <a:pPr algn="just"/>
            <a:r>
              <a:rPr lang="ru-RU" sz="1000" dirty="0">
                <a:latin typeface="Times New Roman" panose="02020603050405020304" pitchFamily="18" charset="0"/>
                <a:cs typeface="Times New Roman" panose="02020603050405020304" pitchFamily="18" charset="0"/>
              </a:rPr>
              <a:t> - формирование реестра доходных полномочий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a:latin typeface="Times New Roman" panose="02020603050405020304" pitchFamily="18" charset="0"/>
                <a:cs typeface="Times New Roman" panose="02020603050405020304" pitchFamily="18" charset="0"/>
              </a:rPr>
              <a:t> - обновление муниципальной методики проведения оценки эффективности предоставленных (планируемых  к предоставлению) налоговых льгот и ставок налогов, установленных представительными органами местного самоуправления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a:latin typeface="Times New Roman" panose="02020603050405020304" pitchFamily="18" charset="0"/>
                <a:cs typeface="Times New Roman" panose="02020603050405020304" pitchFamily="18" charset="0"/>
              </a:rPr>
              <a:t>          Основным резервом роста доходов местных бюджетов стало налогообложение торгово-офисной недвижимости, облагаемой от кадастровой стоимости. В рамках проведения научно-исследовательских работ разработаны мер по повышению эффективности механизма налогообложения имущества от кадастровой стоимости.</a:t>
            </a:r>
          </a:p>
          <a:p>
            <a:pPr algn="just"/>
            <a:r>
              <a:rPr lang="ru-RU" sz="1000" dirty="0">
                <a:latin typeface="Times New Roman" panose="02020603050405020304" pitchFamily="18" charset="0"/>
                <a:cs typeface="Times New Roman" panose="02020603050405020304" pitchFamily="18" charset="0"/>
              </a:rPr>
              <a:t>         Приоритетом в области муниципальной налоговой политики останется обеспечение бюджетной устойчивости и сбалансированности в условиях введения с 2018 года моратория на новые льготы по налогам, зачисляемым в местные бюджеты.</a:t>
            </a:r>
          </a:p>
          <a:p>
            <a:pPr algn="just"/>
            <a:r>
              <a:rPr lang="ru-RU" sz="1000" dirty="0">
                <a:latin typeface="Times New Roman" panose="02020603050405020304" pitchFamily="18" charset="0"/>
                <a:cs typeface="Times New Roman" panose="02020603050405020304" pitchFamily="18" charset="0"/>
              </a:rPr>
              <a:t>         Продолжены мероприятия по расширению доходного потенциала района на основе аудита налогового законодательства, совершенствования механизмов налогообложения и льготирования отдельных категорий налогоплательщиков, факторного анализа и регулярной оценки внутренних и внешних рисков развития экономики. Предусмотрены меры по повышению эффективности администрирования  доходов, в том числе за счет развития института неналоговых доходов.</a:t>
            </a:r>
          </a:p>
          <a:p>
            <a:pPr algn="just"/>
            <a:r>
              <a:rPr lang="ru-RU" sz="1000" dirty="0">
                <a:latin typeface="Times New Roman" panose="02020603050405020304" pitchFamily="18" charset="0"/>
                <a:cs typeface="Times New Roman" panose="02020603050405020304" pitchFamily="18" charset="0"/>
              </a:rPr>
              <a:t>         Предусмотрена  реализация Комплексного плана мероприятий  по увеличению поступлений налоговых и неналоговых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и поддержка  его в актуальном состоянии.</a:t>
            </a:r>
          </a:p>
          <a:p>
            <a:pPr algn="just"/>
            <a:r>
              <a:rPr lang="ru-RU" sz="1000" dirty="0">
                <a:latin typeface="Times New Roman" panose="02020603050405020304" pitchFamily="18" charset="0"/>
                <a:cs typeface="Times New Roman" panose="02020603050405020304" pitchFamily="18" charset="0"/>
              </a:rPr>
              <a:t>          На долгосрочную перспективу в налоговой политике будет сохранена преемственность в достижении поставленных ранее целей и задач  для обеспечения ускоренного темпа роста экономики, выполнения социальных гарантий, стимулирования инвестиционной и инновационной активности.</a:t>
            </a:r>
          </a:p>
          <a:p>
            <a:pPr algn="just"/>
            <a:endParaRPr lang="ru-RU" altLang="ru-RU" sz="1000" dirty="0"/>
          </a:p>
        </p:txBody>
      </p:sp>
      <p:sp>
        <p:nvSpPr>
          <p:cNvPr id="2" name="Номер слайда 1"/>
          <p:cNvSpPr>
            <a:spLocks noGrp="1"/>
          </p:cNvSpPr>
          <p:nvPr>
            <p:ph type="sldNum" sz="quarter" idx="12"/>
          </p:nvPr>
        </p:nvSpPr>
        <p:spPr>
          <a:xfrm>
            <a:off x="7010400" y="0"/>
            <a:ext cx="2133600" cy="365125"/>
          </a:xfrm>
        </p:spPr>
        <p:txBody>
          <a:bodyPr/>
          <a:lstStyle/>
          <a:p>
            <a:fld id="{434A3D7E-C280-4DCD-A7E1-93BBC7758E8E}" type="slidenum">
              <a:rPr lang="ru-RU" smtClean="0">
                <a:solidFill>
                  <a:schemeClr val="tx1"/>
                </a:solidFill>
              </a:rPr>
              <a:t>17</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Заголовок 1">
            <a:extLst>
              <a:ext uri="{FF2B5EF4-FFF2-40B4-BE49-F238E27FC236}">
                <a16:creationId xmlns="" xmlns:a16="http://schemas.microsoft.com/office/drawing/2014/main" id="{CCAB05A4-24E6-4A23-9367-9F239C4609A3}"/>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39939" name="TextBox 7">
            <a:extLst>
              <a:ext uri="{FF2B5EF4-FFF2-40B4-BE49-F238E27FC236}">
                <a16:creationId xmlns="" xmlns:a16="http://schemas.microsoft.com/office/drawing/2014/main" id="{6F4FB493-7243-4C7C-803B-B1252D430CF1}"/>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773F0A37-721D-4A01-8364-CAC6C48D6EEE}"/>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39941" name="Заголовок 1">
            <a:extLst>
              <a:ext uri="{FF2B5EF4-FFF2-40B4-BE49-F238E27FC236}">
                <a16:creationId xmlns="" xmlns:a16="http://schemas.microsoft.com/office/drawing/2014/main" id="{2015CA27-3DDE-4F46-A10B-4C000BD68B07}"/>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39942" name="TextBox 2">
            <a:extLst>
              <a:ext uri="{FF2B5EF4-FFF2-40B4-BE49-F238E27FC236}">
                <a16:creationId xmlns="" xmlns:a16="http://schemas.microsoft.com/office/drawing/2014/main" id="{DA88DCCA-CD1B-4B3F-BAB3-ED127F327306}"/>
              </a:ext>
            </a:extLst>
          </p:cNvPr>
          <p:cNvSpPr txBox="1">
            <a:spLocks noChangeArrowheads="1"/>
          </p:cNvSpPr>
          <p:nvPr/>
        </p:nvSpPr>
        <p:spPr bwMode="auto">
          <a:xfrm>
            <a:off x="0" y="0"/>
            <a:ext cx="9144000" cy="584775"/>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Показатели консолидированного бюджета муниципального района Мелеузовский район 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pic>
        <p:nvPicPr>
          <p:cNvPr id="39943" name="Picture 3">
            <a:extLst>
              <a:ext uri="{FF2B5EF4-FFF2-40B4-BE49-F238E27FC236}">
                <a16:creationId xmlns="" xmlns:a16="http://schemas.microsoft.com/office/drawing/2014/main" id="{AA0FE14C-C6BB-4302-ADEC-DBF051D55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7776F2FD-905D-4421-932B-4218F545051D}"/>
              </a:ext>
            </a:extLst>
          </p:cNvPr>
          <p:cNvGraphicFramePr>
            <a:graphicFrameLocks noGrp="1"/>
          </p:cNvGraphicFramePr>
          <p:nvPr>
            <p:extLst>
              <p:ext uri="{D42A27DB-BD31-4B8C-83A1-F6EECF244321}">
                <p14:modId xmlns:p14="http://schemas.microsoft.com/office/powerpoint/2010/main" val="2322712496"/>
              </p:ext>
            </p:extLst>
          </p:nvPr>
        </p:nvGraphicFramePr>
        <p:xfrm>
          <a:off x="221456" y="1276350"/>
          <a:ext cx="8701087" cy="1754188"/>
        </p:xfrm>
        <a:graphic>
          <a:graphicData uri="http://schemas.openxmlformats.org/drawingml/2006/table">
            <a:tbl>
              <a:tblPr firstRow="1" bandRow="1">
                <a:tableStyleId>{5C22544A-7EE6-4342-B048-85BDC9FD1C3A}</a:tableStyleId>
              </a:tblPr>
              <a:tblGrid>
                <a:gridCol w="1683948">
                  <a:extLst>
                    <a:ext uri="{9D8B030D-6E8A-4147-A177-3AD203B41FA5}">
                      <a16:colId xmlns="" xmlns:a16="http://schemas.microsoft.com/office/drawing/2014/main" val="20000"/>
                    </a:ext>
                  </a:extLst>
                </a:gridCol>
                <a:gridCol w="805366">
                  <a:extLst>
                    <a:ext uri="{9D8B030D-6E8A-4147-A177-3AD203B41FA5}">
                      <a16:colId xmlns="" xmlns:a16="http://schemas.microsoft.com/office/drawing/2014/main" val="20001"/>
                    </a:ext>
                  </a:extLst>
                </a:gridCol>
                <a:gridCol w="951796">
                  <a:extLst>
                    <a:ext uri="{9D8B030D-6E8A-4147-A177-3AD203B41FA5}">
                      <a16:colId xmlns="" xmlns:a16="http://schemas.microsoft.com/office/drawing/2014/main" val="20002"/>
                    </a:ext>
                  </a:extLst>
                </a:gridCol>
                <a:gridCol w="1171442">
                  <a:extLst>
                    <a:ext uri="{9D8B030D-6E8A-4147-A177-3AD203B41FA5}">
                      <a16:colId xmlns="" xmlns:a16="http://schemas.microsoft.com/office/drawing/2014/main" val="20003"/>
                    </a:ext>
                  </a:extLst>
                </a:gridCol>
                <a:gridCol w="1025012">
                  <a:extLst>
                    <a:ext uri="{9D8B030D-6E8A-4147-A177-3AD203B41FA5}">
                      <a16:colId xmlns="" xmlns:a16="http://schemas.microsoft.com/office/drawing/2014/main" val="20004"/>
                    </a:ext>
                  </a:extLst>
                </a:gridCol>
                <a:gridCol w="1025012">
                  <a:extLst>
                    <a:ext uri="{9D8B030D-6E8A-4147-A177-3AD203B41FA5}">
                      <a16:colId xmlns="" xmlns:a16="http://schemas.microsoft.com/office/drawing/2014/main" val="20005"/>
                    </a:ext>
                  </a:extLst>
                </a:gridCol>
                <a:gridCol w="1098227">
                  <a:extLst>
                    <a:ext uri="{9D8B030D-6E8A-4147-A177-3AD203B41FA5}">
                      <a16:colId xmlns="" xmlns:a16="http://schemas.microsoft.com/office/drawing/2014/main" val="20006"/>
                    </a:ext>
                  </a:extLst>
                </a:gridCol>
                <a:gridCol w="940284">
                  <a:extLst>
                    <a:ext uri="{9D8B030D-6E8A-4147-A177-3AD203B41FA5}">
                      <a16:colId xmlns="" xmlns:a16="http://schemas.microsoft.com/office/drawing/2014/main" val="20007"/>
                    </a:ext>
                  </a:extLst>
                </a:gridCol>
              </a:tblGrid>
              <a:tr h="639970">
                <a:tc>
                  <a:txBody>
                    <a:bodyPr/>
                    <a:lstStyle/>
                    <a:p>
                      <a:r>
                        <a:rPr lang="ru-RU" sz="1200" dirty="0">
                          <a:solidFill>
                            <a:schemeClr val="tx1"/>
                          </a:solidFill>
                          <a:latin typeface="Times New Roman" panose="02020603050405020304" pitchFamily="18" charset="0"/>
                          <a:cs typeface="Times New Roman" panose="02020603050405020304" pitchFamily="18" charset="0"/>
                        </a:rPr>
                        <a:t>Наименование показателя</a:t>
                      </a: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2017 </a:t>
                      </a:r>
                      <a:r>
                        <a:rPr lang="ru-RU" sz="1200" dirty="0">
                          <a:solidFill>
                            <a:schemeClr val="tx1"/>
                          </a:solidFill>
                          <a:latin typeface="Times New Roman" panose="02020603050405020304" pitchFamily="18" charset="0"/>
                          <a:cs typeface="Times New Roman" panose="02020603050405020304" pitchFamily="18" charset="0"/>
                        </a:rPr>
                        <a:t>год (отчет)</a:t>
                      </a: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2018 </a:t>
                      </a:r>
                      <a:r>
                        <a:rPr lang="ru-RU" sz="1200" dirty="0">
                          <a:solidFill>
                            <a:schemeClr val="tx1"/>
                          </a:solidFill>
                          <a:latin typeface="Times New Roman" panose="02020603050405020304" pitchFamily="18" charset="0"/>
                          <a:cs typeface="Times New Roman" panose="02020603050405020304" pitchFamily="18" charset="0"/>
                        </a:rPr>
                        <a:t>год (отчет)</a:t>
                      </a: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2019 </a:t>
                      </a:r>
                      <a:r>
                        <a:rPr lang="ru-RU" sz="1200" dirty="0">
                          <a:solidFill>
                            <a:schemeClr val="tx1"/>
                          </a:solidFill>
                          <a:latin typeface="Times New Roman" panose="02020603050405020304" pitchFamily="18" charset="0"/>
                          <a:cs typeface="Times New Roman" panose="02020603050405020304" pitchFamily="18" charset="0"/>
                        </a:rPr>
                        <a:t>год (</a:t>
                      </a:r>
                      <a:r>
                        <a:rPr lang="ru-RU" sz="1200" dirty="0" err="1">
                          <a:solidFill>
                            <a:schemeClr val="tx1"/>
                          </a:solidFill>
                          <a:latin typeface="Times New Roman" panose="02020603050405020304" pitchFamily="18" charset="0"/>
                          <a:cs typeface="Times New Roman" panose="02020603050405020304" pitchFamily="18" charset="0"/>
                        </a:rPr>
                        <a:t>уточн</a:t>
                      </a:r>
                      <a:r>
                        <a:rPr lang="ru-RU" sz="1200" dirty="0" smtClean="0">
                          <a:solidFill>
                            <a:schemeClr val="tx1"/>
                          </a:solidFill>
                          <a:latin typeface="Times New Roman" panose="02020603050405020304" pitchFamily="18" charset="0"/>
                          <a:cs typeface="Times New Roman" panose="02020603050405020304" pitchFamily="18" charset="0"/>
                        </a:rPr>
                        <a:t>. план</a:t>
                      </a:r>
                      <a:r>
                        <a:rPr lang="ru-RU" sz="1200" dirty="0">
                          <a:solidFill>
                            <a:schemeClr val="tx1"/>
                          </a:solidFill>
                          <a:latin typeface="Times New Roman" panose="02020603050405020304" pitchFamily="18" charset="0"/>
                          <a:cs typeface="Times New Roman" panose="02020603050405020304" pitchFamily="18" charset="0"/>
                        </a:rPr>
                        <a:t>)</a:t>
                      </a: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2019 </a:t>
                      </a:r>
                      <a:r>
                        <a:rPr lang="ru-RU" sz="1200" dirty="0">
                          <a:solidFill>
                            <a:schemeClr val="tx1"/>
                          </a:solidFill>
                          <a:latin typeface="Times New Roman" panose="02020603050405020304" pitchFamily="18" charset="0"/>
                          <a:cs typeface="Times New Roman" panose="02020603050405020304" pitchFamily="18" charset="0"/>
                        </a:rPr>
                        <a:t>год (отчет)</a:t>
                      </a: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2020</a:t>
                      </a:r>
                      <a:r>
                        <a:rPr lang="ru-RU" sz="1200" baseline="0" dirty="0" smtClean="0">
                          <a:solidFill>
                            <a:schemeClr val="tx1"/>
                          </a:solidFill>
                          <a:latin typeface="Times New Roman" panose="02020603050405020304" pitchFamily="18" charset="0"/>
                          <a:cs typeface="Times New Roman" panose="02020603050405020304" pitchFamily="18" charset="0"/>
                        </a:rPr>
                        <a:t> </a:t>
                      </a:r>
                      <a:r>
                        <a:rPr lang="ru-RU" sz="1200" baseline="0" dirty="0">
                          <a:solidFill>
                            <a:schemeClr val="tx1"/>
                          </a:solidFill>
                          <a:latin typeface="Times New Roman" panose="02020603050405020304" pitchFamily="18" charset="0"/>
                          <a:cs typeface="Times New Roman" panose="02020603050405020304" pitchFamily="18" charset="0"/>
                        </a:rPr>
                        <a:t>год (план)</a:t>
                      </a:r>
                      <a:endParaRPr lang="ru-RU" sz="1200" dirty="0">
                        <a:solidFill>
                          <a:schemeClr val="tx1"/>
                        </a:solidFill>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2021</a:t>
                      </a:r>
                      <a:r>
                        <a:rPr lang="ru-RU" sz="1200" baseline="0" dirty="0" smtClean="0">
                          <a:solidFill>
                            <a:schemeClr val="tx1"/>
                          </a:solidFill>
                          <a:latin typeface="Times New Roman" panose="02020603050405020304" pitchFamily="18" charset="0"/>
                          <a:cs typeface="Times New Roman" panose="02020603050405020304" pitchFamily="18" charset="0"/>
                        </a:rPr>
                        <a:t> год </a:t>
                      </a:r>
                      <a:r>
                        <a:rPr lang="ru-RU" sz="1200" baseline="0" dirty="0">
                          <a:solidFill>
                            <a:schemeClr val="tx1"/>
                          </a:solidFill>
                          <a:latin typeface="Times New Roman" panose="02020603050405020304" pitchFamily="18" charset="0"/>
                          <a:cs typeface="Times New Roman" panose="02020603050405020304" pitchFamily="18" charset="0"/>
                        </a:rPr>
                        <a:t>(план)</a:t>
                      </a:r>
                      <a:endParaRPr lang="ru-RU" sz="1200" dirty="0">
                        <a:solidFill>
                          <a:schemeClr val="tx1"/>
                        </a:solidFill>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solidFill>
                            <a:schemeClr val="tx1"/>
                          </a:solidFill>
                          <a:latin typeface="Times New Roman" panose="02020603050405020304" pitchFamily="18" charset="0"/>
                          <a:cs typeface="Times New Roman" panose="02020603050405020304" pitchFamily="18" charset="0"/>
                        </a:rPr>
                        <a:t>2022</a:t>
                      </a:r>
                      <a:r>
                        <a:rPr lang="ru-RU" sz="1200" baseline="0" dirty="0" smtClean="0">
                          <a:solidFill>
                            <a:schemeClr val="tx1"/>
                          </a:solidFill>
                          <a:latin typeface="Times New Roman" panose="02020603050405020304" pitchFamily="18" charset="0"/>
                          <a:cs typeface="Times New Roman" panose="02020603050405020304" pitchFamily="18" charset="0"/>
                        </a:rPr>
                        <a:t> </a:t>
                      </a:r>
                      <a:r>
                        <a:rPr lang="ru-RU" sz="1200" baseline="0" dirty="0">
                          <a:solidFill>
                            <a:schemeClr val="tx1"/>
                          </a:solidFill>
                          <a:latin typeface="Times New Roman" panose="02020603050405020304" pitchFamily="18" charset="0"/>
                          <a:cs typeface="Times New Roman" panose="02020603050405020304" pitchFamily="18" charset="0"/>
                        </a:rPr>
                        <a:t>год (план)</a:t>
                      </a:r>
                      <a:endParaRPr lang="ru-RU" sz="1200" dirty="0">
                        <a:solidFill>
                          <a:schemeClr val="tx1"/>
                        </a:solidFill>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extLst>
                  <a:ext uri="{0D108BD9-81ED-4DB2-BD59-A6C34878D82A}">
                    <a16:rowId xmlns="" xmlns:a16="http://schemas.microsoft.com/office/drawing/2014/main" val="10000"/>
                  </a:ext>
                </a:extLst>
              </a:tr>
              <a:tr h="363166">
                <a:tc>
                  <a:txBody>
                    <a:bodyPr/>
                    <a:lstStyle/>
                    <a:p>
                      <a:r>
                        <a:rPr lang="ru-RU" sz="1200" dirty="0">
                          <a:latin typeface="Times New Roman" panose="02020603050405020304" pitchFamily="18" charset="0"/>
                          <a:cs typeface="Times New Roman" panose="02020603050405020304" pitchFamily="18" charset="0"/>
                        </a:rPr>
                        <a:t>Итого доходов</a:t>
                      </a: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1912,81</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1 921,99</a:t>
                      </a: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2 064,6</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a:t>
                      </a:r>
                      <a:r>
                        <a:rPr lang="ru-RU" sz="1200" baseline="0" dirty="0" smtClean="0">
                          <a:latin typeface="Times New Roman" panose="02020603050405020304" pitchFamily="18" charset="0"/>
                          <a:cs typeface="Times New Roman" panose="02020603050405020304" pitchFamily="18" charset="0"/>
                        </a:rPr>
                        <a:t> 154,8</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1 943,09</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2 030,08</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2 102,14</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extLst>
                  <a:ext uri="{0D108BD9-81ED-4DB2-BD59-A6C34878D82A}">
                    <a16:rowId xmlns="" xmlns:a16="http://schemas.microsoft.com/office/drawing/2014/main" val="10001"/>
                  </a:ext>
                </a:extLst>
              </a:tr>
              <a:tr h="293962">
                <a:tc>
                  <a:txBody>
                    <a:bodyPr/>
                    <a:lstStyle/>
                    <a:p>
                      <a:r>
                        <a:rPr lang="ru-RU" sz="1200" dirty="0">
                          <a:latin typeface="Times New Roman" panose="02020603050405020304" pitchFamily="18" charset="0"/>
                          <a:cs typeface="Times New Roman" panose="02020603050405020304" pitchFamily="18" charset="0"/>
                        </a:rPr>
                        <a:t>Итого расходов</a:t>
                      </a: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1873,65</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1 896,53</a:t>
                      </a: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2 307,0</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2 171,9</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1 943,09</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2 030,08</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2 102,14</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extLst>
                  <a:ext uri="{0D108BD9-81ED-4DB2-BD59-A6C34878D82A}">
                    <a16:rowId xmlns="" xmlns:a16="http://schemas.microsoft.com/office/drawing/2014/main" val="10002"/>
                  </a:ext>
                </a:extLst>
              </a:tr>
              <a:tr h="457090">
                <a:tc>
                  <a:txBody>
                    <a:bodyPr/>
                    <a:lstStyle/>
                    <a:p>
                      <a:r>
                        <a:rPr lang="ru-RU" sz="1200" dirty="0">
                          <a:latin typeface="Times New Roman" panose="02020603050405020304" pitchFamily="18" charset="0"/>
                          <a:cs typeface="Times New Roman" panose="02020603050405020304" pitchFamily="18" charset="0"/>
                        </a:rPr>
                        <a:t>Дефицит(-) /профицит(+)</a:t>
                      </a: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a:t>
                      </a:r>
                      <a:r>
                        <a:rPr lang="ru-RU" sz="1200" dirty="0" smtClean="0">
                          <a:latin typeface="Times New Roman" panose="02020603050405020304" pitchFamily="18" charset="0"/>
                          <a:cs typeface="Times New Roman" panose="02020603050405020304" pitchFamily="18" charset="0"/>
                        </a:rPr>
                        <a:t>39,16</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25,46</a:t>
                      </a: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-242,4</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smtClean="0">
                          <a:latin typeface="Times New Roman" panose="02020603050405020304" pitchFamily="18" charset="0"/>
                          <a:cs typeface="Times New Roman" panose="02020603050405020304" pitchFamily="18" charset="0"/>
                        </a:rPr>
                        <a:t>-17,13</a:t>
                      </a:r>
                      <a:endParaRPr lang="ru-RU" sz="1200" dirty="0">
                        <a:latin typeface="Times New Roman" panose="02020603050405020304" pitchFamily="18" charset="0"/>
                        <a:cs typeface="Times New Roman" panose="02020603050405020304" pitchFamily="18" charset="0"/>
                      </a:endParaRP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0,0</a:t>
                      </a: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0,0</a:t>
                      </a:r>
                    </a:p>
                  </a:txBody>
                  <a:tcPr marL="91433" marR="91433" marT="45665" marB="45665">
                    <a:solidFill>
                      <a:schemeClr val="bg2">
                        <a:lumMod val="90000"/>
                      </a:schemeClr>
                    </a:solidFill>
                  </a:tcPr>
                </a:tc>
                <a:tc>
                  <a:txBody>
                    <a:bodyPr/>
                    <a:lstStyle/>
                    <a:p>
                      <a:r>
                        <a:rPr lang="ru-RU" sz="1200" dirty="0">
                          <a:latin typeface="Times New Roman" panose="02020603050405020304" pitchFamily="18" charset="0"/>
                          <a:cs typeface="Times New Roman" panose="02020603050405020304" pitchFamily="18" charset="0"/>
                        </a:rPr>
                        <a:t>0,0</a:t>
                      </a:r>
                    </a:p>
                  </a:txBody>
                  <a:tcPr marL="91433" marR="91433" marT="45665" marB="45665">
                    <a:solidFill>
                      <a:schemeClr val="bg2">
                        <a:lumMod val="90000"/>
                      </a:schemeClr>
                    </a:solidFill>
                  </a:tcPr>
                </a:tc>
                <a:extLst>
                  <a:ext uri="{0D108BD9-81ED-4DB2-BD59-A6C34878D82A}">
                    <a16:rowId xmlns="" xmlns:a16="http://schemas.microsoft.com/office/drawing/2014/main" val="10003"/>
                  </a:ext>
                </a:extLst>
              </a:tr>
            </a:tbl>
          </a:graphicData>
        </a:graphic>
      </p:graphicFrame>
      <p:sp>
        <p:nvSpPr>
          <p:cNvPr id="39991" name="TextBox 17">
            <a:extLst>
              <a:ext uri="{FF2B5EF4-FFF2-40B4-BE49-F238E27FC236}">
                <a16:creationId xmlns="" xmlns:a16="http://schemas.microsoft.com/office/drawing/2014/main" id="{A849A9A5-FE7C-4603-A4F5-9B26B9B1408C}"/>
              </a:ext>
            </a:extLst>
          </p:cNvPr>
          <p:cNvSpPr txBox="1">
            <a:spLocks noChangeArrowheads="1"/>
          </p:cNvSpPr>
          <p:nvPr/>
        </p:nvSpPr>
        <p:spPr bwMode="auto">
          <a:xfrm>
            <a:off x="730250" y="738187"/>
            <a:ext cx="774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Показатели консолидированного бюджета муниципального района Мелеузовский район Республики Башкортостан</a:t>
            </a:r>
          </a:p>
        </p:txBody>
      </p:sp>
      <p:sp>
        <p:nvSpPr>
          <p:cNvPr id="39992" name="TextBox 18">
            <a:extLst>
              <a:ext uri="{FF2B5EF4-FFF2-40B4-BE49-F238E27FC236}">
                <a16:creationId xmlns="" xmlns:a16="http://schemas.microsoft.com/office/drawing/2014/main" id="{A920529F-0FAA-4DC8-8168-A6B4C2D13311}"/>
              </a:ext>
            </a:extLst>
          </p:cNvPr>
          <p:cNvSpPr txBox="1">
            <a:spLocks noChangeArrowheads="1"/>
          </p:cNvSpPr>
          <p:nvPr/>
        </p:nvSpPr>
        <p:spPr bwMode="auto">
          <a:xfrm>
            <a:off x="107504" y="3321734"/>
            <a:ext cx="44644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Динамика показателей консолидированного бюджета муниципального района Мелеузовский район Республики Башкортостан</a:t>
            </a:r>
          </a:p>
        </p:txBody>
      </p:sp>
      <p:sp>
        <p:nvSpPr>
          <p:cNvPr id="39993" name="TextBox 19">
            <a:extLst>
              <a:ext uri="{FF2B5EF4-FFF2-40B4-BE49-F238E27FC236}">
                <a16:creationId xmlns="" xmlns:a16="http://schemas.microsoft.com/office/drawing/2014/main" id="{694CF1C6-4E78-41D8-ACE2-21504D4AA3A9}"/>
              </a:ext>
            </a:extLst>
          </p:cNvPr>
          <p:cNvSpPr txBox="1">
            <a:spLocks noChangeArrowheads="1"/>
          </p:cNvSpPr>
          <p:nvPr/>
        </p:nvSpPr>
        <p:spPr bwMode="auto">
          <a:xfrm>
            <a:off x="7956550" y="1014412"/>
            <a:ext cx="989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39994" name="TextBox 20">
            <a:extLst>
              <a:ext uri="{FF2B5EF4-FFF2-40B4-BE49-F238E27FC236}">
                <a16:creationId xmlns="" xmlns:a16="http://schemas.microsoft.com/office/drawing/2014/main" id="{5C5F02E0-4C7D-48E4-92EB-2E4950716FE7}"/>
              </a:ext>
            </a:extLst>
          </p:cNvPr>
          <p:cNvSpPr txBox="1">
            <a:spLocks noChangeArrowheads="1"/>
          </p:cNvSpPr>
          <p:nvPr/>
        </p:nvSpPr>
        <p:spPr bwMode="auto">
          <a:xfrm>
            <a:off x="3843337" y="3754438"/>
            <a:ext cx="11525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a:latin typeface="Times New Roman" panose="02020603050405020304" pitchFamily="18" charset="0"/>
                <a:cs typeface="Times New Roman" panose="02020603050405020304" pitchFamily="18" charset="0"/>
              </a:rPr>
              <a:t>в процентах</a:t>
            </a:r>
          </a:p>
        </p:txBody>
      </p:sp>
      <p:graphicFrame>
        <p:nvGraphicFramePr>
          <p:cNvPr id="2" name="Диаграмма 25">
            <a:extLst>
              <a:ext uri="{FF2B5EF4-FFF2-40B4-BE49-F238E27FC236}">
                <a16:creationId xmlns="" xmlns:a16="http://schemas.microsoft.com/office/drawing/2014/main" id="{62A297DB-4E65-4C14-8ED5-E212D12D003B}"/>
              </a:ext>
            </a:extLst>
          </p:cNvPr>
          <p:cNvGraphicFramePr>
            <a:graphicFrameLocks/>
          </p:cNvGraphicFramePr>
          <p:nvPr>
            <p:extLst>
              <p:ext uri="{D42A27DB-BD31-4B8C-83A1-F6EECF244321}">
                <p14:modId xmlns:p14="http://schemas.microsoft.com/office/powerpoint/2010/main" val="3481932502"/>
              </p:ext>
            </p:extLst>
          </p:nvPr>
        </p:nvGraphicFramePr>
        <p:xfrm>
          <a:off x="59468" y="3968065"/>
          <a:ext cx="5174048" cy="2152832"/>
        </p:xfrm>
        <a:graphic>
          <a:graphicData uri="http://schemas.openxmlformats.org/drawingml/2006/chart">
            <c:chart xmlns:c="http://schemas.openxmlformats.org/drawingml/2006/chart" xmlns:r="http://schemas.openxmlformats.org/officeDocument/2006/relationships" r:id="rId3"/>
          </a:graphicData>
        </a:graphic>
      </p:graphicFrame>
      <p:pic>
        <p:nvPicPr>
          <p:cNvPr id="39996" name="Рисунок 28">
            <a:extLst>
              <a:ext uri="{FF2B5EF4-FFF2-40B4-BE49-F238E27FC236}">
                <a16:creationId xmlns="" xmlns:a16="http://schemas.microsoft.com/office/drawing/2014/main" id="{35DD6F91-8006-4674-893A-C5A5EAACC3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12" y="5998550"/>
            <a:ext cx="1930500" cy="8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Номер слайда 2"/>
          <p:cNvSpPr>
            <a:spLocks noGrp="1"/>
          </p:cNvSpPr>
          <p:nvPr>
            <p:ph type="sldNum" sz="quarter" idx="12"/>
          </p:nvPr>
        </p:nvSpPr>
        <p:spPr>
          <a:xfrm>
            <a:off x="7010400" y="20638"/>
            <a:ext cx="2133600" cy="365125"/>
          </a:xfrm>
        </p:spPr>
        <p:txBody>
          <a:bodyPr/>
          <a:lstStyle/>
          <a:p>
            <a:pPr>
              <a:defRPr/>
            </a:pPr>
            <a:fld id="{1C2F39FC-F7FC-43A7-985C-4565CF06B74E}" type="slidenum">
              <a:rPr lang="en-US" smtClean="0">
                <a:solidFill>
                  <a:schemeClr val="tx1"/>
                </a:solidFill>
              </a:rPr>
              <a:pPr>
                <a:defRPr/>
              </a:pPr>
              <a:t>18</a:t>
            </a:fld>
            <a:endParaRPr lang="en-US">
              <a:solidFill>
                <a:schemeClr val="tx1"/>
              </a:solidFill>
            </a:endParaRPr>
          </a:p>
        </p:txBody>
      </p:sp>
      <p:graphicFrame>
        <p:nvGraphicFramePr>
          <p:cNvPr id="16" name="Схема 15">
            <a:extLst>
              <a:ext uri="{FF2B5EF4-FFF2-40B4-BE49-F238E27FC236}">
                <a16:creationId xmlns="" xmlns:a16="http://schemas.microsoft.com/office/drawing/2014/main" id="{6E389D4C-58C5-4A51-B653-C0F54751597A}"/>
              </a:ext>
            </a:extLst>
          </p:cNvPr>
          <p:cNvGraphicFramePr/>
          <p:nvPr>
            <p:extLst>
              <p:ext uri="{D42A27DB-BD31-4B8C-83A1-F6EECF244321}">
                <p14:modId xmlns:p14="http://schemas.microsoft.com/office/powerpoint/2010/main" val="321618811"/>
              </p:ext>
            </p:extLst>
          </p:nvPr>
        </p:nvGraphicFramePr>
        <p:xfrm>
          <a:off x="5126384" y="3321734"/>
          <a:ext cx="3910112" cy="21233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Прямоугольник 3"/>
          <p:cNvSpPr/>
          <p:nvPr/>
        </p:nvSpPr>
        <p:spPr>
          <a:xfrm>
            <a:off x="5233516" y="3644899"/>
            <a:ext cx="648072" cy="456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12</a:t>
            </a:r>
            <a:r>
              <a:rPr lang="ru-RU" sz="1100" b="1" dirty="0" smtClean="0">
                <a:solidFill>
                  <a:schemeClr val="tx1"/>
                </a:solidFill>
                <a:latin typeface="Times New Roman" panose="02020603050405020304" pitchFamily="18" charset="0"/>
                <a:cs typeface="Times New Roman" panose="02020603050405020304" pitchFamily="18" charset="0"/>
              </a:rPr>
              <a:t> </a:t>
            </a:r>
            <a:r>
              <a:rPr lang="ru-RU" sz="1400" b="1" dirty="0">
                <a:solidFill>
                  <a:schemeClr val="tx1"/>
                </a:solidFill>
                <a:latin typeface="Times New Roman" panose="02020603050405020304" pitchFamily="18" charset="0"/>
                <a:cs typeface="Times New Roman" panose="02020603050405020304" pitchFamily="18" charset="0"/>
              </a:rPr>
              <a:t>место</a:t>
            </a:r>
          </a:p>
        </p:txBody>
      </p:sp>
      <p:sp>
        <p:nvSpPr>
          <p:cNvPr id="6" name="Прямоугольник 5"/>
          <p:cNvSpPr/>
          <p:nvPr/>
        </p:nvSpPr>
        <p:spPr>
          <a:xfrm>
            <a:off x="5220072" y="4643648"/>
            <a:ext cx="648072" cy="307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solidFill>
                <a:latin typeface="Times New Roman" panose="02020603050405020304" pitchFamily="18" charset="0"/>
                <a:cs typeface="Times New Roman" panose="02020603050405020304" pitchFamily="18" charset="0"/>
              </a:rPr>
              <a:t>7</a:t>
            </a:r>
            <a:r>
              <a:rPr lang="ru-RU" sz="1100" b="1" dirty="0">
                <a:solidFill>
                  <a:schemeClr val="tx1"/>
                </a:solidFill>
                <a:latin typeface="Times New Roman" panose="02020603050405020304" pitchFamily="18" charset="0"/>
                <a:cs typeface="Times New Roman" panose="02020603050405020304" pitchFamily="18" charset="0"/>
              </a:rPr>
              <a:t> </a:t>
            </a:r>
            <a:r>
              <a:rPr lang="ru-RU" sz="1400" b="1" dirty="0">
                <a:solidFill>
                  <a:schemeClr val="tx1"/>
                </a:solidFill>
                <a:latin typeface="Times New Roman" panose="02020603050405020304" pitchFamily="18" charset="0"/>
                <a:cs typeface="Times New Roman" panose="02020603050405020304" pitchFamily="18" charset="0"/>
              </a:rPr>
              <a:t>место</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71" name="Рисунок 3">
            <a:extLst>
              <a:ext uri="{FF2B5EF4-FFF2-40B4-BE49-F238E27FC236}">
                <a16:creationId xmlns="" xmlns:a16="http://schemas.microsoft.com/office/drawing/2014/main" id="{5156CF7C-3AA7-4EE5-813E-D5FAB0F99B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7638" y="5946775"/>
            <a:ext cx="210026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Заголовок 1">
            <a:extLst>
              <a:ext uri="{FF2B5EF4-FFF2-40B4-BE49-F238E27FC236}">
                <a16:creationId xmlns="" xmlns:a16="http://schemas.microsoft.com/office/drawing/2014/main" id="{2CB43738-305A-47B8-AF60-A698677CCA27}"/>
              </a:ext>
            </a:extLst>
          </p:cNvPr>
          <p:cNvSpPr txBox="1">
            <a:spLocks/>
          </p:cNvSpPr>
          <p:nvPr/>
        </p:nvSpPr>
        <p:spPr bwMode="auto">
          <a:xfrm>
            <a:off x="4787901" y="2965450"/>
            <a:ext cx="4032572" cy="6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ru-RU" altLang="ru-RU" sz="1100" dirty="0">
                <a:solidFill>
                  <a:srgbClr val="002060"/>
                </a:solidFill>
                <a:latin typeface="Times New Roman" panose="02020603050405020304" pitchFamily="18" charset="0"/>
                <a:cs typeface="Times New Roman" panose="02020603050405020304" pitchFamily="18" charset="0"/>
              </a:rPr>
              <a:t>Основные налоговые и неналоговые доходы консолидированного бюджета муниципального района </a:t>
            </a:r>
            <a:r>
              <a:rPr lang="ru-RU" altLang="ru-RU" sz="1100" dirty="0" err="1">
                <a:solidFill>
                  <a:srgbClr val="002060"/>
                </a:solidFill>
                <a:latin typeface="Times New Roman" panose="02020603050405020304" pitchFamily="18" charset="0"/>
                <a:cs typeface="Times New Roman" panose="02020603050405020304" pitchFamily="18" charset="0"/>
              </a:rPr>
              <a:t>Мелеузовский</a:t>
            </a:r>
            <a:r>
              <a:rPr lang="ru-RU" altLang="ru-RU" sz="1100" dirty="0">
                <a:solidFill>
                  <a:srgbClr val="002060"/>
                </a:solidFill>
                <a:latin typeface="Times New Roman" panose="02020603050405020304" pitchFamily="18" charset="0"/>
                <a:cs typeface="Times New Roman" panose="02020603050405020304" pitchFamily="18" charset="0"/>
              </a:rPr>
              <a:t> район Республики Башкортостан   </a:t>
            </a:r>
          </a:p>
        </p:txBody>
      </p:sp>
      <p:sp>
        <p:nvSpPr>
          <p:cNvPr id="10" name="Заголовок 1">
            <a:extLst>
              <a:ext uri="{FF2B5EF4-FFF2-40B4-BE49-F238E27FC236}">
                <a16:creationId xmlns="" xmlns:a16="http://schemas.microsoft.com/office/drawing/2014/main" id="{6A6DD63A-937F-4935-9540-C5FF2B0B7D9A}"/>
              </a:ext>
            </a:extLst>
          </p:cNvPr>
          <p:cNvSpPr txBox="1">
            <a:spLocks/>
          </p:cNvSpPr>
          <p:nvPr/>
        </p:nvSpPr>
        <p:spPr>
          <a:xfrm>
            <a:off x="4787900" y="682625"/>
            <a:ext cx="3384550" cy="658813"/>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ru-RU" sz="1050" dirty="0">
                <a:solidFill>
                  <a:srgbClr val="002060"/>
                </a:solidFill>
                <a:latin typeface="Times New Roman" panose="02020603050405020304" pitchFamily="18" charset="0"/>
                <a:cs typeface="Times New Roman" panose="02020603050405020304" pitchFamily="18" charset="0"/>
              </a:rPr>
              <a:t>Налоговые и неналоговые доходы бюджета на душу населения</a:t>
            </a:r>
          </a:p>
        </p:txBody>
      </p:sp>
      <p:graphicFrame>
        <p:nvGraphicFramePr>
          <p:cNvPr id="3" name="Объект 6">
            <a:extLst>
              <a:ext uri="{FF2B5EF4-FFF2-40B4-BE49-F238E27FC236}">
                <a16:creationId xmlns="" xmlns:a16="http://schemas.microsoft.com/office/drawing/2014/main" id="{9EA10019-4BB6-4591-9055-EA04372D02C3}"/>
              </a:ext>
            </a:extLst>
          </p:cNvPr>
          <p:cNvGraphicFramePr>
            <a:graphicFrameLocks noGrp="1"/>
          </p:cNvGraphicFramePr>
          <p:nvPr>
            <p:ph sz="half" idx="1"/>
            <p:extLst>
              <p:ext uri="{D42A27DB-BD31-4B8C-83A1-F6EECF244321}">
                <p14:modId xmlns:p14="http://schemas.microsoft.com/office/powerpoint/2010/main" val="3882814296"/>
              </p:ext>
            </p:extLst>
          </p:nvPr>
        </p:nvGraphicFramePr>
        <p:xfrm>
          <a:off x="0" y="2887436"/>
          <a:ext cx="4349750" cy="3277868"/>
        </p:xfrm>
        <a:graphic>
          <a:graphicData uri="http://schemas.openxmlformats.org/drawingml/2006/chart">
            <c:chart xmlns:c="http://schemas.openxmlformats.org/drawingml/2006/chart" xmlns:r="http://schemas.openxmlformats.org/officeDocument/2006/relationships" r:id="rId3"/>
          </a:graphicData>
        </a:graphic>
      </p:graphicFrame>
      <p:sp>
        <p:nvSpPr>
          <p:cNvPr id="4" name="Номер слайда 3"/>
          <p:cNvSpPr>
            <a:spLocks noGrp="1"/>
          </p:cNvSpPr>
          <p:nvPr>
            <p:ph type="sldNum" sz="quarter" idx="12"/>
          </p:nvPr>
        </p:nvSpPr>
        <p:spPr>
          <a:xfrm>
            <a:off x="7010400" y="14469"/>
            <a:ext cx="2133600" cy="365125"/>
          </a:xfrm>
        </p:spPr>
        <p:txBody>
          <a:bodyPr/>
          <a:lstStyle/>
          <a:p>
            <a:pPr>
              <a:defRPr/>
            </a:pPr>
            <a:fld id="{1C2F39FC-F7FC-43A7-985C-4565CF06B74E}" type="slidenum">
              <a:rPr lang="en-US" smtClean="0">
                <a:solidFill>
                  <a:schemeClr val="tx1"/>
                </a:solidFill>
              </a:rPr>
              <a:pPr>
                <a:defRPr/>
              </a:pPr>
              <a:t>19</a:t>
            </a:fld>
            <a:endParaRPr lang="en-US" dirty="0">
              <a:solidFill>
                <a:schemeClr val="tx1"/>
              </a:solidFill>
            </a:endParaRPr>
          </a:p>
        </p:txBody>
      </p:sp>
      <p:sp>
        <p:nvSpPr>
          <p:cNvPr id="40966" name="Заголовок 1">
            <a:extLst>
              <a:ext uri="{FF2B5EF4-FFF2-40B4-BE49-F238E27FC236}">
                <a16:creationId xmlns="" xmlns:a16="http://schemas.microsoft.com/office/drawing/2014/main" id="{59D7DC68-BCF0-4FAA-BC28-38133809435C}"/>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ru-RU" altLang="ru-RU" sz="1200">
                <a:solidFill>
                  <a:srgbClr val="002060"/>
                </a:solidFill>
                <a:latin typeface="Times New Roman" panose="02020603050405020304" pitchFamily="18" charset="0"/>
                <a:cs typeface="Times New Roman" panose="02020603050405020304" pitchFamily="18" charset="0"/>
              </a:rPr>
              <a:t>Поступления налоговых и неналоговых доходов в консолидированный бюджет муниципального района Мелеузовский район Республики Башкортостан   </a:t>
            </a:r>
          </a:p>
        </p:txBody>
      </p:sp>
      <p:sp>
        <p:nvSpPr>
          <p:cNvPr id="40970" name="TextBox 2">
            <a:extLst>
              <a:ext uri="{FF2B5EF4-FFF2-40B4-BE49-F238E27FC236}">
                <a16:creationId xmlns="" xmlns:a16="http://schemas.microsoft.com/office/drawing/2014/main" id="{BE6D282A-BC2D-449E-9FA5-BEBFCAFFCAA0}"/>
              </a:ext>
            </a:extLst>
          </p:cNvPr>
          <p:cNvSpPr txBox="1">
            <a:spLocks noChangeArrowheads="1"/>
          </p:cNvSpPr>
          <p:nvPr/>
        </p:nvSpPr>
        <p:spPr bwMode="auto">
          <a:xfrm>
            <a:off x="0" y="0"/>
            <a:ext cx="9144000" cy="615950"/>
          </a:xfrm>
          <a:prstGeom prst="rect">
            <a:avLst/>
          </a:prstGeom>
          <a:solidFill>
            <a:schemeClr val="bg2">
              <a:lumMod val="90000"/>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a:spcBef>
                <a:spcPct val="0"/>
              </a:spcBef>
              <a:spcAft>
                <a:spcPct val="0"/>
              </a:spcAft>
              <a:buClrTx/>
              <a:buSzTx/>
              <a:buFontTx/>
              <a:buNone/>
              <a:defRPr/>
            </a:pPr>
            <a:r>
              <a:rPr lang="ru-RU" altLang="ru-RU" sz="18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Показатели консолидированного бюджета муниципального района Мелеузовский</a:t>
            </a:r>
          </a:p>
          <a:p>
            <a:pPr algn="ctr">
              <a:spcBef>
                <a:spcPct val="0"/>
              </a:spcBef>
              <a:spcAft>
                <a:spcPct val="0"/>
              </a:spcAft>
              <a:buClrTx/>
              <a:buSzTx/>
              <a:buFontTx/>
              <a:buNone/>
              <a:defRPr/>
            </a:pPr>
            <a:r>
              <a:rPr lang="ru-RU" altLang="ru-RU" sz="1600" dirty="0">
                <a:solidFill>
                  <a:srgbClr val="002060"/>
                </a:solidFill>
                <a:latin typeface="Times New Roman" panose="02020603050405020304" pitchFamily="18" charset="0"/>
                <a:cs typeface="Times New Roman" panose="02020603050405020304" pitchFamily="18" charset="0"/>
              </a:rPr>
              <a:t> район Республики Башкортостан </a:t>
            </a:r>
            <a:endParaRPr lang="ru-RU" altLang="ru-RU" sz="1600" b="1" dirty="0">
              <a:solidFill>
                <a:schemeClr val="tx1"/>
              </a:solidFill>
              <a:latin typeface="Times New Roman" panose="02020603050405020304" pitchFamily="18" charset="0"/>
              <a:cs typeface="Times New Roman" panose="02020603050405020304" pitchFamily="18" charset="0"/>
            </a:endParaRPr>
          </a:p>
        </p:txBody>
      </p:sp>
      <p:pic>
        <p:nvPicPr>
          <p:cNvPr id="40968" name="Picture 3">
            <a:extLst>
              <a:ext uri="{FF2B5EF4-FFF2-40B4-BE49-F238E27FC236}">
                <a16:creationId xmlns="" xmlns:a16="http://schemas.microsoft.com/office/drawing/2014/main" id="{8AFD27C5-40B9-4A8F-B9F7-7AE1F052CF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469"/>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9" name="TextBox 15">
            <a:extLst>
              <a:ext uri="{FF2B5EF4-FFF2-40B4-BE49-F238E27FC236}">
                <a16:creationId xmlns="" xmlns:a16="http://schemas.microsoft.com/office/drawing/2014/main" id="{574BE91D-06FF-48FC-BB42-37938A2EF04B}"/>
              </a:ext>
            </a:extLst>
          </p:cNvPr>
          <p:cNvSpPr txBox="1">
            <a:spLocks noChangeArrowheads="1"/>
          </p:cNvSpPr>
          <p:nvPr/>
        </p:nvSpPr>
        <p:spPr bwMode="auto">
          <a:xfrm>
            <a:off x="3692525" y="2781300"/>
            <a:ext cx="5381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млн.руб. </a:t>
            </a:r>
          </a:p>
        </p:txBody>
      </p:sp>
      <p:pic>
        <p:nvPicPr>
          <p:cNvPr id="2" name="Рисунок 2">
            <a:extLst>
              <a:ext uri="{FF2B5EF4-FFF2-40B4-BE49-F238E27FC236}">
                <a16:creationId xmlns="" xmlns:a16="http://schemas.microsoft.com/office/drawing/2014/main" id="{612F535C-CCD2-473A-AEE0-9F828C3341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3607" y="1031875"/>
            <a:ext cx="291799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 descr="https://image.freepik.com/free-icon/man-saving-money-in-a-piggy-moneybox_318-29315.png">
            <a:extLst>
              <a:ext uri="{FF2B5EF4-FFF2-40B4-BE49-F238E27FC236}">
                <a16:creationId xmlns="" xmlns:a16="http://schemas.microsoft.com/office/drawing/2014/main" id="{A403C66D-0F75-434F-85F5-B956C36ADA7D}"/>
              </a:ext>
            </a:extLst>
          </p:cNvPr>
          <p:cNvPicPr>
            <a:picLocks noChangeAspect="1" noChangeArrowheads="1"/>
          </p:cNvPicPr>
          <p:nvPr/>
        </p:nvPicPr>
        <p:blipFill>
          <a:blip r:embed="rId6"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96042" y="1822949"/>
            <a:ext cx="689851" cy="79213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https://image.freepik.com/free-icon/man-saving-money-in-a-piggy-moneybox_318-29315.png">
            <a:extLst>
              <a:ext uri="{FF2B5EF4-FFF2-40B4-BE49-F238E27FC236}">
                <a16:creationId xmlns="" xmlns:a16="http://schemas.microsoft.com/office/drawing/2014/main" id="{AB7152BA-A87B-490E-ADDB-03516984AAF5}"/>
              </a:ext>
            </a:extLst>
          </p:cNvPr>
          <p:cNvPicPr>
            <a:picLocks noChangeAspect="1" noChangeArrowheads="1"/>
          </p:cNvPicPr>
          <p:nvPr/>
        </p:nvPicPr>
        <p:blipFill>
          <a:blip r:embed="rId6"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82548" y="1704095"/>
            <a:ext cx="797993" cy="910992"/>
          </a:xfrm>
          <a:prstGeom prst="rect">
            <a:avLst/>
          </a:prstGeom>
          <a:noFill/>
          <a:extLst>
            <a:ext uri="{909E8E84-426E-40DD-AFC4-6F175D3DCCD1}">
              <a14:hiddenFill xmlns:a14="http://schemas.microsoft.com/office/drawing/2010/main">
                <a:solidFill>
                  <a:srgbClr val="FFFFFF"/>
                </a:solidFill>
              </a14:hiddenFill>
            </a:ext>
          </a:extLst>
        </p:spPr>
      </p:pic>
      <p:sp>
        <p:nvSpPr>
          <p:cNvPr id="40975" name="TextBox 2">
            <a:extLst>
              <a:ext uri="{FF2B5EF4-FFF2-40B4-BE49-F238E27FC236}">
                <a16:creationId xmlns="" xmlns:a16="http://schemas.microsoft.com/office/drawing/2014/main" id="{2CEE1759-26FD-4980-BD18-E6F0EA223C19}"/>
              </a:ext>
            </a:extLst>
          </p:cNvPr>
          <p:cNvSpPr txBox="1">
            <a:spLocks noChangeArrowheads="1"/>
          </p:cNvSpPr>
          <p:nvPr/>
        </p:nvSpPr>
        <p:spPr bwMode="auto">
          <a:xfrm>
            <a:off x="4932363" y="2697163"/>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b="1" dirty="0" smtClean="0"/>
              <a:t>2018 </a:t>
            </a:r>
            <a:r>
              <a:rPr lang="ru-RU" altLang="ru-RU" sz="1400" b="1" dirty="0"/>
              <a:t>год</a:t>
            </a:r>
          </a:p>
        </p:txBody>
      </p:sp>
      <p:sp>
        <p:nvSpPr>
          <p:cNvPr id="40976" name="TextBox 2">
            <a:extLst>
              <a:ext uri="{FF2B5EF4-FFF2-40B4-BE49-F238E27FC236}">
                <a16:creationId xmlns="" xmlns:a16="http://schemas.microsoft.com/office/drawing/2014/main" id="{B01A345E-A862-4257-A927-86356E57C48C}"/>
              </a:ext>
            </a:extLst>
          </p:cNvPr>
          <p:cNvSpPr txBox="1">
            <a:spLocks noChangeArrowheads="1"/>
          </p:cNvSpPr>
          <p:nvPr/>
        </p:nvSpPr>
        <p:spPr bwMode="auto">
          <a:xfrm>
            <a:off x="6796088" y="2697163"/>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b="1" dirty="0" smtClean="0"/>
              <a:t>2019 </a:t>
            </a:r>
            <a:r>
              <a:rPr lang="ru-RU" altLang="ru-RU" sz="1400" b="1" dirty="0"/>
              <a:t>год</a:t>
            </a:r>
          </a:p>
        </p:txBody>
      </p:sp>
      <p:sp>
        <p:nvSpPr>
          <p:cNvPr id="25" name="Овал 24">
            <a:extLst>
              <a:ext uri="{FF2B5EF4-FFF2-40B4-BE49-F238E27FC236}">
                <a16:creationId xmlns="" xmlns:a16="http://schemas.microsoft.com/office/drawing/2014/main" id="{DAF1EAAD-6851-49C3-8FF1-76E025C13C1E}"/>
              </a:ext>
            </a:extLst>
          </p:cNvPr>
          <p:cNvSpPr/>
          <p:nvPr/>
        </p:nvSpPr>
        <p:spPr>
          <a:xfrm>
            <a:off x="5523096" y="1314899"/>
            <a:ext cx="942039" cy="747812"/>
          </a:xfrm>
          <a:prstGeom prst="ellipse">
            <a:avLst/>
          </a:prstGeom>
          <a:solidFill>
            <a:srgbClr val="FFCC00"/>
          </a:solidFill>
          <a:ln>
            <a:solidFill>
              <a:srgbClr val="BC8F00"/>
            </a:solidFill>
          </a:ln>
          <a:effectLst>
            <a:outerShdw blurRad="50800" dist="38100" dir="2700000" sx="102000" sy="102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smtClean="0">
                <a:solidFill>
                  <a:schemeClr val="tx1"/>
                </a:solidFill>
              </a:rPr>
              <a:t>9 612</a:t>
            </a:r>
            <a:r>
              <a:rPr lang="ru-RU" sz="1400" dirty="0" smtClean="0">
                <a:solidFill>
                  <a:schemeClr val="tx1"/>
                </a:solidFill>
              </a:rPr>
              <a:t> </a:t>
            </a:r>
            <a:r>
              <a:rPr lang="ru-RU" sz="1400" dirty="0">
                <a:solidFill>
                  <a:schemeClr val="tx1"/>
                </a:solidFill>
              </a:rPr>
              <a:t>руб.</a:t>
            </a:r>
          </a:p>
        </p:txBody>
      </p:sp>
      <p:sp>
        <p:nvSpPr>
          <p:cNvPr id="26" name="Овал 25">
            <a:extLst>
              <a:ext uri="{FF2B5EF4-FFF2-40B4-BE49-F238E27FC236}">
                <a16:creationId xmlns="" xmlns:a16="http://schemas.microsoft.com/office/drawing/2014/main" id="{31EB7909-7D44-4905-A284-6FED806897E4}"/>
              </a:ext>
            </a:extLst>
          </p:cNvPr>
          <p:cNvSpPr/>
          <p:nvPr/>
        </p:nvSpPr>
        <p:spPr>
          <a:xfrm>
            <a:off x="8069972" y="1128959"/>
            <a:ext cx="1036916" cy="747812"/>
          </a:xfrm>
          <a:prstGeom prst="ellipse">
            <a:avLst/>
          </a:prstGeom>
          <a:solidFill>
            <a:srgbClr val="FFCC00"/>
          </a:solidFill>
          <a:ln>
            <a:solidFill>
              <a:srgbClr val="BC8F00"/>
            </a:solidFill>
          </a:ln>
          <a:effectLst>
            <a:outerShdw blurRad="50800" dist="38100" dir="2700000" sx="102000" sy="102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smtClean="0">
                <a:solidFill>
                  <a:schemeClr val="tx1"/>
                </a:solidFill>
              </a:rPr>
              <a:t>10  385 </a:t>
            </a:r>
            <a:r>
              <a:rPr lang="ru-RU" sz="1400" dirty="0" smtClean="0">
                <a:solidFill>
                  <a:schemeClr val="tx1"/>
                </a:solidFill>
              </a:rPr>
              <a:t>руб</a:t>
            </a:r>
            <a:r>
              <a:rPr lang="ru-RU" sz="1400" dirty="0">
                <a:solidFill>
                  <a:schemeClr val="tx1"/>
                </a:solidFill>
              </a:rPr>
              <a:t>.</a:t>
            </a:r>
          </a:p>
        </p:txBody>
      </p:sp>
      <p:sp>
        <p:nvSpPr>
          <p:cNvPr id="27" name="Стрелка вправо 26">
            <a:extLst>
              <a:ext uri="{FF2B5EF4-FFF2-40B4-BE49-F238E27FC236}">
                <a16:creationId xmlns="" xmlns:a16="http://schemas.microsoft.com/office/drawing/2014/main" id="{A2F6A659-73EB-46AF-B34F-8E3882762D9C}"/>
              </a:ext>
            </a:extLst>
          </p:cNvPr>
          <p:cNvSpPr/>
          <p:nvPr/>
        </p:nvSpPr>
        <p:spPr>
          <a:xfrm rot="21111658">
            <a:off x="6630988" y="1389063"/>
            <a:ext cx="1389062" cy="487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dirty="0" smtClean="0"/>
              <a:t>+773 </a:t>
            </a:r>
            <a:r>
              <a:rPr lang="ru-RU" sz="1600" dirty="0"/>
              <a:t>руб.</a:t>
            </a:r>
          </a:p>
        </p:txBody>
      </p:sp>
      <p:sp>
        <p:nvSpPr>
          <p:cNvPr id="5" name="AutoShape 26"/>
          <p:cNvSpPr>
            <a:spLocks noChangeAspect="1" noChangeArrowheads="1" noTextEdit="1"/>
          </p:cNvSpPr>
          <p:nvPr/>
        </p:nvSpPr>
        <p:spPr bwMode="auto">
          <a:xfrm>
            <a:off x="4192588" y="3109914"/>
            <a:ext cx="4906962"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pic>
        <p:nvPicPr>
          <p:cNvPr id="15" name="Рисунок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3932" y="3596312"/>
            <a:ext cx="4673150" cy="3211683"/>
          </a:xfrm>
          <a:prstGeom prst="rect">
            <a:avLst/>
          </a:prstGeom>
        </p:spPr>
      </p:pic>
      <p:sp>
        <p:nvSpPr>
          <p:cNvPr id="40" name="TextBox 2">
            <a:extLst>
              <a:ext uri="{FF2B5EF4-FFF2-40B4-BE49-F238E27FC236}">
                <a16:creationId xmlns="" xmlns:a16="http://schemas.microsoft.com/office/drawing/2014/main" id="{2CEE1759-26FD-4980-BD18-E6F0EA223C19}"/>
              </a:ext>
            </a:extLst>
          </p:cNvPr>
          <p:cNvSpPr txBox="1">
            <a:spLocks noChangeArrowheads="1"/>
          </p:cNvSpPr>
          <p:nvPr/>
        </p:nvSpPr>
        <p:spPr bwMode="auto">
          <a:xfrm>
            <a:off x="5141119" y="6531000"/>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b="1" dirty="0" smtClean="0"/>
              <a:t>2018 </a:t>
            </a:r>
            <a:r>
              <a:rPr lang="ru-RU" altLang="ru-RU" sz="1400" b="1" dirty="0"/>
              <a:t>год</a:t>
            </a:r>
          </a:p>
        </p:txBody>
      </p:sp>
      <p:sp>
        <p:nvSpPr>
          <p:cNvPr id="41" name="TextBox 2">
            <a:extLst>
              <a:ext uri="{FF2B5EF4-FFF2-40B4-BE49-F238E27FC236}">
                <a16:creationId xmlns="" xmlns:a16="http://schemas.microsoft.com/office/drawing/2014/main" id="{B01A345E-A862-4257-A927-86356E57C48C}"/>
              </a:ext>
            </a:extLst>
          </p:cNvPr>
          <p:cNvSpPr txBox="1">
            <a:spLocks noChangeArrowheads="1"/>
          </p:cNvSpPr>
          <p:nvPr/>
        </p:nvSpPr>
        <p:spPr bwMode="auto">
          <a:xfrm>
            <a:off x="6646069" y="6482288"/>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b="1" dirty="0" smtClean="0"/>
              <a:t>2019 </a:t>
            </a:r>
            <a:r>
              <a:rPr lang="ru-RU" altLang="ru-RU" sz="1400" b="1" dirty="0"/>
              <a:t>год</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a:extLst>
              <a:ext uri="{FF2B5EF4-FFF2-40B4-BE49-F238E27FC236}">
                <a16:creationId xmlns="" xmlns:a16="http://schemas.microsoft.com/office/drawing/2014/main" id="{F6ECE88E-768C-49B0-87BB-CD52412E5D9B}"/>
              </a:ext>
            </a:extLst>
          </p:cNvPr>
          <p:cNvSpPr>
            <a:spLocks noGrp="1" noRot="1"/>
          </p:cNvSpPr>
          <p:nvPr>
            <p:ph type="title"/>
          </p:nvPr>
        </p:nvSpPr>
        <p:spPr>
          <a:xfrm>
            <a:off x="0" y="0"/>
            <a:ext cx="9144000" cy="720725"/>
          </a:xfrm>
          <a:solidFill>
            <a:schemeClr val="bg2">
              <a:lumMod val="90000"/>
            </a:schemeClr>
          </a:solidFill>
          <a:ln>
            <a:noFill/>
          </a:ln>
        </p:spPr>
        <p:txBody>
          <a:bodyPr/>
          <a:lstStyle/>
          <a:p>
            <a:pPr algn="ctr" eaLnBrk="1" hangingPunct="1"/>
            <a:r>
              <a:rPr lang="ru-RU" altLang="ru-RU" sz="20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Показатели консолидированного бюджета муниципального района </a:t>
            </a:r>
            <a:br>
              <a:rPr lang="ru-RU" altLang="ru-RU" sz="1600" dirty="0">
                <a:solidFill>
                  <a:srgbClr val="002060"/>
                </a:solidFill>
                <a:latin typeface="Times New Roman" panose="02020603050405020304" pitchFamily="18" charset="0"/>
                <a:cs typeface="Times New Roman" panose="02020603050405020304" pitchFamily="18" charset="0"/>
              </a:rPr>
            </a:br>
            <a:r>
              <a:rPr lang="ru-RU" altLang="ru-RU" sz="1600" dirty="0">
                <a:solidFill>
                  <a:srgbClr val="002060"/>
                </a:solidFill>
                <a:latin typeface="Times New Roman" panose="02020603050405020304" pitchFamily="18" charset="0"/>
                <a:cs typeface="Times New Roman" panose="02020603050405020304" pitchFamily="18" charset="0"/>
              </a:rPr>
              <a:t>Мелеузовский район 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7010400" y="6498"/>
            <a:ext cx="2133600" cy="365125"/>
          </a:xfrm>
        </p:spPr>
        <p:txBody>
          <a:bodyPr/>
          <a:lstStyle/>
          <a:p>
            <a:fld id="{434A3D7E-C280-4DCD-A7E1-93BBC7758E8E}" type="slidenum">
              <a:rPr lang="ru-RU" smtClean="0">
                <a:solidFill>
                  <a:schemeClr val="tx1"/>
                </a:solidFill>
              </a:rPr>
              <a:t>20</a:t>
            </a:fld>
            <a:endParaRPr lang="ru-RU" dirty="0">
              <a:solidFill>
                <a:schemeClr val="tx1"/>
              </a:solidFill>
            </a:endParaRPr>
          </a:p>
        </p:txBody>
      </p:sp>
      <p:graphicFrame>
        <p:nvGraphicFramePr>
          <p:cNvPr id="2" name="Диаграмма 6">
            <a:extLst>
              <a:ext uri="{FF2B5EF4-FFF2-40B4-BE49-F238E27FC236}">
                <a16:creationId xmlns="" xmlns:a16="http://schemas.microsoft.com/office/drawing/2014/main" id="{A614ECE0-0F1B-402E-B45F-7BFCD0BAECDC}"/>
              </a:ext>
            </a:extLst>
          </p:cNvPr>
          <p:cNvGraphicFramePr>
            <a:graphicFrameLocks/>
          </p:cNvGraphicFramePr>
          <p:nvPr>
            <p:extLst>
              <p:ext uri="{D42A27DB-BD31-4B8C-83A1-F6EECF244321}">
                <p14:modId xmlns:p14="http://schemas.microsoft.com/office/powerpoint/2010/main" val="3416333813"/>
              </p:ext>
            </p:extLst>
          </p:nvPr>
        </p:nvGraphicFramePr>
        <p:xfrm>
          <a:off x="342773" y="1555380"/>
          <a:ext cx="3707904" cy="3054350"/>
        </p:xfrm>
        <a:graphic>
          <a:graphicData uri="http://schemas.openxmlformats.org/drawingml/2006/chart">
            <c:chart xmlns:c="http://schemas.openxmlformats.org/drawingml/2006/chart" xmlns:r="http://schemas.openxmlformats.org/officeDocument/2006/relationships" r:id="rId3"/>
          </a:graphicData>
        </a:graphic>
      </p:graphicFrame>
      <p:pic>
        <p:nvPicPr>
          <p:cNvPr id="47108" name="Picture 3">
            <a:extLst>
              <a:ext uri="{FF2B5EF4-FFF2-40B4-BE49-F238E27FC236}">
                <a16:creationId xmlns="" xmlns:a16="http://schemas.microsoft.com/office/drawing/2014/main" id="{3A3A996C-BC53-4EE5-AD1F-6F64FC7B8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4" y="0"/>
            <a:ext cx="7048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10" name="TextBox 2">
            <a:extLst>
              <a:ext uri="{FF2B5EF4-FFF2-40B4-BE49-F238E27FC236}">
                <a16:creationId xmlns="" xmlns:a16="http://schemas.microsoft.com/office/drawing/2014/main" id="{BFCF5CFD-426B-441D-9B51-51FCE7450316}"/>
              </a:ext>
            </a:extLst>
          </p:cNvPr>
          <p:cNvSpPr txBox="1">
            <a:spLocks noChangeArrowheads="1"/>
          </p:cNvSpPr>
          <p:nvPr/>
        </p:nvSpPr>
        <p:spPr bwMode="auto">
          <a:xfrm>
            <a:off x="738450" y="838439"/>
            <a:ext cx="29622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a:latin typeface="Times New Roman" panose="02020603050405020304" pitchFamily="18" charset="0"/>
                <a:cs typeface="Times New Roman" panose="02020603050405020304" pitchFamily="18" charset="0"/>
              </a:rPr>
              <a:t>Безвозмездные поступления </a:t>
            </a:r>
            <a:endParaRPr lang="ru-RU" altLang="ru-RU" sz="1200" b="1" dirty="0" smtClean="0">
              <a:latin typeface="Times New Roman" panose="02020603050405020304" pitchFamily="18" charset="0"/>
              <a:cs typeface="Times New Roman" panose="02020603050405020304" pitchFamily="18" charset="0"/>
            </a:endParaRPr>
          </a:p>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из </a:t>
            </a:r>
            <a:r>
              <a:rPr lang="ru-RU" altLang="ru-RU" sz="1200" b="1" dirty="0">
                <a:latin typeface="Times New Roman" panose="02020603050405020304" pitchFamily="18" charset="0"/>
                <a:cs typeface="Times New Roman" panose="02020603050405020304" pitchFamily="18" charset="0"/>
              </a:rPr>
              <a:t>бюджетов других уровней в </a:t>
            </a:r>
            <a:r>
              <a:rPr lang="ru-RU" altLang="ru-RU" sz="1200" b="1" dirty="0" smtClean="0">
                <a:latin typeface="Times New Roman" panose="02020603050405020304" pitchFamily="18" charset="0"/>
                <a:cs typeface="Times New Roman" panose="02020603050405020304" pitchFamily="18" charset="0"/>
              </a:rPr>
              <a:t>2019 </a:t>
            </a:r>
            <a:r>
              <a:rPr lang="ru-RU" altLang="ru-RU" sz="1200" b="1" dirty="0">
                <a:latin typeface="Times New Roman" panose="02020603050405020304" pitchFamily="18" charset="0"/>
                <a:cs typeface="Times New Roman" panose="02020603050405020304" pitchFamily="18" charset="0"/>
              </a:rPr>
              <a:t>году</a:t>
            </a:r>
          </a:p>
        </p:txBody>
      </p:sp>
      <p:sp>
        <p:nvSpPr>
          <p:cNvPr id="4" name="Прямоугольник 3"/>
          <p:cNvSpPr/>
          <p:nvPr/>
        </p:nvSpPr>
        <p:spPr>
          <a:xfrm>
            <a:off x="5022285" y="724383"/>
            <a:ext cx="3870195" cy="830997"/>
          </a:xfrm>
          <a:prstGeom prst="rect">
            <a:avLst/>
          </a:prstGeom>
        </p:spPr>
        <p:txBody>
          <a:bodyPr wrap="square">
            <a:spAutoFit/>
          </a:bodyPr>
          <a:lstStyle/>
          <a:p>
            <a:pPr algn="ctr"/>
            <a:r>
              <a:rPr lang="ru-RU" altLang="ru-RU" sz="1200" b="1" dirty="0">
                <a:latin typeface="Times New Roman" panose="02020603050405020304" pitchFamily="18" charset="0"/>
                <a:cs typeface="Times New Roman" panose="02020603050405020304" pitchFamily="18" charset="0"/>
              </a:rPr>
              <a:t>Дотации на выравнивание бюджетной обеспеченности  поселений из бюджета  муниципального района Мелеузовский район Республики Башкортостан   за </a:t>
            </a:r>
            <a:r>
              <a:rPr lang="ru-RU" altLang="ru-RU" sz="1200" b="1" dirty="0" smtClean="0">
                <a:latin typeface="Times New Roman" panose="02020603050405020304" pitchFamily="18" charset="0"/>
                <a:cs typeface="Times New Roman" panose="02020603050405020304" pitchFamily="18" charset="0"/>
              </a:rPr>
              <a:t>2019 </a:t>
            </a:r>
            <a:r>
              <a:rPr lang="ru-RU" altLang="ru-RU" sz="1200" b="1" dirty="0">
                <a:latin typeface="Times New Roman" panose="02020603050405020304" pitchFamily="18" charset="0"/>
                <a:cs typeface="Times New Roman" panose="02020603050405020304" pitchFamily="18" charset="0"/>
              </a:rPr>
              <a:t>год (млн. рублей)</a:t>
            </a:r>
            <a:endParaRPr lang="ru-RU" sz="1200" b="1" dirty="0">
              <a:latin typeface="Times New Roman" panose="02020603050405020304" pitchFamily="18" charset="0"/>
              <a:cs typeface="Times New Roman" panose="02020603050405020304" pitchFamily="18" charset="0"/>
            </a:endParaRPr>
          </a:p>
        </p:txBody>
      </p:sp>
      <p:pic>
        <p:nvPicPr>
          <p:cNvPr id="14" name="Рисунок 9">
            <a:extLst>
              <a:ext uri="{FF2B5EF4-FFF2-40B4-BE49-F238E27FC236}">
                <a16:creationId xmlns="" xmlns:a16="http://schemas.microsoft.com/office/drawing/2014/main" id="{5235B795-96DB-41EE-8E5D-90C9C61BC95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36296" y="5677655"/>
            <a:ext cx="1450247" cy="112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Таблица 5"/>
          <p:cNvGraphicFramePr>
            <a:graphicFrameLocks noGrp="1"/>
          </p:cNvGraphicFramePr>
          <p:nvPr>
            <p:extLst>
              <p:ext uri="{D42A27DB-BD31-4B8C-83A1-F6EECF244321}">
                <p14:modId xmlns:p14="http://schemas.microsoft.com/office/powerpoint/2010/main" val="2428030578"/>
              </p:ext>
            </p:extLst>
          </p:nvPr>
        </p:nvGraphicFramePr>
        <p:xfrm>
          <a:off x="4912396" y="1513816"/>
          <a:ext cx="4080403" cy="3853465"/>
        </p:xfrm>
        <a:graphic>
          <a:graphicData uri="http://schemas.openxmlformats.org/drawingml/2006/table">
            <a:tbl>
              <a:tblPr/>
              <a:tblGrid>
                <a:gridCol w="2155653">
                  <a:extLst>
                    <a:ext uri="{9D8B030D-6E8A-4147-A177-3AD203B41FA5}">
                      <a16:colId xmlns="" xmlns:a16="http://schemas.microsoft.com/office/drawing/2014/main" val="20000"/>
                    </a:ext>
                  </a:extLst>
                </a:gridCol>
                <a:gridCol w="1924750">
                  <a:extLst>
                    <a:ext uri="{9D8B030D-6E8A-4147-A177-3AD203B41FA5}">
                      <a16:colId xmlns="" xmlns:a16="http://schemas.microsoft.com/office/drawing/2014/main" val="20001"/>
                    </a:ext>
                  </a:extLst>
                </a:gridCol>
              </a:tblGrid>
              <a:tr h="440695">
                <a:tc>
                  <a:txBody>
                    <a:bodyPr/>
                    <a:lstStyle/>
                    <a:p>
                      <a:pPr algn="ctr" fontAlgn="t"/>
                      <a:r>
                        <a:rPr lang="ru-RU" sz="1000" b="1" i="0" u="none" strike="noStrike" dirty="0">
                          <a:solidFill>
                            <a:schemeClr val="tx1"/>
                          </a:solidFill>
                          <a:effectLst/>
                          <a:latin typeface="Times New Roman"/>
                        </a:rPr>
                        <a:t>Бюджеты поселений</a:t>
                      </a:r>
                    </a:p>
                  </a:txBody>
                  <a:tcPr marL="9508" marR="9508" marT="95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t"/>
                      <a:r>
                        <a:rPr lang="ru-RU" sz="1000" b="1" i="0" u="none" strike="noStrike" dirty="0">
                          <a:solidFill>
                            <a:schemeClr val="tx1"/>
                          </a:solidFill>
                          <a:effectLst/>
                          <a:latin typeface="Times New Roman"/>
                        </a:rPr>
                        <a:t>Дотации на выравнивание бюджетной обеспеченности всего, млн. рублей</a:t>
                      </a:r>
                    </a:p>
                  </a:txBody>
                  <a:tcPr marL="9508" marR="9508" marT="95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0"/>
                  </a:ext>
                </a:extLst>
              </a:tr>
              <a:tr h="199221">
                <a:tc>
                  <a:txBody>
                    <a:bodyPr/>
                    <a:lstStyle/>
                    <a:p>
                      <a:pPr algn="l" fontAlgn="b"/>
                      <a:r>
                        <a:rPr lang="ru-RU" sz="1000" b="0" i="0" u="none" strike="noStrike">
                          <a:solidFill>
                            <a:srgbClr val="000000"/>
                          </a:solidFill>
                          <a:effectLst/>
                          <a:latin typeface="Times New Roman"/>
                        </a:rPr>
                        <a:t>Город Мелеуз</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a:solidFill>
                            <a:srgbClr val="000000"/>
                          </a:solidFill>
                          <a:effectLst/>
                          <a:latin typeface="Times New Roman"/>
                        </a:rPr>
                        <a:t>0,0</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1"/>
                  </a:ext>
                </a:extLst>
              </a:tr>
              <a:tr h="199221">
                <a:tc>
                  <a:txBody>
                    <a:bodyPr/>
                    <a:lstStyle/>
                    <a:p>
                      <a:pPr algn="l" fontAlgn="b"/>
                      <a:r>
                        <a:rPr lang="ru-RU" sz="1000" b="0" i="0" u="none" strike="noStrike" dirty="0" err="1">
                          <a:solidFill>
                            <a:srgbClr val="000000"/>
                          </a:solidFill>
                          <a:effectLst/>
                          <a:latin typeface="Times New Roman"/>
                        </a:rPr>
                        <a:t>Абитовский</a:t>
                      </a:r>
                      <a:r>
                        <a:rPr lang="ru-RU" sz="1000" b="0" i="0" u="none" strike="noStrike" dirty="0">
                          <a:solidFill>
                            <a:srgbClr val="000000"/>
                          </a:solidFill>
                          <a:effectLst/>
                          <a:latin typeface="Times New Roman"/>
                        </a:rPr>
                        <a:t>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4,097</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2"/>
                  </a:ext>
                </a:extLst>
              </a:tr>
              <a:tr h="199221">
                <a:tc>
                  <a:txBody>
                    <a:bodyPr/>
                    <a:lstStyle/>
                    <a:p>
                      <a:pPr algn="l" fontAlgn="b"/>
                      <a:r>
                        <a:rPr lang="ru-RU" sz="1000" b="0" i="0" u="none" strike="noStrike">
                          <a:solidFill>
                            <a:srgbClr val="000000"/>
                          </a:solidFill>
                          <a:effectLst/>
                          <a:latin typeface="Times New Roman"/>
                        </a:rPr>
                        <a:t>Александровский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3,275</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3"/>
                  </a:ext>
                </a:extLst>
              </a:tr>
              <a:tr h="199221">
                <a:tc>
                  <a:txBody>
                    <a:bodyPr/>
                    <a:lstStyle/>
                    <a:p>
                      <a:pPr algn="l" fontAlgn="b"/>
                      <a:r>
                        <a:rPr lang="ru-RU" sz="1000" b="0" i="0" u="none" strike="noStrike" dirty="0" err="1">
                          <a:solidFill>
                            <a:srgbClr val="000000"/>
                          </a:solidFill>
                          <a:effectLst/>
                          <a:latin typeface="Times New Roman"/>
                        </a:rPr>
                        <a:t>Аптраковский</a:t>
                      </a:r>
                      <a:r>
                        <a:rPr lang="ru-RU" sz="1000" b="0" i="0" u="none" strike="noStrike" dirty="0">
                          <a:solidFill>
                            <a:srgbClr val="000000"/>
                          </a:solidFill>
                          <a:effectLst/>
                          <a:latin typeface="Times New Roman"/>
                        </a:rPr>
                        <a:t>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3,071</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4"/>
                  </a:ext>
                </a:extLst>
              </a:tr>
              <a:tr h="199221">
                <a:tc>
                  <a:txBody>
                    <a:bodyPr/>
                    <a:lstStyle/>
                    <a:p>
                      <a:pPr algn="l" fontAlgn="b"/>
                      <a:r>
                        <a:rPr lang="ru-RU" sz="1000" b="0" i="0" u="none" strike="noStrike">
                          <a:solidFill>
                            <a:srgbClr val="000000"/>
                          </a:solidFill>
                          <a:effectLst/>
                          <a:latin typeface="Times New Roman"/>
                        </a:rPr>
                        <a:t>Араслановский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3,240</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5"/>
                  </a:ext>
                </a:extLst>
              </a:tr>
              <a:tr h="199221">
                <a:tc>
                  <a:txBody>
                    <a:bodyPr/>
                    <a:lstStyle/>
                    <a:p>
                      <a:pPr algn="l" fontAlgn="b"/>
                      <a:r>
                        <a:rPr lang="ru-RU" sz="1000" b="0" i="0" u="none" strike="noStrike">
                          <a:solidFill>
                            <a:srgbClr val="000000"/>
                          </a:solidFill>
                          <a:effectLst/>
                          <a:latin typeface="Times New Roman"/>
                        </a:rPr>
                        <a:t>Воскресенский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4,482</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6"/>
                  </a:ext>
                </a:extLst>
              </a:tr>
              <a:tr h="199221">
                <a:tc>
                  <a:txBody>
                    <a:bodyPr/>
                    <a:lstStyle/>
                    <a:p>
                      <a:pPr algn="l" fontAlgn="b"/>
                      <a:r>
                        <a:rPr lang="ru-RU" sz="1000" b="0" i="0" u="none" strike="noStrike">
                          <a:solidFill>
                            <a:srgbClr val="000000"/>
                          </a:solidFill>
                          <a:effectLst/>
                          <a:latin typeface="Times New Roman"/>
                        </a:rPr>
                        <a:t>Денисовский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3,883</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7"/>
                  </a:ext>
                </a:extLst>
              </a:tr>
              <a:tr h="199221">
                <a:tc>
                  <a:txBody>
                    <a:bodyPr/>
                    <a:lstStyle/>
                    <a:p>
                      <a:pPr algn="l" fontAlgn="b"/>
                      <a:r>
                        <a:rPr lang="ru-RU" sz="1000" b="0" i="0" u="none" strike="noStrike">
                          <a:solidFill>
                            <a:srgbClr val="000000"/>
                          </a:solidFill>
                          <a:effectLst/>
                          <a:latin typeface="Times New Roman"/>
                        </a:rPr>
                        <a:t>Зирганский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4,824</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8"/>
                  </a:ext>
                </a:extLst>
              </a:tr>
              <a:tr h="199221">
                <a:tc>
                  <a:txBody>
                    <a:bodyPr/>
                    <a:lstStyle/>
                    <a:p>
                      <a:pPr algn="l" fontAlgn="b"/>
                      <a:r>
                        <a:rPr lang="ru-RU" sz="1000" b="0" i="0" u="none" strike="noStrike">
                          <a:solidFill>
                            <a:srgbClr val="000000"/>
                          </a:solidFill>
                          <a:effectLst/>
                          <a:latin typeface="Times New Roman"/>
                        </a:rPr>
                        <a:t>Иштугановский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3,033</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09"/>
                  </a:ext>
                </a:extLst>
              </a:tr>
              <a:tr h="199221">
                <a:tc>
                  <a:txBody>
                    <a:bodyPr/>
                    <a:lstStyle/>
                    <a:p>
                      <a:pPr algn="l" fontAlgn="b"/>
                      <a:r>
                        <a:rPr lang="ru-RU" sz="1000" b="0" i="0" u="none" strike="noStrike" dirty="0" err="1">
                          <a:solidFill>
                            <a:srgbClr val="000000"/>
                          </a:solidFill>
                          <a:effectLst/>
                          <a:latin typeface="Times New Roman"/>
                        </a:rPr>
                        <a:t>Корнеевский</a:t>
                      </a:r>
                      <a:r>
                        <a:rPr lang="ru-RU" sz="1000" b="0" i="0" u="none" strike="noStrike" dirty="0">
                          <a:solidFill>
                            <a:srgbClr val="000000"/>
                          </a:solidFill>
                          <a:effectLst/>
                          <a:latin typeface="Times New Roman"/>
                        </a:rPr>
                        <a:t>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3,537</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0"/>
                  </a:ext>
                </a:extLst>
              </a:tr>
              <a:tr h="199221">
                <a:tc>
                  <a:txBody>
                    <a:bodyPr/>
                    <a:lstStyle/>
                    <a:p>
                      <a:pPr algn="l" fontAlgn="b"/>
                      <a:r>
                        <a:rPr lang="ru-RU" sz="1000" b="0" i="0" u="none" strike="noStrike">
                          <a:solidFill>
                            <a:srgbClr val="000000"/>
                          </a:solidFill>
                          <a:effectLst/>
                          <a:latin typeface="Times New Roman"/>
                        </a:rPr>
                        <a:t>Мелеузовский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4,050</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1"/>
                  </a:ext>
                </a:extLst>
              </a:tr>
              <a:tr h="199221">
                <a:tc>
                  <a:txBody>
                    <a:bodyPr/>
                    <a:lstStyle/>
                    <a:p>
                      <a:pPr algn="l" fontAlgn="b"/>
                      <a:r>
                        <a:rPr lang="ru-RU" sz="1000" b="0" i="0" u="none" strike="noStrike">
                          <a:solidFill>
                            <a:srgbClr val="000000"/>
                          </a:solidFill>
                          <a:effectLst/>
                          <a:latin typeface="Times New Roman"/>
                        </a:rPr>
                        <a:t>Нордовский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3,501</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2"/>
                  </a:ext>
                </a:extLst>
              </a:tr>
              <a:tr h="199221">
                <a:tc>
                  <a:txBody>
                    <a:bodyPr/>
                    <a:lstStyle/>
                    <a:p>
                      <a:pPr algn="l" fontAlgn="b"/>
                      <a:r>
                        <a:rPr lang="ru-RU" sz="1000" b="0" i="0" u="none" strike="noStrike">
                          <a:solidFill>
                            <a:srgbClr val="000000"/>
                          </a:solidFill>
                          <a:effectLst/>
                          <a:latin typeface="Times New Roman"/>
                        </a:rPr>
                        <a:t>Нугушевский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4,224</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3"/>
                  </a:ext>
                </a:extLst>
              </a:tr>
              <a:tr h="199221">
                <a:tc>
                  <a:txBody>
                    <a:bodyPr/>
                    <a:lstStyle/>
                    <a:p>
                      <a:pPr algn="l" fontAlgn="b"/>
                      <a:r>
                        <a:rPr lang="ru-RU" sz="1000" b="0" i="0" u="none" strike="noStrike" dirty="0">
                          <a:solidFill>
                            <a:srgbClr val="000000"/>
                          </a:solidFill>
                          <a:effectLst/>
                          <a:latin typeface="Times New Roman"/>
                        </a:rPr>
                        <a:t>Партизанский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3,079</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4"/>
                  </a:ext>
                </a:extLst>
              </a:tr>
              <a:tr h="199221">
                <a:tc>
                  <a:txBody>
                    <a:bodyPr/>
                    <a:lstStyle/>
                    <a:p>
                      <a:pPr algn="l" fontAlgn="b"/>
                      <a:r>
                        <a:rPr lang="ru-RU" sz="1000" b="0" i="0" u="none" strike="noStrike">
                          <a:solidFill>
                            <a:srgbClr val="000000"/>
                          </a:solidFill>
                          <a:effectLst/>
                          <a:latin typeface="Times New Roman"/>
                        </a:rPr>
                        <a:t>Первомайский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4,421</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5"/>
                  </a:ext>
                </a:extLst>
              </a:tr>
              <a:tr h="199221">
                <a:tc>
                  <a:txBody>
                    <a:bodyPr/>
                    <a:lstStyle/>
                    <a:p>
                      <a:pPr algn="l" fontAlgn="b"/>
                      <a:r>
                        <a:rPr lang="ru-RU" sz="1000" b="0" i="0" u="none" strike="noStrike">
                          <a:solidFill>
                            <a:srgbClr val="000000"/>
                          </a:solidFill>
                          <a:effectLst/>
                          <a:latin typeface="Times New Roman"/>
                        </a:rPr>
                        <a:t>Сарышевский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2,667</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6"/>
                  </a:ext>
                </a:extLst>
              </a:tr>
              <a:tr h="199221">
                <a:tc>
                  <a:txBody>
                    <a:bodyPr/>
                    <a:lstStyle/>
                    <a:p>
                      <a:pPr algn="l" fontAlgn="b"/>
                      <a:r>
                        <a:rPr lang="ru-RU" sz="1000" b="0" i="0" u="none" strike="noStrike">
                          <a:solidFill>
                            <a:srgbClr val="000000"/>
                          </a:solidFill>
                          <a:effectLst/>
                          <a:latin typeface="Times New Roman"/>
                        </a:rPr>
                        <a:t>Шевченковский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000" b="0" i="0" u="none" strike="noStrike" dirty="0" smtClean="0">
                          <a:solidFill>
                            <a:srgbClr val="000000"/>
                          </a:solidFill>
                          <a:effectLst/>
                          <a:latin typeface="Times New Roman"/>
                        </a:rPr>
                        <a:t>2,720</a:t>
                      </a:r>
                      <a:endParaRPr lang="ru-RU" sz="1000" b="0" i="0" u="none" strike="noStrike" dirty="0">
                        <a:solidFill>
                          <a:srgbClr val="000000"/>
                        </a:solidFill>
                        <a:effectLst/>
                        <a:latin typeface="Times New Roman"/>
                      </a:endParaRP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 xmlns:a16="http://schemas.microsoft.com/office/drawing/2014/main" val="10017"/>
                  </a:ext>
                </a:extLst>
              </a:tr>
            </a:tbl>
          </a:graphicData>
        </a:graphic>
      </p:graphicFrame>
      <p:graphicFrame>
        <p:nvGraphicFramePr>
          <p:cNvPr id="12" name="Схема 11">
            <a:extLst>
              <a:ext uri="{FF2B5EF4-FFF2-40B4-BE49-F238E27FC236}">
                <a16:creationId xmlns:a16="http://schemas.microsoft.com/office/drawing/2014/main" xmlns="" id="{159E307F-BDAE-4A73-B5BE-CC6BB4DD226C}"/>
              </a:ext>
            </a:extLst>
          </p:cNvPr>
          <p:cNvGraphicFramePr/>
          <p:nvPr>
            <p:extLst>
              <p:ext uri="{D42A27DB-BD31-4B8C-83A1-F6EECF244321}">
                <p14:modId xmlns:p14="http://schemas.microsoft.com/office/powerpoint/2010/main" val="3604866003"/>
              </p:ext>
            </p:extLst>
          </p:nvPr>
        </p:nvGraphicFramePr>
        <p:xfrm>
          <a:off x="-828600" y="5607219"/>
          <a:ext cx="8770327" cy="112645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TextBox 12">
            <a:extLst>
              <a:ext uri="{FF2B5EF4-FFF2-40B4-BE49-F238E27FC236}">
                <a16:creationId xmlns:a16="http://schemas.microsoft.com/office/drawing/2014/main" xmlns="" id="{99D1CDE9-7362-41B7-AFC7-47D3B3ADB386}"/>
              </a:ext>
            </a:extLst>
          </p:cNvPr>
          <p:cNvSpPr txBox="1"/>
          <p:nvPr/>
        </p:nvSpPr>
        <p:spPr>
          <a:xfrm>
            <a:off x="2843032" y="5318464"/>
            <a:ext cx="1131887" cy="369887"/>
          </a:xfrm>
          <a:prstGeom prst="rect">
            <a:avLst/>
          </a:prstGeom>
          <a:noFill/>
        </p:spPr>
        <p:txBody>
          <a:bodyPr>
            <a:spAutoFit/>
          </a:bodyPr>
          <a:lstStyle/>
          <a:p>
            <a:pPr>
              <a:defRPr/>
            </a:pPr>
            <a:r>
              <a:rPr lang="ru-RU" b="1" dirty="0">
                <a:solidFill>
                  <a:schemeClr val="accent6"/>
                </a:solidFill>
              </a:rPr>
              <a:t>+ 17,6%</a:t>
            </a:r>
          </a:p>
        </p:txBody>
      </p:sp>
      <p:sp>
        <p:nvSpPr>
          <p:cNvPr id="15" name="Выгнутая вверх стрелка 14">
            <a:extLst>
              <a:ext uri="{FF2B5EF4-FFF2-40B4-BE49-F238E27FC236}">
                <a16:creationId xmlns:a16="http://schemas.microsoft.com/office/drawing/2014/main" xmlns="" id="{8F4C1AF6-438A-49A0-9735-689F38145DF9}"/>
              </a:ext>
            </a:extLst>
          </p:cNvPr>
          <p:cNvSpPr/>
          <p:nvPr/>
        </p:nvSpPr>
        <p:spPr>
          <a:xfrm>
            <a:off x="2428825" y="5099273"/>
            <a:ext cx="1783135" cy="569913"/>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6" name="Выгнутая вверх стрелка 15">
            <a:extLst>
              <a:ext uri="{FF2B5EF4-FFF2-40B4-BE49-F238E27FC236}">
                <a16:creationId xmlns:a16="http://schemas.microsoft.com/office/drawing/2014/main" xmlns="" id="{837A958C-7702-4F71-A70F-9DAC57CE911B}"/>
              </a:ext>
            </a:extLst>
          </p:cNvPr>
          <p:cNvSpPr/>
          <p:nvPr/>
        </p:nvSpPr>
        <p:spPr>
          <a:xfrm>
            <a:off x="361079" y="5157227"/>
            <a:ext cx="1971621" cy="576030"/>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7" name="TextBox 16">
            <a:extLst>
              <a:ext uri="{FF2B5EF4-FFF2-40B4-BE49-F238E27FC236}">
                <a16:creationId xmlns:a16="http://schemas.microsoft.com/office/drawing/2014/main" xmlns="" id="{AC7ADDB9-8FE0-459E-8B66-3E1FE66F8BDF}"/>
              </a:ext>
            </a:extLst>
          </p:cNvPr>
          <p:cNvSpPr txBox="1"/>
          <p:nvPr/>
        </p:nvSpPr>
        <p:spPr>
          <a:xfrm>
            <a:off x="871411" y="5260298"/>
            <a:ext cx="1008062" cy="369887"/>
          </a:xfrm>
          <a:prstGeom prst="rect">
            <a:avLst/>
          </a:prstGeom>
          <a:noFill/>
        </p:spPr>
        <p:txBody>
          <a:bodyPr>
            <a:spAutoFit/>
          </a:bodyPr>
          <a:lstStyle/>
          <a:p>
            <a:pPr>
              <a:defRPr/>
            </a:pPr>
            <a:r>
              <a:rPr lang="ru-RU" b="1" dirty="0">
                <a:solidFill>
                  <a:schemeClr val="accent6"/>
                </a:solidFill>
              </a:rPr>
              <a:t>+8,6 %</a:t>
            </a:r>
          </a:p>
        </p:txBody>
      </p:sp>
      <p:sp>
        <p:nvSpPr>
          <p:cNvPr id="18" name="Выгнутая вверх стрелка 19">
            <a:extLst>
              <a:ext uri="{FF2B5EF4-FFF2-40B4-BE49-F238E27FC236}">
                <a16:creationId xmlns:a16="http://schemas.microsoft.com/office/drawing/2014/main" xmlns="" id="{64C5397E-3801-4AEE-9EE8-D9FB1BB594DD}"/>
              </a:ext>
            </a:extLst>
          </p:cNvPr>
          <p:cNvSpPr/>
          <p:nvPr/>
        </p:nvSpPr>
        <p:spPr>
          <a:xfrm>
            <a:off x="4244681" y="5318464"/>
            <a:ext cx="1335431" cy="414793"/>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9" name="TextBox 18">
            <a:extLst>
              <a:ext uri="{FF2B5EF4-FFF2-40B4-BE49-F238E27FC236}">
                <a16:creationId xmlns:a16="http://schemas.microsoft.com/office/drawing/2014/main" xmlns="" id="{62B54F5E-DCAD-49E7-98D6-8FFF5751EE01}"/>
              </a:ext>
            </a:extLst>
          </p:cNvPr>
          <p:cNvSpPr txBox="1"/>
          <p:nvPr/>
        </p:nvSpPr>
        <p:spPr>
          <a:xfrm>
            <a:off x="4481722" y="5400857"/>
            <a:ext cx="1131887" cy="369332"/>
          </a:xfrm>
          <a:prstGeom prst="rect">
            <a:avLst/>
          </a:prstGeom>
          <a:noFill/>
        </p:spPr>
        <p:txBody>
          <a:bodyPr>
            <a:spAutoFit/>
          </a:bodyPr>
          <a:lstStyle/>
          <a:p>
            <a:pPr>
              <a:defRPr/>
            </a:pPr>
            <a:r>
              <a:rPr lang="ru-RU" b="1" dirty="0">
                <a:solidFill>
                  <a:schemeClr val="accent6"/>
                </a:solidFill>
              </a:rPr>
              <a:t>+ 15,7%</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 name="Picture 2" descr="http://budget.gorodperm.ru/img/news/image_1453329824.jpg"/>
          <p:cNvPicPr>
            <a:picLocks noChangeAspect="1" noChangeArrowheads="1"/>
          </p:cNvPicPr>
          <p:nvPr/>
        </p:nvPicPr>
        <p:blipFill>
          <a:blip r:embed="rId2">
            <a:lum bright="22000"/>
            <a:extLst>
              <a:ext uri="{28A0092B-C50C-407E-A947-70E740481C1C}">
                <a14:useLocalDpi xmlns:a14="http://schemas.microsoft.com/office/drawing/2010/main" val="0"/>
              </a:ext>
            </a:extLst>
          </a:blip>
          <a:srcRect/>
          <a:stretch>
            <a:fillRect/>
          </a:stretch>
        </p:blipFill>
        <p:spPr bwMode="auto">
          <a:xfrm>
            <a:off x="0" y="1262065"/>
            <a:ext cx="9144000" cy="49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TextBox 2">
            <a:extLst>
              <a:ext uri="{FF2B5EF4-FFF2-40B4-BE49-F238E27FC236}">
                <a16:creationId xmlns="" xmlns:a16="http://schemas.microsoft.com/office/drawing/2014/main" id="{BE6D282A-BC2D-449E-9FA5-BEBFCAFFCAA0}"/>
              </a:ext>
            </a:extLst>
          </p:cNvPr>
          <p:cNvSpPr txBox="1">
            <a:spLocks noChangeArrowheads="1"/>
          </p:cNvSpPr>
          <p:nvPr/>
        </p:nvSpPr>
        <p:spPr bwMode="auto">
          <a:xfrm>
            <a:off x="0" y="0"/>
            <a:ext cx="9144000" cy="615553"/>
          </a:xfrm>
          <a:prstGeom prst="rect">
            <a:avLst/>
          </a:prstGeom>
          <a:solidFill>
            <a:schemeClr val="bg2">
              <a:lumMod val="90000"/>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a:spcBef>
                <a:spcPct val="0"/>
              </a:spcBef>
              <a:spcAft>
                <a:spcPct val="0"/>
              </a:spcAft>
              <a:buClrTx/>
              <a:buSzTx/>
              <a:buFontTx/>
              <a:buNone/>
              <a:defRPr/>
            </a:pPr>
            <a:r>
              <a:rPr lang="ru-RU" altLang="ru-RU" sz="18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Исполнение бюджетов городского и сельских поселений  муниципального района Мелеузовский район Республики Башкортостан за </a:t>
            </a:r>
            <a:r>
              <a:rPr lang="ru-RU" altLang="ru-RU" sz="1600" dirty="0" smtClean="0">
                <a:solidFill>
                  <a:srgbClr val="002060"/>
                </a:solidFill>
                <a:latin typeface="Times New Roman" panose="02020603050405020304" pitchFamily="18" charset="0"/>
                <a:cs typeface="Times New Roman" panose="02020603050405020304" pitchFamily="18" charset="0"/>
              </a:rPr>
              <a:t>2019 </a:t>
            </a:r>
            <a:r>
              <a:rPr lang="ru-RU" altLang="ru-RU" sz="1600" dirty="0">
                <a:solidFill>
                  <a:srgbClr val="002060"/>
                </a:solidFill>
                <a:latin typeface="Times New Roman" panose="02020603050405020304" pitchFamily="18" charset="0"/>
                <a:cs typeface="Times New Roman" panose="02020603050405020304" pitchFamily="18" charset="0"/>
              </a:rPr>
              <a:t>год </a:t>
            </a:r>
            <a:endParaRPr lang="ru-RU" altLang="ru-RU" sz="1600" b="1" dirty="0">
              <a:solidFill>
                <a:schemeClr val="tx1"/>
              </a:solidFill>
              <a:latin typeface="Times New Roman" panose="02020603050405020304" pitchFamily="18" charset="0"/>
              <a:cs typeface="Times New Roman" panose="02020603050405020304" pitchFamily="18" charset="0"/>
            </a:endParaRPr>
          </a:p>
        </p:txBody>
      </p:sp>
      <p:pic>
        <p:nvPicPr>
          <p:cNvPr id="40968" name="Picture 3">
            <a:extLst>
              <a:ext uri="{FF2B5EF4-FFF2-40B4-BE49-F238E27FC236}">
                <a16:creationId xmlns="" xmlns:a16="http://schemas.microsoft.com/office/drawing/2014/main" id="{8AFD27C5-40B9-4A8F-B9F7-7AE1F052C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1" y="30358"/>
            <a:ext cx="704850" cy="80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5" name="Таблица 14"/>
          <p:cNvGraphicFramePr>
            <a:graphicFrameLocks noGrp="1"/>
          </p:cNvGraphicFramePr>
          <p:nvPr>
            <p:extLst>
              <p:ext uri="{D42A27DB-BD31-4B8C-83A1-F6EECF244321}">
                <p14:modId xmlns:p14="http://schemas.microsoft.com/office/powerpoint/2010/main" val="2146533334"/>
              </p:ext>
            </p:extLst>
          </p:nvPr>
        </p:nvGraphicFramePr>
        <p:xfrm>
          <a:off x="457200" y="876301"/>
          <a:ext cx="8561194" cy="5084331"/>
        </p:xfrm>
        <a:graphic>
          <a:graphicData uri="http://schemas.openxmlformats.org/drawingml/2006/table">
            <a:tbl>
              <a:tblPr>
                <a:effectLst>
                  <a:innerShdw blurRad="63500" dist="50800" dir="8100000">
                    <a:prstClr val="black">
                      <a:alpha val="50000"/>
                    </a:prstClr>
                  </a:innerShdw>
                </a:effectLst>
                <a:tableStyleId>{5C22544A-7EE6-4342-B048-85BDC9FD1C3A}</a:tableStyleId>
              </a:tblPr>
              <a:tblGrid>
                <a:gridCol w="1522512">
                  <a:extLst>
                    <a:ext uri="{9D8B030D-6E8A-4147-A177-3AD203B41FA5}">
                      <a16:colId xmlns="" xmlns:a16="http://schemas.microsoft.com/office/drawing/2014/main" val="20000"/>
                    </a:ext>
                  </a:extLst>
                </a:gridCol>
                <a:gridCol w="835501">
                  <a:extLst>
                    <a:ext uri="{9D8B030D-6E8A-4147-A177-3AD203B41FA5}">
                      <a16:colId xmlns="" xmlns:a16="http://schemas.microsoft.com/office/drawing/2014/main" val="20001"/>
                    </a:ext>
                  </a:extLst>
                </a:gridCol>
                <a:gridCol w="803868">
                  <a:extLst>
                    <a:ext uri="{9D8B030D-6E8A-4147-A177-3AD203B41FA5}">
                      <a16:colId xmlns="" xmlns:a16="http://schemas.microsoft.com/office/drawing/2014/main" val="20002"/>
                    </a:ext>
                  </a:extLst>
                </a:gridCol>
                <a:gridCol w="509117">
                  <a:extLst>
                    <a:ext uri="{9D8B030D-6E8A-4147-A177-3AD203B41FA5}">
                      <a16:colId xmlns="" xmlns:a16="http://schemas.microsoft.com/office/drawing/2014/main" val="20003"/>
                    </a:ext>
                  </a:extLst>
                </a:gridCol>
                <a:gridCol w="857459">
                  <a:extLst>
                    <a:ext uri="{9D8B030D-6E8A-4147-A177-3AD203B41FA5}">
                      <a16:colId xmlns="" xmlns:a16="http://schemas.microsoft.com/office/drawing/2014/main" val="20004"/>
                    </a:ext>
                  </a:extLst>
                </a:gridCol>
                <a:gridCol w="830664">
                  <a:extLst>
                    <a:ext uri="{9D8B030D-6E8A-4147-A177-3AD203B41FA5}">
                      <a16:colId xmlns="" xmlns:a16="http://schemas.microsoft.com/office/drawing/2014/main" val="20005"/>
                    </a:ext>
                  </a:extLst>
                </a:gridCol>
                <a:gridCol w="763674">
                  <a:extLst>
                    <a:ext uri="{9D8B030D-6E8A-4147-A177-3AD203B41FA5}">
                      <a16:colId xmlns="" xmlns:a16="http://schemas.microsoft.com/office/drawing/2014/main" val="20006"/>
                    </a:ext>
                  </a:extLst>
                </a:gridCol>
                <a:gridCol w="803868">
                  <a:extLst>
                    <a:ext uri="{9D8B030D-6E8A-4147-A177-3AD203B41FA5}">
                      <a16:colId xmlns="" xmlns:a16="http://schemas.microsoft.com/office/drawing/2014/main" val="20007"/>
                    </a:ext>
                  </a:extLst>
                </a:gridCol>
                <a:gridCol w="897653">
                  <a:extLst>
                    <a:ext uri="{9D8B030D-6E8A-4147-A177-3AD203B41FA5}">
                      <a16:colId xmlns="" xmlns:a16="http://schemas.microsoft.com/office/drawing/2014/main" val="20008"/>
                    </a:ext>
                  </a:extLst>
                </a:gridCol>
                <a:gridCol w="736878">
                  <a:extLst>
                    <a:ext uri="{9D8B030D-6E8A-4147-A177-3AD203B41FA5}">
                      <a16:colId xmlns="" xmlns:a16="http://schemas.microsoft.com/office/drawing/2014/main" val="20009"/>
                    </a:ext>
                  </a:extLst>
                </a:gridCol>
              </a:tblGrid>
              <a:tr h="344184">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Муниципальное образование</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3">
                  <a:txBody>
                    <a:bodyPr/>
                    <a:lstStyle/>
                    <a:p>
                      <a:pPr algn="ctr" fontAlgn="ctr"/>
                      <a:r>
                        <a:rPr lang="ru-RU" sz="1200" b="1" i="0" u="none" strike="noStrike" dirty="0">
                          <a:solidFill>
                            <a:srgbClr val="000000"/>
                          </a:solidFill>
                          <a:effectLst/>
                          <a:latin typeface="Times New Roman" panose="02020603050405020304" pitchFamily="18" charset="0"/>
                          <a:cs typeface="Times New Roman" panose="02020603050405020304" pitchFamily="18" charset="0"/>
                        </a:rPr>
                        <a:t>ДОХОДЫ</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3">
                  <a:txBody>
                    <a:bodyPr/>
                    <a:lstStyle/>
                    <a:p>
                      <a:pPr algn="ctr" fontAlgn="ctr"/>
                      <a:r>
                        <a:rPr lang="ru-RU" sz="1200" b="1" i="0" u="none" strike="noStrike" dirty="0">
                          <a:solidFill>
                            <a:srgbClr val="000000"/>
                          </a:solidFill>
                          <a:effectLst/>
                          <a:latin typeface="Times New Roman" panose="02020603050405020304" pitchFamily="18" charset="0"/>
                          <a:cs typeface="Times New Roman" panose="02020603050405020304" pitchFamily="18" charset="0"/>
                        </a:rPr>
                        <a:t>РАСХОДЫ</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3">
                  <a:txBody>
                    <a:bodyPr/>
                    <a:lstStyle/>
                    <a:p>
                      <a:pPr algn="ctr" fontAlgn="ctr"/>
                      <a:r>
                        <a:rPr lang="ru-RU" sz="1200" b="1" i="0" u="none" strike="noStrike" dirty="0">
                          <a:solidFill>
                            <a:srgbClr val="000000"/>
                          </a:solidFill>
                          <a:effectLst/>
                          <a:latin typeface="Times New Roman" panose="02020603050405020304" pitchFamily="18" charset="0"/>
                          <a:cs typeface="Times New Roman" panose="02020603050405020304" pitchFamily="18" charset="0"/>
                        </a:rPr>
                        <a:t>ДЕФИЦИТ</a:t>
                      </a:r>
                      <a:r>
                        <a:rPr lang="ru-RU" sz="1200" b="1" i="0" u="none" strike="noStrike" baseline="0" dirty="0">
                          <a:solidFill>
                            <a:srgbClr val="000000"/>
                          </a:solidFill>
                          <a:effectLst/>
                          <a:latin typeface="Times New Roman" panose="02020603050405020304" pitchFamily="18" charset="0"/>
                          <a:cs typeface="Times New Roman" panose="02020603050405020304" pitchFamily="18" charset="0"/>
                        </a:rPr>
                        <a:t> (-) ПРОФИЦИТ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0"/>
                  </a:ext>
                </a:extLst>
              </a:tr>
              <a:tr h="252603">
                <a:tc>
                  <a:txBody>
                    <a:bodyPr/>
                    <a:lstStyle/>
                    <a:p>
                      <a:pPr algn="l" fontAlgn="ct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План</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Исполнено</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План</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Исполнено</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План</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Исполнено</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a:t>
                      </a: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1"/>
                  </a:ext>
                </a:extLst>
              </a:tr>
              <a:tr h="258418">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ГП город Мелеуз</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245 343,7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252 762,5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103,0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305 470,6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290 082,1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95,0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-60 126,9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-37 319,5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-36,4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2"/>
                  </a:ext>
                </a:extLst>
              </a:tr>
              <a:tr h="265944">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Абитовское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8 000,5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7 828,4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97,8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8 518,9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7 662,5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89,9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-518,4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165,9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-32,0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3"/>
                  </a:ext>
                </a:extLst>
              </a:tr>
              <a:tr h="260712">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Александровское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6 003,7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6 060,4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100,9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6 132,1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5 864,5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95,6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-128,4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195,9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-152,6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4"/>
                  </a:ext>
                </a:extLst>
              </a:tr>
              <a:tr h="258418">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Араслановское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6 868,5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6 897,2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100,4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7 132,0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7 043,7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98,8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-263,5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-146,5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dirty="0">
                          <a:solidFill>
                            <a:srgbClr val="000000"/>
                          </a:solidFill>
                          <a:effectLst/>
                          <a:latin typeface="Times New Roman" panose="02020603050405020304" pitchFamily="18" charset="0"/>
                        </a:rPr>
                        <a:t>55,6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5"/>
                  </a:ext>
                </a:extLst>
              </a:tr>
              <a:tr h="258418">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Аптраковское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5 707,6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5 728,3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100,4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6 083,7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5 911,3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97,2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-376,2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-183,0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48,6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6"/>
                  </a:ext>
                </a:extLst>
              </a:tr>
              <a:tr h="260712">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Воскресенское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10 768,2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11 000,0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102,2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11 017,1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10 772,2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97,8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-249,0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227,8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-91,5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7"/>
                  </a:ext>
                </a:extLst>
              </a:tr>
              <a:tr h="293300">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Денисовское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7 884,2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7 765,0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98,5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7 980,3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7 812,3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97,9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-96,1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-47,3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49,2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8"/>
                  </a:ext>
                </a:extLst>
              </a:tr>
              <a:tr h="165814">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Зирганское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21 562,2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20 401,5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94,6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22 425,7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21 439,8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95,6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-863,4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-1 038,4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120,3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09"/>
                  </a:ext>
                </a:extLst>
              </a:tr>
              <a:tr h="252603">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Иштугановское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5 295,4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5 358,9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101,2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5 645,3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5 635,9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-349,9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-277,0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79,2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0"/>
                  </a:ext>
                </a:extLst>
              </a:tr>
              <a:tr h="185649">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Корнеевское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12 739,1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12 975,5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101,9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13 095,4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13 051,5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-356,3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-76,0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21,3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1"/>
                  </a:ext>
                </a:extLst>
              </a:tr>
              <a:tr h="256405">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Мелеузовское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9 365,9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9 695,3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103,5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10 253,3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9 801,8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95,6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-887,4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-106,5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2"/>
                  </a:ext>
                </a:extLst>
              </a:tr>
              <a:tr h="293300">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Нордовское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5 183,1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5 693,8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109,9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6 368,7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6 320,6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-1 185,7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-626,8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52,9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3"/>
                  </a:ext>
                </a:extLst>
              </a:tr>
              <a:tr h="293300">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Нугушевское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18 399,8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18 338,7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18 483,9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18 402,3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-84,1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-63,6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75,6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4"/>
                  </a:ext>
                </a:extLst>
              </a:tr>
              <a:tr h="293300">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Партизанское</a:t>
                      </a:r>
                      <a:r>
                        <a:rPr lang="ru-RU" sz="1100" b="0" i="0" u="none" strike="noStrike" baseline="0" dirty="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8 008,5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8 234,2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102,8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8 129,3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8 126,3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100,0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-120,8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107,9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-89,3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5"/>
                  </a:ext>
                </a:extLst>
              </a:tr>
              <a:tr h="293300">
                <a:tc>
                  <a:txBody>
                    <a:bodyPr/>
                    <a:lstStyle/>
                    <a:p>
                      <a:pPr algn="l" font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Первомайское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8 994,3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9 364,5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104,1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9 523,1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9 494,0</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-528,8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-129,5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24,5</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6"/>
                  </a:ext>
                </a:extLst>
              </a:tr>
              <a:tr h="293300">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Сарышевское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5 979,6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dirty="0">
                          <a:solidFill>
                            <a:srgbClr val="000000"/>
                          </a:solidFill>
                          <a:effectLst/>
                          <a:latin typeface="Times New Roman" panose="02020603050405020304" pitchFamily="18" charset="0"/>
                        </a:rPr>
                        <a:t>6 060,9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101,4</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6 277,3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6 260,6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-297,7</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-199,8</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67,1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7"/>
                  </a:ext>
                </a:extLst>
              </a:tr>
              <a:tr h="293300">
                <a:tc>
                  <a:txBody>
                    <a:bodyPr/>
                    <a:lstStyle/>
                    <a:p>
                      <a:pPr algn="l" fontAlgn="ctr"/>
                      <a:r>
                        <a:rPr lang="ru-RU" sz="1100" b="0" i="0" u="none" strike="noStrike" dirty="0" err="1">
                          <a:solidFill>
                            <a:srgbClr val="000000"/>
                          </a:solidFill>
                          <a:effectLst/>
                          <a:latin typeface="Times New Roman" panose="02020603050405020304" pitchFamily="18" charset="0"/>
                          <a:cs typeface="Times New Roman" panose="02020603050405020304" pitchFamily="18" charset="0"/>
                        </a:rPr>
                        <a:t>Шевченское</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СП</a:t>
                      </a: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4 364,2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dirty="0">
                          <a:solidFill>
                            <a:srgbClr val="000000"/>
                          </a:solidFill>
                          <a:effectLst/>
                          <a:latin typeface="Times New Roman" panose="02020603050405020304" pitchFamily="18" charset="0"/>
                        </a:rPr>
                        <a:t>4 358,1</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99,9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4 546,6</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4 453,3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97,9</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-182,3</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a:solidFill>
                            <a:srgbClr val="000000"/>
                          </a:solidFill>
                          <a:effectLst/>
                          <a:latin typeface="Times New Roman" panose="02020603050405020304" pitchFamily="18" charset="0"/>
                        </a:rPr>
                        <a:t>-95,2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rtl="0" fontAlgn="ctr"/>
                      <a:r>
                        <a:rPr lang="ru-RU" sz="1100" b="0" i="0" u="none" strike="noStrike" dirty="0">
                          <a:solidFill>
                            <a:srgbClr val="000000"/>
                          </a:solidFill>
                          <a:effectLst/>
                          <a:latin typeface="Times New Roman" panose="02020603050405020304" pitchFamily="18" charset="0"/>
                        </a:rPr>
                        <a:t>52,2</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 xmlns:a16="http://schemas.microsoft.com/office/drawing/2014/main" val="10018"/>
                  </a:ext>
                </a:extLst>
              </a:tr>
            </a:tbl>
          </a:graphicData>
        </a:graphic>
      </p:graphicFrame>
      <p:sp>
        <p:nvSpPr>
          <p:cNvPr id="2" name="Номер слайда 1"/>
          <p:cNvSpPr>
            <a:spLocks noGrp="1"/>
          </p:cNvSpPr>
          <p:nvPr>
            <p:ph type="sldNum" sz="quarter" idx="12"/>
          </p:nvPr>
        </p:nvSpPr>
        <p:spPr>
          <a:xfrm>
            <a:off x="7010400" y="30358"/>
            <a:ext cx="2133600" cy="365125"/>
          </a:xfrm>
        </p:spPr>
        <p:txBody>
          <a:bodyPr/>
          <a:lstStyle/>
          <a:p>
            <a:pPr>
              <a:defRPr/>
            </a:pPr>
            <a:fld id="{1C2F39FC-F7FC-43A7-985C-4565CF06B74E}" type="slidenum">
              <a:rPr lang="en-US" smtClean="0">
                <a:solidFill>
                  <a:schemeClr val="tx1"/>
                </a:solidFill>
              </a:rPr>
              <a:pPr>
                <a:defRPr/>
              </a:pPr>
              <a:t>21</a:t>
            </a:fld>
            <a:endParaRPr lang="en-US" dirty="0">
              <a:solidFill>
                <a:schemeClr val="tx1"/>
              </a:solidFill>
            </a:endParaRPr>
          </a:p>
        </p:txBody>
      </p:sp>
      <p:sp>
        <p:nvSpPr>
          <p:cNvPr id="3" name="Скругленный прямоугольник 2"/>
          <p:cNvSpPr/>
          <p:nvPr/>
        </p:nvSpPr>
        <p:spPr>
          <a:xfrm>
            <a:off x="7740352" y="615553"/>
            <a:ext cx="1152128" cy="2211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err="1">
                <a:solidFill>
                  <a:schemeClr val="tx1"/>
                </a:solidFill>
                <a:latin typeface="Times New Roman" panose="02020603050405020304" pitchFamily="18" charset="0"/>
                <a:cs typeface="Times New Roman" panose="02020603050405020304" pitchFamily="18" charset="0"/>
              </a:rPr>
              <a:t>тыс.рублей</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0552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7A16D2-1DF2-4AF2-87DF-9243816941E7}"/>
              </a:ext>
            </a:extLst>
          </p:cNvPr>
          <p:cNvSpPr txBox="1">
            <a:spLocks/>
          </p:cNvSpPr>
          <p:nvPr/>
        </p:nvSpPr>
        <p:spPr>
          <a:xfrm>
            <a:off x="0" y="26472"/>
            <a:ext cx="9144000" cy="616465"/>
          </a:xfrm>
          <a:prstGeom prst="rect">
            <a:avLst/>
          </a:prstGeom>
          <a:solidFill>
            <a:schemeClr val="bg2">
              <a:lumMod val="90000"/>
            </a:schemeClr>
          </a:solidFill>
          <a:ln>
            <a:noFill/>
          </a:ln>
        </p:spPr>
        <p:txBody>
          <a:bodyPr>
            <a:normAutofit/>
          </a:bodyPr>
          <a:lstStyle/>
          <a:p>
            <a:pPr algn="ctr" eaLnBrk="1" fontAlgn="auto" hangingPunct="1">
              <a:spcAft>
                <a:spcPts val="0"/>
              </a:spcAft>
              <a:defRPr/>
            </a:pPr>
            <a:r>
              <a:rPr lang="ru-RU" sz="1600" dirty="0">
                <a:solidFill>
                  <a:srgbClr val="002060"/>
                </a:solidFill>
                <a:latin typeface="Times New Roman" panose="02020603050405020304" pitchFamily="18" charset="0"/>
                <a:ea typeface="+mj-ea"/>
                <a:cs typeface="Times New Roman" panose="02020603050405020304" pitchFamily="18" charset="0"/>
              </a:rPr>
              <a:t>Налоговые льготы консолидированного бюджета муниципального района </a:t>
            </a:r>
          </a:p>
          <a:p>
            <a:pPr algn="ctr" eaLnBrk="1" fontAlgn="auto" hangingPunct="1">
              <a:spcAft>
                <a:spcPts val="0"/>
              </a:spcAft>
              <a:defRPr/>
            </a:pPr>
            <a:r>
              <a:rPr lang="ru-RU" sz="1600" dirty="0">
                <a:solidFill>
                  <a:srgbClr val="002060"/>
                </a:solidFill>
                <a:latin typeface="Times New Roman" panose="02020603050405020304" pitchFamily="18" charset="0"/>
                <a:ea typeface="+mj-ea"/>
                <a:cs typeface="Times New Roman" panose="02020603050405020304" pitchFamily="18" charset="0"/>
              </a:rPr>
              <a:t>Мелеузовский район Республики Башкортостан за 2017-2022 годы</a:t>
            </a:r>
          </a:p>
        </p:txBody>
      </p:sp>
      <p:graphicFrame>
        <p:nvGraphicFramePr>
          <p:cNvPr id="4" name="Таблица 3">
            <a:extLst>
              <a:ext uri="{FF2B5EF4-FFF2-40B4-BE49-F238E27FC236}">
                <a16:creationId xmlns:a16="http://schemas.microsoft.com/office/drawing/2014/main" xmlns="" id="{09FAD50A-570F-4207-BFF8-BA60E195313F}"/>
              </a:ext>
            </a:extLst>
          </p:cNvPr>
          <p:cNvGraphicFramePr>
            <a:graphicFrameLocks noGrp="1"/>
          </p:cNvGraphicFramePr>
          <p:nvPr>
            <p:extLst>
              <p:ext uri="{D42A27DB-BD31-4B8C-83A1-F6EECF244321}">
                <p14:modId xmlns:p14="http://schemas.microsoft.com/office/powerpoint/2010/main" val="1665617732"/>
              </p:ext>
            </p:extLst>
          </p:nvPr>
        </p:nvGraphicFramePr>
        <p:xfrm>
          <a:off x="369275" y="1026597"/>
          <a:ext cx="8562975" cy="5008309"/>
        </p:xfrm>
        <a:graphic>
          <a:graphicData uri="http://schemas.openxmlformats.org/drawingml/2006/table">
            <a:tbl>
              <a:tblPr>
                <a:tableStyleId>{0505E3EF-67EA-436B-97B2-0124C06EBD24}</a:tableStyleId>
              </a:tblPr>
              <a:tblGrid>
                <a:gridCol w="3559815">
                  <a:extLst>
                    <a:ext uri="{9D8B030D-6E8A-4147-A177-3AD203B41FA5}">
                      <a16:colId xmlns:a16="http://schemas.microsoft.com/office/drawing/2014/main" xmlns="" val="20000"/>
                    </a:ext>
                  </a:extLst>
                </a:gridCol>
                <a:gridCol w="794254">
                  <a:extLst>
                    <a:ext uri="{9D8B030D-6E8A-4147-A177-3AD203B41FA5}">
                      <a16:colId xmlns:a16="http://schemas.microsoft.com/office/drawing/2014/main" xmlns="" val="20002"/>
                    </a:ext>
                  </a:extLst>
                </a:gridCol>
                <a:gridCol w="794254">
                  <a:extLst>
                    <a:ext uri="{9D8B030D-6E8A-4147-A177-3AD203B41FA5}">
                      <a16:colId xmlns:a16="http://schemas.microsoft.com/office/drawing/2014/main" xmlns="" val="20003"/>
                    </a:ext>
                  </a:extLst>
                </a:gridCol>
                <a:gridCol w="813673">
                  <a:extLst>
                    <a:ext uri="{9D8B030D-6E8A-4147-A177-3AD203B41FA5}">
                      <a16:colId xmlns:a16="http://schemas.microsoft.com/office/drawing/2014/main" xmlns="" val="20004"/>
                    </a:ext>
                  </a:extLst>
                </a:gridCol>
                <a:gridCol w="940348">
                  <a:extLst>
                    <a:ext uri="{9D8B030D-6E8A-4147-A177-3AD203B41FA5}">
                      <a16:colId xmlns:a16="http://schemas.microsoft.com/office/drawing/2014/main" xmlns="" val="20005"/>
                    </a:ext>
                  </a:extLst>
                </a:gridCol>
                <a:gridCol w="848807">
                  <a:extLst>
                    <a:ext uri="{9D8B030D-6E8A-4147-A177-3AD203B41FA5}">
                      <a16:colId xmlns:a16="http://schemas.microsoft.com/office/drawing/2014/main" xmlns="" val="20006"/>
                    </a:ext>
                  </a:extLst>
                </a:gridCol>
                <a:gridCol w="811824">
                  <a:extLst>
                    <a:ext uri="{9D8B030D-6E8A-4147-A177-3AD203B41FA5}">
                      <a16:colId xmlns:a16="http://schemas.microsoft.com/office/drawing/2014/main" xmlns="" val="20007"/>
                    </a:ext>
                  </a:extLst>
                </a:gridCol>
              </a:tblGrid>
              <a:tr h="232956">
                <a:tc rowSpan="2">
                  <a:txBody>
                    <a:bodyPr/>
                    <a:lstStyle/>
                    <a:p>
                      <a:pPr algn="ctr" fontAlgn="ctr">
                        <a:lnSpc>
                          <a:spcPts val="1645"/>
                        </a:lnSpc>
                        <a:spcAft>
                          <a:spcPts val="0"/>
                        </a:spcAft>
                      </a:pPr>
                      <a:r>
                        <a:rPr lang="ru-RU" sz="1000" b="1" kern="1200" dirty="0">
                          <a:solidFill>
                            <a:schemeClr val="bg1"/>
                          </a:solidFill>
                        </a:rPr>
                        <a:t>Наименование льготы </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rowSpan="2">
                  <a:txBody>
                    <a:bodyPr/>
                    <a:lstStyle/>
                    <a:p>
                      <a:pPr algn="ctr" fontAlgn="ctr">
                        <a:lnSpc>
                          <a:spcPts val="1645"/>
                        </a:lnSpc>
                        <a:spcAft>
                          <a:spcPts val="0"/>
                        </a:spcAft>
                      </a:pPr>
                      <a:r>
                        <a:rPr lang="ru-RU" sz="1000" b="1" kern="1200" dirty="0">
                          <a:solidFill>
                            <a:schemeClr val="bg1"/>
                          </a:solidFill>
                        </a:rPr>
                        <a:t>2017  год* </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rowSpan="2">
                  <a:txBody>
                    <a:bodyPr/>
                    <a:lstStyle/>
                    <a:p>
                      <a:pPr algn="ctr" fontAlgn="ctr">
                        <a:lnSpc>
                          <a:spcPts val="1645"/>
                        </a:lnSpc>
                        <a:spcAft>
                          <a:spcPts val="0"/>
                        </a:spcAft>
                      </a:pPr>
                      <a:r>
                        <a:rPr lang="ru-RU" sz="1000" b="1" kern="1200" dirty="0">
                          <a:solidFill>
                            <a:schemeClr val="bg1"/>
                          </a:solidFill>
                        </a:rPr>
                        <a:t>2018  год* </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rowSpan="2">
                  <a:txBody>
                    <a:bodyPr/>
                    <a:lstStyle/>
                    <a:p>
                      <a:pPr algn="ctr" fontAlgn="ctr">
                        <a:lnSpc>
                          <a:spcPts val="1645"/>
                        </a:lnSpc>
                        <a:spcAft>
                          <a:spcPts val="0"/>
                        </a:spcAft>
                      </a:pPr>
                      <a:r>
                        <a:rPr lang="ru-RU" sz="1000" b="1" kern="1200" dirty="0">
                          <a:solidFill>
                            <a:schemeClr val="bg1"/>
                          </a:solidFill>
                        </a:rPr>
                        <a:t>2019 год *</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gridSpan="3">
                  <a:txBody>
                    <a:bodyPr/>
                    <a:lstStyle/>
                    <a:p>
                      <a:pPr algn="ctr" fontAlgn="ctr">
                        <a:lnSpc>
                          <a:spcPts val="1645"/>
                        </a:lnSpc>
                        <a:spcAft>
                          <a:spcPts val="0"/>
                        </a:spcAft>
                      </a:pPr>
                      <a:r>
                        <a:rPr lang="ru-RU" sz="1000" b="1" kern="1200" dirty="0">
                          <a:solidFill>
                            <a:schemeClr val="bg1"/>
                          </a:solidFill>
                        </a:rPr>
                        <a:t>Проект </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29723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spcAft>
                          <a:spcPts val="0"/>
                        </a:spcAft>
                      </a:pPr>
                      <a:r>
                        <a:rPr lang="ru-RU" sz="1000" b="1" kern="1200" dirty="0">
                          <a:solidFill>
                            <a:schemeClr val="bg1"/>
                          </a:solidFill>
                        </a:rPr>
                        <a:t>2020</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a:txBody>
                    <a:bodyPr/>
                    <a:lstStyle/>
                    <a:p>
                      <a:pPr algn="ctr" fontAlgn="ctr">
                        <a:spcAft>
                          <a:spcPts val="0"/>
                        </a:spcAft>
                      </a:pPr>
                      <a:r>
                        <a:rPr lang="ru-RU" sz="1000" b="1" kern="1200" dirty="0">
                          <a:solidFill>
                            <a:schemeClr val="bg1"/>
                          </a:solidFill>
                        </a:rPr>
                        <a:t>2021 </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tc>
                  <a:txBody>
                    <a:bodyPr/>
                    <a:lstStyle/>
                    <a:p>
                      <a:pPr algn="ctr" fontAlgn="ctr">
                        <a:spcAft>
                          <a:spcPts val="0"/>
                        </a:spcAft>
                      </a:pPr>
                      <a:r>
                        <a:rPr lang="ru-RU" sz="1000" b="1" kern="1200" dirty="0">
                          <a:solidFill>
                            <a:schemeClr val="bg1"/>
                          </a:solidFill>
                        </a:rPr>
                        <a:t>2022</a:t>
                      </a:r>
                      <a:endParaRPr lang="ru-RU" sz="900" b="1" dirty="0">
                        <a:solidFill>
                          <a:schemeClr val="bg1"/>
                        </a:solidFill>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tx1">
                        <a:lumMod val="50000"/>
                        <a:lumOff val="50000"/>
                      </a:schemeClr>
                    </a:solidFill>
                  </a:tcPr>
                </a:tc>
                <a:extLst>
                  <a:ext uri="{0D108BD9-81ED-4DB2-BD59-A6C34878D82A}">
                    <a16:rowId xmlns:a16="http://schemas.microsoft.com/office/drawing/2014/main" xmlns="" val="10001"/>
                  </a:ext>
                </a:extLst>
              </a:tr>
              <a:tr h="265467">
                <a:tc>
                  <a:txBody>
                    <a:bodyPr/>
                    <a:lstStyle/>
                    <a:p>
                      <a:pPr fontAlgn="ctr">
                        <a:spcAft>
                          <a:spcPts val="0"/>
                        </a:spcAft>
                      </a:pPr>
                      <a:r>
                        <a:rPr lang="ru-RU" sz="1000" kern="1200" dirty="0"/>
                        <a:t>Земельный налог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bg2">
                        <a:lumMod val="90000"/>
                      </a:schemeClr>
                    </a:solidFill>
                  </a:tcPr>
                </a:tc>
                <a:tc>
                  <a:txBody>
                    <a:bodyPr/>
                    <a:lstStyle/>
                    <a:p>
                      <a:pPr algn="ctr" rtl="0" fontAlgn="ctr"/>
                      <a:r>
                        <a:rPr lang="ru-RU" sz="1200" u="none" strike="noStrike" dirty="0" smtClean="0">
                          <a:effectLst/>
                        </a:rPr>
                        <a:t>9 587,2</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9 587,2</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10 157,9</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10 157,9</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10 157,9</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10 157,9</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2"/>
                  </a:ext>
                </a:extLst>
              </a:tr>
              <a:tr h="347247">
                <a:tc>
                  <a:txBody>
                    <a:bodyPr/>
                    <a:lstStyle/>
                    <a:p>
                      <a:pPr fontAlgn="t">
                        <a:spcAft>
                          <a:spcPts val="0"/>
                        </a:spcAft>
                      </a:pPr>
                      <a:r>
                        <a:rPr lang="ru-RU" sz="1000" kern="1200" dirty="0"/>
                        <a:t>Льготы в соответствии с федеральным законодательством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dirty="0" smtClean="0">
                          <a:effectLst/>
                        </a:rPr>
                        <a:t>8 809</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8 809</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9 303</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9 303</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9 303</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9 303</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3"/>
                  </a:ext>
                </a:extLst>
              </a:tr>
              <a:tr h="190096">
                <a:tc>
                  <a:txBody>
                    <a:bodyPr/>
                    <a:lstStyle/>
                    <a:p>
                      <a:pPr fontAlgn="t">
                        <a:lnSpc>
                          <a:spcPts val="1255"/>
                        </a:lnSpc>
                        <a:spcAft>
                          <a:spcPts val="0"/>
                        </a:spcAft>
                      </a:pPr>
                      <a:r>
                        <a:rPr lang="ru-RU" sz="1000" kern="1200" dirty="0"/>
                        <a:t> - юридические 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dirty="0" smtClean="0">
                          <a:effectLst/>
                        </a:rPr>
                        <a:t>2 676</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2 676</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2 831</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2 831</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2 831</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2 831</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4"/>
                  </a:ext>
                </a:extLst>
              </a:tr>
              <a:tr h="190096">
                <a:tc>
                  <a:txBody>
                    <a:bodyPr/>
                    <a:lstStyle/>
                    <a:p>
                      <a:pPr fontAlgn="t">
                        <a:lnSpc>
                          <a:spcPts val="1345"/>
                        </a:lnSpc>
                        <a:spcAft>
                          <a:spcPts val="0"/>
                        </a:spcAft>
                      </a:pPr>
                      <a:r>
                        <a:rPr lang="ru-RU" sz="1000" kern="1200" dirty="0"/>
                        <a:t> - физические 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dirty="0" smtClean="0">
                          <a:effectLst/>
                        </a:rPr>
                        <a:t>6 133</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6 133</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6 472</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6 472</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6 472</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6 472</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5"/>
                  </a:ext>
                </a:extLst>
              </a:tr>
              <a:tr h="690121">
                <a:tc>
                  <a:txBody>
                    <a:bodyPr/>
                    <a:lstStyle/>
                    <a:p>
                      <a:pPr fontAlgn="t">
                        <a:spcAft>
                          <a:spcPts val="0"/>
                        </a:spcAft>
                      </a:pPr>
                      <a:r>
                        <a:rPr lang="ru-RU" sz="1000" kern="1200" dirty="0"/>
                        <a:t>Льготы в соответствии с нормативными правовыми актами представительных органов муниципальных образований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a:effectLst/>
                        </a:rPr>
                        <a:t>778,2</a:t>
                      </a:r>
                      <a:endParaRPr lang="ru-RU" sz="1200" b="1"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778,2</a:t>
                      </a:r>
                      <a:endParaRPr lang="ru-RU" sz="1200" b="1"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854,9</a:t>
                      </a:r>
                      <a:endParaRPr lang="ru-RU" sz="1200" b="1"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854,9</a:t>
                      </a:r>
                      <a:endParaRPr lang="ru-RU" sz="1200" b="1"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854,9</a:t>
                      </a:r>
                      <a:endParaRPr lang="ru-RU" sz="1200" b="1"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854,9</a:t>
                      </a:r>
                      <a:endParaRPr lang="ru-RU" sz="1200" b="1"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6"/>
                  </a:ext>
                </a:extLst>
              </a:tr>
              <a:tr h="204382">
                <a:tc>
                  <a:txBody>
                    <a:bodyPr/>
                    <a:lstStyle/>
                    <a:p>
                      <a:pPr fontAlgn="t">
                        <a:lnSpc>
                          <a:spcPts val="1385"/>
                        </a:lnSpc>
                        <a:spcAft>
                          <a:spcPts val="0"/>
                        </a:spcAft>
                      </a:pPr>
                      <a:r>
                        <a:rPr lang="ru-RU" sz="1000" kern="1200" dirty="0"/>
                        <a:t> - юридические 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a:effectLst/>
                        </a:rPr>
                        <a:t>68,2</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68,2</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53,9</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53,9</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53,9</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53,9</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7"/>
                  </a:ext>
                </a:extLst>
              </a:tr>
              <a:tr h="190096">
                <a:tc>
                  <a:txBody>
                    <a:bodyPr/>
                    <a:lstStyle/>
                    <a:p>
                      <a:pPr fontAlgn="t">
                        <a:lnSpc>
                          <a:spcPts val="1345"/>
                        </a:lnSpc>
                        <a:spcAft>
                          <a:spcPts val="0"/>
                        </a:spcAft>
                      </a:pPr>
                      <a:r>
                        <a:rPr lang="ru-RU" sz="1000" kern="1200" dirty="0"/>
                        <a:t> - физические 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a:effectLst/>
                        </a:rPr>
                        <a:t>710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710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801</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801</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801</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801</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8"/>
                  </a:ext>
                </a:extLst>
              </a:tr>
              <a:tr h="265467">
                <a:tc>
                  <a:txBody>
                    <a:bodyPr/>
                    <a:lstStyle/>
                    <a:p>
                      <a:pPr fontAlgn="ctr">
                        <a:spcAft>
                          <a:spcPts val="0"/>
                        </a:spcAft>
                      </a:pPr>
                      <a:r>
                        <a:rPr lang="ru-RU" sz="1000" kern="1200" dirty="0"/>
                        <a:t>Налог на имущество физических лиц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bg2">
                        <a:lumMod val="90000"/>
                      </a:schemeClr>
                    </a:solidFill>
                  </a:tcPr>
                </a:tc>
                <a:tc>
                  <a:txBody>
                    <a:bodyPr/>
                    <a:lstStyle/>
                    <a:p>
                      <a:pPr algn="ctr" rtl="0" fontAlgn="ctr"/>
                      <a:r>
                        <a:rPr lang="ru-RU" sz="1200" u="none" strike="noStrike" dirty="0" smtClean="0">
                          <a:effectLst/>
                        </a:rPr>
                        <a:t>6 821</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6 821</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1"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09"/>
                  </a:ext>
                </a:extLst>
              </a:tr>
              <a:tr h="347247">
                <a:tc>
                  <a:txBody>
                    <a:bodyPr/>
                    <a:lstStyle/>
                    <a:p>
                      <a:pPr fontAlgn="t">
                        <a:spcAft>
                          <a:spcPts val="0"/>
                        </a:spcAft>
                      </a:pPr>
                      <a:r>
                        <a:rPr lang="ru-RU" sz="1000" kern="1200" dirty="0"/>
                        <a:t>Льготы в соответствии с федеральным законодательством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dirty="0" smtClean="0">
                          <a:effectLst/>
                        </a:rPr>
                        <a:t>6 821</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6 821</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smtClean="0">
                          <a:effectLst/>
                        </a:rPr>
                        <a:t>8 944</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10"/>
                  </a:ext>
                </a:extLst>
              </a:tr>
              <a:tr h="478133">
                <a:tc>
                  <a:txBody>
                    <a:bodyPr/>
                    <a:lstStyle/>
                    <a:p>
                      <a:pPr fontAlgn="t">
                        <a:spcAft>
                          <a:spcPts val="0"/>
                        </a:spcAft>
                      </a:pPr>
                      <a:r>
                        <a:rPr lang="ru-RU" sz="1000" kern="1200" dirty="0"/>
                        <a:t>Льготы в соответствии с нормативными правовыми актами представительных органов муниципальных образований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solidFill>
                      <a:schemeClr val="bg2">
                        <a:lumMod val="90000"/>
                      </a:schemeClr>
                    </a:solidFill>
                  </a:tcPr>
                </a:tc>
                <a:tc>
                  <a:txBody>
                    <a:bodyPr/>
                    <a:lstStyle/>
                    <a:p>
                      <a:pPr algn="ctr" rtl="0" fontAlgn="ctr"/>
                      <a:r>
                        <a:rPr lang="ru-RU" sz="1200" u="none" strike="noStrike">
                          <a:effectLst/>
                        </a:rPr>
                        <a:t>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dirty="0">
                          <a:effectLst/>
                        </a:rPr>
                        <a:t>0</a:t>
                      </a:r>
                      <a:endParaRPr lang="ru-RU" sz="12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rtl="0" fontAlgn="ctr"/>
                      <a:r>
                        <a:rPr lang="ru-RU" sz="1200" u="none" strike="noStrike">
                          <a:effectLst/>
                        </a:rPr>
                        <a:t>0</a:t>
                      </a:r>
                      <a:endParaRPr lang="ru-RU" sz="12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a16="http://schemas.microsoft.com/office/drawing/2014/main" xmlns="" val="10011"/>
                  </a:ext>
                </a:extLst>
              </a:tr>
              <a:tr h="265467">
                <a:tc>
                  <a:txBody>
                    <a:bodyPr/>
                    <a:lstStyle/>
                    <a:p>
                      <a:pPr fontAlgn="ctr">
                        <a:spcAft>
                          <a:spcPts val="0"/>
                        </a:spcAft>
                      </a:pPr>
                      <a:r>
                        <a:rPr lang="ru-RU" sz="1000" kern="1200" dirty="0"/>
                        <a:t>ИТОГО НАЛОГОВЫХ ЛЬГОТ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bg2">
                        <a:lumMod val="90000"/>
                      </a:schemeClr>
                    </a:solidFill>
                  </a:tcPr>
                </a:tc>
                <a:tc>
                  <a:txBody>
                    <a:bodyPr/>
                    <a:lstStyle/>
                    <a:p>
                      <a:pPr algn="ctr" rtl="0" fontAlgn="b"/>
                      <a:r>
                        <a:rPr lang="ru-RU" sz="1200" u="none" strike="noStrike" dirty="0" smtClean="0">
                          <a:effectLst/>
                        </a:rPr>
                        <a:t>16 408,2</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16 408,2</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19 101,9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19 101,9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19 101,9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19 101,9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extLst>
                  <a:ext uri="{0D108BD9-81ED-4DB2-BD59-A6C34878D82A}">
                    <a16:rowId xmlns:a16="http://schemas.microsoft.com/office/drawing/2014/main" xmlns="" val="10012"/>
                  </a:ext>
                </a:extLst>
              </a:tr>
              <a:tr h="347247">
                <a:tc>
                  <a:txBody>
                    <a:bodyPr/>
                    <a:lstStyle/>
                    <a:p>
                      <a:pPr fontAlgn="ctr">
                        <a:spcAft>
                          <a:spcPts val="0"/>
                        </a:spcAft>
                      </a:pPr>
                      <a:r>
                        <a:rPr lang="ru-RU" sz="1000" kern="1200" dirty="0"/>
                        <a:t>Льготы в соответствии с федеральным законодательством</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bg2">
                        <a:lumMod val="90000"/>
                      </a:schemeClr>
                    </a:solidFill>
                  </a:tcPr>
                </a:tc>
                <a:tc>
                  <a:txBody>
                    <a:bodyPr/>
                    <a:lstStyle/>
                    <a:p>
                      <a:pPr algn="ctr" rtl="0" fontAlgn="b"/>
                      <a:r>
                        <a:rPr lang="ru-RU" sz="1200" u="none" strike="noStrike" dirty="0" smtClean="0">
                          <a:effectLst/>
                        </a:rPr>
                        <a:t>15 630</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15 630</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18 247</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18 247</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18 247</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smtClean="0">
                          <a:effectLst/>
                        </a:rPr>
                        <a:t>18 247</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extLst>
                  <a:ext uri="{0D108BD9-81ED-4DB2-BD59-A6C34878D82A}">
                    <a16:rowId xmlns:a16="http://schemas.microsoft.com/office/drawing/2014/main" xmlns="" val="10013"/>
                  </a:ext>
                </a:extLst>
              </a:tr>
              <a:tr h="690121">
                <a:tc>
                  <a:txBody>
                    <a:bodyPr/>
                    <a:lstStyle/>
                    <a:p>
                      <a:pPr fontAlgn="ctr">
                        <a:spcAft>
                          <a:spcPts val="0"/>
                        </a:spcAft>
                      </a:pPr>
                      <a:r>
                        <a:rPr lang="ru-RU" sz="1000" kern="1200" dirty="0"/>
                        <a:t>Льготы в соответствии с нормативными правовыми актами представительных органов муниципальных образований</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bg2">
                        <a:lumMod val="90000"/>
                      </a:schemeClr>
                    </a:solidFill>
                  </a:tcPr>
                </a:tc>
                <a:tc>
                  <a:txBody>
                    <a:bodyPr/>
                    <a:lstStyle/>
                    <a:p>
                      <a:pPr algn="ctr" rtl="0" fontAlgn="b"/>
                      <a:r>
                        <a:rPr lang="ru-RU" sz="1200" u="none" strike="noStrike">
                          <a:effectLst/>
                        </a:rPr>
                        <a:t>778,2</a:t>
                      </a:r>
                      <a:endParaRPr lang="ru-RU" sz="1200" b="1" i="0" u="none" strike="noStrike">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a:effectLst/>
                        </a:rPr>
                        <a:t>778,2</a:t>
                      </a:r>
                      <a:endParaRPr lang="ru-RU" sz="1200" b="1" i="0" u="none" strike="noStrike">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a:effectLst/>
                        </a:rPr>
                        <a:t>854,9</a:t>
                      </a:r>
                      <a:endParaRPr lang="ru-RU" sz="1200" b="1" i="0" u="none" strike="noStrike">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a:effectLst/>
                        </a:rPr>
                        <a:t>854,9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a:effectLst/>
                        </a:rPr>
                        <a:t>854,9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tc>
                  <a:txBody>
                    <a:bodyPr/>
                    <a:lstStyle/>
                    <a:p>
                      <a:pPr algn="ctr" rtl="0" fontAlgn="b"/>
                      <a:r>
                        <a:rPr lang="ru-RU" sz="1200" u="none" strike="noStrike" dirty="0">
                          <a:effectLst/>
                        </a:rPr>
                        <a:t>854,9</a:t>
                      </a:r>
                      <a:endParaRPr lang="ru-RU" sz="1200" b="1" i="0" u="none" strike="noStrike" dirty="0">
                        <a:solidFill>
                          <a:srgbClr val="000000"/>
                        </a:solidFill>
                        <a:effectLst/>
                        <a:latin typeface="Times New Roman" panose="02020603050405020304" pitchFamily="18" charset="0"/>
                      </a:endParaRPr>
                    </a:p>
                  </a:txBody>
                  <a:tcPr marL="9525" marR="9525" marT="9525" marB="0" anchor="b">
                    <a:solidFill>
                      <a:schemeClr val="bg2">
                        <a:lumMod val="90000"/>
                      </a:schemeClr>
                    </a:solidFill>
                  </a:tcPr>
                </a:tc>
                <a:extLst>
                  <a:ext uri="{0D108BD9-81ED-4DB2-BD59-A6C34878D82A}">
                    <a16:rowId xmlns:a16="http://schemas.microsoft.com/office/drawing/2014/main" xmlns="" val="10014"/>
                  </a:ext>
                </a:extLst>
              </a:tr>
            </a:tbl>
          </a:graphicData>
        </a:graphic>
      </p:graphicFrame>
      <p:sp>
        <p:nvSpPr>
          <p:cNvPr id="45198" name="TextBox 4">
            <a:extLst>
              <a:ext uri="{FF2B5EF4-FFF2-40B4-BE49-F238E27FC236}">
                <a16:creationId xmlns:a16="http://schemas.microsoft.com/office/drawing/2014/main" xmlns="" id="{B9727E4F-E41C-4593-98FE-A91B86BE4CB7}"/>
              </a:ext>
            </a:extLst>
          </p:cNvPr>
          <p:cNvSpPr txBox="1">
            <a:spLocks noChangeArrowheads="1"/>
          </p:cNvSpPr>
          <p:nvPr/>
        </p:nvSpPr>
        <p:spPr bwMode="auto">
          <a:xfrm>
            <a:off x="8244408" y="766247"/>
            <a:ext cx="7858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b="1" dirty="0">
                <a:latin typeface="Arial" panose="020B0604020202020204" pitchFamily="34" charset="0"/>
              </a:rPr>
              <a:t>тыс.руб.</a:t>
            </a:r>
          </a:p>
        </p:txBody>
      </p:sp>
      <p:pic>
        <p:nvPicPr>
          <p:cNvPr id="5" name="Picture 3">
            <a:extLst>
              <a:ext uri="{FF2B5EF4-FFF2-40B4-BE49-F238E27FC236}">
                <a16:creationId xmlns:a16="http://schemas.microsoft.com/office/drawing/2014/main" xmlns="" id="{3A3A996C-BC53-4EE5-AD1F-6F64FC7B8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999"/>
            <a:ext cx="704850"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6948214" y="26472"/>
            <a:ext cx="2133600" cy="365125"/>
          </a:xfrm>
        </p:spPr>
        <p:txBody>
          <a:bodyPr/>
          <a:lstStyle/>
          <a:p>
            <a:fld id="{434A3D7E-C280-4DCD-A7E1-93BBC7758E8E}" type="slidenum">
              <a:rPr lang="ru-RU" smtClean="0">
                <a:solidFill>
                  <a:schemeClr val="tx1"/>
                </a:solidFill>
              </a:rPr>
              <a:t>22</a:t>
            </a:fld>
            <a:endParaRPr lang="ru-RU" dirty="0">
              <a:solidFill>
                <a:schemeClr val="tx1"/>
              </a:solidFill>
            </a:endParaRPr>
          </a:p>
        </p:txBody>
      </p:sp>
      <p:sp>
        <p:nvSpPr>
          <p:cNvPr id="6" name="TextBox 5">
            <a:extLst>
              <a:ext uri="{FF2B5EF4-FFF2-40B4-BE49-F238E27FC236}">
                <a16:creationId xmlns:a16="http://schemas.microsoft.com/office/drawing/2014/main" xmlns="" id="{FDB46B8E-2718-447C-85E2-42BC09DC9AEC}"/>
              </a:ext>
            </a:extLst>
          </p:cNvPr>
          <p:cNvSpPr txBox="1"/>
          <p:nvPr/>
        </p:nvSpPr>
        <p:spPr>
          <a:xfrm>
            <a:off x="369275" y="6237312"/>
            <a:ext cx="4634773" cy="261610"/>
          </a:xfrm>
          <a:prstGeom prst="rect">
            <a:avLst/>
          </a:prstGeom>
          <a:noFill/>
        </p:spPr>
        <p:txBody>
          <a:bodyPr wrap="square" rtlCol="0">
            <a:spAutoFit/>
          </a:bodyPr>
          <a:lstStyle/>
          <a:p>
            <a:r>
              <a:rPr lang="ru-RU" sz="1050" dirty="0"/>
              <a:t>*На основании налоговой отчетности 5-мн</a:t>
            </a:r>
          </a:p>
        </p:txBody>
      </p:sp>
    </p:spTree>
    <p:extLst>
      <p:ext uri="{BB962C8B-B14F-4D97-AF65-F5344CB8AC3E}">
        <p14:creationId xmlns:p14="http://schemas.microsoft.com/office/powerpoint/2010/main" val="35123230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73" name="Picture 29" descr="http://newpulse.ru/upload/medialibrary/80b/80bc9af04478982e84d603991978fd3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163" y="1554082"/>
            <a:ext cx="4604271" cy="3756539"/>
          </a:xfrm>
          <a:prstGeom prst="rect">
            <a:avLst/>
          </a:prstGeom>
          <a:noFill/>
          <a:extLst>
            <a:ext uri="{909E8E84-426E-40DD-AFC4-6F175D3DCCD1}">
              <a14:hiddenFill xmlns:a14="http://schemas.microsoft.com/office/drawing/2010/main">
                <a:solidFill>
                  <a:srgbClr val="FFFFFF"/>
                </a:solidFill>
              </a14:hiddenFill>
            </a:ext>
          </a:extLst>
        </p:spPr>
      </p:pic>
      <p:sp>
        <p:nvSpPr>
          <p:cNvPr id="44" name="Полилиния 43">
            <a:extLst>
              <a:ext uri="{FF2B5EF4-FFF2-40B4-BE49-F238E27FC236}">
                <a16:creationId xmlns:a16="http://schemas.microsoft.com/office/drawing/2014/main" xmlns="" id="{7D9A3964-DBCA-449B-9ADF-509761ED745A}"/>
              </a:ext>
            </a:extLst>
          </p:cNvPr>
          <p:cNvSpPr/>
          <p:nvPr/>
        </p:nvSpPr>
        <p:spPr>
          <a:xfrm>
            <a:off x="6627813" y="4344988"/>
            <a:ext cx="2360612" cy="446087"/>
          </a:xfrm>
          <a:custGeom>
            <a:avLst/>
            <a:gdLst>
              <a:gd name="connsiteX0" fmla="*/ 0 w 3601024"/>
              <a:gd name="connsiteY0" fmla="*/ 0 h 356494"/>
              <a:gd name="connsiteX1" fmla="*/ 3601024 w 3601024"/>
              <a:gd name="connsiteY1" fmla="*/ 0 h 356494"/>
              <a:gd name="connsiteX2" fmla="*/ 3601024 w 3601024"/>
              <a:gd name="connsiteY2" fmla="*/ 356494 h 356494"/>
              <a:gd name="connsiteX3" fmla="*/ 0 w 3601024"/>
              <a:gd name="connsiteY3" fmla="*/ 356494 h 356494"/>
              <a:gd name="connsiteX4" fmla="*/ 0 w 3601024"/>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1024" h="356494">
                <a:moveTo>
                  <a:pt x="0" y="0"/>
                </a:moveTo>
                <a:lnTo>
                  <a:pt x="3601024" y="0"/>
                </a:lnTo>
                <a:lnTo>
                  <a:pt x="3601024" y="356494"/>
                </a:lnTo>
                <a:lnTo>
                  <a:pt x="0" y="356494"/>
                </a:lnTo>
                <a:lnTo>
                  <a:pt x="0" y="0"/>
                </a:lnTo>
                <a:close/>
              </a:path>
            </a:pathLst>
          </a:custGeom>
          <a:solidFill>
            <a:schemeClr val="bg2">
              <a:lumMod val="9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solidFill>
                  <a:schemeClr val="tx1"/>
                </a:solidFill>
              </a:rPr>
              <a:t>ОАО МЕЛЕУЗОВСКИЙ САХАРНЫЙ ЗАВОД</a:t>
            </a:r>
          </a:p>
        </p:txBody>
      </p:sp>
      <p:sp>
        <p:nvSpPr>
          <p:cNvPr id="42" name="Полилиния 41">
            <a:extLst>
              <a:ext uri="{FF2B5EF4-FFF2-40B4-BE49-F238E27FC236}">
                <a16:creationId xmlns:a16="http://schemas.microsoft.com/office/drawing/2014/main" xmlns="" id="{6D858679-9534-45B1-8B2B-0BDA2EFDFAF5}"/>
              </a:ext>
            </a:extLst>
          </p:cNvPr>
          <p:cNvSpPr/>
          <p:nvPr/>
        </p:nvSpPr>
        <p:spPr>
          <a:xfrm>
            <a:off x="6608763" y="3854450"/>
            <a:ext cx="2384425" cy="357188"/>
          </a:xfrm>
          <a:custGeom>
            <a:avLst/>
            <a:gdLst>
              <a:gd name="connsiteX0" fmla="*/ 0 w 3777937"/>
              <a:gd name="connsiteY0" fmla="*/ 0 h 356494"/>
              <a:gd name="connsiteX1" fmla="*/ 3777937 w 3777937"/>
              <a:gd name="connsiteY1" fmla="*/ 0 h 356494"/>
              <a:gd name="connsiteX2" fmla="*/ 3777937 w 3777937"/>
              <a:gd name="connsiteY2" fmla="*/ 356494 h 356494"/>
              <a:gd name="connsiteX3" fmla="*/ 0 w 3777937"/>
              <a:gd name="connsiteY3" fmla="*/ 356494 h 356494"/>
              <a:gd name="connsiteX4" fmla="*/ 0 w 3777937"/>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7937" h="356494">
                <a:moveTo>
                  <a:pt x="0" y="0"/>
                </a:moveTo>
                <a:lnTo>
                  <a:pt x="3777937" y="0"/>
                </a:lnTo>
                <a:lnTo>
                  <a:pt x="3777937" y="356494"/>
                </a:lnTo>
                <a:lnTo>
                  <a:pt x="0" y="356494"/>
                </a:lnTo>
                <a:lnTo>
                  <a:pt x="0" y="0"/>
                </a:lnTo>
                <a:close/>
              </a:path>
            </a:pathLst>
          </a:custGeom>
          <a:solidFill>
            <a:schemeClr val="bg2">
              <a:lumMod val="9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solidFill>
                  <a:schemeClr val="tx1"/>
                </a:solidFill>
              </a:rPr>
              <a:t>ОАО Мелеузовский завод ЖБК</a:t>
            </a:r>
            <a:endParaRPr lang="ru-RU" sz="1400" b="1" dirty="0">
              <a:solidFill>
                <a:schemeClr val="tx1"/>
              </a:solidFill>
            </a:endParaRPr>
          </a:p>
        </p:txBody>
      </p:sp>
      <p:sp>
        <p:nvSpPr>
          <p:cNvPr id="48" name="Полилиния 47">
            <a:extLst>
              <a:ext uri="{FF2B5EF4-FFF2-40B4-BE49-F238E27FC236}">
                <a16:creationId xmlns:a16="http://schemas.microsoft.com/office/drawing/2014/main" xmlns="" id="{8D0764FA-085E-4448-9CF0-610A3C6866FE}"/>
              </a:ext>
            </a:extLst>
          </p:cNvPr>
          <p:cNvSpPr/>
          <p:nvPr/>
        </p:nvSpPr>
        <p:spPr>
          <a:xfrm>
            <a:off x="84931" y="4037703"/>
            <a:ext cx="2992438" cy="355600"/>
          </a:xfrm>
          <a:custGeom>
            <a:avLst/>
            <a:gdLst>
              <a:gd name="connsiteX0" fmla="*/ 0 w 3777937"/>
              <a:gd name="connsiteY0" fmla="*/ 0 h 356494"/>
              <a:gd name="connsiteX1" fmla="*/ 3777937 w 3777937"/>
              <a:gd name="connsiteY1" fmla="*/ 0 h 356494"/>
              <a:gd name="connsiteX2" fmla="*/ 3777937 w 3777937"/>
              <a:gd name="connsiteY2" fmla="*/ 356494 h 356494"/>
              <a:gd name="connsiteX3" fmla="*/ 0 w 3777937"/>
              <a:gd name="connsiteY3" fmla="*/ 356494 h 356494"/>
              <a:gd name="connsiteX4" fmla="*/ 0 w 3777937"/>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7937" h="356494">
                <a:moveTo>
                  <a:pt x="0" y="0"/>
                </a:moveTo>
                <a:lnTo>
                  <a:pt x="3777937" y="0"/>
                </a:lnTo>
                <a:lnTo>
                  <a:pt x="3777937" y="356494"/>
                </a:lnTo>
                <a:lnTo>
                  <a:pt x="0" y="356494"/>
                </a:lnTo>
                <a:lnTo>
                  <a:pt x="0" y="0"/>
                </a:lnTo>
                <a:close/>
              </a:path>
            </a:pathLst>
          </a:custGeom>
          <a:solidFill>
            <a:schemeClr val="bg2">
              <a:lumMod val="9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solidFill>
                  <a:schemeClr val="tx1"/>
                </a:solidFill>
              </a:rPr>
              <a:t>ООО </a:t>
            </a:r>
            <a:r>
              <a:rPr lang="ru-RU" sz="1400" dirty="0" err="1">
                <a:solidFill>
                  <a:schemeClr val="tx1"/>
                </a:solidFill>
              </a:rPr>
              <a:t>Транспецсервис</a:t>
            </a:r>
            <a:endParaRPr lang="ru-RU" sz="1400" dirty="0">
              <a:solidFill>
                <a:schemeClr val="tx1"/>
              </a:solidFill>
            </a:endParaRPr>
          </a:p>
        </p:txBody>
      </p:sp>
      <p:sp>
        <p:nvSpPr>
          <p:cNvPr id="54" name="Овал 53">
            <a:extLst>
              <a:ext uri="{FF2B5EF4-FFF2-40B4-BE49-F238E27FC236}">
                <a16:creationId xmlns="" xmlns:a16="http://schemas.microsoft.com/office/drawing/2014/main" id="{B9D6F137-C322-4D06-B336-A747B4BA688F}"/>
              </a:ext>
            </a:extLst>
          </p:cNvPr>
          <p:cNvSpPr/>
          <p:nvPr/>
        </p:nvSpPr>
        <p:spPr>
          <a:xfrm>
            <a:off x="2698750" y="3947461"/>
            <a:ext cx="500179" cy="49164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6" name="Полилиния 45">
            <a:extLst>
              <a:ext uri="{FF2B5EF4-FFF2-40B4-BE49-F238E27FC236}">
                <a16:creationId xmlns:a16="http://schemas.microsoft.com/office/drawing/2014/main" xmlns="" id="{9E180C88-755F-4BD7-B82F-A0A75F9D75BE}"/>
              </a:ext>
            </a:extLst>
          </p:cNvPr>
          <p:cNvSpPr/>
          <p:nvPr/>
        </p:nvSpPr>
        <p:spPr>
          <a:xfrm>
            <a:off x="41341" y="4563595"/>
            <a:ext cx="3405188" cy="446088"/>
          </a:xfrm>
          <a:custGeom>
            <a:avLst/>
            <a:gdLst>
              <a:gd name="connsiteX0" fmla="*/ 0 w 3601024"/>
              <a:gd name="connsiteY0" fmla="*/ 0 h 356494"/>
              <a:gd name="connsiteX1" fmla="*/ 3601024 w 3601024"/>
              <a:gd name="connsiteY1" fmla="*/ 0 h 356494"/>
              <a:gd name="connsiteX2" fmla="*/ 3601024 w 3601024"/>
              <a:gd name="connsiteY2" fmla="*/ 356494 h 356494"/>
              <a:gd name="connsiteX3" fmla="*/ 0 w 3601024"/>
              <a:gd name="connsiteY3" fmla="*/ 356494 h 356494"/>
              <a:gd name="connsiteX4" fmla="*/ 0 w 3601024"/>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1024" h="356494">
                <a:moveTo>
                  <a:pt x="0" y="0"/>
                </a:moveTo>
                <a:lnTo>
                  <a:pt x="3601024" y="0"/>
                </a:lnTo>
                <a:lnTo>
                  <a:pt x="3601024" y="356494"/>
                </a:lnTo>
                <a:lnTo>
                  <a:pt x="0" y="356494"/>
                </a:lnTo>
                <a:lnTo>
                  <a:pt x="0" y="0"/>
                </a:lnTo>
                <a:close/>
              </a:path>
            </a:pathLst>
          </a:custGeom>
          <a:solidFill>
            <a:schemeClr val="bg2">
              <a:lumMod val="9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solidFill>
                  <a:schemeClr val="tx1"/>
                </a:solidFill>
              </a:rPr>
              <a:t>ИК-7 ГУФСИН</a:t>
            </a:r>
          </a:p>
        </p:txBody>
      </p:sp>
      <p:sp>
        <p:nvSpPr>
          <p:cNvPr id="50" name="Полилиния 49">
            <a:extLst>
              <a:ext uri="{FF2B5EF4-FFF2-40B4-BE49-F238E27FC236}">
                <a16:creationId xmlns:a16="http://schemas.microsoft.com/office/drawing/2014/main" xmlns="" id="{F6B94F37-3914-43F7-9EEE-B819045D40F5}"/>
              </a:ext>
            </a:extLst>
          </p:cNvPr>
          <p:cNvSpPr/>
          <p:nvPr/>
        </p:nvSpPr>
        <p:spPr>
          <a:xfrm>
            <a:off x="100773" y="3548063"/>
            <a:ext cx="2016125" cy="386556"/>
          </a:xfrm>
          <a:custGeom>
            <a:avLst/>
            <a:gdLst>
              <a:gd name="connsiteX0" fmla="*/ 0 w 6599427"/>
              <a:gd name="connsiteY0" fmla="*/ 0 h 445323"/>
              <a:gd name="connsiteX1" fmla="*/ 6599427 w 6599427"/>
              <a:gd name="connsiteY1" fmla="*/ 0 h 445323"/>
              <a:gd name="connsiteX2" fmla="*/ 6599427 w 6599427"/>
              <a:gd name="connsiteY2" fmla="*/ 445323 h 445323"/>
              <a:gd name="connsiteX3" fmla="*/ 0 w 6599427"/>
              <a:gd name="connsiteY3" fmla="*/ 445323 h 445323"/>
              <a:gd name="connsiteX4" fmla="*/ 0 w 6599427"/>
              <a:gd name="connsiteY4" fmla="*/ 0 h 44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9427" h="445323">
                <a:moveTo>
                  <a:pt x="0" y="0"/>
                </a:moveTo>
                <a:lnTo>
                  <a:pt x="6599427" y="0"/>
                </a:lnTo>
                <a:lnTo>
                  <a:pt x="6599427" y="445323"/>
                </a:lnTo>
                <a:lnTo>
                  <a:pt x="0" y="445323"/>
                </a:lnTo>
                <a:lnTo>
                  <a:pt x="0" y="0"/>
                </a:lnTo>
                <a:close/>
              </a:path>
            </a:pathLst>
          </a:custGeom>
          <a:solidFill>
            <a:schemeClr val="bg2">
              <a:lumMod val="9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3475" tIns="58420" rIns="58420" bIns="58420" spcCol="1270" anchor="ctr"/>
          <a:lstStyle/>
          <a:p>
            <a:pPr defTabSz="1022350">
              <a:lnSpc>
                <a:spcPct val="90000"/>
              </a:lnSpc>
              <a:spcAft>
                <a:spcPct val="35000"/>
              </a:spcAft>
              <a:defRPr/>
            </a:pPr>
            <a:r>
              <a:rPr lang="ru-RU" sz="1400" dirty="0">
                <a:solidFill>
                  <a:schemeClr val="tx1"/>
                </a:solidFill>
              </a:rPr>
              <a:t>ОАО Мелеузовские тепловые сети</a:t>
            </a:r>
          </a:p>
        </p:txBody>
      </p:sp>
      <p:sp>
        <p:nvSpPr>
          <p:cNvPr id="20486" name="Text Box 2">
            <a:extLst>
              <a:ext uri="{FF2B5EF4-FFF2-40B4-BE49-F238E27FC236}">
                <a16:creationId xmlns="" xmlns:a16="http://schemas.microsoft.com/office/drawing/2014/main" id="{E89D8F2A-540F-4CD9-8975-BBFCD53054E5}"/>
              </a:ext>
            </a:extLst>
          </p:cNvPr>
          <p:cNvSpPr>
            <a:spLocks noGrp="1" noChangeArrowheads="1"/>
          </p:cNvSpPr>
          <p:nvPr>
            <p:ph type="title"/>
          </p:nvPr>
        </p:nvSpPr>
        <p:spPr>
          <a:xfrm>
            <a:off x="0" y="-55563"/>
            <a:ext cx="9144000" cy="646113"/>
          </a:xfrm>
          <a:solidFill>
            <a:schemeClr val="bg2">
              <a:lumMod val="90000"/>
            </a:schemeClr>
          </a:solidFill>
          <a:ln>
            <a:noFill/>
          </a:ln>
        </p:spPr>
        <p:txBody>
          <a:bodyPr>
            <a:spAutoFit/>
          </a:bodyPr>
          <a:lstStyle/>
          <a:p>
            <a:pPr algn="ctr" eaLnBrk="1" fontAlgn="auto" hangingPunct="1">
              <a:spcAft>
                <a:spcPts val="0"/>
              </a:spcAft>
              <a:buFont typeface="Georgia" panose="02040502050405020303" pitchFamily="18" charset="0"/>
              <a:buNone/>
              <a:defRPr/>
            </a:pPr>
            <a:r>
              <a:rPr lang="ru-RU" altLang="ru-RU" sz="2000" dirty="0">
                <a:solidFill>
                  <a:prstClr val="white"/>
                </a:solidFill>
                <a:latin typeface="Arial" panose="020B0604020202020204" pitchFamily="34" charset="0"/>
              </a:rPr>
              <a:t> </a:t>
            </a:r>
            <a:r>
              <a:rPr lang="ru-RU" altLang="ru-RU" sz="1600" dirty="0">
                <a:solidFill>
                  <a:prstClr val="black"/>
                </a:solidFill>
                <a:latin typeface="Times New Roman" panose="02020603050405020304" pitchFamily="18" charset="0"/>
                <a:cs typeface="Times New Roman" panose="02020603050405020304" pitchFamily="18" charset="0"/>
              </a:rPr>
              <a:t>Доля налоговых и неналоговых поступлений за </a:t>
            </a:r>
            <a:r>
              <a:rPr lang="ru-RU" altLang="ru-RU" sz="1600" dirty="0" smtClean="0">
                <a:solidFill>
                  <a:prstClr val="black"/>
                </a:solidFill>
                <a:latin typeface="Times New Roman" panose="02020603050405020304" pitchFamily="18" charset="0"/>
                <a:cs typeface="Times New Roman" panose="02020603050405020304" pitchFamily="18" charset="0"/>
              </a:rPr>
              <a:t>201</a:t>
            </a:r>
            <a:r>
              <a:rPr lang="en-US" altLang="ru-RU" sz="1600" dirty="0" smtClean="0">
                <a:solidFill>
                  <a:prstClr val="black"/>
                </a:solidFill>
                <a:latin typeface="Times New Roman" panose="02020603050405020304" pitchFamily="18" charset="0"/>
                <a:cs typeface="Times New Roman" panose="02020603050405020304" pitchFamily="18" charset="0"/>
              </a:rPr>
              <a:t>9</a:t>
            </a:r>
            <a:r>
              <a:rPr lang="ru-RU" altLang="ru-RU" sz="1600" dirty="0" smtClean="0">
                <a:solidFill>
                  <a:prstClr val="black"/>
                </a:solidFill>
                <a:latin typeface="Times New Roman" panose="02020603050405020304" pitchFamily="18" charset="0"/>
                <a:cs typeface="Times New Roman" panose="02020603050405020304" pitchFamily="18" charset="0"/>
              </a:rPr>
              <a:t> </a:t>
            </a:r>
            <a:r>
              <a:rPr lang="ru-RU" altLang="ru-RU" sz="1600" dirty="0">
                <a:solidFill>
                  <a:prstClr val="black"/>
                </a:solidFill>
                <a:latin typeface="Times New Roman" panose="02020603050405020304" pitchFamily="18" charset="0"/>
                <a:cs typeface="Times New Roman" panose="02020603050405020304" pitchFamily="18" charset="0"/>
              </a:rPr>
              <a:t>год </a:t>
            </a:r>
            <a:br>
              <a:rPr lang="ru-RU" altLang="ru-RU" sz="1600" dirty="0">
                <a:solidFill>
                  <a:prstClr val="black"/>
                </a:solidFill>
                <a:latin typeface="Times New Roman" panose="02020603050405020304" pitchFamily="18" charset="0"/>
                <a:cs typeface="Times New Roman" panose="02020603050405020304" pitchFamily="18" charset="0"/>
              </a:rPr>
            </a:br>
            <a:r>
              <a:rPr lang="ru-RU" altLang="ru-RU" sz="1600" dirty="0">
                <a:solidFill>
                  <a:prstClr val="black"/>
                </a:solidFill>
                <a:latin typeface="Times New Roman" panose="02020603050405020304" pitchFamily="18" charset="0"/>
                <a:cs typeface="Times New Roman" panose="02020603050405020304" pitchFamily="18" charset="0"/>
              </a:rPr>
              <a:t>        от крупных промышленных  предприятий района </a:t>
            </a:r>
            <a:endParaRPr lang="ru-RU" altLang="ru-RU" sz="16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10400" y="-49641"/>
            <a:ext cx="2133600" cy="365125"/>
          </a:xfrm>
        </p:spPr>
        <p:txBody>
          <a:bodyPr/>
          <a:lstStyle/>
          <a:p>
            <a:pPr>
              <a:defRPr/>
            </a:pPr>
            <a:fld id="{2D8E93F0-7722-4565-A6A6-DA02C6FE3922}" type="slidenum">
              <a:rPr lang="en-US" smtClean="0">
                <a:solidFill>
                  <a:schemeClr val="tx1"/>
                </a:solidFill>
              </a:rPr>
              <a:pPr>
                <a:defRPr/>
              </a:pPr>
              <a:t>23</a:t>
            </a:fld>
            <a:endParaRPr lang="en-US" dirty="0">
              <a:solidFill>
                <a:schemeClr val="tx1"/>
              </a:solidFill>
            </a:endParaRPr>
          </a:p>
        </p:txBody>
      </p:sp>
      <p:pic>
        <p:nvPicPr>
          <p:cNvPr id="41992" name="Picture 3">
            <a:extLst>
              <a:ext uri="{FF2B5EF4-FFF2-40B4-BE49-F238E27FC236}">
                <a16:creationId xmlns="" xmlns:a16="http://schemas.microsoft.com/office/drawing/2014/main" id="{376E2F14-12B8-4714-8DFB-96B7BCC65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0" y="-49641"/>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Овал 81">
            <a:extLst>
              <a:ext uri="{FF2B5EF4-FFF2-40B4-BE49-F238E27FC236}">
                <a16:creationId xmlns="" xmlns:a16="http://schemas.microsoft.com/office/drawing/2014/main" id="{48D8757A-B8BC-4E85-8635-F98CDF2A8D52}"/>
              </a:ext>
            </a:extLst>
          </p:cNvPr>
          <p:cNvSpPr/>
          <p:nvPr/>
        </p:nvSpPr>
        <p:spPr>
          <a:xfrm>
            <a:off x="6179344" y="3629968"/>
            <a:ext cx="542925" cy="519112"/>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998" name="TextBox 1">
            <a:extLst>
              <a:ext uri="{FF2B5EF4-FFF2-40B4-BE49-F238E27FC236}">
                <a16:creationId xmlns="" xmlns:a16="http://schemas.microsoft.com/office/drawing/2014/main" id="{354B27F1-7822-40D4-B2EC-02B4978DCE9A}"/>
              </a:ext>
            </a:extLst>
          </p:cNvPr>
          <p:cNvSpPr txBox="1">
            <a:spLocks noChangeArrowheads="1"/>
          </p:cNvSpPr>
          <p:nvPr/>
        </p:nvSpPr>
        <p:spPr bwMode="auto">
          <a:xfrm>
            <a:off x="6191682" y="3729980"/>
            <a:ext cx="94456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600" b="1" dirty="0" smtClean="0">
                <a:solidFill>
                  <a:srgbClr val="002060"/>
                </a:solidFill>
                <a:latin typeface="Calibri" panose="020F0502020204030204" pitchFamily="34" charset="0"/>
              </a:rPr>
              <a:t>2,8%</a:t>
            </a:r>
            <a:endParaRPr lang="ru-RU" altLang="ru-RU" sz="1600" b="1" dirty="0">
              <a:solidFill>
                <a:srgbClr val="002060"/>
              </a:solidFill>
              <a:latin typeface="Calibri" panose="020F0502020204030204" pitchFamily="34" charset="0"/>
            </a:endParaRPr>
          </a:p>
        </p:txBody>
      </p:sp>
      <p:sp>
        <p:nvSpPr>
          <p:cNvPr id="85" name="Овал 84">
            <a:extLst>
              <a:ext uri="{FF2B5EF4-FFF2-40B4-BE49-F238E27FC236}">
                <a16:creationId xmlns="" xmlns:a16="http://schemas.microsoft.com/office/drawing/2014/main" id="{6F5F9797-EAF2-4A31-8B01-C9E01E7AAF5C}"/>
              </a:ext>
            </a:extLst>
          </p:cNvPr>
          <p:cNvSpPr/>
          <p:nvPr/>
        </p:nvSpPr>
        <p:spPr>
          <a:xfrm>
            <a:off x="6246813" y="4257064"/>
            <a:ext cx="568325" cy="511175"/>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7" name="Овал 96">
            <a:extLst>
              <a:ext uri="{FF2B5EF4-FFF2-40B4-BE49-F238E27FC236}">
                <a16:creationId xmlns="" xmlns:a16="http://schemas.microsoft.com/office/drawing/2014/main" id="{CF8A7506-3A9B-4F43-879F-DA0AFEF1ACC0}"/>
              </a:ext>
            </a:extLst>
          </p:cNvPr>
          <p:cNvSpPr/>
          <p:nvPr/>
        </p:nvSpPr>
        <p:spPr>
          <a:xfrm>
            <a:off x="2031199" y="3548063"/>
            <a:ext cx="446088" cy="444500"/>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9" name="Овал 98">
            <a:extLst>
              <a:ext uri="{FF2B5EF4-FFF2-40B4-BE49-F238E27FC236}">
                <a16:creationId xmlns="" xmlns:a16="http://schemas.microsoft.com/office/drawing/2014/main" id="{B9D6F137-C322-4D06-B336-A747B4BA688F}"/>
              </a:ext>
            </a:extLst>
          </p:cNvPr>
          <p:cNvSpPr/>
          <p:nvPr/>
        </p:nvSpPr>
        <p:spPr>
          <a:xfrm>
            <a:off x="3138963" y="4476240"/>
            <a:ext cx="500179" cy="49164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30" name="Прямоугольник 21517">
            <a:extLst>
              <a:ext uri="{FF2B5EF4-FFF2-40B4-BE49-F238E27FC236}">
                <a16:creationId xmlns="" xmlns:a16="http://schemas.microsoft.com/office/drawing/2014/main" id="{83D4BDC2-E4CC-41DA-AF83-1EB3C68E37B7}"/>
              </a:ext>
            </a:extLst>
          </p:cNvPr>
          <p:cNvSpPr>
            <a:spLocks noChangeArrowheads="1"/>
          </p:cNvSpPr>
          <p:nvPr/>
        </p:nvSpPr>
        <p:spPr bwMode="auto">
          <a:xfrm>
            <a:off x="1330449" y="776970"/>
            <a:ext cx="5367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ru-RU" altLang="ru-RU" sz="1000" b="1" i="1" dirty="0">
                <a:solidFill>
                  <a:srgbClr val="002060"/>
                </a:solidFill>
              </a:rPr>
              <a:t>общего объема налоговых и неналоговых доходов муниципального района Мелеузовский район формируют 10 организаций</a:t>
            </a:r>
          </a:p>
        </p:txBody>
      </p:sp>
      <p:sp>
        <p:nvSpPr>
          <p:cNvPr id="40" name="Полилиния 39">
            <a:extLst>
              <a:ext uri="{FF2B5EF4-FFF2-40B4-BE49-F238E27FC236}">
                <a16:creationId xmlns:a16="http://schemas.microsoft.com/office/drawing/2014/main" xmlns="" id="{4F524745-D90A-4E9F-9CD1-398BEAE73E30}"/>
              </a:ext>
            </a:extLst>
          </p:cNvPr>
          <p:cNvSpPr/>
          <p:nvPr/>
        </p:nvSpPr>
        <p:spPr>
          <a:xfrm>
            <a:off x="6754813" y="3151188"/>
            <a:ext cx="2233612" cy="631825"/>
          </a:xfrm>
          <a:custGeom>
            <a:avLst/>
            <a:gdLst>
              <a:gd name="connsiteX0" fmla="*/ 0 w 4100775"/>
              <a:gd name="connsiteY0" fmla="*/ 0 h 356494"/>
              <a:gd name="connsiteX1" fmla="*/ 4100775 w 4100775"/>
              <a:gd name="connsiteY1" fmla="*/ 0 h 356494"/>
              <a:gd name="connsiteX2" fmla="*/ 4100775 w 4100775"/>
              <a:gd name="connsiteY2" fmla="*/ 356494 h 356494"/>
              <a:gd name="connsiteX3" fmla="*/ 0 w 4100775"/>
              <a:gd name="connsiteY3" fmla="*/ 356494 h 356494"/>
              <a:gd name="connsiteX4" fmla="*/ 0 w 4100775"/>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0775" h="356494">
                <a:moveTo>
                  <a:pt x="0" y="0"/>
                </a:moveTo>
                <a:lnTo>
                  <a:pt x="4100775" y="0"/>
                </a:lnTo>
                <a:lnTo>
                  <a:pt x="4100775" y="356494"/>
                </a:lnTo>
                <a:lnTo>
                  <a:pt x="0" y="356494"/>
                </a:lnTo>
                <a:lnTo>
                  <a:pt x="0" y="0"/>
                </a:lnTo>
                <a:close/>
              </a:path>
            </a:pathLst>
          </a:custGeom>
          <a:solidFill>
            <a:schemeClr val="bg2">
              <a:lumMod val="9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solidFill>
                  <a:schemeClr val="tx1"/>
                </a:solidFill>
              </a:rPr>
              <a:t>ОАО "Мелеузовские минеральные удобрения"</a:t>
            </a:r>
          </a:p>
        </p:txBody>
      </p:sp>
      <p:sp>
        <p:nvSpPr>
          <p:cNvPr id="45" name="TextBox 1">
            <a:extLst>
              <a:ext uri="{FF2B5EF4-FFF2-40B4-BE49-F238E27FC236}">
                <a16:creationId xmlns:a16="http://schemas.microsoft.com/office/drawing/2014/main" xmlns="" id="{D75D2741-607D-437D-AEE5-7A83A485F22D}"/>
              </a:ext>
            </a:extLst>
          </p:cNvPr>
          <p:cNvSpPr txBox="1">
            <a:spLocks noChangeArrowheads="1"/>
          </p:cNvSpPr>
          <p:nvPr/>
        </p:nvSpPr>
        <p:spPr bwMode="auto">
          <a:xfrm>
            <a:off x="6246813" y="4321175"/>
            <a:ext cx="77628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600" b="1" dirty="0">
                <a:solidFill>
                  <a:srgbClr val="002060"/>
                </a:solidFill>
                <a:latin typeface="Calibri" panose="020F0502020204030204" pitchFamily="34" charset="0"/>
              </a:rPr>
              <a:t>2,4%</a:t>
            </a:r>
          </a:p>
        </p:txBody>
      </p:sp>
      <p:sp>
        <p:nvSpPr>
          <p:cNvPr id="47" name="TextBox 1">
            <a:extLst>
              <a:ext uri="{FF2B5EF4-FFF2-40B4-BE49-F238E27FC236}">
                <a16:creationId xmlns:a16="http://schemas.microsoft.com/office/drawing/2014/main" xmlns="" id="{6637B031-27B4-4B1C-9982-2F69F098BBD3}"/>
              </a:ext>
            </a:extLst>
          </p:cNvPr>
          <p:cNvSpPr txBox="1">
            <a:spLocks noChangeArrowheads="1"/>
          </p:cNvSpPr>
          <p:nvPr/>
        </p:nvSpPr>
        <p:spPr bwMode="auto">
          <a:xfrm>
            <a:off x="3148078" y="4563595"/>
            <a:ext cx="7747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a:solidFill>
                  <a:srgbClr val="002060"/>
                </a:solidFill>
                <a:latin typeface="Calibri" panose="020F0502020204030204" pitchFamily="34" charset="0"/>
              </a:rPr>
              <a:t>1,8%</a:t>
            </a:r>
          </a:p>
        </p:txBody>
      </p:sp>
      <p:sp>
        <p:nvSpPr>
          <p:cNvPr id="51" name="TextBox 1">
            <a:extLst>
              <a:ext uri="{FF2B5EF4-FFF2-40B4-BE49-F238E27FC236}">
                <a16:creationId xmlns:a16="http://schemas.microsoft.com/office/drawing/2014/main" xmlns="" id="{C6051934-D77D-4C15-A26D-A2D195B098D5}"/>
              </a:ext>
            </a:extLst>
          </p:cNvPr>
          <p:cNvSpPr txBox="1">
            <a:spLocks noChangeArrowheads="1"/>
          </p:cNvSpPr>
          <p:nvPr/>
        </p:nvSpPr>
        <p:spPr bwMode="auto">
          <a:xfrm>
            <a:off x="1992624" y="3568521"/>
            <a:ext cx="774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a:solidFill>
                  <a:srgbClr val="002060"/>
                </a:solidFill>
                <a:latin typeface="Calibri" panose="020F0502020204030204" pitchFamily="34" charset="0"/>
              </a:rPr>
              <a:t>1,8%</a:t>
            </a:r>
          </a:p>
        </p:txBody>
      </p:sp>
      <p:graphicFrame>
        <p:nvGraphicFramePr>
          <p:cNvPr id="52" name="Объект 6">
            <a:extLst>
              <a:ext uri="{FF2B5EF4-FFF2-40B4-BE49-F238E27FC236}">
                <a16:creationId xmlns:a16="http://schemas.microsoft.com/office/drawing/2014/main" xmlns="" id="{EBB3F51D-FB3B-480C-B23F-34A4AE17F628}"/>
              </a:ext>
            </a:extLst>
          </p:cNvPr>
          <p:cNvGraphicFramePr>
            <a:graphicFrameLocks/>
          </p:cNvGraphicFramePr>
          <p:nvPr>
            <p:extLst>
              <p:ext uri="{D42A27DB-BD31-4B8C-83A1-F6EECF244321}">
                <p14:modId xmlns:p14="http://schemas.microsoft.com/office/powerpoint/2010/main" val="2471412270"/>
              </p:ext>
            </p:extLst>
          </p:nvPr>
        </p:nvGraphicFramePr>
        <p:xfrm>
          <a:off x="71210" y="809855"/>
          <a:ext cx="2093913" cy="2430463"/>
        </p:xfrm>
        <a:graphic>
          <a:graphicData uri="http://schemas.openxmlformats.org/drawingml/2006/chart">
            <c:chart xmlns:c="http://schemas.openxmlformats.org/drawingml/2006/chart" xmlns:r="http://schemas.openxmlformats.org/officeDocument/2006/relationships" r:id="rId4"/>
          </a:graphicData>
        </a:graphic>
      </p:graphicFrame>
      <p:sp>
        <p:nvSpPr>
          <p:cNvPr id="53" name="TextBox 21518">
            <a:extLst>
              <a:ext uri="{FF2B5EF4-FFF2-40B4-BE49-F238E27FC236}">
                <a16:creationId xmlns:a16="http://schemas.microsoft.com/office/drawing/2014/main" xmlns="" id="{28228DE2-D3E0-4D15-8FEA-3091E907317A}"/>
              </a:ext>
            </a:extLst>
          </p:cNvPr>
          <p:cNvSpPr txBox="1">
            <a:spLocks noChangeArrowheads="1"/>
          </p:cNvSpPr>
          <p:nvPr/>
        </p:nvSpPr>
        <p:spPr bwMode="auto">
          <a:xfrm rot="10800000" flipV="1">
            <a:off x="611560" y="1744724"/>
            <a:ext cx="1133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b="1" dirty="0">
                <a:solidFill>
                  <a:srgbClr val="FF0000"/>
                </a:solidFill>
              </a:rPr>
              <a:t>15,8%</a:t>
            </a:r>
          </a:p>
        </p:txBody>
      </p:sp>
      <p:sp>
        <p:nvSpPr>
          <p:cNvPr id="49" name="TextBox 1">
            <a:extLst>
              <a:ext uri="{FF2B5EF4-FFF2-40B4-BE49-F238E27FC236}">
                <a16:creationId xmlns:a16="http://schemas.microsoft.com/office/drawing/2014/main" xmlns="" id="{229ECBB8-388A-465D-BBCF-0D3D09494D08}"/>
              </a:ext>
            </a:extLst>
          </p:cNvPr>
          <p:cNvSpPr txBox="1">
            <a:spLocks noChangeArrowheads="1"/>
          </p:cNvSpPr>
          <p:nvPr/>
        </p:nvSpPr>
        <p:spPr bwMode="auto">
          <a:xfrm>
            <a:off x="2731294" y="4014546"/>
            <a:ext cx="7747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a:solidFill>
                  <a:srgbClr val="002060"/>
                </a:solidFill>
                <a:latin typeface="Calibri" panose="020F0502020204030204" pitchFamily="34" charset="0"/>
              </a:rPr>
              <a:t>1,7%</a:t>
            </a:r>
          </a:p>
        </p:txBody>
      </p:sp>
      <p:sp>
        <p:nvSpPr>
          <p:cNvPr id="56" name="Овал 55">
            <a:extLst>
              <a:ext uri="{FF2B5EF4-FFF2-40B4-BE49-F238E27FC236}">
                <a16:creationId xmlns="" xmlns:a16="http://schemas.microsoft.com/office/drawing/2014/main" id="{B9D6F137-C322-4D06-B336-A747B4BA688F}"/>
              </a:ext>
            </a:extLst>
          </p:cNvPr>
          <p:cNvSpPr/>
          <p:nvPr/>
        </p:nvSpPr>
        <p:spPr>
          <a:xfrm>
            <a:off x="6386575" y="3108567"/>
            <a:ext cx="500179" cy="49164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 name="TextBox 1">
            <a:extLst>
              <a:ext uri="{FF2B5EF4-FFF2-40B4-BE49-F238E27FC236}">
                <a16:creationId xmlns:a16="http://schemas.microsoft.com/office/drawing/2014/main" xmlns="" id="{13E67065-43EB-43CC-925A-430A300212CA}"/>
              </a:ext>
            </a:extLst>
          </p:cNvPr>
          <p:cNvSpPr txBox="1">
            <a:spLocks noChangeArrowheads="1"/>
          </p:cNvSpPr>
          <p:nvPr/>
        </p:nvSpPr>
        <p:spPr bwMode="auto">
          <a:xfrm>
            <a:off x="6357609" y="3182321"/>
            <a:ext cx="1143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600" b="1" dirty="0">
                <a:solidFill>
                  <a:srgbClr val="002060"/>
                </a:solidFill>
                <a:latin typeface="Calibri" panose="020F0502020204030204" pitchFamily="34" charset="0"/>
              </a:rPr>
              <a:t>5,3%</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a:extLst>
              <a:ext uri="{FF2B5EF4-FFF2-40B4-BE49-F238E27FC236}">
                <a16:creationId xmlns="" xmlns:a16="http://schemas.microsoft.com/office/drawing/2014/main" id="{5E5AB548-F4F0-4754-88B9-733B06B6902B}"/>
              </a:ext>
            </a:extLst>
          </p:cNvPr>
          <p:cNvSpPr>
            <a:spLocks noGrp="1" noRot="1"/>
          </p:cNvSpPr>
          <p:nvPr>
            <p:ph type="title"/>
          </p:nvPr>
        </p:nvSpPr>
        <p:spPr>
          <a:xfrm>
            <a:off x="0" y="0"/>
            <a:ext cx="9144000" cy="720725"/>
          </a:xfrm>
          <a:solidFill>
            <a:schemeClr val="bg2">
              <a:lumMod val="90000"/>
            </a:schemeClr>
          </a:solidFill>
          <a:ln>
            <a:noFill/>
          </a:ln>
        </p:spPr>
        <p:txBody>
          <a:bodyPr>
            <a:normAutofit/>
          </a:bodyPr>
          <a:lstStyle/>
          <a:p>
            <a:pPr algn="ctr" eaLnBrk="1" hangingPunct="1"/>
            <a:r>
              <a:rPr lang="ru-RU" altLang="ru-RU" sz="20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Структура доходов консолидированного бюджета муниципального района </a:t>
            </a:r>
            <a:br>
              <a:rPr lang="ru-RU" altLang="ru-RU" sz="1600" dirty="0">
                <a:solidFill>
                  <a:srgbClr val="002060"/>
                </a:solidFill>
                <a:latin typeface="Times New Roman" panose="02020603050405020304" pitchFamily="18" charset="0"/>
                <a:cs typeface="Times New Roman" panose="02020603050405020304" pitchFamily="18" charset="0"/>
              </a:rPr>
            </a:br>
            <a:r>
              <a:rPr lang="ru-RU" altLang="ru-RU" sz="1600" dirty="0">
                <a:solidFill>
                  <a:srgbClr val="002060"/>
                </a:solidFill>
                <a:latin typeface="Times New Roman" panose="02020603050405020304" pitchFamily="18" charset="0"/>
                <a:cs typeface="Times New Roman" panose="02020603050405020304" pitchFamily="18" charset="0"/>
              </a:rPr>
              <a:t>Мелеузовский район 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10400" y="-6648"/>
            <a:ext cx="2133600" cy="365125"/>
          </a:xfrm>
        </p:spPr>
        <p:txBody>
          <a:bodyPr/>
          <a:lstStyle/>
          <a:p>
            <a:fld id="{434A3D7E-C280-4DCD-A7E1-93BBC7758E8E}" type="slidenum">
              <a:rPr lang="ru-RU" smtClean="0">
                <a:solidFill>
                  <a:schemeClr val="tx1"/>
                </a:solidFill>
              </a:rPr>
              <a:t>24</a:t>
            </a:fld>
            <a:endParaRPr lang="ru-RU" dirty="0">
              <a:solidFill>
                <a:schemeClr val="tx1"/>
              </a:solidFill>
            </a:endParaRPr>
          </a:p>
        </p:txBody>
      </p:sp>
      <p:pic>
        <p:nvPicPr>
          <p:cNvPr id="49155" name="Picture 3">
            <a:extLst>
              <a:ext uri="{FF2B5EF4-FFF2-40B4-BE49-F238E27FC236}">
                <a16:creationId xmlns="" xmlns:a16="http://schemas.microsoft.com/office/drawing/2014/main" id="{03AD04B6-108A-4BE7-AEB6-157F8753DD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TextBox 7">
            <a:extLst>
              <a:ext uri="{FF2B5EF4-FFF2-40B4-BE49-F238E27FC236}">
                <a16:creationId xmlns="" xmlns:a16="http://schemas.microsoft.com/office/drawing/2014/main" id="{82E5CABD-17CD-474F-8751-8C14F143AABB}"/>
              </a:ext>
            </a:extLst>
          </p:cNvPr>
          <p:cNvSpPr txBox="1">
            <a:spLocks noChangeArrowheads="1"/>
          </p:cNvSpPr>
          <p:nvPr/>
        </p:nvSpPr>
        <p:spPr bwMode="auto">
          <a:xfrm>
            <a:off x="8207375" y="642143"/>
            <a:ext cx="936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000" dirty="0" err="1">
                <a:latin typeface="Times New Roman" panose="02020603050405020304" pitchFamily="18" charset="0"/>
                <a:cs typeface="Times New Roman" panose="02020603050405020304" pitchFamily="18" charset="0"/>
              </a:rPr>
              <a:t>тыс.рублей</a:t>
            </a:r>
            <a:endParaRPr lang="ru-RU" altLang="ru-RU" sz="1000"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 xmlns:a16="http://schemas.microsoft.com/office/drawing/2014/main" id="{28E3DED5-FEAA-4CFC-B6E4-691009BD8EE5}"/>
              </a:ext>
            </a:extLst>
          </p:cNvPr>
          <p:cNvGraphicFramePr>
            <a:graphicFrameLocks noGrp="1"/>
          </p:cNvGraphicFramePr>
          <p:nvPr>
            <p:extLst>
              <p:ext uri="{D42A27DB-BD31-4B8C-83A1-F6EECF244321}">
                <p14:modId xmlns:p14="http://schemas.microsoft.com/office/powerpoint/2010/main" val="241314345"/>
              </p:ext>
            </p:extLst>
          </p:nvPr>
        </p:nvGraphicFramePr>
        <p:xfrm>
          <a:off x="107504" y="875011"/>
          <a:ext cx="8928992" cy="5305246"/>
        </p:xfrm>
        <a:graphic>
          <a:graphicData uri="http://schemas.openxmlformats.org/drawingml/2006/table">
            <a:tbl>
              <a:tblPr firstRow="1" bandRow="1">
                <a:tableStyleId>{93296810-A885-4BE3-A3E7-6D5BEEA58F35}</a:tableStyleId>
              </a:tblPr>
              <a:tblGrid>
                <a:gridCol w="2719586">
                  <a:extLst>
                    <a:ext uri="{9D8B030D-6E8A-4147-A177-3AD203B41FA5}">
                      <a16:colId xmlns="" xmlns:a16="http://schemas.microsoft.com/office/drawing/2014/main" val="20000"/>
                    </a:ext>
                  </a:extLst>
                </a:gridCol>
                <a:gridCol w="816697">
                  <a:extLst>
                    <a:ext uri="{9D8B030D-6E8A-4147-A177-3AD203B41FA5}">
                      <a16:colId xmlns="" xmlns:a16="http://schemas.microsoft.com/office/drawing/2014/main" val="20001"/>
                    </a:ext>
                  </a:extLst>
                </a:gridCol>
                <a:gridCol w="910457">
                  <a:extLst>
                    <a:ext uri="{9D8B030D-6E8A-4147-A177-3AD203B41FA5}">
                      <a16:colId xmlns="" xmlns:a16="http://schemas.microsoft.com/office/drawing/2014/main" val="20002"/>
                    </a:ext>
                  </a:extLst>
                </a:gridCol>
                <a:gridCol w="910457">
                  <a:extLst>
                    <a:ext uri="{9D8B030D-6E8A-4147-A177-3AD203B41FA5}">
                      <a16:colId xmlns="" xmlns:a16="http://schemas.microsoft.com/office/drawing/2014/main" val="20003"/>
                    </a:ext>
                  </a:extLst>
                </a:gridCol>
                <a:gridCol w="770388">
                  <a:extLst>
                    <a:ext uri="{9D8B030D-6E8A-4147-A177-3AD203B41FA5}">
                      <a16:colId xmlns="" xmlns:a16="http://schemas.microsoft.com/office/drawing/2014/main" val="20004"/>
                    </a:ext>
                  </a:extLst>
                </a:gridCol>
                <a:gridCol w="910457">
                  <a:extLst>
                    <a:ext uri="{9D8B030D-6E8A-4147-A177-3AD203B41FA5}">
                      <a16:colId xmlns="" xmlns:a16="http://schemas.microsoft.com/office/drawing/2014/main" val="20005"/>
                    </a:ext>
                  </a:extLst>
                </a:gridCol>
                <a:gridCol w="910457">
                  <a:extLst>
                    <a:ext uri="{9D8B030D-6E8A-4147-A177-3AD203B41FA5}">
                      <a16:colId xmlns="" xmlns:a16="http://schemas.microsoft.com/office/drawing/2014/main" val="20006"/>
                    </a:ext>
                  </a:extLst>
                </a:gridCol>
                <a:gridCol w="980493">
                  <a:extLst>
                    <a:ext uri="{9D8B030D-6E8A-4147-A177-3AD203B41FA5}">
                      <a16:colId xmlns="" xmlns:a16="http://schemas.microsoft.com/office/drawing/2014/main" val="20007"/>
                    </a:ext>
                  </a:extLst>
                </a:gridCol>
              </a:tblGrid>
              <a:tr h="492414">
                <a:tc>
                  <a:txBody>
                    <a:bodyPr/>
                    <a:lstStyle/>
                    <a:p>
                      <a:r>
                        <a:rPr lang="ru-RU" sz="1100" dirty="0"/>
                        <a:t>Наименование показателя</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2017 </a:t>
                      </a:r>
                      <a:r>
                        <a:rPr lang="ru-RU" sz="1100" dirty="0"/>
                        <a:t>(отчет)</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2018 </a:t>
                      </a:r>
                      <a:r>
                        <a:rPr lang="ru-RU" sz="1100" dirty="0"/>
                        <a:t>(отчет)</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2019</a:t>
                      </a:r>
                      <a:r>
                        <a:rPr lang="ru-RU" sz="1100" baseline="0" dirty="0" smtClean="0"/>
                        <a:t> </a:t>
                      </a:r>
                      <a:r>
                        <a:rPr lang="ru-RU" sz="1100" dirty="0" smtClean="0"/>
                        <a:t>(</a:t>
                      </a:r>
                      <a:r>
                        <a:rPr lang="ru-RU" sz="900" dirty="0" err="1" smtClean="0"/>
                        <a:t>уточн.план</a:t>
                      </a:r>
                      <a:r>
                        <a:rPr lang="ru-RU" sz="900" dirty="0"/>
                        <a:t>)</a:t>
                      </a:r>
                      <a:endParaRPr lang="ru-RU" sz="9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2019 </a:t>
                      </a:r>
                      <a:r>
                        <a:rPr lang="ru-RU" sz="1100" dirty="0"/>
                        <a:t>(отчет)</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2020 </a:t>
                      </a:r>
                      <a:endParaRPr lang="ru-RU" sz="1100" dirty="0"/>
                    </a:p>
                    <a:p>
                      <a:r>
                        <a:rPr lang="ru-RU" sz="1100" dirty="0"/>
                        <a:t>(план)</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2021 </a:t>
                      </a:r>
                      <a:r>
                        <a:rPr lang="ru-RU" sz="1100" dirty="0"/>
                        <a:t>(план)</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tc>
                  <a:txBody>
                    <a:bodyPr/>
                    <a:lstStyle/>
                    <a:p>
                      <a:r>
                        <a:rPr lang="ru-RU" sz="1100" dirty="0" smtClean="0"/>
                        <a:t>2022 </a:t>
                      </a:r>
                      <a:r>
                        <a:rPr lang="ru-RU" sz="1100" dirty="0"/>
                        <a:t>(план)</a:t>
                      </a:r>
                      <a:endParaRPr lang="ru-RU" sz="1100" dirty="0">
                        <a:latin typeface="Times New Roman" panose="02020603050405020304" pitchFamily="18" charset="0"/>
                        <a:cs typeface="Times New Roman" panose="02020603050405020304" pitchFamily="18" charset="0"/>
                      </a:endParaRPr>
                    </a:p>
                  </a:txBody>
                  <a:tcPr marT="45716" marB="45716">
                    <a:solidFill>
                      <a:schemeClr val="tx1">
                        <a:lumMod val="65000"/>
                        <a:lumOff val="35000"/>
                      </a:schemeClr>
                    </a:solidFill>
                  </a:tcPr>
                </a:tc>
                <a:extLst>
                  <a:ext uri="{0D108BD9-81ED-4DB2-BD59-A6C34878D82A}">
                    <a16:rowId xmlns="" xmlns:a16="http://schemas.microsoft.com/office/drawing/2014/main" val="10000"/>
                  </a:ext>
                </a:extLst>
              </a:tr>
              <a:tr h="343997">
                <a:tc>
                  <a:txBody>
                    <a:bodyPr/>
                    <a:lstStyle/>
                    <a:p>
                      <a:r>
                        <a:rPr lang="ru-RU" sz="1000" dirty="0"/>
                        <a:t>НАЛОГОВЫЕ</a:t>
                      </a:r>
                      <a:r>
                        <a:rPr lang="ru-RU" sz="1000" baseline="0" dirty="0"/>
                        <a:t> И НЕНАЛОГОВЫЕ ДОХОДЫ</a:t>
                      </a:r>
                      <a:endParaRPr lang="ru-RU" sz="1000" b="1" dirty="0">
                        <a:latin typeface="Times New Roman" panose="02020603050405020304" pitchFamily="18" charset="0"/>
                        <a:cs typeface="Times New Roman" panose="02020603050405020304" pitchFamily="18" charset="0"/>
                      </a:endParaRPr>
                    </a:p>
                  </a:txBody>
                  <a:tcPr marT="45716" marB="45716">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760 407,5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788 178,1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737 545,1</a:t>
                      </a: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841 935,5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a:r>
                        <a:rPr lang="ru-RU" sz="1000" b="0" dirty="0" smtClean="0">
                          <a:latin typeface="Times New Roman" panose="02020603050405020304" pitchFamily="18" charset="0"/>
                          <a:cs typeface="Times New Roman" panose="02020603050405020304" pitchFamily="18" charset="0"/>
                        </a:rPr>
                        <a:t>782 000,0</a:t>
                      </a:r>
                      <a:endParaRPr lang="ru-RU" sz="1000" b="0" dirty="0">
                        <a:latin typeface="Times New Roman" panose="02020603050405020304" pitchFamily="18" charset="0"/>
                        <a:cs typeface="Times New Roman" panose="02020603050405020304" pitchFamily="18" charset="0"/>
                      </a:endParaRPr>
                    </a:p>
                  </a:txBody>
                  <a:tcPr marT="45716" marB="45716"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839 000,0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875 800,0</a:t>
                      </a:r>
                    </a:p>
                  </a:txBody>
                  <a:tcPr marL="9525" marR="9525" marT="9525" marB="0" anchor="ctr">
                    <a:solidFill>
                      <a:schemeClr val="bg2">
                        <a:lumMod val="90000"/>
                      </a:schemeClr>
                    </a:solidFill>
                  </a:tcPr>
                </a:tc>
                <a:extLst>
                  <a:ext uri="{0D108BD9-81ED-4DB2-BD59-A6C34878D82A}">
                    <a16:rowId xmlns="" xmlns:a16="http://schemas.microsoft.com/office/drawing/2014/main" val="10001"/>
                  </a:ext>
                </a:extLst>
              </a:tr>
              <a:tr h="246329">
                <a:tc>
                  <a:txBody>
                    <a:bodyPr/>
                    <a:lstStyle/>
                    <a:p>
                      <a:r>
                        <a:rPr lang="ru-RU" sz="1000" dirty="0"/>
                        <a:t>Налог на доходы физических лиц</a:t>
                      </a:r>
                      <a:endParaRPr lang="ru-RU" sz="1000" dirty="0">
                        <a:latin typeface="Times New Roman" panose="02020603050405020304" pitchFamily="18" charset="0"/>
                        <a:cs typeface="Times New Roman" panose="02020603050405020304" pitchFamily="18" charset="0"/>
                      </a:endParaRPr>
                    </a:p>
                  </a:txBody>
                  <a:tcPr marT="45716" marB="45716">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369 241,1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397 717,4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382 129,5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409 145,3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436 578,0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504 330,0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539 683,0</a:t>
                      </a:r>
                    </a:p>
                  </a:txBody>
                  <a:tcPr marL="9525" marR="9525" marT="9525" marB="0" anchor="ctr">
                    <a:solidFill>
                      <a:schemeClr val="bg2">
                        <a:lumMod val="90000"/>
                      </a:schemeClr>
                    </a:solidFill>
                  </a:tcPr>
                </a:tc>
                <a:extLst>
                  <a:ext uri="{0D108BD9-81ED-4DB2-BD59-A6C34878D82A}">
                    <a16:rowId xmlns="" xmlns:a16="http://schemas.microsoft.com/office/drawing/2014/main" val="10002"/>
                  </a:ext>
                </a:extLst>
              </a:tr>
              <a:tr h="448960">
                <a:tc>
                  <a:txBody>
                    <a:bodyPr/>
                    <a:lstStyle/>
                    <a:p>
                      <a:pPr algn="l" fontAlgn="b"/>
                      <a:r>
                        <a:rPr lang="ru-RU" sz="1000" u="none" strike="noStrike" dirty="0">
                          <a:effectLst/>
                        </a:rPr>
                        <a:t>Акцизы по подакцизным товарам (продукции), производимым на территории Российской Федерации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23 889,5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26 071,3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27 220,0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30 033,0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26 872,0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28 911,0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29 508,0</a:t>
                      </a:r>
                    </a:p>
                  </a:txBody>
                  <a:tcPr marL="9525" marR="9525" marT="9525" marB="0" anchor="ctr">
                    <a:solidFill>
                      <a:schemeClr val="bg2">
                        <a:lumMod val="90000"/>
                      </a:schemeClr>
                    </a:solidFill>
                  </a:tcPr>
                </a:tc>
                <a:extLst>
                  <a:ext uri="{0D108BD9-81ED-4DB2-BD59-A6C34878D82A}">
                    <a16:rowId xmlns="" xmlns:a16="http://schemas.microsoft.com/office/drawing/2014/main" val="10003"/>
                  </a:ext>
                </a:extLst>
              </a:tr>
              <a:tr h="246329">
                <a:tc>
                  <a:txBody>
                    <a:bodyPr/>
                    <a:lstStyle/>
                    <a:p>
                      <a:pPr algn="l" fontAlgn="b"/>
                      <a:r>
                        <a:rPr lang="ru-RU" sz="1000" u="none" strike="noStrike" dirty="0">
                          <a:effectLst/>
                        </a:rPr>
                        <a:t>Налоги на совокупный доход</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126 458,4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120 778,1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125 028,4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144 903,6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130 191,0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121 723,0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120 913,0</a:t>
                      </a:r>
                    </a:p>
                  </a:txBody>
                  <a:tcPr marL="9525" marR="9525" marT="9525" marB="0" anchor="ctr">
                    <a:solidFill>
                      <a:schemeClr val="bg2">
                        <a:lumMod val="90000"/>
                      </a:schemeClr>
                    </a:solidFill>
                  </a:tcPr>
                </a:tc>
                <a:extLst>
                  <a:ext uri="{0D108BD9-81ED-4DB2-BD59-A6C34878D82A}">
                    <a16:rowId xmlns="" xmlns:a16="http://schemas.microsoft.com/office/drawing/2014/main" val="10004"/>
                  </a:ext>
                </a:extLst>
              </a:tr>
              <a:tr h="246329">
                <a:tc>
                  <a:txBody>
                    <a:bodyPr/>
                    <a:lstStyle/>
                    <a:p>
                      <a:pPr algn="l" fontAlgn="b"/>
                      <a:r>
                        <a:rPr lang="ru-RU" sz="1000" u="none" strike="noStrike" dirty="0">
                          <a:effectLst/>
                        </a:rPr>
                        <a:t>Налоги на имущество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78 828,3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96 624,4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89 219,6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95 205,2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79 646,0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75 170,0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76 676,0</a:t>
                      </a:r>
                    </a:p>
                  </a:txBody>
                  <a:tcPr marL="9525" marR="9525" marT="9525" marB="0" anchor="ctr">
                    <a:solidFill>
                      <a:schemeClr val="bg2">
                        <a:lumMod val="90000"/>
                      </a:schemeClr>
                    </a:solidFill>
                  </a:tcPr>
                </a:tc>
                <a:extLst>
                  <a:ext uri="{0D108BD9-81ED-4DB2-BD59-A6C34878D82A}">
                    <a16:rowId xmlns="" xmlns:a16="http://schemas.microsoft.com/office/drawing/2014/main" val="10005"/>
                  </a:ext>
                </a:extLst>
              </a:tr>
              <a:tr h="302361">
                <a:tc>
                  <a:txBody>
                    <a:bodyPr/>
                    <a:lstStyle/>
                    <a:p>
                      <a:pPr algn="l" fontAlgn="b"/>
                      <a:r>
                        <a:rPr lang="ru-RU" sz="1000" u="none" strike="noStrike" dirty="0">
                          <a:effectLst/>
                        </a:rPr>
                        <a:t>Налоги, сборы и регулярные платежи за пользование природными ресурсами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1 374,3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1 131,2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1 300,0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1 801,2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1 176,0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1 200,0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1 224,0</a:t>
                      </a:r>
                    </a:p>
                  </a:txBody>
                  <a:tcPr marL="9525" marR="9525" marT="9525" marB="0" anchor="ctr">
                    <a:solidFill>
                      <a:schemeClr val="bg2">
                        <a:lumMod val="90000"/>
                      </a:schemeClr>
                    </a:solidFill>
                  </a:tcPr>
                </a:tc>
                <a:extLst>
                  <a:ext uri="{0D108BD9-81ED-4DB2-BD59-A6C34878D82A}">
                    <a16:rowId xmlns="" xmlns:a16="http://schemas.microsoft.com/office/drawing/2014/main" val="10006"/>
                  </a:ext>
                </a:extLst>
              </a:tr>
              <a:tr h="246329">
                <a:tc>
                  <a:txBody>
                    <a:bodyPr/>
                    <a:lstStyle/>
                    <a:p>
                      <a:pPr algn="l" fontAlgn="b"/>
                      <a:r>
                        <a:rPr lang="ru-RU" sz="1000" u="none" strike="noStrike" dirty="0">
                          <a:effectLst/>
                        </a:rPr>
                        <a:t>Государственная пошлина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9 727,4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10 738,4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9 854,9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10 270,6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10 947,0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11 056,0</a:t>
                      </a:r>
                    </a:p>
                  </a:txBody>
                  <a:tcPr marL="9525" marR="9525" marT="9525"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11 166,0</a:t>
                      </a:r>
                    </a:p>
                  </a:txBody>
                  <a:tcPr marL="9525" marR="9525" marT="9525" marB="0" anchor="ctr">
                    <a:solidFill>
                      <a:schemeClr val="bg2">
                        <a:lumMod val="90000"/>
                      </a:schemeClr>
                    </a:solidFill>
                  </a:tcPr>
                </a:tc>
                <a:extLst>
                  <a:ext uri="{0D108BD9-81ED-4DB2-BD59-A6C34878D82A}">
                    <a16:rowId xmlns="" xmlns:a16="http://schemas.microsoft.com/office/drawing/2014/main" val="10007"/>
                  </a:ext>
                </a:extLst>
              </a:tr>
              <a:tr h="0">
                <a:tc>
                  <a:txBody>
                    <a:bodyPr/>
                    <a:lstStyle/>
                    <a:p>
                      <a:pPr algn="l" fontAlgn="b"/>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Задолженность и перерасчеты</a:t>
                      </a:r>
                      <a:r>
                        <a:rPr lang="ru-RU" sz="1000" b="0" i="0" u="none" strike="noStrike" baseline="0" dirty="0" smtClean="0">
                          <a:solidFill>
                            <a:srgbClr val="000000"/>
                          </a:solidFill>
                          <a:effectLst/>
                          <a:latin typeface="Times New Roman" panose="02020603050405020304" pitchFamily="18" charset="0"/>
                          <a:cs typeface="Times New Roman" panose="02020603050405020304" pitchFamily="18" charset="0"/>
                        </a:rPr>
                        <a:t> по отмененным налогам, сборам и иным обязательным платежам</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1,2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t"/>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t"/>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8"/>
                  </a:ext>
                </a:extLst>
              </a:tr>
              <a:tr h="302361">
                <a:tc>
                  <a:txBody>
                    <a:bodyPr/>
                    <a:lstStyle/>
                    <a:p>
                      <a:pPr algn="l" fontAlgn="b"/>
                      <a:r>
                        <a:rPr lang="ru-RU" sz="1000" u="none" strike="noStrike" dirty="0">
                          <a:effectLst/>
                        </a:rPr>
                        <a:t>Доходы от использования имущества, находящегося в муниципальной собственности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98 145,0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97 382,8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81 840,6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101 366,7</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84 123,0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84 143,0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84 163,0</a:t>
                      </a:r>
                    </a:p>
                  </a:txBody>
                  <a:tcPr marL="9525" marR="9525" marT="9525" marB="0" anchor="ctr">
                    <a:solidFill>
                      <a:schemeClr val="bg2">
                        <a:lumMod val="90000"/>
                      </a:schemeClr>
                    </a:solidFill>
                  </a:tcPr>
                </a:tc>
                <a:extLst>
                  <a:ext uri="{0D108BD9-81ED-4DB2-BD59-A6C34878D82A}">
                    <a16:rowId xmlns="" xmlns:a16="http://schemas.microsoft.com/office/drawing/2014/main" val="10009"/>
                  </a:ext>
                </a:extLst>
              </a:tr>
              <a:tr h="302361">
                <a:tc>
                  <a:txBody>
                    <a:bodyPr/>
                    <a:lstStyle/>
                    <a:p>
                      <a:pPr algn="l" fontAlgn="b"/>
                      <a:r>
                        <a:rPr lang="ru-RU" sz="1000" u="none" strike="noStrike" dirty="0">
                          <a:effectLst/>
                        </a:rPr>
                        <a:t>Плата за негативное воздействие на окружающую среду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3 106,2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818,2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1 627,0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1 628,9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2 270,0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2 270,0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2 270,0</a:t>
                      </a:r>
                    </a:p>
                  </a:txBody>
                  <a:tcPr marL="9525" marR="9525" marT="9525" marB="0" anchor="ctr">
                    <a:solidFill>
                      <a:schemeClr val="bg2">
                        <a:lumMod val="90000"/>
                      </a:schemeClr>
                    </a:solidFill>
                  </a:tcPr>
                </a:tc>
                <a:extLst>
                  <a:ext uri="{0D108BD9-81ED-4DB2-BD59-A6C34878D82A}">
                    <a16:rowId xmlns="" xmlns:a16="http://schemas.microsoft.com/office/drawing/2014/main" val="10010"/>
                  </a:ext>
                </a:extLst>
              </a:tr>
              <a:tr h="302361">
                <a:tc>
                  <a:txBody>
                    <a:bodyPr/>
                    <a:lstStyle/>
                    <a:p>
                      <a:pPr algn="l" fontAlgn="b"/>
                      <a:r>
                        <a:rPr lang="ru-RU" sz="1000" u="none" strike="noStrike" dirty="0">
                          <a:effectLst/>
                        </a:rPr>
                        <a:t>Доходы от оказания платных услуг (работ) и компенсации затрат государства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1 337,9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1 306,7</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1 020,4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1 439,4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986,0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986,0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986,0</a:t>
                      </a:r>
                    </a:p>
                  </a:txBody>
                  <a:tcPr marL="9525" marR="9525" marT="9525" marB="0" anchor="ctr">
                    <a:solidFill>
                      <a:schemeClr val="bg2">
                        <a:lumMod val="90000"/>
                      </a:schemeClr>
                    </a:solidFill>
                  </a:tcPr>
                </a:tc>
                <a:extLst>
                  <a:ext uri="{0D108BD9-81ED-4DB2-BD59-A6C34878D82A}">
                    <a16:rowId xmlns="" xmlns:a16="http://schemas.microsoft.com/office/drawing/2014/main" val="10011"/>
                  </a:ext>
                </a:extLst>
              </a:tr>
              <a:tr h="302361">
                <a:tc>
                  <a:txBody>
                    <a:bodyPr/>
                    <a:lstStyle/>
                    <a:p>
                      <a:pPr algn="l" fontAlgn="b"/>
                      <a:r>
                        <a:rPr lang="ru-RU" sz="1000" u="none" strike="noStrike" dirty="0">
                          <a:effectLst/>
                        </a:rPr>
                        <a:t>Доходы от продажи материальных и нематериальных активов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35 967,7</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27 717,5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11 900,0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33 632,5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7 400,0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7 400,0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7 400,0</a:t>
                      </a:r>
                    </a:p>
                  </a:txBody>
                  <a:tcPr marL="9525" marR="9525" marT="9525" marB="0" anchor="ctr">
                    <a:solidFill>
                      <a:schemeClr val="bg2">
                        <a:lumMod val="90000"/>
                      </a:schemeClr>
                    </a:solidFill>
                  </a:tcPr>
                </a:tc>
                <a:extLst>
                  <a:ext uri="{0D108BD9-81ED-4DB2-BD59-A6C34878D82A}">
                    <a16:rowId xmlns="" xmlns:a16="http://schemas.microsoft.com/office/drawing/2014/main" val="10012"/>
                  </a:ext>
                </a:extLst>
              </a:tr>
              <a:tr h="246329">
                <a:tc>
                  <a:txBody>
                    <a:bodyPr/>
                    <a:lstStyle/>
                    <a:p>
                      <a:pPr algn="l" fontAlgn="b"/>
                      <a:r>
                        <a:rPr lang="ru-RU" sz="1000" u="none" strike="noStrike" dirty="0">
                          <a:effectLst/>
                        </a:rPr>
                        <a:t>Штрафы, санкции, возмещение ущерба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7 058,3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7 343,9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4 682,8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10 531,6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110,0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110,0</a:t>
                      </a:r>
                    </a:p>
                  </a:txBody>
                  <a:tcPr marL="9525" marR="9525" marT="9525" marB="0" anchor="ctr">
                    <a:solidFill>
                      <a:schemeClr val="bg2">
                        <a:lumMod val="90000"/>
                      </a:schemeClr>
                    </a:solidFill>
                  </a:tcPr>
                </a:tc>
                <a:extLst>
                  <a:ext uri="{0D108BD9-81ED-4DB2-BD59-A6C34878D82A}">
                    <a16:rowId xmlns="" xmlns:a16="http://schemas.microsoft.com/office/drawing/2014/main" val="10013"/>
                  </a:ext>
                </a:extLst>
              </a:tr>
              <a:tr h="246329">
                <a:tc>
                  <a:txBody>
                    <a:bodyPr/>
                    <a:lstStyle/>
                    <a:p>
                      <a:pPr algn="l" fontAlgn="b"/>
                      <a:r>
                        <a:rPr lang="ru-RU" sz="1000" u="none" strike="noStrike" dirty="0">
                          <a:effectLst/>
                        </a:rPr>
                        <a:t>Прочие неналоговые доходы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5 273,4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2 548,0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a:t>
                      </a:r>
                      <a:r>
                        <a:rPr lang="ru-RU" sz="1000" b="0" u="none" strike="noStrike" baseline="0" dirty="0" smtClean="0">
                          <a:effectLst/>
                          <a:latin typeface="Times New Roman" panose="02020603050405020304" pitchFamily="18" charset="0"/>
                          <a:cs typeface="Times New Roman" panose="02020603050405020304" pitchFamily="18" charset="0"/>
                        </a:rPr>
                        <a:t> 722,0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1 976,3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a:solidFill>
                            <a:srgbClr val="000000"/>
                          </a:solidFill>
                          <a:effectLst/>
                          <a:latin typeface="Times New Roman" panose="02020603050405020304" pitchFamily="18" charset="0"/>
                          <a:cs typeface="Times New Roman" panose="02020603050405020304" pitchFamily="18" charset="0"/>
                        </a:rPr>
                        <a:t>1 701,0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1 701,0</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1 701,0</a:t>
                      </a:r>
                    </a:p>
                  </a:txBody>
                  <a:tcPr marL="9525" marR="9525" marT="9525" marB="0" anchor="ctr">
                    <a:solidFill>
                      <a:schemeClr val="bg2">
                        <a:lumMod val="90000"/>
                      </a:schemeClr>
                    </a:solidFill>
                  </a:tcPr>
                </a:tc>
                <a:extLst>
                  <a:ext uri="{0D108BD9-81ED-4DB2-BD59-A6C34878D82A}">
                    <a16:rowId xmlns="" xmlns:a16="http://schemas.microsoft.com/office/drawing/2014/main" val="10014"/>
                  </a:ext>
                </a:extLst>
              </a:tr>
              <a:tr h="391864">
                <a:tc>
                  <a:txBody>
                    <a:bodyPr/>
                    <a:lstStyle/>
                    <a:p>
                      <a:pPr algn="l" fontAlgn="b"/>
                      <a:r>
                        <a:rPr lang="ru-RU" sz="1000" u="none" strike="noStrike" dirty="0">
                          <a:effectLst/>
                        </a:rPr>
                        <a:t>БЕЗВОЗМЕЗДНЫЕ ПОСТУПЛЕНИЯ</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962 352,3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1 133 809,5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1 327</a:t>
                      </a:r>
                      <a:r>
                        <a:rPr lang="ru-RU" sz="1000" b="0" u="none" strike="noStrike" baseline="0" dirty="0" smtClean="0">
                          <a:effectLst/>
                          <a:latin typeface="Times New Roman" panose="02020603050405020304" pitchFamily="18" charset="0"/>
                          <a:cs typeface="Times New Roman" panose="02020603050405020304" pitchFamily="18" charset="0"/>
                        </a:rPr>
                        <a:t> 060,1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1 312 818,6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1 161 091,6</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1 191 082,6</a:t>
                      </a:r>
                    </a:p>
                  </a:txBody>
                  <a:tcPr marL="9525" marR="9525" marT="9525" marB="0" anchor="ctr">
                    <a:solidFill>
                      <a:schemeClr val="bg2">
                        <a:lumMod val="90000"/>
                      </a:schemeClr>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1 226 335,9</a:t>
                      </a:r>
                    </a:p>
                  </a:txBody>
                  <a:tcPr marL="9525" marR="9525" marT="9525" marB="0" anchor="ctr">
                    <a:solidFill>
                      <a:schemeClr val="bg2">
                        <a:lumMod val="90000"/>
                      </a:schemeClr>
                    </a:solidFill>
                  </a:tcPr>
                </a:tc>
                <a:extLst>
                  <a:ext uri="{0D108BD9-81ED-4DB2-BD59-A6C34878D82A}">
                    <a16:rowId xmlns="" xmlns:a16="http://schemas.microsoft.com/office/drawing/2014/main" val="10015"/>
                  </a:ext>
                </a:extLst>
              </a:tr>
              <a:tr h="246329">
                <a:tc>
                  <a:txBody>
                    <a:bodyPr/>
                    <a:lstStyle/>
                    <a:p>
                      <a:pPr algn="l" fontAlgn="b"/>
                      <a:r>
                        <a:rPr lang="ru-RU" sz="1000" u="none" strike="noStrike" dirty="0">
                          <a:effectLst/>
                        </a:rPr>
                        <a:t>ИТОГО ДОХОДОВ</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1 722 759,8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1921 987,6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2 064 605,3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fontAlgn="ctr"/>
                      <a:r>
                        <a:rPr lang="ru-RU" sz="1000" b="0" u="none" strike="noStrike" dirty="0" smtClean="0">
                          <a:effectLst/>
                          <a:latin typeface="Times New Roman" panose="02020603050405020304" pitchFamily="18" charset="0"/>
                          <a:cs typeface="Times New Roman" panose="02020603050405020304" pitchFamily="18" charset="0"/>
                        </a:rPr>
                        <a:t>2</a:t>
                      </a:r>
                      <a:r>
                        <a:rPr lang="ru-RU" sz="1000" b="0" u="none" strike="noStrike" baseline="0" dirty="0" smtClean="0">
                          <a:effectLst/>
                          <a:latin typeface="Times New Roman" panose="02020603050405020304" pitchFamily="18" charset="0"/>
                          <a:cs typeface="Times New Roman" panose="02020603050405020304" pitchFamily="18" charset="0"/>
                        </a:rPr>
                        <a:t> 154 754,1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ctr">
                    <a:solidFill>
                      <a:schemeClr val="bg2">
                        <a:lumMod val="90000"/>
                      </a:schemeClr>
                    </a:solidFill>
                  </a:tcPr>
                </a:tc>
                <a:tc>
                  <a:txBody>
                    <a:bodyPr/>
                    <a:lstStyle/>
                    <a:p>
                      <a:pPr algn="ctr"/>
                      <a:r>
                        <a:rPr lang="ru-RU" sz="1000" b="0" dirty="0" smtClean="0">
                          <a:latin typeface="Times New Roman" panose="02020603050405020304" pitchFamily="18" charset="0"/>
                          <a:cs typeface="Times New Roman" panose="02020603050405020304" pitchFamily="18" charset="0"/>
                        </a:rPr>
                        <a:t>1 943 091,6</a:t>
                      </a:r>
                      <a:endParaRPr lang="ru-RU" sz="1000" b="0" dirty="0">
                        <a:latin typeface="Times New Roman" panose="02020603050405020304" pitchFamily="18" charset="0"/>
                        <a:cs typeface="Times New Roman" panose="02020603050405020304" pitchFamily="18" charset="0"/>
                      </a:endParaRPr>
                    </a:p>
                  </a:txBody>
                  <a:tcPr marT="45716" marB="45716" anchor="ctr">
                    <a:solidFill>
                      <a:schemeClr val="bg2">
                        <a:lumMod val="90000"/>
                      </a:schemeClr>
                    </a:solidFill>
                  </a:tcPr>
                </a:tc>
                <a:tc>
                  <a:txBody>
                    <a:bodyPr/>
                    <a:lstStyle/>
                    <a:p>
                      <a:pPr algn="ctr"/>
                      <a:r>
                        <a:rPr lang="ru-RU" sz="1000" b="0" dirty="0" smtClean="0">
                          <a:latin typeface="Times New Roman" panose="02020603050405020304" pitchFamily="18" charset="0"/>
                          <a:cs typeface="Times New Roman" panose="02020603050405020304" pitchFamily="18" charset="0"/>
                        </a:rPr>
                        <a:t>2 030 082,6</a:t>
                      </a:r>
                      <a:endParaRPr lang="ru-RU" sz="1000" b="0" dirty="0">
                        <a:latin typeface="Times New Roman" panose="02020603050405020304" pitchFamily="18" charset="0"/>
                        <a:cs typeface="Times New Roman" panose="02020603050405020304" pitchFamily="18" charset="0"/>
                      </a:endParaRPr>
                    </a:p>
                  </a:txBody>
                  <a:tcPr marT="45716" marB="45716" anchor="ctr">
                    <a:solidFill>
                      <a:schemeClr val="bg2">
                        <a:lumMod val="90000"/>
                      </a:schemeClr>
                    </a:solidFill>
                  </a:tcPr>
                </a:tc>
                <a:tc>
                  <a:txBody>
                    <a:bodyPr/>
                    <a:lstStyle/>
                    <a:p>
                      <a:pPr algn="ctr"/>
                      <a:r>
                        <a:rPr lang="ru-RU" sz="1000" b="0" dirty="0" smtClean="0">
                          <a:latin typeface="Times New Roman" panose="02020603050405020304" pitchFamily="18" charset="0"/>
                          <a:cs typeface="Times New Roman" panose="02020603050405020304" pitchFamily="18" charset="0"/>
                        </a:rPr>
                        <a:t>2 102 135,9</a:t>
                      </a:r>
                      <a:endParaRPr lang="ru-RU" sz="1000" b="0" dirty="0">
                        <a:latin typeface="Times New Roman" panose="02020603050405020304" pitchFamily="18" charset="0"/>
                        <a:cs typeface="Times New Roman" panose="02020603050405020304" pitchFamily="18" charset="0"/>
                      </a:endParaRPr>
                    </a:p>
                  </a:txBody>
                  <a:tcPr marT="45716" marB="45716" anchor="ctr">
                    <a:solidFill>
                      <a:schemeClr val="bg2">
                        <a:lumMod val="90000"/>
                      </a:schemeClr>
                    </a:solidFill>
                  </a:tcPr>
                </a:tc>
                <a:extLst>
                  <a:ext uri="{0D108BD9-81ED-4DB2-BD59-A6C34878D82A}">
                    <a16:rowId xmlns="" xmlns:a16="http://schemas.microsoft.com/office/drawing/2014/main" val="1001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8DB67078-CA90-4DFF-81A7-6DB536611411}"/>
              </a:ext>
            </a:extLst>
          </p:cNvPr>
          <p:cNvGraphicFramePr/>
          <p:nvPr>
            <p:extLst>
              <p:ext uri="{D42A27DB-BD31-4B8C-83A1-F6EECF244321}">
                <p14:modId xmlns:p14="http://schemas.microsoft.com/office/powerpoint/2010/main" val="1114853772"/>
              </p:ext>
            </p:extLst>
          </p:nvPr>
        </p:nvGraphicFramePr>
        <p:xfrm>
          <a:off x="1331640" y="784225"/>
          <a:ext cx="8208000" cy="5911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Диаграмма 7">
            <a:extLst>
              <a:ext uri="{FF2B5EF4-FFF2-40B4-BE49-F238E27FC236}">
                <a16:creationId xmlns="" xmlns:a16="http://schemas.microsoft.com/office/drawing/2014/main" id="{3ED74D12-9B9F-4D2F-B3B4-81E335421F5C}"/>
              </a:ext>
            </a:extLst>
          </p:cNvPr>
          <p:cNvGraphicFramePr>
            <a:graphicFrameLocks/>
          </p:cNvGraphicFramePr>
          <p:nvPr>
            <p:extLst>
              <p:ext uri="{D42A27DB-BD31-4B8C-83A1-F6EECF244321}">
                <p14:modId xmlns:p14="http://schemas.microsoft.com/office/powerpoint/2010/main" val="1658101696"/>
              </p:ext>
            </p:extLst>
          </p:nvPr>
        </p:nvGraphicFramePr>
        <p:xfrm>
          <a:off x="0" y="2140635"/>
          <a:ext cx="6084168" cy="4697864"/>
        </p:xfrm>
        <a:graphic>
          <a:graphicData uri="http://schemas.openxmlformats.org/drawingml/2006/chart">
            <c:chart xmlns:c="http://schemas.openxmlformats.org/drawingml/2006/chart" xmlns:r="http://schemas.openxmlformats.org/officeDocument/2006/relationships" r:id="rId7"/>
          </a:graphicData>
        </a:graphic>
      </p:graphicFrame>
      <p:sp>
        <p:nvSpPr>
          <p:cNvPr id="81922" name="Text Box 2">
            <a:extLst>
              <a:ext uri="{FF2B5EF4-FFF2-40B4-BE49-F238E27FC236}">
                <a16:creationId xmlns="" xmlns:a16="http://schemas.microsoft.com/office/drawing/2014/main" id="{9FEC1F34-D387-4E2E-899D-210B00B6E99C}"/>
              </a:ext>
            </a:extLst>
          </p:cNvPr>
          <p:cNvSpPr txBox="1">
            <a:spLocks noChangeArrowheads="1"/>
          </p:cNvSpPr>
          <p:nvPr/>
        </p:nvSpPr>
        <p:spPr bwMode="auto">
          <a:xfrm>
            <a:off x="0" y="0"/>
            <a:ext cx="9144000" cy="784225"/>
          </a:xfrm>
          <a:prstGeom prst="rect">
            <a:avLst/>
          </a:prstGeom>
          <a:solidFill>
            <a:schemeClr val="bg2">
              <a:lumMod val="90000"/>
            </a:schemeClr>
          </a:solidFill>
          <a:ln>
            <a:noFill/>
          </a:ln>
          <a:effectLs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ru-RU" b="1" dirty="0">
                <a:solidFill>
                  <a:schemeClr val="bg1"/>
                </a:solidFill>
                <a:effectLst>
                  <a:outerShdw blurRad="38100" dist="38100" dir="2700000" algn="tl">
                    <a:srgbClr val="000000"/>
                  </a:outerShdw>
                </a:effectLst>
                <a:cs typeface="+mn-cs"/>
              </a:rPr>
              <a:t>      </a:t>
            </a:r>
          </a:p>
          <a:p>
            <a:pPr algn="ctr" eaLnBrk="1" hangingPunct="1">
              <a:spcBef>
                <a:spcPct val="50000"/>
              </a:spcBef>
              <a:defRPr/>
            </a:pPr>
            <a:endParaRPr lang="ru-RU" b="1" dirty="0">
              <a:solidFill>
                <a:schemeClr val="bg1"/>
              </a:solidFill>
              <a:effectLst>
                <a:outerShdw blurRad="38100" dist="38100" dir="2700000" algn="tl">
                  <a:srgbClr val="000000"/>
                </a:outerShdw>
              </a:effectLst>
              <a:cs typeface="+mn-cs"/>
            </a:endParaRPr>
          </a:p>
        </p:txBody>
      </p:sp>
      <p:pic>
        <p:nvPicPr>
          <p:cNvPr id="53251" name="Picture 3">
            <a:extLst>
              <a:ext uri="{FF2B5EF4-FFF2-40B4-BE49-F238E27FC236}">
                <a16:creationId xmlns="" xmlns:a16="http://schemas.microsoft.com/office/drawing/2014/main" id="{64D92DE9-490B-4D7D-A725-8D96948543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Text Box 4">
            <a:extLst>
              <a:ext uri="{FF2B5EF4-FFF2-40B4-BE49-F238E27FC236}">
                <a16:creationId xmlns="" xmlns:a16="http://schemas.microsoft.com/office/drawing/2014/main" id="{B6A9D4B8-BAE8-42BD-8536-0D0FEF5B16B1}"/>
              </a:ext>
            </a:extLst>
          </p:cNvPr>
          <p:cNvSpPr txBox="1">
            <a:spLocks noChangeArrowheads="1"/>
          </p:cNvSpPr>
          <p:nvPr/>
        </p:nvSpPr>
        <p:spPr bwMode="auto">
          <a:xfrm>
            <a:off x="884238" y="23813"/>
            <a:ext cx="8259762" cy="584775"/>
          </a:xfrm>
          <a:prstGeom prst="rect">
            <a:avLst/>
          </a:prstGeom>
          <a:solidFill>
            <a:schemeClr val="bg2">
              <a:lumMod val="90000"/>
              <a:alpha val="16862"/>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1" hangingPunct="1">
              <a:spcBef>
                <a:spcPts val="0"/>
              </a:spcBef>
              <a:spcAft>
                <a:spcPct val="0"/>
              </a:spcAft>
              <a:buClrTx/>
              <a:buSzTx/>
              <a:buFontTx/>
              <a:buNone/>
              <a:defRPr/>
            </a:pPr>
            <a:r>
              <a:rPr lang="ru-RU" altLang="ru-RU" sz="1600" dirty="0">
                <a:solidFill>
                  <a:schemeClr val="tx1"/>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район </a:t>
            </a:r>
          </a:p>
          <a:p>
            <a:pPr algn="ctr" eaLnBrk="1" hangingPunct="1">
              <a:spcBef>
                <a:spcPts val="0"/>
              </a:spcBef>
              <a:spcAft>
                <a:spcPct val="0"/>
              </a:spcAft>
              <a:buClrTx/>
              <a:buSzTx/>
              <a:buFontTx/>
              <a:buNone/>
              <a:defRPr/>
            </a:pPr>
            <a:r>
              <a:rPr lang="ru-RU" altLang="ru-RU" sz="1600" dirty="0">
                <a:solidFill>
                  <a:schemeClr val="tx1"/>
                </a:solidFill>
                <a:latin typeface="Times New Roman" panose="02020603050405020304" pitchFamily="18" charset="0"/>
                <a:cs typeface="Times New Roman" panose="02020603050405020304" pitchFamily="18" charset="0"/>
              </a:rPr>
              <a:t>за </a:t>
            </a:r>
            <a:r>
              <a:rPr lang="ru-RU" altLang="ru-RU" sz="1600" dirty="0" smtClean="0">
                <a:solidFill>
                  <a:schemeClr val="tx1"/>
                </a:solidFill>
                <a:latin typeface="Times New Roman" panose="02020603050405020304" pitchFamily="18" charset="0"/>
                <a:cs typeface="Times New Roman" panose="02020603050405020304" pitchFamily="18" charset="0"/>
              </a:rPr>
              <a:t>2019 </a:t>
            </a:r>
            <a:r>
              <a:rPr lang="ru-RU" altLang="ru-RU" sz="1600" dirty="0">
                <a:solidFill>
                  <a:schemeClr val="tx1"/>
                </a:solidFill>
                <a:latin typeface="Times New Roman" panose="02020603050405020304" pitchFamily="18" charset="0"/>
                <a:cs typeface="Times New Roman" panose="02020603050405020304" pitchFamily="18" charset="0"/>
              </a:rPr>
              <a:t>год</a:t>
            </a:r>
          </a:p>
        </p:txBody>
      </p:sp>
      <p:sp>
        <p:nvSpPr>
          <p:cNvPr id="5" name="Блок-схема: документ 4">
            <a:extLst>
              <a:ext uri="{FF2B5EF4-FFF2-40B4-BE49-F238E27FC236}">
                <a16:creationId xmlns="" xmlns:a16="http://schemas.microsoft.com/office/drawing/2014/main" id="{2BDD3493-F879-4191-AC39-B57D0B6275E0}"/>
              </a:ext>
            </a:extLst>
          </p:cNvPr>
          <p:cNvSpPr/>
          <p:nvPr/>
        </p:nvSpPr>
        <p:spPr>
          <a:xfrm flipH="1">
            <a:off x="6876256" y="784225"/>
            <a:ext cx="2267744" cy="556543"/>
          </a:xfrm>
          <a:prstGeom prst="flowChartDocumen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100" b="1" dirty="0" smtClean="0">
                <a:solidFill>
                  <a:schemeClr val="tx1"/>
                </a:solidFill>
                <a:latin typeface="Times New Roman" panose="02020603050405020304" pitchFamily="18" charset="0"/>
                <a:cs typeface="Times New Roman" panose="02020603050405020304" pitchFamily="18" charset="0"/>
              </a:rPr>
              <a:t>2 171,9 млн</a:t>
            </a:r>
            <a:r>
              <a:rPr lang="ru-RU" sz="1100" b="1" dirty="0">
                <a:solidFill>
                  <a:schemeClr val="tx1"/>
                </a:solidFill>
                <a:latin typeface="Times New Roman" panose="02020603050405020304" pitchFamily="18" charset="0"/>
                <a:cs typeface="Times New Roman" panose="02020603050405020304" pitchFamily="18" charset="0"/>
              </a:rPr>
              <a:t>. руб., в том числе по видам бюджетов:</a:t>
            </a:r>
          </a:p>
        </p:txBody>
      </p:sp>
      <p:graphicFrame>
        <p:nvGraphicFramePr>
          <p:cNvPr id="7" name="Схема 6">
            <a:extLst>
              <a:ext uri="{FF2B5EF4-FFF2-40B4-BE49-F238E27FC236}">
                <a16:creationId xmlns="" xmlns:a16="http://schemas.microsoft.com/office/drawing/2014/main" id="{8A6F06E8-7C56-4112-A956-B9183DFB146C}"/>
              </a:ext>
            </a:extLst>
          </p:cNvPr>
          <p:cNvGraphicFramePr/>
          <p:nvPr>
            <p:extLst>
              <p:ext uri="{D42A27DB-BD31-4B8C-83A1-F6EECF244321}">
                <p14:modId xmlns:p14="http://schemas.microsoft.com/office/powerpoint/2010/main" val="446565796"/>
              </p:ext>
            </p:extLst>
          </p:nvPr>
        </p:nvGraphicFramePr>
        <p:xfrm>
          <a:off x="5580112" y="2564904"/>
          <a:ext cx="3563887" cy="44278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TextBox 2">
            <a:extLst>
              <a:ext uri="{FF2B5EF4-FFF2-40B4-BE49-F238E27FC236}">
                <a16:creationId xmlns="" xmlns:a16="http://schemas.microsoft.com/office/drawing/2014/main" id="{88054375-6A8B-4140-A592-172DFD7E15D6}"/>
              </a:ext>
            </a:extLst>
          </p:cNvPr>
          <p:cNvSpPr txBox="1">
            <a:spLocks noChangeArrowheads="1"/>
          </p:cNvSpPr>
          <p:nvPr/>
        </p:nvSpPr>
        <p:spPr bwMode="auto">
          <a:xfrm>
            <a:off x="179388" y="1340768"/>
            <a:ext cx="47463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b="1" dirty="0">
                <a:latin typeface="Times New Roman" panose="02020603050405020304" pitchFamily="18" charset="0"/>
                <a:cs typeface="Times New Roman" panose="02020603050405020304" pitchFamily="18" charset="0"/>
              </a:rPr>
              <a:t>Исполнение бюджета по укрупненным статьям расходов, </a:t>
            </a:r>
            <a:r>
              <a:rPr lang="ru-RU" altLang="ru-RU" b="1" dirty="0" err="1">
                <a:latin typeface="Times New Roman" panose="02020603050405020304" pitchFamily="18" charset="0"/>
                <a:cs typeface="Times New Roman" panose="02020603050405020304" pitchFamily="18" charset="0"/>
              </a:rPr>
              <a:t>млн.руб</a:t>
            </a:r>
            <a:r>
              <a:rPr lang="ru-RU" altLang="ru-RU" sz="1200" dirty="0">
                <a:latin typeface="Times New Roman" panose="02020603050405020304" pitchFamily="18" charset="0"/>
                <a:cs typeface="Times New Roman" panose="02020603050405020304" pitchFamily="18" charset="0"/>
              </a:rPr>
              <a:t>.</a:t>
            </a:r>
          </a:p>
        </p:txBody>
      </p:sp>
      <p:sp>
        <p:nvSpPr>
          <p:cNvPr id="2" name="Номер слайда 1"/>
          <p:cNvSpPr>
            <a:spLocks noGrp="1"/>
          </p:cNvSpPr>
          <p:nvPr>
            <p:ph type="sldNum" sz="quarter" idx="12"/>
          </p:nvPr>
        </p:nvSpPr>
        <p:spPr>
          <a:xfrm>
            <a:off x="7010400" y="-4043"/>
            <a:ext cx="2133600" cy="476250"/>
          </a:xfrm>
        </p:spPr>
        <p:txBody>
          <a:bodyPr/>
          <a:lstStyle/>
          <a:p>
            <a:pPr>
              <a:defRPr/>
            </a:pPr>
            <a:fld id="{C06CF10B-776F-4ADF-8CE6-E9A129EC17A3}" type="slidenum">
              <a:rPr lang="ru-RU" altLang="ru-RU" smtClean="0">
                <a:solidFill>
                  <a:schemeClr val="tx1"/>
                </a:solidFill>
              </a:rPr>
              <a:pPr>
                <a:defRPr/>
              </a:pPr>
              <a:t>25</a:t>
            </a:fld>
            <a:endParaRPr lang="ru-RU" alt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9" name="TextBox 2">
            <a:extLst>
              <a:ext uri="{FF2B5EF4-FFF2-40B4-BE49-F238E27FC236}">
                <a16:creationId xmlns="" xmlns:a16="http://schemas.microsoft.com/office/drawing/2014/main" id="{7064DD2C-59FA-45F8-B990-13660A401D3D}"/>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a:spcBef>
                <a:spcPct val="0"/>
              </a:spcBef>
              <a:spcAft>
                <a:spcPct val="0"/>
              </a:spcAft>
              <a:buClrTx/>
              <a:buSzTx/>
              <a:buFontTx/>
              <a:buNone/>
              <a:defRPr/>
            </a:pPr>
            <a:r>
              <a:rPr lang="ru-RU" altLang="ru-RU" sz="1600" dirty="0">
                <a:solidFill>
                  <a:schemeClr val="tx1"/>
                </a:solidFill>
                <a:latin typeface="+mj-lt"/>
              </a:rPr>
              <a:t>              </a:t>
            </a:r>
            <a:r>
              <a:rPr lang="ru-RU" altLang="ru-RU" sz="1600" dirty="0">
                <a:solidFill>
                  <a:schemeClr val="tx1"/>
                </a:solidFill>
                <a:latin typeface="Times New Roman" panose="02020603050405020304" pitchFamily="18" charset="0"/>
                <a:cs typeface="Times New Roman" panose="02020603050405020304" pitchFamily="18" charset="0"/>
              </a:rPr>
              <a:t>Структура расходов консолидированного бюджета муниципального района Мелеузовский район Республики Башкортостан за </a:t>
            </a:r>
            <a:r>
              <a:rPr lang="ru-RU" altLang="ru-RU" sz="1600" dirty="0" smtClean="0">
                <a:solidFill>
                  <a:schemeClr val="tx1"/>
                </a:solidFill>
                <a:latin typeface="Times New Roman" panose="02020603050405020304" pitchFamily="18" charset="0"/>
                <a:cs typeface="Times New Roman" panose="02020603050405020304" pitchFamily="18" charset="0"/>
              </a:rPr>
              <a:t>2019 </a:t>
            </a:r>
            <a:r>
              <a:rPr lang="ru-RU" altLang="ru-RU" sz="1600" dirty="0">
                <a:solidFill>
                  <a:schemeClr val="tx1"/>
                </a:solidFill>
                <a:latin typeface="Times New Roman" panose="02020603050405020304" pitchFamily="18" charset="0"/>
                <a:cs typeface="Times New Roman" panose="02020603050405020304" pitchFamily="18" charset="0"/>
              </a:rPr>
              <a:t>год</a:t>
            </a:r>
          </a:p>
        </p:txBody>
      </p:sp>
      <p:pic>
        <p:nvPicPr>
          <p:cNvPr id="54276" name="Picture 3">
            <a:extLst>
              <a:ext uri="{FF2B5EF4-FFF2-40B4-BE49-F238E27FC236}">
                <a16:creationId xmlns="" xmlns:a16="http://schemas.microsoft.com/office/drawing/2014/main" id="{D6B6C5CD-AE41-44AD-A733-4932436412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704850" cy="831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1985797355"/>
              </p:ext>
            </p:extLst>
          </p:nvPr>
        </p:nvGraphicFramePr>
        <p:xfrm>
          <a:off x="352425" y="836712"/>
          <a:ext cx="8345249" cy="3400062"/>
        </p:xfrm>
        <a:graphic>
          <a:graphicData uri="http://schemas.openxmlformats.org/drawingml/2006/table">
            <a:tbl>
              <a:tblPr>
                <a:tableStyleId>{0505E3EF-67EA-436B-97B2-0124C06EBD24}</a:tableStyleId>
              </a:tblPr>
              <a:tblGrid>
                <a:gridCol w="2953223">
                  <a:extLst>
                    <a:ext uri="{9D8B030D-6E8A-4147-A177-3AD203B41FA5}">
                      <a16:colId xmlns="" xmlns:a16="http://schemas.microsoft.com/office/drawing/2014/main" val="20000"/>
                    </a:ext>
                  </a:extLst>
                </a:gridCol>
                <a:gridCol w="793222">
                  <a:extLst>
                    <a:ext uri="{9D8B030D-6E8A-4147-A177-3AD203B41FA5}">
                      <a16:colId xmlns="" xmlns:a16="http://schemas.microsoft.com/office/drawing/2014/main" val="20001"/>
                    </a:ext>
                  </a:extLst>
                </a:gridCol>
                <a:gridCol w="781017">
                  <a:extLst>
                    <a:ext uri="{9D8B030D-6E8A-4147-A177-3AD203B41FA5}">
                      <a16:colId xmlns="" xmlns:a16="http://schemas.microsoft.com/office/drawing/2014/main" val="20002"/>
                    </a:ext>
                  </a:extLst>
                </a:gridCol>
                <a:gridCol w="723053">
                  <a:extLst>
                    <a:ext uri="{9D8B030D-6E8A-4147-A177-3AD203B41FA5}">
                      <a16:colId xmlns="" xmlns:a16="http://schemas.microsoft.com/office/drawing/2014/main" val="20003"/>
                    </a:ext>
                  </a:extLst>
                </a:gridCol>
                <a:gridCol w="854240">
                  <a:extLst>
                    <a:ext uri="{9D8B030D-6E8A-4147-A177-3AD203B41FA5}">
                      <a16:colId xmlns="" xmlns:a16="http://schemas.microsoft.com/office/drawing/2014/main" val="20004"/>
                    </a:ext>
                  </a:extLst>
                </a:gridCol>
                <a:gridCol w="654050">
                  <a:extLst>
                    <a:ext uri="{9D8B030D-6E8A-4147-A177-3AD203B41FA5}">
                      <a16:colId xmlns="" xmlns:a16="http://schemas.microsoft.com/office/drawing/2014/main" val="20005"/>
                    </a:ext>
                  </a:extLst>
                </a:gridCol>
                <a:gridCol w="854240">
                  <a:extLst>
                    <a:ext uri="{9D8B030D-6E8A-4147-A177-3AD203B41FA5}">
                      <a16:colId xmlns="" xmlns:a16="http://schemas.microsoft.com/office/drawing/2014/main" val="20006"/>
                    </a:ext>
                  </a:extLst>
                </a:gridCol>
                <a:gridCol w="732204">
                  <a:extLst>
                    <a:ext uri="{9D8B030D-6E8A-4147-A177-3AD203B41FA5}">
                      <a16:colId xmlns="" xmlns:a16="http://schemas.microsoft.com/office/drawing/2014/main" val="20007"/>
                    </a:ext>
                  </a:extLst>
                </a:gridCol>
              </a:tblGrid>
              <a:tr h="605227">
                <a:tc>
                  <a:txBody>
                    <a:bodyPr/>
                    <a:lstStyle/>
                    <a:p>
                      <a:pPr algn="ctr" fontAlgn="ctr"/>
                      <a:r>
                        <a:rPr lang="ru-RU" sz="1000" b="1" u="none" strike="noStrike" dirty="0">
                          <a:solidFill>
                            <a:schemeClr val="bg1"/>
                          </a:solidFill>
                          <a:effectLst/>
                        </a:rPr>
                        <a:t>Функциональная структура</a:t>
                      </a:r>
                      <a:endParaRPr lang="ru-RU" sz="10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nchor="ctr">
                    <a:solidFill>
                      <a:schemeClr val="tx1">
                        <a:lumMod val="50000"/>
                        <a:lumOff val="50000"/>
                      </a:schemeClr>
                    </a:solidFill>
                  </a:tcPr>
                </a:tc>
                <a:tc>
                  <a:txBody>
                    <a:bodyPr/>
                    <a:lstStyle/>
                    <a:p>
                      <a:pPr algn="l" fontAlgn="t"/>
                      <a:r>
                        <a:rPr lang="ru-RU" sz="1000" b="1" u="none" strike="noStrike" dirty="0">
                          <a:solidFill>
                            <a:schemeClr val="bg1"/>
                          </a:solidFill>
                          <a:effectLst/>
                        </a:rPr>
                        <a:t>Раздел,     подраздел</a:t>
                      </a:r>
                      <a:endParaRPr lang="ru-RU" sz="10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tc>
                  <a:txBody>
                    <a:bodyPr/>
                    <a:lstStyle/>
                    <a:p>
                      <a:pPr algn="ctr" fontAlgn="t"/>
                      <a:r>
                        <a:rPr lang="ru-RU" sz="900" b="1" u="none" strike="noStrike" dirty="0">
                          <a:solidFill>
                            <a:schemeClr val="bg1"/>
                          </a:solidFill>
                          <a:effectLst/>
                        </a:rPr>
                        <a:t>Исполнено за </a:t>
                      </a:r>
                      <a:r>
                        <a:rPr lang="ru-RU" sz="900" b="1" u="none" strike="noStrike" dirty="0" smtClean="0">
                          <a:solidFill>
                            <a:schemeClr val="bg1"/>
                          </a:solidFill>
                          <a:effectLst/>
                        </a:rPr>
                        <a:t>2018 </a:t>
                      </a:r>
                      <a:r>
                        <a:rPr lang="ru-RU" sz="900" b="1" u="none" strike="noStrike" dirty="0">
                          <a:solidFill>
                            <a:schemeClr val="bg1"/>
                          </a:solidFill>
                          <a:effectLst/>
                        </a:rPr>
                        <a:t>год</a:t>
                      </a:r>
                      <a:endParaRPr lang="ru-RU" sz="9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tc>
                  <a:txBody>
                    <a:bodyPr/>
                    <a:lstStyle/>
                    <a:p>
                      <a:pPr algn="ctr" fontAlgn="t"/>
                      <a:r>
                        <a:rPr lang="ru-RU" sz="900" b="1" u="none" strike="noStrike" dirty="0">
                          <a:solidFill>
                            <a:schemeClr val="bg1"/>
                          </a:solidFill>
                          <a:effectLst/>
                        </a:rPr>
                        <a:t>Уточненный план  на </a:t>
                      </a:r>
                    </a:p>
                    <a:p>
                      <a:pPr algn="ctr" fontAlgn="t"/>
                      <a:r>
                        <a:rPr lang="ru-RU" sz="900" b="1" u="none" strike="noStrike" dirty="0">
                          <a:solidFill>
                            <a:schemeClr val="bg1"/>
                          </a:solidFill>
                          <a:effectLst/>
                        </a:rPr>
                        <a:t> </a:t>
                      </a:r>
                      <a:r>
                        <a:rPr lang="ru-RU" sz="900" b="1" u="none" strike="noStrike" dirty="0" smtClean="0">
                          <a:solidFill>
                            <a:schemeClr val="bg1"/>
                          </a:solidFill>
                          <a:effectLst/>
                        </a:rPr>
                        <a:t>2019 </a:t>
                      </a:r>
                      <a:r>
                        <a:rPr lang="ru-RU" sz="900" b="1" u="none" strike="noStrike" dirty="0">
                          <a:solidFill>
                            <a:schemeClr val="bg1"/>
                          </a:solidFill>
                          <a:effectLst/>
                        </a:rPr>
                        <a:t>год</a:t>
                      </a:r>
                      <a:endParaRPr lang="ru-RU" sz="9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tc>
                  <a:txBody>
                    <a:bodyPr/>
                    <a:lstStyle/>
                    <a:p>
                      <a:pPr algn="ctr" fontAlgn="t"/>
                      <a:r>
                        <a:rPr lang="ru-RU" sz="900" b="1" u="none" strike="noStrike" dirty="0">
                          <a:solidFill>
                            <a:schemeClr val="bg1"/>
                          </a:solidFill>
                          <a:effectLst/>
                        </a:rPr>
                        <a:t>Исполнено за </a:t>
                      </a:r>
                      <a:r>
                        <a:rPr lang="ru-RU" sz="900" b="1" u="none" strike="noStrike" dirty="0" smtClean="0">
                          <a:solidFill>
                            <a:schemeClr val="bg1"/>
                          </a:solidFill>
                          <a:effectLst/>
                        </a:rPr>
                        <a:t>2019 </a:t>
                      </a:r>
                      <a:r>
                        <a:rPr lang="ru-RU" sz="900" b="1" u="none" strike="noStrike" dirty="0">
                          <a:solidFill>
                            <a:schemeClr val="bg1"/>
                          </a:solidFill>
                          <a:effectLst/>
                        </a:rPr>
                        <a:t>год</a:t>
                      </a:r>
                      <a:endParaRPr lang="ru-RU" sz="9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tc>
                  <a:txBody>
                    <a:bodyPr/>
                    <a:lstStyle/>
                    <a:p>
                      <a:pPr algn="ctr" fontAlgn="t"/>
                      <a:r>
                        <a:rPr lang="ru-RU" sz="900" b="1" u="none" strike="noStrike" dirty="0">
                          <a:solidFill>
                            <a:schemeClr val="bg1"/>
                          </a:solidFill>
                          <a:effectLst/>
                        </a:rPr>
                        <a:t>План на </a:t>
                      </a:r>
                    </a:p>
                    <a:p>
                      <a:pPr algn="ctr" fontAlgn="t"/>
                      <a:r>
                        <a:rPr lang="ru-RU" sz="900" b="1" u="none" strike="noStrike" dirty="0" smtClean="0">
                          <a:solidFill>
                            <a:schemeClr val="bg1"/>
                          </a:solidFill>
                          <a:effectLst/>
                        </a:rPr>
                        <a:t>2020 </a:t>
                      </a:r>
                      <a:r>
                        <a:rPr lang="ru-RU" sz="900" b="1" u="none" strike="noStrike" dirty="0">
                          <a:solidFill>
                            <a:schemeClr val="bg1"/>
                          </a:solidFill>
                          <a:effectLst/>
                        </a:rPr>
                        <a:t>год</a:t>
                      </a:r>
                      <a:endParaRPr lang="ru-RU" sz="9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tc>
                  <a:txBody>
                    <a:bodyPr/>
                    <a:lstStyle/>
                    <a:p>
                      <a:pPr algn="ctr" fontAlgn="t"/>
                      <a:r>
                        <a:rPr lang="ru-RU" sz="900" b="1" u="none" strike="noStrike" dirty="0">
                          <a:solidFill>
                            <a:schemeClr val="bg1"/>
                          </a:solidFill>
                          <a:effectLst/>
                        </a:rPr>
                        <a:t>План на </a:t>
                      </a:r>
                    </a:p>
                    <a:p>
                      <a:pPr algn="ctr" fontAlgn="t"/>
                      <a:r>
                        <a:rPr lang="ru-RU" sz="900" b="1" u="none" strike="noStrike" dirty="0" smtClean="0">
                          <a:solidFill>
                            <a:schemeClr val="bg1"/>
                          </a:solidFill>
                          <a:effectLst/>
                        </a:rPr>
                        <a:t>2021 </a:t>
                      </a:r>
                      <a:r>
                        <a:rPr lang="ru-RU" sz="900" b="1" u="none" strike="noStrike" dirty="0">
                          <a:solidFill>
                            <a:schemeClr val="bg1"/>
                          </a:solidFill>
                          <a:effectLst/>
                        </a:rPr>
                        <a:t>год</a:t>
                      </a:r>
                      <a:endParaRPr lang="ru-RU" sz="9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tc>
                  <a:txBody>
                    <a:bodyPr/>
                    <a:lstStyle/>
                    <a:p>
                      <a:pPr algn="ctr" fontAlgn="t"/>
                      <a:r>
                        <a:rPr lang="ru-RU" sz="900" b="1" u="none" strike="noStrike" dirty="0">
                          <a:solidFill>
                            <a:schemeClr val="bg1"/>
                          </a:solidFill>
                          <a:effectLst/>
                        </a:rPr>
                        <a:t>План на </a:t>
                      </a:r>
                    </a:p>
                    <a:p>
                      <a:pPr algn="ctr" fontAlgn="t"/>
                      <a:r>
                        <a:rPr lang="ru-RU" sz="900" b="1" u="none" strike="noStrike" dirty="0" smtClean="0">
                          <a:solidFill>
                            <a:schemeClr val="bg1"/>
                          </a:solidFill>
                          <a:effectLst/>
                        </a:rPr>
                        <a:t>2022 </a:t>
                      </a:r>
                      <a:r>
                        <a:rPr lang="ru-RU" sz="900" b="1" u="none" strike="noStrike" dirty="0">
                          <a:solidFill>
                            <a:schemeClr val="bg1"/>
                          </a:solidFill>
                          <a:effectLst/>
                        </a:rPr>
                        <a:t>год</a:t>
                      </a:r>
                      <a:endParaRPr lang="ru-RU" sz="9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8792" marR="8792" marT="8792" marB="0">
                    <a:solidFill>
                      <a:schemeClr val="tx1">
                        <a:lumMod val="50000"/>
                        <a:lumOff val="50000"/>
                      </a:schemeClr>
                    </a:solidFill>
                  </a:tcPr>
                </a:tc>
                <a:extLst>
                  <a:ext uri="{0D108BD9-81ED-4DB2-BD59-A6C34878D82A}">
                    <a16:rowId xmlns="" xmlns:a16="http://schemas.microsoft.com/office/drawing/2014/main" val="10000"/>
                  </a:ext>
                </a:extLst>
              </a:tr>
              <a:tr h="250161">
                <a:tc>
                  <a:txBody>
                    <a:bodyPr/>
                    <a:lstStyle/>
                    <a:p>
                      <a:pPr algn="l" fontAlgn="t"/>
                      <a:r>
                        <a:rPr lang="ru-RU" sz="1000" u="none" strike="noStrike" dirty="0">
                          <a:effectLst/>
                        </a:rPr>
                        <a:t>Общегосударственные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0100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167 189,94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206 647,85</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193 938,11</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199 803,2</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197 705,4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199 666,1</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1"/>
                  </a:ext>
                </a:extLst>
              </a:tr>
              <a:tr h="147944">
                <a:tc>
                  <a:txBody>
                    <a:bodyPr/>
                    <a:lstStyle/>
                    <a:p>
                      <a:pPr algn="l" fontAlgn="t"/>
                      <a:r>
                        <a:rPr lang="ru-RU" sz="1000" u="none" strike="noStrike" dirty="0">
                          <a:effectLst/>
                        </a:rPr>
                        <a:t>Национальная оборона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0200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1 735,30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1 853,50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1 853,50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2 021,2</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2 035,1</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2 099,9</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2"/>
                  </a:ext>
                </a:extLst>
              </a:tr>
              <a:tr h="423580">
                <a:tc>
                  <a:txBody>
                    <a:bodyPr/>
                    <a:lstStyle/>
                    <a:p>
                      <a:pPr algn="l" fontAlgn="t"/>
                      <a:r>
                        <a:rPr lang="ru-RU" sz="1000" u="none" strike="noStrike" dirty="0">
                          <a:effectLst/>
                        </a:rPr>
                        <a:t>Национальная безопасность и правоохранительная деятельность</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0300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21 471,07</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19 284,26</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19 122,69</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18 703,0</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18 738,0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18 773,0</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3"/>
                  </a:ext>
                </a:extLst>
              </a:tr>
              <a:tr h="288032">
                <a:tc>
                  <a:txBody>
                    <a:bodyPr/>
                    <a:lstStyle/>
                    <a:p>
                      <a:pPr algn="l" fontAlgn="t"/>
                      <a:r>
                        <a:rPr lang="ru-RU" sz="1000" u="none" strike="noStrike" dirty="0">
                          <a:effectLst/>
                        </a:rPr>
                        <a:t>Национальная экономика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0400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187 191,83</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221 526,49</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195 980,0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158 437,8</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180 635,4</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169 356,8</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4"/>
                  </a:ext>
                </a:extLst>
              </a:tr>
              <a:tr h="288032">
                <a:tc>
                  <a:txBody>
                    <a:bodyPr/>
                    <a:lstStyle/>
                    <a:p>
                      <a:pPr algn="l" fontAlgn="t"/>
                      <a:r>
                        <a:rPr lang="ru-RU" sz="1000" u="none" strike="noStrike" dirty="0">
                          <a:effectLst/>
                        </a:rPr>
                        <a:t>Жилищно-коммунальное хозяйство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a:effectLst/>
                        </a:rPr>
                        <a:t>0500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160 061,78</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351 163,56</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274 109,91</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165 734,1</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187 299,5</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253 779,9</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5"/>
                  </a:ext>
                </a:extLst>
              </a:tr>
              <a:tr h="98704">
                <a:tc>
                  <a:txBody>
                    <a:bodyPr/>
                    <a:lstStyle/>
                    <a:p>
                      <a:pPr algn="l" fontAlgn="t"/>
                      <a:r>
                        <a:rPr lang="ru-RU" sz="1000" u="none" strike="noStrike" dirty="0" smtClean="0">
                          <a:effectLst/>
                        </a:rPr>
                        <a:t>Охрана окружающей среды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smtClean="0">
                          <a:effectLst/>
                        </a:rPr>
                        <a:t>0600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14 351,57</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13 809,82</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5 365,0</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2 000,0</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2 000,0</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6"/>
                  </a:ext>
                </a:extLst>
              </a:tr>
              <a:tr h="0">
                <a:tc>
                  <a:txBody>
                    <a:bodyPr/>
                    <a:lstStyle/>
                    <a:p>
                      <a:pPr algn="l" fontAlgn="t"/>
                      <a:r>
                        <a:rPr lang="ru-RU" sz="1000" u="none" strike="noStrike" dirty="0">
                          <a:effectLst/>
                        </a:rPr>
                        <a:t>Образование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0700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1 076 125,24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1 167 167,26</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1 156 196,44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a:effectLst/>
                        </a:rPr>
                        <a:t>1 127 785,7</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1 169 635,0</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1 219 505,5</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r>
              <a:tr h="161394">
                <a:tc>
                  <a:txBody>
                    <a:bodyPr/>
                    <a:lstStyle/>
                    <a:p>
                      <a:pPr algn="l" fontAlgn="t"/>
                      <a:r>
                        <a:rPr lang="ru-RU" sz="1000" u="none" strike="noStrike" dirty="0">
                          <a:effectLst/>
                        </a:rPr>
                        <a:t>Культура, кинематография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a:effectLst/>
                        </a:rPr>
                        <a:t>0800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128 032,10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128 189,67</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126 551,61</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121 747,8</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127 512,4</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a:effectLst/>
                        </a:rPr>
                        <a:t>133 729,9</a:t>
                      </a:r>
                      <a:endParaRPr lang="ru-RU" sz="1000" u="none" strike="noStrike" kern="120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7"/>
                  </a:ext>
                </a:extLst>
              </a:tr>
              <a:tr h="161394">
                <a:tc>
                  <a:txBody>
                    <a:bodyPr/>
                    <a:lstStyle/>
                    <a:p>
                      <a:pPr algn="l" fontAlgn="t"/>
                      <a:r>
                        <a:rPr lang="ru-RU" sz="1000" u="none" strike="noStrike" dirty="0">
                          <a:effectLst/>
                        </a:rPr>
                        <a:t>Социальная политика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a:effectLst/>
                        </a:rPr>
                        <a:t>1000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103 968,85</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138 131,11</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132 410,80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115 207,0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110 964,6</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114 841,8</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8"/>
                  </a:ext>
                </a:extLst>
              </a:tr>
              <a:tr h="161394">
                <a:tc>
                  <a:txBody>
                    <a:bodyPr/>
                    <a:lstStyle/>
                    <a:p>
                      <a:pPr algn="l" fontAlgn="t"/>
                      <a:r>
                        <a:rPr lang="ru-RU" sz="1000" u="none" strike="noStrike" dirty="0">
                          <a:effectLst/>
                        </a:rPr>
                        <a:t>Физическая культура и спорт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a:effectLst/>
                        </a:rPr>
                        <a:t>1100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46 968,14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53 957,32</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53 241,15</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49 246,1</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42 800,0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43 021,0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09"/>
                  </a:ext>
                </a:extLst>
              </a:tr>
              <a:tr h="201743">
                <a:tc>
                  <a:txBody>
                    <a:bodyPr/>
                    <a:lstStyle/>
                    <a:p>
                      <a:pPr algn="l" fontAlgn="t"/>
                      <a:r>
                        <a:rPr lang="ru-RU" sz="1000" u="none" strike="noStrike" dirty="0">
                          <a:effectLst/>
                        </a:rPr>
                        <a:t>Средств</a:t>
                      </a:r>
                      <a:r>
                        <a:rPr lang="ru-RU" sz="1000" u="none" strike="noStrike" baseline="0" dirty="0">
                          <a:effectLst/>
                        </a:rPr>
                        <a:t>а массовой информации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1200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3 784,19</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4 730,46</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4 667,87</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5 062,0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5 062,0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a:effectLst/>
                        </a:rPr>
                        <a:t>5 062,0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extLst>
                  <a:ext uri="{0D108BD9-81ED-4DB2-BD59-A6C34878D82A}">
                    <a16:rowId xmlns="" xmlns:a16="http://schemas.microsoft.com/office/drawing/2014/main" val="10010"/>
                  </a:ext>
                </a:extLst>
              </a:tr>
              <a:tr h="209812">
                <a:tc>
                  <a:txBody>
                    <a:bodyPr/>
                    <a:lstStyle/>
                    <a:p>
                      <a:pPr algn="l" fontAlgn="t"/>
                      <a:r>
                        <a:rPr lang="ru-RU" sz="1000" u="none" strike="noStrike" dirty="0">
                          <a:effectLst/>
                        </a:rPr>
                        <a:t>Условно-утвержденные</a:t>
                      </a:r>
                      <a:r>
                        <a:rPr lang="ru-RU" sz="1000" u="none" strike="noStrike" baseline="0" dirty="0">
                          <a:effectLst/>
                        </a:rPr>
                        <a:t> расходы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dirty="0">
                          <a:effectLst/>
                        </a:rPr>
                        <a:t>9900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 </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 </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 </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 </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26 293,0</a:t>
                      </a:r>
                      <a:r>
                        <a:rPr lang="ru-RU" sz="1000" u="none" strike="noStrike" kern="1200" dirty="0">
                          <a:effectLst/>
                        </a:rPr>
                        <a:t> </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55 261,0</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extLst>
                  <a:ext uri="{0D108BD9-81ED-4DB2-BD59-A6C34878D82A}">
                    <a16:rowId xmlns="" xmlns:a16="http://schemas.microsoft.com/office/drawing/2014/main" val="10011"/>
                  </a:ext>
                </a:extLst>
              </a:tr>
              <a:tr h="153325">
                <a:tc>
                  <a:txBody>
                    <a:bodyPr/>
                    <a:lstStyle/>
                    <a:p>
                      <a:pPr algn="l" fontAlgn="t"/>
                      <a:r>
                        <a:rPr lang="ru-RU" sz="1000" u="none" strike="noStrike" dirty="0">
                          <a:effectLst/>
                        </a:rPr>
                        <a:t>Расходы всего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solidFill>
                      <a:schemeClr val="bg2">
                        <a:lumMod val="90000"/>
                      </a:schemeClr>
                    </a:solidFill>
                  </a:tcPr>
                </a:tc>
                <a:tc>
                  <a:txBody>
                    <a:bodyPr/>
                    <a:lstStyle/>
                    <a:p>
                      <a:pPr algn="ctr" fontAlgn="ctr"/>
                      <a:r>
                        <a:rPr lang="ru-RU" sz="1000" u="none" strike="noStrike">
                          <a:effectLst/>
                        </a:rPr>
                        <a:t> </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a:effectLst/>
                        </a:rPr>
                        <a:t>1 896 528,44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2 307 003,05</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2 171 881,91</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1 969 112,9</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2 070 680,4</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solidFill>
                      <a:schemeClr val="bg2">
                        <a:lumMod val="90000"/>
                      </a:schemeClr>
                    </a:solidFill>
                  </a:tcPr>
                </a:tc>
                <a:tc>
                  <a:txBody>
                    <a:bodyPr/>
                    <a:lstStyle/>
                    <a:p>
                      <a:pPr marL="0" algn="ctr" defTabSz="685800" rtl="0" eaLnBrk="1" fontAlgn="ctr" latinLnBrk="0" hangingPunct="1"/>
                      <a:r>
                        <a:rPr lang="ru-RU" sz="1000" u="none" strike="noStrike" kern="1200" dirty="0" smtClean="0">
                          <a:effectLst/>
                        </a:rPr>
                        <a:t>2 217 096,9</a:t>
                      </a:r>
                      <a:endParaRPr lang="ru-RU" sz="10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8792" marR="8792" marT="8792" marB="0" anchor="ctr">
                    <a:solidFill>
                      <a:schemeClr val="bg2">
                        <a:lumMod val="90000"/>
                      </a:schemeClr>
                    </a:solidFill>
                  </a:tcPr>
                </a:tc>
                <a:extLst>
                  <a:ext uri="{0D108BD9-81ED-4DB2-BD59-A6C34878D82A}">
                    <a16:rowId xmlns="" xmlns:a16="http://schemas.microsoft.com/office/drawing/2014/main" val="10012"/>
                  </a:ext>
                </a:extLst>
              </a:tr>
            </a:tbl>
          </a:graphicData>
        </a:graphic>
      </p:graphicFrame>
      <p:graphicFrame>
        <p:nvGraphicFramePr>
          <p:cNvPr id="16" name="Диаграмма 1">
            <a:extLst>
              <a:ext uri="{FF2B5EF4-FFF2-40B4-BE49-F238E27FC236}">
                <a16:creationId xmlns="" xmlns:a16="http://schemas.microsoft.com/office/drawing/2014/main" id="{FE542FCE-6065-4EB9-8A7E-1E31C429E379}"/>
              </a:ext>
            </a:extLst>
          </p:cNvPr>
          <p:cNvGraphicFramePr>
            <a:graphicFrameLocks/>
          </p:cNvGraphicFramePr>
          <p:nvPr>
            <p:extLst>
              <p:ext uri="{D42A27DB-BD31-4B8C-83A1-F6EECF244321}">
                <p14:modId xmlns:p14="http://schemas.microsoft.com/office/powerpoint/2010/main" val="761135574"/>
              </p:ext>
            </p:extLst>
          </p:nvPr>
        </p:nvGraphicFramePr>
        <p:xfrm>
          <a:off x="323528" y="4230824"/>
          <a:ext cx="8820472" cy="2627175"/>
        </p:xfrm>
        <a:graphic>
          <a:graphicData uri="http://schemas.openxmlformats.org/drawingml/2006/chart">
            <c:chart xmlns:c="http://schemas.openxmlformats.org/drawingml/2006/chart" xmlns:r="http://schemas.openxmlformats.org/officeDocument/2006/relationships" r:id="rId3"/>
          </a:graphicData>
        </a:graphic>
      </p:graphicFrame>
      <p:sp>
        <p:nvSpPr>
          <p:cNvPr id="4" name="Прямоугольник 3"/>
          <p:cNvSpPr/>
          <p:nvPr/>
        </p:nvSpPr>
        <p:spPr>
          <a:xfrm>
            <a:off x="352425" y="4437112"/>
            <a:ext cx="1849042" cy="461665"/>
          </a:xfrm>
          <a:prstGeom prst="rect">
            <a:avLst/>
          </a:prstGeom>
        </p:spPr>
        <p:txBody>
          <a:bodyPr wrap="square">
            <a:spAutoFit/>
          </a:bodyPr>
          <a:lstStyle/>
          <a:p>
            <a:r>
              <a:rPr lang="ru-RU" altLang="ru-RU" sz="1200" b="1" dirty="0">
                <a:latin typeface="Times New Roman" panose="02020603050405020304" pitchFamily="18" charset="0"/>
                <a:cs typeface="Times New Roman" panose="02020603050405020304" pitchFamily="18" charset="0"/>
              </a:rPr>
              <a:t>Расходы бюджета по видам расходов, %</a:t>
            </a:r>
          </a:p>
        </p:txBody>
      </p:sp>
      <p:sp>
        <p:nvSpPr>
          <p:cNvPr id="5" name="Овал 4"/>
          <p:cNvSpPr/>
          <p:nvPr/>
        </p:nvSpPr>
        <p:spPr>
          <a:xfrm>
            <a:off x="7452320" y="584200"/>
            <a:ext cx="1296144" cy="25251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err="1">
                <a:solidFill>
                  <a:schemeClr val="tx1"/>
                </a:solidFill>
                <a:latin typeface="Times New Roman" panose="02020603050405020304" pitchFamily="18" charset="0"/>
                <a:cs typeface="Times New Roman" panose="02020603050405020304" pitchFamily="18" charset="0"/>
              </a:rPr>
              <a:t>тыс.рублей</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10400" y="4763"/>
            <a:ext cx="2133600" cy="365125"/>
          </a:xfrm>
        </p:spPr>
        <p:txBody>
          <a:bodyPr/>
          <a:lstStyle/>
          <a:p>
            <a:fld id="{434A3D7E-C280-4DCD-A7E1-93BBC7758E8E}" type="slidenum">
              <a:rPr lang="ru-RU" smtClean="0">
                <a:solidFill>
                  <a:schemeClr val="tx1"/>
                </a:solidFill>
              </a:rPr>
              <a:t>26</a:t>
            </a:fld>
            <a:endParaRPr lang="ru-RU" dirty="0">
              <a:solidFill>
                <a:schemeClr val="tx1"/>
              </a:solidFill>
            </a:endParaRPr>
          </a:p>
        </p:txBody>
      </p:sp>
    </p:spTree>
    <p:extLst>
      <p:ext uri="{BB962C8B-B14F-4D97-AF65-F5344CB8AC3E}">
        <p14:creationId xmlns:p14="http://schemas.microsoft.com/office/powerpoint/2010/main" val="3940842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Заголовок 1">
            <a:extLst>
              <a:ext uri="{FF2B5EF4-FFF2-40B4-BE49-F238E27FC236}">
                <a16:creationId xmlns="" xmlns:a16="http://schemas.microsoft.com/office/drawing/2014/main" id="{DFC97AFB-EF2B-4940-80A3-F845AA6E875C}"/>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0"/>
              </a:spcBef>
              <a:buFontTx/>
              <a:buNone/>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1203" name="TextBox 7">
            <a:extLst>
              <a:ext uri="{FF2B5EF4-FFF2-40B4-BE49-F238E27FC236}">
                <a16:creationId xmlns="" xmlns:a16="http://schemas.microsoft.com/office/drawing/2014/main" id="{6F82E46B-8026-4986-9F0D-9410132178B5}"/>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600" b="1">
                <a:latin typeface="Arial" panose="020B0604020202020204" pitchFamily="34" charset="0"/>
              </a:rPr>
              <a:t>. </a:t>
            </a:r>
          </a:p>
        </p:txBody>
      </p:sp>
      <p:sp>
        <p:nvSpPr>
          <p:cNvPr id="10" name="Заголовок 1">
            <a:extLst>
              <a:ext uri="{FF2B5EF4-FFF2-40B4-BE49-F238E27FC236}">
                <a16:creationId xmlns="" xmlns:a16="http://schemas.microsoft.com/office/drawing/2014/main" id="{FCE84843-9699-4D47-A15E-13BE482E5051}"/>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1205" name="Заголовок 1">
            <a:extLst>
              <a:ext uri="{FF2B5EF4-FFF2-40B4-BE49-F238E27FC236}">
                <a16:creationId xmlns="" xmlns:a16="http://schemas.microsoft.com/office/drawing/2014/main" id="{DF1907B0-CA29-4101-8205-BBF307E1EF06}"/>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0"/>
              </a:spcBef>
              <a:buFontTx/>
              <a:buNone/>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1206" name="TextBox 2">
            <a:extLst>
              <a:ext uri="{FF2B5EF4-FFF2-40B4-BE49-F238E27FC236}">
                <a16:creationId xmlns="" xmlns:a16="http://schemas.microsoft.com/office/drawing/2014/main" id="{39CF8325-BAFE-4414-A145-DD03F3CDCBE3}"/>
              </a:ext>
            </a:extLst>
          </p:cNvPr>
          <p:cNvSpPr txBox="1">
            <a:spLocks noChangeArrowheads="1"/>
          </p:cNvSpPr>
          <p:nvPr/>
        </p:nvSpPr>
        <p:spPr bwMode="auto">
          <a:xfrm>
            <a:off x="0" y="0"/>
            <a:ext cx="9144000" cy="584775"/>
          </a:xfrm>
          <a:prstGeom prst="rect">
            <a:avLst/>
          </a:prstGeom>
          <a:solidFill>
            <a:schemeClr val="bg2">
              <a:lumMod val="90000"/>
            </a:schemeClr>
          </a:solidFill>
          <a:ln>
            <a:noFill/>
          </a:ln>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600" dirty="0">
                <a:solidFill>
                  <a:srgbClr val="002060"/>
                </a:solidFill>
                <a:latin typeface="Times New Roman" panose="02020603050405020304" pitchFamily="18" charset="0"/>
                <a:cs typeface="Times New Roman" panose="02020603050405020304" pitchFamily="18" charset="0"/>
              </a:rPr>
              <a:t>                Основные показатели бюджета муниципального района Мелеузовский район </a:t>
            </a:r>
          </a:p>
          <a:p>
            <a:pPr algn="ctr">
              <a:spcBef>
                <a:spcPct val="0"/>
              </a:spcBef>
              <a:buFontTx/>
              <a:buNone/>
            </a:pPr>
            <a:r>
              <a:rPr lang="ru-RU" altLang="ru-RU" sz="1600" dirty="0">
                <a:solidFill>
                  <a:srgbClr val="002060"/>
                </a:solidFill>
                <a:latin typeface="Times New Roman" panose="02020603050405020304" pitchFamily="18" charset="0"/>
                <a:cs typeface="Times New Roman" panose="02020603050405020304" pitchFamily="18" charset="0"/>
              </a:rPr>
              <a:t>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pic>
        <p:nvPicPr>
          <p:cNvPr id="51207" name="Picture 3">
            <a:extLst>
              <a:ext uri="{FF2B5EF4-FFF2-40B4-BE49-F238E27FC236}">
                <a16:creationId xmlns="" xmlns:a16="http://schemas.microsoft.com/office/drawing/2014/main" id="{712BBC0C-CE4A-48BB-9502-4AA5E86EB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8" y="6305"/>
            <a:ext cx="704850" cy="75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52F5DC8C-4F21-451A-9B03-079D276F45E7}"/>
              </a:ext>
            </a:extLst>
          </p:cNvPr>
          <p:cNvGraphicFramePr>
            <a:graphicFrameLocks noGrp="1"/>
          </p:cNvGraphicFramePr>
          <p:nvPr>
            <p:extLst>
              <p:ext uri="{D42A27DB-BD31-4B8C-83A1-F6EECF244321}">
                <p14:modId xmlns:p14="http://schemas.microsoft.com/office/powerpoint/2010/main" val="3049910963"/>
              </p:ext>
            </p:extLst>
          </p:nvPr>
        </p:nvGraphicFramePr>
        <p:xfrm>
          <a:off x="257629" y="1138238"/>
          <a:ext cx="8342313" cy="1571626"/>
        </p:xfrm>
        <a:graphic>
          <a:graphicData uri="http://schemas.openxmlformats.org/drawingml/2006/table">
            <a:tbl>
              <a:tblPr firstRow="1" bandRow="1">
                <a:tableStyleId>{F5AB1C69-6EDB-4FF4-983F-18BD219EF322}</a:tableStyleId>
              </a:tblPr>
              <a:tblGrid>
                <a:gridCol w="1812814">
                  <a:extLst>
                    <a:ext uri="{9D8B030D-6E8A-4147-A177-3AD203B41FA5}">
                      <a16:colId xmlns="" xmlns:a16="http://schemas.microsoft.com/office/drawing/2014/main" val="20000"/>
                    </a:ext>
                  </a:extLst>
                </a:gridCol>
                <a:gridCol w="866997">
                  <a:extLst>
                    <a:ext uri="{9D8B030D-6E8A-4147-A177-3AD203B41FA5}">
                      <a16:colId xmlns="" xmlns:a16="http://schemas.microsoft.com/office/drawing/2014/main" val="20001"/>
                    </a:ext>
                  </a:extLst>
                </a:gridCol>
                <a:gridCol w="1261088">
                  <a:extLst>
                    <a:ext uri="{9D8B030D-6E8A-4147-A177-3AD203B41FA5}">
                      <a16:colId xmlns="" xmlns:a16="http://schemas.microsoft.com/office/drawing/2014/main" val="20003"/>
                    </a:ext>
                  </a:extLst>
                </a:gridCol>
                <a:gridCol w="1103452">
                  <a:extLst>
                    <a:ext uri="{9D8B030D-6E8A-4147-A177-3AD203B41FA5}">
                      <a16:colId xmlns="" xmlns:a16="http://schemas.microsoft.com/office/drawing/2014/main" val="20004"/>
                    </a:ext>
                  </a:extLst>
                </a:gridCol>
                <a:gridCol w="1103452">
                  <a:extLst>
                    <a:ext uri="{9D8B030D-6E8A-4147-A177-3AD203B41FA5}">
                      <a16:colId xmlns="" xmlns:a16="http://schemas.microsoft.com/office/drawing/2014/main" val="20005"/>
                    </a:ext>
                  </a:extLst>
                </a:gridCol>
                <a:gridCol w="1182270">
                  <a:extLst>
                    <a:ext uri="{9D8B030D-6E8A-4147-A177-3AD203B41FA5}">
                      <a16:colId xmlns="" xmlns:a16="http://schemas.microsoft.com/office/drawing/2014/main" val="20006"/>
                    </a:ext>
                  </a:extLst>
                </a:gridCol>
                <a:gridCol w="1012240">
                  <a:extLst>
                    <a:ext uri="{9D8B030D-6E8A-4147-A177-3AD203B41FA5}">
                      <a16:colId xmlns="" xmlns:a16="http://schemas.microsoft.com/office/drawing/2014/main" val="20007"/>
                    </a:ext>
                  </a:extLst>
                </a:gridCol>
              </a:tblGrid>
              <a:tr h="457128">
                <a:tc>
                  <a:txBody>
                    <a:bodyPr/>
                    <a:lstStyle/>
                    <a:p>
                      <a:r>
                        <a:rPr lang="ru-RU" sz="1200" dirty="0"/>
                        <a:t>Наименование показателя</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2018 </a:t>
                      </a:r>
                      <a:r>
                        <a:rPr lang="ru-RU" sz="1200" dirty="0"/>
                        <a:t>год (отчет)</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2019 </a:t>
                      </a:r>
                      <a:r>
                        <a:rPr lang="ru-RU" sz="1200" dirty="0"/>
                        <a:t>год (</a:t>
                      </a:r>
                      <a:r>
                        <a:rPr lang="ru-RU" sz="1200" dirty="0" err="1"/>
                        <a:t>уточн.план</a:t>
                      </a:r>
                      <a:r>
                        <a:rPr lang="ru-RU" sz="1200" dirty="0"/>
                        <a:t>)</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2019 </a:t>
                      </a:r>
                      <a:r>
                        <a:rPr lang="ru-RU" sz="1200" dirty="0"/>
                        <a:t>год (отчет)</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2020</a:t>
                      </a:r>
                      <a:r>
                        <a:rPr lang="ru-RU" sz="1200" baseline="0" dirty="0" smtClean="0"/>
                        <a:t> </a:t>
                      </a:r>
                      <a:r>
                        <a:rPr lang="ru-RU" sz="1200" baseline="0" dirty="0"/>
                        <a:t>год (план)</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2021</a:t>
                      </a:r>
                      <a:r>
                        <a:rPr lang="ru-RU" sz="1200" baseline="0" dirty="0" smtClean="0"/>
                        <a:t> </a:t>
                      </a:r>
                      <a:r>
                        <a:rPr lang="ru-RU" sz="1200" baseline="0" dirty="0"/>
                        <a:t>год (план)</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2022</a:t>
                      </a:r>
                      <a:r>
                        <a:rPr lang="ru-RU" sz="1200" baseline="0" dirty="0" smtClean="0"/>
                        <a:t>год </a:t>
                      </a:r>
                      <a:r>
                        <a:rPr lang="ru-RU" sz="1200" baseline="0" dirty="0"/>
                        <a:t>(план)</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0"/>
                  </a:ext>
                </a:extLst>
              </a:tr>
              <a:tr h="363300">
                <a:tc>
                  <a:txBody>
                    <a:bodyPr/>
                    <a:lstStyle/>
                    <a:p>
                      <a:r>
                        <a:rPr lang="ru-RU" sz="1200" dirty="0"/>
                        <a:t>Итого доходов</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a:t>1 737,75</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1 916,00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1 995,25</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1 803,57</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1 905,11</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2 045,50</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1"/>
                  </a:ext>
                </a:extLst>
              </a:tr>
              <a:tr h="294070">
                <a:tc>
                  <a:txBody>
                    <a:bodyPr/>
                    <a:lstStyle/>
                    <a:p>
                      <a:r>
                        <a:rPr lang="ru-RU" sz="1200" dirty="0"/>
                        <a:t>Итого расходов</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a:t>1 728,00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2 091,79</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a:t>
                      </a:r>
                      <a:r>
                        <a:rPr lang="ru-RU" sz="1200" baseline="0" dirty="0" smtClean="0"/>
                        <a:t> 972,76</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1 803,57</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1 905,11</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2 045,50</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2"/>
                  </a:ext>
                </a:extLst>
              </a:tr>
              <a:tr h="457128">
                <a:tc>
                  <a:txBody>
                    <a:bodyPr/>
                    <a:lstStyle/>
                    <a:p>
                      <a:r>
                        <a:rPr lang="ru-RU" sz="1200" dirty="0"/>
                        <a:t>Дефицит(-) /профицит(+)</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a:t>+9,75</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-175,79</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t>+22,49</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a:t>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a:t>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a:t>0,0</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3"/>
                  </a:ext>
                </a:extLst>
              </a:tr>
            </a:tbl>
          </a:graphicData>
        </a:graphic>
      </p:graphicFrame>
      <p:sp>
        <p:nvSpPr>
          <p:cNvPr id="51255" name="TextBox 17">
            <a:extLst>
              <a:ext uri="{FF2B5EF4-FFF2-40B4-BE49-F238E27FC236}">
                <a16:creationId xmlns="" xmlns:a16="http://schemas.microsoft.com/office/drawing/2014/main" id="{21638B9F-642F-4C04-B414-F77630177A84}"/>
              </a:ext>
            </a:extLst>
          </p:cNvPr>
          <p:cNvSpPr txBox="1">
            <a:spLocks noChangeArrowheads="1"/>
          </p:cNvSpPr>
          <p:nvPr/>
        </p:nvSpPr>
        <p:spPr bwMode="auto">
          <a:xfrm>
            <a:off x="531813" y="857251"/>
            <a:ext cx="7199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200" dirty="0">
                <a:latin typeface="Times New Roman" panose="02020603050405020304" pitchFamily="18" charset="0"/>
                <a:cs typeface="Times New Roman" panose="02020603050405020304" pitchFamily="18" charset="0"/>
              </a:rPr>
              <a:t>Основные показатели  бюджета муниципального района </a:t>
            </a:r>
            <a:r>
              <a:rPr lang="ru-RU" altLang="ru-RU" sz="1200" dirty="0" err="1">
                <a:latin typeface="Times New Roman" panose="02020603050405020304" pitchFamily="18" charset="0"/>
                <a:cs typeface="Times New Roman" panose="02020603050405020304" pitchFamily="18" charset="0"/>
              </a:rPr>
              <a:t>Мелеузовский</a:t>
            </a:r>
            <a:r>
              <a:rPr lang="ru-RU" altLang="ru-RU" sz="1200" dirty="0">
                <a:latin typeface="Times New Roman" panose="02020603050405020304" pitchFamily="18" charset="0"/>
                <a:cs typeface="Times New Roman" panose="02020603050405020304" pitchFamily="18" charset="0"/>
              </a:rPr>
              <a:t> район республики Башкортостан</a:t>
            </a:r>
          </a:p>
        </p:txBody>
      </p:sp>
      <p:sp>
        <p:nvSpPr>
          <p:cNvPr id="51256" name="TextBox 18">
            <a:extLst>
              <a:ext uri="{FF2B5EF4-FFF2-40B4-BE49-F238E27FC236}">
                <a16:creationId xmlns="" xmlns:a16="http://schemas.microsoft.com/office/drawing/2014/main" id="{FFCFF032-0A31-4C97-8F8A-320948D17D07}"/>
              </a:ext>
            </a:extLst>
          </p:cNvPr>
          <p:cNvSpPr txBox="1">
            <a:spLocks noChangeArrowheads="1"/>
          </p:cNvSpPr>
          <p:nvPr/>
        </p:nvSpPr>
        <p:spPr bwMode="auto">
          <a:xfrm>
            <a:off x="323850" y="2924944"/>
            <a:ext cx="8496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200" dirty="0">
                <a:latin typeface="Times New Roman" panose="02020603050405020304" pitchFamily="18" charset="0"/>
                <a:cs typeface="Times New Roman" panose="02020603050405020304" pitchFamily="18" charset="0"/>
              </a:rPr>
              <a:t>                  Динамика показателей  бюджета муниципального района Мелеузовский район Республики Башкортостан</a:t>
            </a:r>
          </a:p>
        </p:txBody>
      </p:sp>
      <p:sp>
        <p:nvSpPr>
          <p:cNvPr id="51257" name="TextBox 19">
            <a:extLst>
              <a:ext uri="{FF2B5EF4-FFF2-40B4-BE49-F238E27FC236}">
                <a16:creationId xmlns="" xmlns:a16="http://schemas.microsoft.com/office/drawing/2014/main" id="{1FF708C3-CD29-4CCA-85C9-A281FDB11C50}"/>
              </a:ext>
            </a:extLst>
          </p:cNvPr>
          <p:cNvSpPr txBox="1">
            <a:spLocks noChangeArrowheads="1"/>
          </p:cNvSpPr>
          <p:nvPr/>
        </p:nvSpPr>
        <p:spPr bwMode="auto">
          <a:xfrm>
            <a:off x="8027193" y="876300"/>
            <a:ext cx="989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51258" name="TextBox 20">
            <a:extLst>
              <a:ext uri="{FF2B5EF4-FFF2-40B4-BE49-F238E27FC236}">
                <a16:creationId xmlns="" xmlns:a16="http://schemas.microsoft.com/office/drawing/2014/main" id="{19ECE889-6446-4010-A3D5-D12D10BAA739}"/>
              </a:ext>
            </a:extLst>
          </p:cNvPr>
          <p:cNvSpPr txBox="1">
            <a:spLocks noChangeArrowheads="1"/>
          </p:cNvSpPr>
          <p:nvPr/>
        </p:nvSpPr>
        <p:spPr bwMode="auto">
          <a:xfrm>
            <a:off x="7703004" y="3202756"/>
            <a:ext cx="11525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dirty="0">
                <a:latin typeface="Times New Roman" panose="02020603050405020304" pitchFamily="18" charset="0"/>
                <a:cs typeface="Times New Roman" panose="02020603050405020304" pitchFamily="18" charset="0"/>
              </a:rPr>
              <a:t>в процентах</a:t>
            </a:r>
          </a:p>
        </p:txBody>
      </p:sp>
      <p:pic>
        <p:nvPicPr>
          <p:cNvPr id="51260" name="Рисунок 1" descr="http://romas-flowers.ru/files/%D0%BD%D0%B0%D0%BB%D0%B8%D1%87%D0%BA%D0%B0.jpg">
            <a:extLst>
              <a:ext uri="{FF2B5EF4-FFF2-40B4-BE49-F238E27FC236}">
                <a16:creationId xmlns="" xmlns:a16="http://schemas.microsoft.com/office/drawing/2014/main" id="{9E1432FA-2050-49A8-BA2B-54F6493F08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43" y="4846637"/>
            <a:ext cx="2277269" cy="1196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1261" name="Рисунок 6" descr="http://xn--80aa3adxha4f.kz/uploads/posts/2010-07/1280169643_6582_1.jpg">
            <a:extLst>
              <a:ext uri="{FF2B5EF4-FFF2-40B4-BE49-F238E27FC236}">
                <a16:creationId xmlns="" xmlns:a16="http://schemas.microsoft.com/office/drawing/2014/main" id="{5E393C68-5412-4747-AE0F-BD6F56BF44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2734" y="4751387"/>
            <a:ext cx="193796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Диаграмма 4">
            <a:extLst>
              <a:ext uri="{FF2B5EF4-FFF2-40B4-BE49-F238E27FC236}">
                <a16:creationId xmlns="" xmlns:a16="http://schemas.microsoft.com/office/drawing/2014/main" id="{6A3692B7-E4F7-4439-BCF8-FB167A2A8D94}"/>
              </a:ext>
            </a:extLst>
          </p:cNvPr>
          <p:cNvGraphicFramePr>
            <a:graphicFrameLocks/>
          </p:cNvGraphicFramePr>
          <p:nvPr>
            <p:extLst>
              <p:ext uri="{D42A27DB-BD31-4B8C-83A1-F6EECF244321}">
                <p14:modId xmlns:p14="http://schemas.microsoft.com/office/powerpoint/2010/main" val="3874329049"/>
              </p:ext>
            </p:extLst>
          </p:nvPr>
        </p:nvGraphicFramePr>
        <p:xfrm>
          <a:off x="2074068" y="2924944"/>
          <a:ext cx="5378252" cy="3794072"/>
        </p:xfrm>
        <a:graphic>
          <a:graphicData uri="http://schemas.openxmlformats.org/drawingml/2006/chart">
            <c:chart xmlns:c="http://schemas.openxmlformats.org/drawingml/2006/chart" xmlns:r="http://schemas.openxmlformats.org/officeDocument/2006/relationships" r:id="rId5"/>
          </a:graphicData>
        </a:graphic>
      </p:graphicFrame>
      <p:sp>
        <p:nvSpPr>
          <p:cNvPr id="3" name="Прямоугольник 2"/>
          <p:cNvSpPr/>
          <p:nvPr/>
        </p:nvSpPr>
        <p:spPr>
          <a:xfrm>
            <a:off x="179388" y="3509079"/>
            <a:ext cx="2141424" cy="1200329"/>
          </a:xfrm>
          <a:prstGeom prst="rect">
            <a:avLst/>
          </a:prstGeom>
        </p:spPr>
        <p:txBody>
          <a:bodyPr wrap="square">
            <a:spAutoFit/>
          </a:bodyPr>
          <a:lstStyle/>
          <a:p>
            <a:r>
              <a:rPr lang="ru-RU" sz="1200" b="1" dirty="0">
                <a:latin typeface="Times New Roman" panose="02020603050405020304" pitchFamily="18" charset="0"/>
                <a:cs typeface="Times New Roman" panose="02020603050405020304" pitchFamily="18" charset="0"/>
              </a:rPr>
              <a:t>Нельзя полагаться на те доходы, которые мы только надеемся получить, какими бы верными они не казались</a:t>
            </a:r>
            <a:r>
              <a:rPr lang="ru-RU" sz="1200" dirty="0">
                <a:latin typeface="Times New Roman" panose="02020603050405020304" pitchFamily="18" charset="0"/>
                <a:cs typeface="Times New Roman" panose="02020603050405020304" pitchFamily="18" charset="0"/>
              </a:rPr>
              <a:t>.</a:t>
            </a:r>
          </a:p>
          <a:p>
            <a:r>
              <a:rPr lang="ru-RU" sz="1200" i="1" dirty="0">
                <a:latin typeface="Times New Roman" panose="02020603050405020304" pitchFamily="18" charset="0"/>
                <a:cs typeface="Times New Roman" panose="02020603050405020304" pitchFamily="18" charset="0"/>
              </a:rPr>
              <a:t> Мишель де Монтень</a:t>
            </a:r>
          </a:p>
        </p:txBody>
      </p:sp>
      <p:sp>
        <p:nvSpPr>
          <p:cNvPr id="4" name="Полилиния 3"/>
          <p:cNvSpPr/>
          <p:nvPr/>
        </p:nvSpPr>
        <p:spPr>
          <a:xfrm>
            <a:off x="43543" y="3254829"/>
            <a:ext cx="2394857" cy="1763485"/>
          </a:xfrm>
          <a:custGeom>
            <a:avLst/>
            <a:gdLst>
              <a:gd name="connsiteX0" fmla="*/ 598714 w 2394857"/>
              <a:gd name="connsiteY0" fmla="*/ 206828 h 1763485"/>
              <a:gd name="connsiteX1" fmla="*/ 598714 w 2394857"/>
              <a:gd name="connsiteY1" fmla="*/ 206828 h 1763485"/>
              <a:gd name="connsiteX2" fmla="*/ 729343 w 2394857"/>
              <a:gd name="connsiteY2" fmla="*/ 130628 h 1763485"/>
              <a:gd name="connsiteX3" fmla="*/ 794657 w 2394857"/>
              <a:gd name="connsiteY3" fmla="*/ 108857 h 1763485"/>
              <a:gd name="connsiteX4" fmla="*/ 881743 w 2394857"/>
              <a:gd name="connsiteY4" fmla="*/ 76200 h 1763485"/>
              <a:gd name="connsiteX5" fmla="*/ 957943 w 2394857"/>
              <a:gd name="connsiteY5" fmla="*/ 43542 h 1763485"/>
              <a:gd name="connsiteX6" fmla="*/ 1284514 w 2394857"/>
              <a:gd name="connsiteY6" fmla="*/ 32657 h 1763485"/>
              <a:gd name="connsiteX7" fmla="*/ 1328057 w 2394857"/>
              <a:gd name="connsiteY7" fmla="*/ 21771 h 1763485"/>
              <a:gd name="connsiteX8" fmla="*/ 1426028 w 2394857"/>
              <a:gd name="connsiteY8" fmla="*/ 0 h 1763485"/>
              <a:gd name="connsiteX9" fmla="*/ 1970314 w 2394857"/>
              <a:gd name="connsiteY9" fmla="*/ 10885 h 1763485"/>
              <a:gd name="connsiteX10" fmla="*/ 2013857 w 2394857"/>
              <a:gd name="connsiteY10" fmla="*/ 21771 h 1763485"/>
              <a:gd name="connsiteX11" fmla="*/ 2155371 w 2394857"/>
              <a:gd name="connsiteY11" fmla="*/ 32657 h 1763485"/>
              <a:gd name="connsiteX12" fmla="*/ 2198914 w 2394857"/>
              <a:gd name="connsiteY12" fmla="*/ 76200 h 1763485"/>
              <a:gd name="connsiteX13" fmla="*/ 2242457 w 2394857"/>
              <a:gd name="connsiteY13" fmla="*/ 130628 h 1763485"/>
              <a:gd name="connsiteX14" fmla="*/ 2286000 w 2394857"/>
              <a:gd name="connsiteY14" fmla="*/ 217714 h 1763485"/>
              <a:gd name="connsiteX15" fmla="*/ 2296886 w 2394857"/>
              <a:gd name="connsiteY15" fmla="*/ 250371 h 1763485"/>
              <a:gd name="connsiteX16" fmla="*/ 2351314 w 2394857"/>
              <a:gd name="connsiteY16" fmla="*/ 304800 h 1763485"/>
              <a:gd name="connsiteX17" fmla="*/ 2383971 w 2394857"/>
              <a:gd name="connsiteY17" fmla="*/ 413657 h 1763485"/>
              <a:gd name="connsiteX18" fmla="*/ 2394857 w 2394857"/>
              <a:gd name="connsiteY18" fmla="*/ 468085 h 1763485"/>
              <a:gd name="connsiteX19" fmla="*/ 2383971 w 2394857"/>
              <a:gd name="connsiteY19" fmla="*/ 1099457 h 1763485"/>
              <a:gd name="connsiteX20" fmla="*/ 2373086 w 2394857"/>
              <a:gd name="connsiteY20" fmla="*/ 1132114 h 1763485"/>
              <a:gd name="connsiteX21" fmla="*/ 2351314 w 2394857"/>
              <a:gd name="connsiteY21" fmla="*/ 1175657 h 1763485"/>
              <a:gd name="connsiteX22" fmla="*/ 2340428 w 2394857"/>
              <a:gd name="connsiteY22" fmla="*/ 1219200 h 1763485"/>
              <a:gd name="connsiteX23" fmla="*/ 2318657 w 2394857"/>
              <a:gd name="connsiteY23" fmla="*/ 1251857 h 1763485"/>
              <a:gd name="connsiteX24" fmla="*/ 2307771 w 2394857"/>
              <a:gd name="connsiteY24" fmla="*/ 1284514 h 1763485"/>
              <a:gd name="connsiteX25" fmla="*/ 2264228 w 2394857"/>
              <a:gd name="connsiteY25" fmla="*/ 1338942 h 1763485"/>
              <a:gd name="connsiteX26" fmla="*/ 2209800 w 2394857"/>
              <a:gd name="connsiteY26" fmla="*/ 1415142 h 1763485"/>
              <a:gd name="connsiteX27" fmla="*/ 2188028 w 2394857"/>
              <a:gd name="connsiteY27" fmla="*/ 1436914 h 1763485"/>
              <a:gd name="connsiteX28" fmla="*/ 2177143 w 2394857"/>
              <a:gd name="connsiteY28" fmla="*/ 1469571 h 1763485"/>
              <a:gd name="connsiteX29" fmla="*/ 2111828 w 2394857"/>
              <a:gd name="connsiteY29" fmla="*/ 1491342 h 1763485"/>
              <a:gd name="connsiteX30" fmla="*/ 2046514 w 2394857"/>
              <a:gd name="connsiteY30" fmla="*/ 1524000 h 1763485"/>
              <a:gd name="connsiteX31" fmla="*/ 1981200 w 2394857"/>
              <a:gd name="connsiteY31" fmla="*/ 1545771 h 1763485"/>
              <a:gd name="connsiteX32" fmla="*/ 1959428 w 2394857"/>
              <a:gd name="connsiteY32" fmla="*/ 1567542 h 1763485"/>
              <a:gd name="connsiteX33" fmla="*/ 1915886 w 2394857"/>
              <a:gd name="connsiteY33" fmla="*/ 1578428 h 1763485"/>
              <a:gd name="connsiteX34" fmla="*/ 1752600 w 2394857"/>
              <a:gd name="connsiteY34" fmla="*/ 1589314 h 1763485"/>
              <a:gd name="connsiteX35" fmla="*/ 1719943 w 2394857"/>
              <a:gd name="connsiteY35" fmla="*/ 1600200 h 1763485"/>
              <a:gd name="connsiteX36" fmla="*/ 1382486 w 2394857"/>
              <a:gd name="connsiteY36" fmla="*/ 1578428 h 1763485"/>
              <a:gd name="connsiteX37" fmla="*/ 1143000 w 2394857"/>
              <a:gd name="connsiteY37" fmla="*/ 1589314 h 1763485"/>
              <a:gd name="connsiteX38" fmla="*/ 1077686 w 2394857"/>
              <a:gd name="connsiteY38" fmla="*/ 1611085 h 1763485"/>
              <a:gd name="connsiteX39" fmla="*/ 990600 w 2394857"/>
              <a:gd name="connsiteY39" fmla="*/ 1654628 h 1763485"/>
              <a:gd name="connsiteX40" fmla="*/ 957943 w 2394857"/>
              <a:gd name="connsiteY40" fmla="*/ 1665514 h 1763485"/>
              <a:gd name="connsiteX41" fmla="*/ 925286 w 2394857"/>
              <a:gd name="connsiteY41" fmla="*/ 1676400 h 1763485"/>
              <a:gd name="connsiteX42" fmla="*/ 870857 w 2394857"/>
              <a:gd name="connsiteY42" fmla="*/ 1709057 h 1763485"/>
              <a:gd name="connsiteX43" fmla="*/ 838200 w 2394857"/>
              <a:gd name="connsiteY43" fmla="*/ 1741714 h 1763485"/>
              <a:gd name="connsiteX44" fmla="*/ 805543 w 2394857"/>
              <a:gd name="connsiteY44" fmla="*/ 1752600 h 1763485"/>
              <a:gd name="connsiteX45" fmla="*/ 783771 w 2394857"/>
              <a:gd name="connsiteY45" fmla="*/ 1763485 h 1763485"/>
              <a:gd name="connsiteX46" fmla="*/ 185057 w 2394857"/>
              <a:gd name="connsiteY46" fmla="*/ 1480457 h 1763485"/>
              <a:gd name="connsiteX47" fmla="*/ 87086 w 2394857"/>
              <a:gd name="connsiteY47" fmla="*/ 1393371 h 1763485"/>
              <a:gd name="connsiteX48" fmla="*/ 43543 w 2394857"/>
              <a:gd name="connsiteY48" fmla="*/ 1349828 h 1763485"/>
              <a:gd name="connsiteX49" fmla="*/ 10886 w 2394857"/>
              <a:gd name="connsiteY49" fmla="*/ 1251857 h 1763485"/>
              <a:gd name="connsiteX50" fmla="*/ 0 w 2394857"/>
              <a:gd name="connsiteY50" fmla="*/ 1219200 h 1763485"/>
              <a:gd name="connsiteX51" fmla="*/ 10886 w 2394857"/>
              <a:gd name="connsiteY51" fmla="*/ 1023257 h 1763485"/>
              <a:gd name="connsiteX52" fmla="*/ 21771 w 2394857"/>
              <a:gd name="connsiteY52" fmla="*/ 990600 h 1763485"/>
              <a:gd name="connsiteX53" fmla="*/ 32657 w 2394857"/>
              <a:gd name="connsiteY53" fmla="*/ 947057 h 1763485"/>
              <a:gd name="connsiteX54" fmla="*/ 54428 w 2394857"/>
              <a:gd name="connsiteY54" fmla="*/ 881742 h 1763485"/>
              <a:gd name="connsiteX55" fmla="*/ 76200 w 2394857"/>
              <a:gd name="connsiteY55" fmla="*/ 794657 h 1763485"/>
              <a:gd name="connsiteX56" fmla="*/ 97971 w 2394857"/>
              <a:gd name="connsiteY56" fmla="*/ 729342 h 1763485"/>
              <a:gd name="connsiteX57" fmla="*/ 108857 w 2394857"/>
              <a:gd name="connsiteY57" fmla="*/ 631371 h 1763485"/>
              <a:gd name="connsiteX58" fmla="*/ 119743 w 2394857"/>
              <a:gd name="connsiteY58" fmla="*/ 598714 h 1763485"/>
              <a:gd name="connsiteX59" fmla="*/ 141514 w 2394857"/>
              <a:gd name="connsiteY59" fmla="*/ 293914 h 1763485"/>
              <a:gd name="connsiteX60" fmla="*/ 163286 w 2394857"/>
              <a:gd name="connsiteY60" fmla="*/ 228600 h 1763485"/>
              <a:gd name="connsiteX61" fmla="*/ 206828 w 2394857"/>
              <a:gd name="connsiteY61" fmla="*/ 206828 h 1763485"/>
              <a:gd name="connsiteX62" fmla="*/ 239486 w 2394857"/>
              <a:gd name="connsiteY62" fmla="*/ 185057 h 1763485"/>
              <a:gd name="connsiteX63" fmla="*/ 283028 w 2394857"/>
              <a:gd name="connsiteY63" fmla="*/ 174171 h 1763485"/>
              <a:gd name="connsiteX64" fmla="*/ 381000 w 2394857"/>
              <a:gd name="connsiteY64" fmla="*/ 141514 h 1763485"/>
              <a:gd name="connsiteX65" fmla="*/ 446314 w 2394857"/>
              <a:gd name="connsiteY65" fmla="*/ 119742 h 1763485"/>
              <a:gd name="connsiteX66" fmla="*/ 478971 w 2394857"/>
              <a:gd name="connsiteY66" fmla="*/ 108857 h 1763485"/>
              <a:gd name="connsiteX67" fmla="*/ 587828 w 2394857"/>
              <a:gd name="connsiteY67" fmla="*/ 119742 h 1763485"/>
              <a:gd name="connsiteX68" fmla="*/ 620486 w 2394857"/>
              <a:gd name="connsiteY68" fmla="*/ 174171 h 1763485"/>
              <a:gd name="connsiteX69" fmla="*/ 696686 w 2394857"/>
              <a:gd name="connsiteY69" fmla="*/ 174171 h 1763485"/>
              <a:gd name="connsiteX70" fmla="*/ 598714 w 2394857"/>
              <a:gd name="connsiteY70" fmla="*/ 206828 h 176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394857" h="1763485">
                <a:moveTo>
                  <a:pt x="598714" y="206828"/>
                </a:moveTo>
                <a:lnTo>
                  <a:pt x="598714" y="206828"/>
                </a:lnTo>
                <a:cubicBezTo>
                  <a:pt x="630022" y="187261"/>
                  <a:pt x="688147" y="147106"/>
                  <a:pt x="729343" y="130628"/>
                </a:cubicBezTo>
                <a:cubicBezTo>
                  <a:pt x="750651" y="122105"/>
                  <a:pt x="772886" y="116114"/>
                  <a:pt x="794657" y="108857"/>
                </a:cubicBezTo>
                <a:cubicBezTo>
                  <a:pt x="822915" y="99438"/>
                  <a:pt x="855719" y="89212"/>
                  <a:pt x="881743" y="76200"/>
                </a:cubicBezTo>
                <a:cubicBezTo>
                  <a:pt x="922580" y="55782"/>
                  <a:pt x="906589" y="46563"/>
                  <a:pt x="957943" y="43542"/>
                </a:cubicBezTo>
                <a:cubicBezTo>
                  <a:pt x="1066673" y="37146"/>
                  <a:pt x="1175657" y="36285"/>
                  <a:pt x="1284514" y="32657"/>
                </a:cubicBezTo>
                <a:cubicBezTo>
                  <a:pt x="1299028" y="29028"/>
                  <a:pt x="1313452" y="25017"/>
                  <a:pt x="1328057" y="21771"/>
                </a:cubicBezTo>
                <a:cubicBezTo>
                  <a:pt x="1452469" y="-5877"/>
                  <a:pt x="1319811" y="26553"/>
                  <a:pt x="1426028" y="0"/>
                </a:cubicBezTo>
                <a:lnTo>
                  <a:pt x="1970314" y="10885"/>
                </a:lnTo>
                <a:cubicBezTo>
                  <a:pt x="1985265" y="11439"/>
                  <a:pt x="1998998" y="20023"/>
                  <a:pt x="2013857" y="21771"/>
                </a:cubicBezTo>
                <a:cubicBezTo>
                  <a:pt x="2060844" y="27299"/>
                  <a:pt x="2108200" y="29028"/>
                  <a:pt x="2155371" y="32657"/>
                </a:cubicBezTo>
                <a:cubicBezTo>
                  <a:pt x="2213429" y="52008"/>
                  <a:pt x="2169884" y="27818"/>
                  <a:pt x="2198914" y="76200"/>
                </a:cubicBezTo>
                <a:cubicBezTo>
                  <a:pt x="2237691" y="140828"/>
                  <a:pt x="2205108" y="46592"/>
                  <a:pt x="2242457" y="130628"/>
                </a:cubicBezTo>
                <a:cubicBezTo>
                  <a:pt x="2282483" y="220688"/>
                  <a:pt x="2241288" y="173002"/>
                  <a:pt x="2286000" y="217714"/>
                </a:cubicBezTo>
                <a:cubicBezTo>
                  <a:pt x="2289629" y="228600"/>
                  <a:pt x="2290001" y="241191"/>
                  <a:pt x="2296886" y="250371"/>
                </a:cubicBezTo>
                <a:cubicBezTo>
                  <a:pt x="2312281" y="270897"/>
                  <a:pt x="2351314" y="304800"/>
                  <a:pt x="2351314" y="304800"/>
                </a:cubicBezTo>
                <a:cubicBezTo>
                  <a:pt x="2367766" y="370606"/>
                  <a:pt x="2357469" y="334149"/>
                  <a:pt x="2383971" y="413657"/>
                </a:cubicBezTo>
                <a:cubicBezTo>
                  <a:pt x="2389822" y="431210"/>
                  <a:pt x="2391228" y="449942"/>
                  <a:pt x="2394857" y="468085"/>
                </a:cubicBezTo>
                <a:cubicBezTo>
                  <a:pt x="2391228" y="678542"/>
                  <a:pt x="2390868" y="889081"/>
                  <a:pt x="2383971" y="1099457"/>
                </a:cubicBezTo>
                <a:cubicBezTo>
                  <a:pt x="2383595" y="1110925"/>
                  <a:pt x="2377606" y="1121567"/>
                  <a:pt x="2373086" y="1132114"/>
                </a:cubicBezTo>
                <a:cubicBezTo>
                  <a:pt x="2366694" y="1147030"/>
                  <a:pt x="2357012" y="1160463"/>
                  <a:pt x="2351314" y="1175657"/>
                </a:cubicBezTo>
                <a:cubicBezTo>
                  <a:pt x="2346061" y="1189665"/>
                  <a:pt x="2346321" y="1205449"/>
                  <a:pt x="2340428" y="1219200"/>
                </a:cubicBezTo>
                <a:cubicBezTo>
                  <a:pt x="2335274" y="1231225"/>
                  <a:pt x="2324508" y="1240155"/>
                  <a:pt x="2318657" y="1251857"/>
                </a:cubicBezTo>
                <a:cubicBezTo>
                  <a:pt x="2313525" y="1262120"/>
                  <a:pt x="2312903" y="1274251"/>
                  <a:pt x="2307771" y="1284514"/>
                </a:cubicBezTo>
                <a:cubicBezTo>
                  <a:pt x="2294038" y="1311980"/>
                  <a:pt x="2284480" y="1318691"/>
                  <a:pt x="2264228" y="1338942"/>
                </a:cubicBezTo>
                <a:cubicBezTo>
                  <a:pt x="2238829" y="1415143"/>
                  <a:pt x="2264229" y="1397000"/>
                  <a:pt x="2209800" y="1415142"/>
                </a:cubicBezTo>
                <a:cubicBezTo>
                  <a:pt x="2202543" y="1422399"/>
                  <a:pt x="2193308" y="1428113"/>
                  <a:pt x="2188028" y="1436914"/>
                </a:cubicBezTo>
                <a:cubicBezTo>
                  <a:pt x="2182125" y="1446753"/>
                  <a:pt x="2186480" y="1462902"/>
                  <a:pt x="2177143" y="1469571"/>
                </a:cubicBezTo>
                <a:cubicBezTo>
                  <a:pt x="2158468" y="1482910"/>
                  <a:pt x="2111828" y="1491342"/>
                  <a:pt x="2111828" y="1491342"/>
                </a:cubicBezTo>
                <a:cubicBezTo>
                  <a:pt x="2076857" y="1526314"/>
                  <a:pt x="2103834" y="1506804"/>
                  <a:pt x="2046514" y="1524000"/>
                </a:cubicBezTo>
                <a:cubicBezTo>
                  <a:pt x="2024533" y="1530594"/>
                  <a:pt x="1981200" y="1545771"/>
                  <a:pt x="1981200" y="1545771"/>
                </a:cubicBezTo>
                <a:cubicBezTo>
                  <a:pt x="1973943" y="1553028"/>
                  <a:pt x="1968608" y="1562952"/>
                  <a:pt x="1959428" y="1567542"/>
                </a:cubicBezTo>
                <a:cubicBezTo>
                  <a:pt x="1946047" y="1574233"/>
                  <a:pt x="1930765" y="1576862"/>
                  <a:pt x="1915886" y="1578428"/>
                </a:cubicBezTo>
                <a:cubicBezTo>
                  <a:pt x="1861636" y="1584139"/>
                  <a:pt x="1807029" y="1585685"/>
                  <a:pt x="1752600" y="1589314"/>
                </a:cubicBezTo>
                <a:cubicBezTo>
                  <a:pt x="1741714" y="1592943"/>
                  <a:pt x="1731418" y="1600200"/>
                  <a:pt x="1719943" y="1600200"/>
                </a:cubicBezTo>
                <a:cubicBezTo>
                  <a:pt x="1437561" y="1600200"/>
                  <a:pt x="1507766" y="1620189"/>
                  <a:pt x="1382486" y="1578428"/>
                </a:cubicBezTo>
                <a:cubicBezTo>
                  <a:pt x="1302657" y="1582057"/>
                  <a:pt x="1222456" y="1580801"/>
                  <a:pt x="1143000" y="1589314"/>
                </a:cubicBezTo>
                <a:cubicBezTo>
                  <a:pt x="1120182" y="1591759"/>
                  <a:pt x="1077686" y="1611085"/>
                  <a:pt x="1077686" y="1611085"/>
                </a:cubicBezTo>
                <a:cubicBezTo>
                  <a:pt x="1039686" y="1649085"/>
                  <a:pt x="1065651" y="1629611"/>
                  <a:pt x="990600" y="1654628"/>
                </a:cubicBezTo>
                <a:lnTo>
                  <a:pt x="957943" y="1665514"/>
                </a:lnTo>
                <a:lnTo>
                  <a:pt x="925286" y="1676400"/>
                </a:lnTo>
                <a:cubicBezTo>
                  <a:pt x="857477" y="1744206"/>
                  <a:pt x="955650" y="1652528"/>
                  <a:pt x="870857" y="1709057"/>
                </a:cubicBezTo>
                <a:cubicBezTo>
                  <a:pt x="858048" y="1717596"/>
                  <a:pt x="851009" y="1733175"/>
                  <a:pt x="838200" y="1741714"/>
                </a:cubicBezTo>
                <a:cubicBezTo>
                  <a:pt x="828653" y="1748079"/>
                  <a:pt x="816197" y="1748339"/>
                  <a:pt x="805543" y="1752600"/>
                </a:cubicBezTo>
                <a:cubicBezTo>
                  <a:pt x="798010" y="1755613"/>
                  <a:pt x="791028" y="1759857"/>
                  <a:pt x="783771" y="1763485"/>
                </a:cubicBezTo>
                <a:lnTo>
                  <a:pt x="185057" y="1480457"/>
                </a:lnTo>
                <a:cubicBezTo>
                  <a:pt x="29494" y="1369340"/>
                  <a:pt x="154973" y="1472572"/>
                  <a:pt x="87086" y="1393371"/>
                </a:cubicBezTo>
                <a:cubicBezTo>
                  <a:pt x="73728" y="1377786"/>
                  <a:pt x="43543" y="1349828"/>
                  <a:pt x="43543" y="1349828"/>
                </a:cubicBezTo>
                <a:lnTo>
                  <a:pt x="10886" y="1251857"/>
                </a:lnTo>
                <a:lnTo>
                  <a:pt x="0" y="1219200"/>
                </a:lnTo>
                <a:cubicBezTo>
                  <a:pt x="3629" y="1153886"/>
                  <a:pt x="4684" y="1088377"/>
                  <a:pt x="10886" y="1023257"/>
                </a:cubicBezTo>
                <a:cubicBezTo>
                  <a:pt x="11974" y="1011834"/>
                  <a:pt x="18619" y="1001633"/>
                  <a:pt x="21771" y="990600"/>
                </a:cubicBezTo>
                <a:cubicBezTo>
                  <a:pt x="25881" y="976215"/>
                  <a:pt x="28358" y="961387"/>
                  <a:pt x="32657" y="947057"/>
                </a:cubicBezTo>
                <a:cubicBezTo>
                  <a:pt x="39251" y="925076"/>
                  <a:pt x="48862" y="904006"/>
                  <a:pt x="54428" y="881742"/>
                </a:cubicBezTo>
                <a:lnTo>
                  <a:pt x="76200" y="794657"/>
                </a:lnTo>
                <a:cubicBezTo>
                  <a:pt x="81766" y="772393"/>
                  <a:pt x="97971" y="729342"/>
                  <a:pt x="97971" y="729342"/>
                </a:cubicBezTo>
                <a:cubicBezTo>
                  <a:pt x="101600" y="696685"/>
                  <a:pt x="103455" y="663782"/>
                  <a:pt x="108857" y="631371"/>
                </a:cubicBezTo>
                <a:cubicBezTo>
                  <a:pt x="110743" y="620053"/>
                  <a:pt x="118476" y="610118"/>
                  <a:pt x="119743" y="598714"/>
                </a:cubicBezTo>
                <a:cubicBezTo>
                  <a:pt x="121915" y="579169"/>
                  <a:pt x="136731" y="324209"/>
                  <a:pt x="141514" y="293914"/>
                </a:cubicBezTo>
                <a:cubicBezTo>
                  <a:pt x="145093" y="271246"/>
                  <a:pt x="156029" y="250371"/>
                  <a:pt x="163286" y="228600"/>
                </a:cubicBezTo>
                <a:cubicBezTo>
                  <a:pt x="168418" y="213205"/>
                  <a:pt x="192739" y="214879"/>
                  <a:pt x="206828" y="206828"/>
                </a:cubicBezTo>
                <a:cubicBezTo>
                  <a:pt x="218187" y="200337"/>
                  <a:pt x="227461" y="190211"/>
                  <a:pt x="239486" y="185057"/>
                </a:cubicBezTo>
                <a:cubicBezTo>
                  <a:pt x="253237" y="179164"/>
                  <a:pt x="268698" y="178470"/>
                  <a:pt x="283028" y="174171"/>
                </a:cubicBezTo>
                <a:cubicBezTo>
                  <a:pt x="283075" y="174157"/>
                  <a:pt x="364648" y="146965"/>
                  <a:pt x="381000" y="141514"/>
                </a:cubicBezTo>
                <a:lnTo>
                  <a:pt x="446314" y="119742"/>
                </a:lnTo>
                <a:lnTo>
                  <a:pt x="478971" y="108857"/>
                </a:lnTo>
                <a:cubicBezTo>
                  <a:pt x="515257" y="112485"/>
                  <a:pt x="552450" y="110898"/>
                  <a:pt x="587828" y="119742"/>
                </a:cubicBezTo>
                <a:cubicBezTo>
                  <a:pt x="703833" y="148743"/>
                  <a:pt x="510073" y="132766"/>
                  <a:pt x="620486" y="174171"/>
                </a:cubicBezTo>
                <a:cubicBezTo>
                  <a:pt x="644269" y="183089"/>
                  <a:pt x="671286" y="174171"/>
                  <a:pt x="696686" y="174171"/>
                </a:cubicBezTo>
                <a:lnTo>
                  <a:pt x="598714" y="206828"/>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a:xfrm>
            <a:off x="7010400" y="6305"/>
            <a:ext cx="2133600" cy="365125"/>
          </a:xfrm>
        </p:spPr>
        <p:txBody>
          <a:bodyPr/>
          <a:lstStyle/>
          <a:p>
            <a:fld id="{434A3D7E-C280-4DCD-A7E1-93BBC7758E8E}" type="slidenum">
              <a:rPr lang="ru-RU" smtClean="0">
                <a:solidFill>
                  <a:schemeClr val="tx1"/>
                </a:solidFill>
              </a:rPr>
              <a:t>27</a:t>
            </a:fld>
            <a:endParaRPr lang="ru-RU">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Диаграмма 6"/>
          <p:cNvGraphicFramePr/>
          <p:nvPr>
            <p:extLst>
              <p:ext uri="{D42A27DB-BD31-4B8C-83A1-F6EECF244321}">
                <p14:modId xmlns:p14="http://schemas.microsoft.com/office/powerpoint/2010/main" val="1228411109"/>
              </p:ext>
            </p:extLst>
          </p:nvPr>
        </p:nvGraphicFramePr>
        <p:xfrm>
          <a:off x="-108520" y="615950"/>
          <a:ext cx="4816797" cy="6701482"/>
        </p:xfrm>
        <a:graphic>
          <a:graphicData uri="http://schemas.openxmlformats.org/drawingml/2006/chart">
            <c:chart xmlns:c="http://schemas.openxmlformats.org/drawingml/2006/chart" xmlns:r="http://schemas.openxmlformats.org/officeDocument/2006/relationships" r:id="rId2"/>
          </a:graphicData>
        </a:graphic>
      </p:graphicFrame>
      <p:sp>
        <p:nvSpPr>
          <p:cNvPr id="3" name="Объект 2"/>
          <p:cNvSpPr>
            <a:spLocks noGrp="1"/>
          </p:cNvSpPr>
          <p:nvPr>
            <p:ph sz="half" idx="1"/>
          </p:nvPr>
        </p:nvSpPr>
        <p:spPr>
          <a:xfrm>
            <a:off x="352425" y="615950"/>
            <a:ext cx="4038600" cy="5249863"/>
          </a:xfrm>
        </p:spPr>
        <p:txBody>
          <a:bodyPr>
            <a:normAutofit/>
          </a:bodyPr>
          <a:lstStyle/>
          <a:p>
            <a:pPr marL="0" indent="0">
              <a:buNone/>
            </a:pPr>
            <a:endParaRPr lang="ru-RU" sz="1500" b="1" dirty="0">
              <a:latin typeface="Times New Roman" panose="02020603050405020304" pitchFamily="18" charset="0"/>
              <a:cs typeface="Times New Roman" panose="02020603050405020304" pitchFamily="18" charset="0"/>
            </a:endParaRPr>
          </a:p>
          <a:p>
            <a:pPr marL="0" indent="0">
              <a:buNone/>
            </a:pPr>
            <a:r>
              <a:rPr lang="ru-RU" sz="1500" b="1" dirty="0">
                <a:latin typeface="Times New Roman" panose="02020603050405020304" pitchFamily="18" charset="0"/>
                <a:cs typeface="Times New Roman" panose="02020603050405020304" pitchFamily="18" charset="0"/>
              </a:rPr>
              <a:t>Исполнение бюджета муниципального района по доходам, </a:t>
            </a:r>
            <a:r>
              <a:rPr lang="ru-RU" sz="1500" b="1" dirty="0" err="1">
                <a:latin typeface="Times New Roman" panose="02020603050405020304" pitchFamily="18" charset="0"/>
                <a:cs typeface="Times New Roman" panose="02020603050405020304" pitchFamily="18" charset="0"/>
              </a:rPr>
              <a:t>тыс.руб</a:t>
            </a:r>
            <a:r>
              <a:rPr lang="ru-RU" sz="1500" b="1" dirty="0">
                <a:latin typeface="Times New Roman" panose="02020603050405020304" pitchFamily="18" charset="0"/>
                <a:cs typeface="Times New Roman" panose="02020603050405020304" pitchFamily="18" charset="0"/>
              </a:rPr>
              <a:t>.</a:t>
            </a:r>
          </a:p>
        </p:txBody>
      </p:sp>
      <p:sp>
        <p:nvSpPr>
          <p:cNvPr id="4" name="Объект 3"/>
          <p:cNvSpPr>
            <a:spLocks noGrp="1"/>
          </p:cNvSpPr>
          <p:nvPr>
            <p:ph sz="half" idx="2"/>
          </p:nvPr>
        </p:nvSpPr>
        <p:spPr>
          <a:xfrm>
            <a:off x="4648200" y="876300"/>
            <a:ext cx="4038600" cy="5249863"/>
          </a:xfrm>
        </p:spPr>
        <p:txBody>
          <a:bodyPr>
            <a:normAutofit/>
          </a:bodyPr>
          <a:lstStyle/>
          <a:p>
            <a:pPr marL="0" indent="0">
              <a:buNone/>
            </a:pPr>
            <a:r>
              <a:rPr lang="ru-RU" sz="1500" b="1" dirty="0">
                <a:latin typeface="Times New Roman" panose="02020603050405020304" pitchFamily="18" charset="0"/>
                <a:cs typeface="Times New Roman" panose="02020603050405020304" pitchFamily="18" charset="0"/>
              </a:rPr>
              <a:t>Исполнение бюджета муниципального района по расходам, </a:t>
            </a:r>
            <a:r>
              <a:rPr lang="ru-RU" sz="1500" b="1" dirty="0" err="1">
                <a:latin typeface="Times New Roman" panose="02020603050405020304" pitchFamily="18" charset="0"/>
                <a:cs typeface="Times New Roman" panose="02020603050405020304" pitchFamily="18" charset="0"/>
              </a:rPr>
              <a:t>тыс.руб</a:t>
            </a:r>
            <a:r>
              <a:rPr lang="ru-RU" sz="1500" b="1" dirty="0">
                <a:latin typeface="Times New Roman" panose="02020603050405020304" pitchFamily="18" charset="0"/>
                <a:cs typeface="Times New Roman" panose="02020603050405020304" pitchFamily="18" charset="0"/>
              </a:rPr>
              <a:t>.</a:t>
            </a:r>
          </a:p>
        </p:txBody>
      </p:sp>
      <p:sp>
        <p:nvSpPr>
          <p:cNvPr id="2" name="Номер слайда 1"/>
          <p:cNvSpPr>
            <a:spLocks noGrp="1"/>
          </p:cNvSpPr>
          <p:nvPr>
            <p:ph type="sldNum" sz="quarter" idx="12"/>
          </p:nvPr>
        </p:nvSpPr>
        <p:spPr>
          <a:xfrm>
            <a:off x="6987356" y="17227"/>
            <a:ext cx="2133600" cy="365125"/>
          </a:xfrm>
        </p:spPr>
        <p:txBody>
          <a:bodyPr/>
          <a:lstStyle/>
          <a:p>
            <a:fld id="{434A3D7E-C280-4DCD-A7E1-93BBC7758E8E}" type="slidenum">
              <a:rPr lang="ru-RU" smtClean="0">
                <a:solidFill>
                  <a:schemeClr val="tx1"/>
                </a:solidFill>
              </a:rPr>
              <a:t>28</a:t>
            </a:fld>
            <a:endParaRPr lang="ru-RU" dirty="0">
              <a:solidFill>
                <a:schemeClr val="tx1"/>
              </a:solidFill>
            </a:endParaRPr>
          </a:p>
        </p:txBody>
      </p:sp>
      <p:sp>
        <p:nvSpPr>
          <p:cNvPr id="5" name="TextBox 2">
            <a:extLst>
              <a:ext uri="{FF2B5EF4-FFF2-40B4-BE49-F238E27FC236}">
                <a16:creationId xmlns="" xmlns:a16="http://schemas.microsoft.com/office/drawing/2014/main" id="{39CF8325-BAFE-4414-A145-DD03F3CDCBE3}"/>
              </a:ext>
            </a:extLst>
          </p:cNvPr>
          <p:cNvSpPr txBox="1">
            <a:spLocks noChangeArrowheads="1"/>
          </p:cNvSpPr>
          <p:nvPr/>
        </p:nvSpPr>
        <p:spPr bwMode="auto">
          <a:xfrm>
            <a:off x="0" y="0"/>
            <a:ext cx="9144000" cy="615950"/>
          </a:xfrm>
          <a:prstGeom prst="rect">
            <a:avLst/>
          </a:prstGeom>
          <a:solidFill>
            <a:schemeClr val="bg2">
              <a:lumMod val="90000"/>
            </a:schemeClr>
          </a:solidFill>
          <a:ln>
            <a:noFill/>
          </a:ln>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8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Основные показатели бюджета муниципального района Мелеузовский район</a:t>
            </a:r>
          </a:p>
          <a:p>
            <a:pPr algn="ctr">
              <a:spcBef>
                <a:spcPct val="0"/>
              </a:spcBef>
              <a:buFontTx/>
              <a:buNone/>
            </a:pPr>
            <a:r>
              <a:rPr lang="ru-RU" altLang="ru-RU" sz="1600" dirty="0">
                <a:solidFill>
                  <a:srgbClr val="002060"/>
                </a:solidFill>
                <a:latin typeface="Times New Roman" panose="02020603050405020304" pitchFamily="18" charset="0"/>
                <a:cs typeface="Times New Roman" panose="02020603050405020304" pitchFamily="18" charset="0"/>
              </a:rPr>
              <a:t> Республики </a:t>
            </a:r>
            <a:r>
              <a:rPr lang="ru-RU" altLang="ru-RU" sz="1600" dirty="0" smtClean="0">
                <a:solidFill>
                  <a:srgbClr val="002060"/>
                </a:solidFill>
                <a:latin typeface="Times New Roman" panose="02020603050405020304" pitchFamily="18" charset="0"/>
                <a:cs typeface="Times New Roman" panose="02020603050405020304" pitchFamily="18" charset="0"/>
              </a:rPr>
              <a:t>Башкортостан за 2019 год </a:t>
            </a:r>
            <a:endParaRPr lang="ru-RU" altLang="ru-RU" sz="1600" dirty="0">
              <a:latin typeface="Times New Roman" panose="02020603050405020304" pitchFamily="18" charset="0"/>
              <a:cs typeface="Times New Roman" panose="02020603050405020304" pitchFamily="18" charset="0"/>
            </a:endParaRPr>
          </a:p>
        </p:txBody>
      </p:sp>
      <p:pic>
        <p:nvPicPr>
          <p:cNvPr id="6" name="Picture 3">
            <a:extLst>
              <a:ext uri="{FF2B5EF4-FFF2-40B4-BE49-F238E27FC236}">
                <a16:creationId xmlns="" xmlns:a16="http://schemas.microsoft.com/office/drawing/2014/main" id="{712BBC0C-CE4A-48BB-9502-4AA5E86EB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Диаграмма 7"/>
          <p:cNvGraphicFramePr/>
          <p:nvPr>
            <p:extLst>
              <p:ext uri="{D42A27DB-BD31-4B8C-83A1-F6EECF244321}">
                <p14:modId xmlns:p14="http://schemas.microsoft.com/office/powerpoint/2010/main" val="2954603684"/>
              </p:ext>
            </p:extLst>
          </p:nvPr>
        </p:nvGraphicFramePr>
        <p:xfrm>
          <a:off x="4427984" y="316426"/>
          <a:ext cx="4816797" cy="67014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765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023526695"/>
              </p:ext>
            </p:extLst>
          </p:nvPr>
        </p:nvGraphicFramePr>
        <p:xfrm>
          <a:off x="-4763" y="4305317"/>
          <a:ext cx="3995556" cy="2148019"/>
        </p:xfrm>
        <a:graphic>
          <a:graphicData uri="http://schemas.openxmlformats.org/drawingml/2006/chart">
            <c:chart xmlns:c="http://schemas.openxmlformats.org/drawingml/2006/chart" xmlns:r="http://schemas.openxmlformats.org/officeDocument/2006/relationships" r:id="rId2"/>
          </a:graphicData>
        </a:graphic>
      </p:graphicFrame>
      <p:sp>
        <p:nvSpPr>
          <p:cNvPr id="55298" name="Заголовок 1">
            <a:extLst>
              <a:ext uri="{FF2B5EF4-FFF2-40B4-BE49-F238E27FC236}">
                <a16:creationId xmlns="" xmlns:a16="http://schemas.microsoft.com/office/drawing/2014/main" id="{187EFF40-8ECF-4E44-898D-8D1F0A720325}"/>
              </a:ext>
            </a:extLst>
          </p:cNvPr>
          <p:cNvSpPr txBox="1">
            <a:spLocks/>
          </p:cNvSpPr>
          <p:nvPr/>
        </p:nvSpPr>
        <p:spPr bwMode="auto">
          <a:xfrm>
            <a:off x="4264893" y="5168900"/>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5299" name="TextBox 7">
            <a:extLst>
              <a:ext uri="{FF2B5EF4-FFF2-40B4-BE49-F238E27FC236}">
                <a16:creationId xmlns="" xmlns:a16="http://schemas.microsoft.com/office/drawing/2014/main" id="{4CB01906-B8D1-43F0-8AF1-6C10239F7DA5}"/>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C5B704D4-3AC7-404A-AECE-6C7FC9E8645A}"/>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5301" name="Заголовок 1">
            <a:extLst>
              <a:ext uri="{FF2B5EF4-FFF2-40B4-BE49-F238E27FC236}">
                <a16:creationId xmlns="" xmlns:a16="http://schemas.microsoft.com/office/drawing/2014/main" id="{551C0120-D578-460D-B979-AB86270AFB0D}"/>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5302" name="TextBox 2">
            <a:extLst>
              <a:ext uri="{FF2B5EF4-FFF2-40B4-BE49-F238E27FC236}">
                <a16:creationId xmlns="" xmlns:a16="http://schemas.microsoft.com/office/drawing/2014/main" id="{9D387A16-9ABC-414D-8E66-F007550D3C60}"/>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a:t>
            </a:r>
          </a:p>
          <a:p>
            <a:pPr algn="ctr"/>
            <a:r>
              <a:rPr lang="ru-RU" altLang="ru-RU" sz="1600" dirty="0">
                <a:solidFill>
                  <a:srgbClr val="002060"/>
                </a:solidFill>
                <a:latin typeface="Times New Roman" panose="02020603050405020304" pitchFamily="18" charset="0"/>
                <a:cs typeface="Times New Roman" panose="02020603050405020304" pitchFamily="18" charset="0"/>
              </a:rPr>
              <a:t>район на общегосударственные вопросы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55303" name="Picture 3">
            <a:extLst>
              <a:ext uri="{FF2B5EF4-FFF2-40B4-BE49-F238E27FC236}">
                <a16:creationId xmlns="" xmlns:a16="http://schemas.microsoft.com/office/drawing/2014/main" id="{67BA43F5-E088-4152-9016-2440FA2B7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883E4E8D-5E84-4BF5-A019-2610FFBB39F7}"/>
              </a:ext>
            </a:extLst>
          </p:cNvPr>
          <p:cNvGraphicFramePr>
            <a:graphicFrameLocks noGrp="1"/>
          </p:cNvGraphicFramePr>
          <p:nvPr>
            <p:extLst>
              <p:ext uri="{D42A27DB-BD31-4B8C-83A1-F6EECF244321}">
                <p14:modId xmlns:p14="http://schemas.microsoft.com/office/powerpoint/2010/main" val="2948791200"/>
              </p:ext>
            </p:extLst>
          </p:nvPr>
        </p:nvGraphicFramePr>
        <p:xfrm>
          <a:off x="71430" y="730024"/>
          <a:ext cx="8874131" cy="2927647"/>
        </p:xfrm>
        <a:graphic>
          <a:graphicData uri="http://schemas.openxmlformats.org/drawingml/2006/table">
            <a:tbl>
              <a:tblPr firstRow="1" bandRow="1">
                <a:tableStyleId>{F5AB1C69-6EDB-4FF4-983F-18BD219EF322}</a:tableStyleId>
              </a:tblPr>
              <a:tblGrid>
                <a:gridCol w="338581">
                  <a:extLst>
                    <a:ext uri="{9D8B030D-6E8A-4147-A177-3AD203B41FA5}">
                      <a16:colId xmlns="" xmlns:a16="http://schemas.microsoft.com/office/drawing/2014/main" val="20000"/>
                    </a:ext>
                  </a:extLst>
                </a:gridCol>
                <a:gridCol w="4312576">
                  <a:extLst>
                    <a:ext uri="{9D8B030D-6E8A-4147-A177-3AD203B41FA5}">
                      <a16:colId xmlns="" xmlns:a16="http://schemas.microsoft.com/office/drawing/2014/main" val="20001"/>
                    </a:ext>
                  </a:extLst>
                </a:gridCol>
                <a:gridCol w="703829">
                  <a:extLst>
                    <a:ext uri="{9D8B030D-6E8A-4147-A177-3AD203B41FA5}">
                      <a16:colId xmlns="" xmlns:a16="http://schemas.microsoft.com/office/drawing/2014/main" val="20002"/>
                    </a:ext>
                  </a:extLst>
                </a:gridCol>
                <a:gridCol w="703829">
                  <a:extLst>
                    <a:ext uri="{9D8B030D-6E8A-4147-A177-3AD203B41FA5}">
                      <a16:colId xmlns="" xmlns:a16="http://schemas.microsoft.com/office/drawing/2014/main" val="20003"/>
                    </a:ext>
                  </a:extLst>
                </a:gridCol>
                <a:gridCol w="703829">
                  <a:extLst>
                    <a:ext uri="{9D8B030D-6E8A-4147-A177-3AD203B41FA5}">
                      <a16:colId xmlns="" xmlns:a16="http://schemas.microsoft.com/office/drawing/2014/main" val="20005"/>
                    </a:ext>
                  </a:extLst>
                </a:gridCol>
                <a:gridCol w="703829">
                  <a:extLst>
                    <a:ext uri="{9D8B030D-6E8A-4147-A177-3AD203B41FA5}">
                      <a16:colId xmlns="" xmlns:a16="http://schemas.microsoft.com/office/drawing/2014/main" val="20006"/>
                    </a:ext>
                  </a:extLst>
                </a:gridCol>
                <a:gridCol w="703829">
                  <a:extLst>
                    <a:ext uri="{9D8B030D-6E8A-4147-A177-3AD203B41FA5}">
                      <a16:colId xmlns="" xmlns:a16="http://schemas.microsoft.com/office/drawing/2014/main" val="20007"/>
                    </a:ext>
                  </a:extLst>
                </a:gridCol>
                <a:gridCol w="703829">
                  <a:extLst>
                    <a:ext uri="{9D8B030D-6E8A-4147-A177-3AD203B41FA5}">
                      <a16:colId xmlns="" xmlns:a16="http://schemas.microsoft.com/office/drawing/2014/main" val="20008"/>
                    </a:ext>
                  </a:extLst>
                </a:gridCol>
              </a:tblGrid>
              <a:tr h="595153">
                <a:tc>
                  <a:txBody>
                    <a:bodyPr/>
                    <a:lstStyle/>
                    <a:p>
                      <a:endParaRPr lang="ru-RU" dirty="0"/>
                    </a:p>
                  </a:txBody>
                  <a:tcPr marL="91448" marR="91448"/>
                </a:tc>
                <a:tc>
                  <a:txBody>
                    <a:bodyPr/>
                    <a:lstStyle/>
                    <a:p>
                      <a:r>
                        <a:rPr lang="ru-RU" sz="1000" dirty="0"/>
                        <a:t>Наименование показателя</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(отчет)</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(отчет)</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год </a:t>
                      </a:r>
                      <a:r>
                        <a:rPr lang="ru-RU" sz="1000" baseline="0" dirty="0">
                          <a:latin typeface="Times New Roman" panose="02020603050405020304" pitchFamily="18" charset="0"/>
                          <a:cs typeface="Times New Roman" panose="02020603050405020304" pitchFamily="18" charset="0"/>
                        </a:rPr>
                        <a:t>(план)</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0"/>
                  </a:ext>
                </a:extLst>
              </a:tr>
              <a:tr h="310751">
                <a:tc>
                  <a:txBody>
                    <a:bodyPr/>
                    <a:lstStyle/>
                    <a:p>
                      <a:endParaRPr lang="ru-RU" sz="1000" dirty="0"/>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Общегосударственные вопросы</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167,19</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206,65</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193,94</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199,80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197,71</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199,67</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1"/>
                  </a:ext>
                </a:extLst>
              </a:tr>
              <a:tr h="311865">
                <a:tc>
                  <a:txBody>
                    <a:bodyPr/>
                    <a:lstStyle/>
                    <a:p>
                      <a:r>
                        <a:rPr lang="ru-RU" sz="1000" dirty="0"/>
                        <a:t>1</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Функционирование высшего должностного лица  муниципального образования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13,98</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16,63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16,46</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16,64</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16,80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16,97</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2"/>
                  </a:ext>
                </a:extLst>
              </a:tr>
              <a:tr h="366029">
                <a:tc>
                  <a:txBody>
                    <a:bodyPr/>
                    <a:lstStyle/>
                    <a:p>
                      <a:r>
                        <a:rPr lang="ru-RU" sz="1000" dirty="0"/>
                        <a:t>2</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Функционирование законодательных органов государственной власти и представительных органов муниципальных образований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4,13</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4,95</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4,21</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4,75</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4,78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4,8</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3"/>
                  </a:ext>
                </a:extLst>
              </a:tr>
              <a:tr h="366029">
                <a:tc>
                  <a:txBody>
                    <a:bodyPr/>
                    <a:lstStyle/>
                    <a:p>
                      <a:r>
                        <a:rPr lang="ru-RU" sz="1000" dirty="0"/>
                        <a:t>3</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Функционирование Правительства РФ, высших исполнительных органов государственной власти субъектов РФ, местных администраций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127,00</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148,71</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140,15</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149,88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151,03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152,19</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4"/>
                  </a:ext>
                </a:extLst>
              </a:tr>
              <a:tr h="241932">
                <a:tc>
                  <a:txBody>
                    <a:bodyPr/>
                    <a:lstStyle/>
                    <a:p>
                      <a:r>
                        <a:rPr lang="ru-RU" sz="1000" dirty="0"/>
                        <a:t>4</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Обеспечение проведения выборов и референдумов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0,70</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2,14</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2,14</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2600,0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a:tc>
                <a:extLst>
                  <a:ext uri="{0D108BD9-81ED-4DB2-BD59-A6C34878D82A}">
                    <a16:rowId xmlns="" xmlns:a16="http://schemas.microsoft.com/office/drawing/2014/main" val="10005"/>
                  </a:ext>
                </a:extLst>
              </a:tr>
              <a:tr h="241932">
                <a:tc>
                  <a:txBody>
                    <a:bodyPr/>
                    <a:lstStyle/>
                    <a:p>
                      <a:endParaRPr lang="ru-RU" sz="1000" dirty="0"/>
                    </a:p>
                  </a:txBody>
                  <a:tcPr marL="91448" marR="91448"/>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Судебная система</a:t>
                      </a: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0,01</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0,27</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8"/>
                  </a:ext>
                </a:extLst>
              </a:tr>
              <a:tr h="241932">
                <a:tc>
                  <a:txBody>
                    <a:bodyPr/>
                    <a:lstStyle/>
                    <a:p>
                      <a:r>
                        <a:rPr lang="ru-RU" sz="1000" dirty="0"/>
                        <a:t>5</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Резервные фонды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a:tc>
                <a:tc>
                  <a:txBody>
                    <a:bodyPr/>
                    <a:lstStyle/>
                    <a:p>
                      <a:r>
                        <a:rPr lang="ru-RU" sz="1000" dirty="0">
                          <a:latin typeface="Times New Roman" panose="02020603050405020304" pitchFamily="18" charset="0"/>
                          <a:cs typeface="Times New Roman" panose="02020603050405020304" pitchFamily="18" charset="0"/>
                        </a:rPr>
                        <a:t>0,80</a:t>
                      </a:r>
                    </a:p>
                  </a:txBody>
                  <a:tcPr marL="91448" marR="91448"/>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a:tc>
                <a:tc>
                  <a:txBody>
                    <a:bodyPr/>
                    <a:lstStyle/>
                    <a:p>
                      <a:r>
                        <a:rPr lang="ru-RU" sz="1000" dirty="0">
                          <a:latin typeface="Times New Roman" panose="02020603050405020304" pitchFamily="18" charset="0"/>
                          <a:cs typeface="Times New Roman" panose="02020603050405020304" pitchFamily="18" charset="0"/>
                        </a:rPr>
                        <a:t>0,80</a:t>
                      </a:r>
                    </a:p>
                  </a:txBody>
                  <a:tcPr marL="91448" marR="91448"/>
                </a:tc>
                <a:tc>
                  <a:txBody>
                    <a:bodyPr/>
                    <a:lstStyle/>
                    <a:p>
                      <a:r>
                        <a:rPr lang="ru-RU" sz="1000" dirty="0">
                          <a:latin typeface="Times New Roman" panose="02020603050405020304" pitchFamily="18" charset="0"/>
                          <a:cs typeface="Times New Roman" panose="02020603050405020304" pitchFamily="18" charset="0"/>
                        </a:rPr>
                        <a:t>0,80</a:t>
                      </a:r>
                    </a:p>
                  </a:txBody>
                  <a:tcPr marL="91448" marR="91448"/>
                </a:tc>
                <a:tc>
                  <a:txBody>
                    <a:bodyPr/>
                    <a:lstStyle/>
                    <a:p>
                      <a:r>
                        <a:rPr lang="ru-RU" sz="1000" dirty="0">
                          <a:latin typeface="Times New Roman" panose="02020603050405020304" pitchFamily="18" charset="0"/>
                          <a:cs typeface="Times New Roman" panose="02020603050405020304" pitchFamily="18" charset="0"/>
                        </a:rPr>
                        <a:t>0,80</a:t>
                      </a:r>
                    </a:p>
                  </a:txBody>
                  <a:tcPr marL="91448" marR="91448"/>
                </a:tc>
                <a:extLst>
                  <a:ext uri="{0D108BD9-81ED-4DB2-BD59-A6C34878D82A}">
                    <a16:rowId xmlns="" xmlns:a16="http://schemas.microsoft.com/office/drawing/2014/main" val="10006"/>
                  </a:ext>
                </a:extLst>
              </a:tr>
              <a:tr h="241932">
                <a:tc>
                  <a:txBody>
                    <a:bodyPr/>
                    <a:lstStyle/>
                    <a:p>
                      <a:r>
                        <a:rPr lang="ru-RU" sz="1000" dirty="0"/>
                        <a:t>6</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общегосударственные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a:latin typeface="Times New Roman" panose="02020603050405020304" pitchFamily="18" charset="0"/>
                          <a:cs typeface="Times New Roman" panose="02020603050405020304" pitchFamily="18" charset="0"/>
                        </a:rPr>
                        <a:t>21,28</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33,42</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30,98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25,10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24,26</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24,62</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7"/>
                  </a:ext>
                </a:extLst>
              </a:tr>
            </a:tbl>
          </a:graphicData>
        </a:graphic>
      </p:graphicFrame>
      <p:sp>
        <p:nvSpPr>
          <p:cNvPr id="55396" name="TextBox 17">
            <a:extLst>
              <a:ext uri="{FF2B5EF4-FFF2-40B4-BE49-F238E27FC236}">
                <a16:creationId xmlns="" xmlns:a16="http://schemas.microsoft.com/office/drawing/2014/main" id="{2746C9E5-A075-47A3-A834-DF137E09BA28}"/>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55397"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4450" y="3727298"/>
            <a:ext cx="524762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Башкортостан на общегосударственные вопросы, в %</a:t>
            </a:r>
          </a:p>
        </p:txBody>
      </p:sp>
      <p:sp>
        <p:nvSpPr>
          <p:cNvPr id="55398" name="TextBox 19">
            <a:extLst>
              <a:ext uri="{FF2B5EF4-FFF2-40B4-BE49-F238E27FC236}">
                <a16:creationId xmlns="" xmlns:a16="http://schemas.microsoft.com/office/drawing/2014/main" id="{EC1E283A-445A-4440-94CC-FA392421340E}"/>
              </a:ext>
            </a:extLst>
          </p:cNvPr>
          <p:cNvSpPr txBox="1">
            <a:spLocks noChangeArrowheads="1"/>
          </p:cNvSpPr>
          <p:nvPr/>
        </p:nvSpPr>
        <p:spPr bwMode="auto">
          <a:xfrm>
            <a:off x="7337426"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7010400" y="0"/>
            <a:ext cx="2133600" cy="365125"/>
          </a:xfrm>
        </p:spPr>
        <p:txBody>
          <a:bodyPr/>
          <a:lstStyle/>
          <a:p>
            <a:pPr>
              <a:defRPr/>
            </a:pPr>
            <a:fld id="{1C2F39FC-F7FC-43A7-985C-4565CF06B74E}" type="slidenum">
              <a:rPr lang="en-US" smtClean="0">
                <a:solidFill>
                  <a:schemeClr val="tx1"/>
                </a:solidFill>
              </a:rPr>
              <a:pPr>
                <a:defRPr/>
              </a:pPr>
              <a:t>29</a:t>
            </a:fld>
            <a:endParaRPr lang="en-US" dirty="0">
              <a:solidFill>
                <a:schemeClr val="tx1"/>
              </a:solidFill>
            </a:endParaRPr>
          </a:p>
        </p:txBody>
      </p:sp>
      <p:sp>
        <p:nvSpPr>
          <p:cNvPr id="11" name="Овал 10"/>
          <p:cNvSpPr/>
          <p:nvPr/>
        </p:nvSpPr>
        <p:spPr>
          <a:xfrm rot="10800000" flipV="1">
            <a:off x="631999" y="4016375"/>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800" dirty="0">
              <a:solidFill>
                <a:srgbClr val="7030A0"/>
              </a:solidFill>
              <a:latin typeface="Times New Roman" panose="02020603050405020304" pitchFamily="18" charset="0"/>
              <a:cs typeface="Times New Roman" panose="02020603050405020304" pitchFamily="18" charset="0"/>
            </a:endParaRPr>
          </a:p>
        </p:txBody>
      </p:sp>
      <p:cxnSp>
        <p:nvCxnSpPr>
          <p:cNvPr id="21" name="Прямая со стрелкой 20"/>
          <p:cNvCxnSpPr/>
          <p:nvPr/>
        </p:nvCxnSpPr>
        <p:spPr>
          <a:xfrm flipV="1">
            <a:off x="2716873" y="4451849"/>
            <a:ext cx="252081" cy="2423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2149716" y="4468555"/>
            <a:ext cx="244423" cy="1632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Овал 22"/>
          <p:cNvSpPr/>
          <p:nvPr/>
        </p:nvSpPr>
        <p:spPr>
          <a:xfrm rot="10800000" flipV="1">
            <a:off x="765889" y="4250444"/>
            <a:ext cx="879662"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116,0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4" name="Овал 23"/>
          <p:cNvSpPr/>
          <p:nvPr/>
        </p:nvSpPr>
        <p:spPr>
          <a:xfrm rot="10800000" flipV="1">
            <a:off x="2219376" y="4182026"/>
            <a:ext cx="767738" cy="40513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99,0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6" name="Овал 25"/>
          <p:cNvSpPr/>
          <p:nvPr/>
        </p:nvSpPr>
        <p:spPr>
          <a:xfrm rot="10800000" flipV="1">
            <a:off x="2870290" y="4246541"/>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101,0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7" name="Овал 26"/>
          <p:cNvSpPr/>
          <p:nvPr/>
        </p:nvSpPr>
        <p:spPr>
          <a:xfrm rot="10800000" flipV="1">
            <a:off x="1551178" y="4214758"/>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103,1</a:t>
            </a:r>
            <a:endParaRPr lang="ru-RU" sz="800" dirty="0">
              <a:solidFill>
                <a:srgbClr val="7030A0"/>
              </a:solidFill>
              <a:latin typeface="Times New Roman" panose="02020603050405020304" pitchFamily="18" charset="0"/>
              <a:cs typeface="Times New Roman" panose="02020603050405020304" pitchFamily="18" charset="0"/>
            </a:endParaRPr>
          </a:p>
        </p:txBody>
      </p:sp>
      <p:graphicFrame>
        <p:nvGraphicFramePr>
          <p:cNvPr id="25" name="Диаграмма 4">
            <a:extLst>
              <a:ext uri="{FF2B5EF4-FFF2-40B4-BE49-F238E27FC236}">
                <a16:creationId xmlns="" xmlns:a16="http://schemas.microsoft.com/office/drawing/2014/main" id="{6A3692B7-E4F7-4439-BCF8-FB167A2A8D94}"/>
              </a:ext>
            </a:extLst>
          </p:cNvPr>
          <p:cNvGraphicFramePr>
            <a:graphicFrameLocks/>
          </p:cNvGraphicFramePr>
          <p:nvPr>
            <p:extLst>
              <p:ext uri="{D42A27DB-BD31-4B8C-83A1-F6EECF244321}">
                <p14:modId xmlns:p14="http://schemas.microsoft.com/office/powerpoint/2010/main" val="2379292531"/>
              </p:ext>
            </p:extLst>
          </p:nvPr>
        </p:nvGraphicFramePr>
        <p:xfrm>
          <a:off x="5796136" y="4016375"/>
          <a:ext cx="3341727" cy="2364953"/>
        </p:xfrm>
        <a:graphic>
          <a:graphicData uri="http://schemas.openxmlformats.org/drawingml/2006/chart">
            <c:chart xmlns:c="http://schemas.openxmlformats.org/drawingml/2006/chart" xmlns:r="http://schemas.openxmlformats.org/officeDocument/2006/relationships" r:id="rId4"/>
          </a:graphicData>
        </a:graphic>
      </p:graphicFrame>
      <p:sp>
        <p:nvSpPr>
          <p:cNvPr id="4" name="7-конечная звезда 3"/>
          <p:cNvSpPr/>
          <p:nvPr/>
        </p:nvSpPr>
        <p:spPr>
          <a:xfrm rot="20349238">
            <a:off x="3650128" y="4407684"/>
            <a:ext cx="2275544" cy="1798654"/>
          </a:xfrm>
          <a:prstGeom prst="star7">
            <a:avLst/>
          </a:prstGeom>
          <a:solidFill>
            <a:schemeClr val="bg2">
              <a:lumMod val="9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000" dirty="0">
              <a:solidFill>
                <a:schemeClr val="tx1"/>
              </a:solidFill>
              <a:latin typeface="Times New Roman" panose="02020603050405020304" pitchFamily="18" charset="0"/>
              <a:cs typeface="Times New Roman" panose="02020603050405020304" pitchFamily="18" charset="0"/>
            </a:endParaRPr>
          </a:p>
          <a:p>
            <a:pPr algn="ctr"/>
            <a:r>
              <a:rPr lang="ru-RU" sz="1000" dirty="0">
                <a:solidFill>
                  <a:schemeClr val="tx1"/>
                </a:solidFill>
                <a:latin typeface="Times New Roman" panose="02020603050405020304" pitchFamily="18" charset="0"/>
                <a:cs typeface="Times New Roman" panose="02020603050405020304" pitchFamily="18" charset="0"/>
              </a:rPr>
              <a:t>Удовлетворенность населения деятельностью органов местного самоуправления,  87,2%</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98" name="Picture 62" descr="https://im0-tub-ru.yandex.net/i?id=a6504c296ce6997ce64190b566300ebd-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767" y="4465169"/>
            <a:ext cx="4862717" cy="1844824"/>
          </a:xfrm>
          <a:prstGeom prst="rect">
            <a:avLst/>
          </a:prstGeom>
          <a:noFill/>
          <a:extLst>
            <a:ext uri="{909E8E84-426E-40DD-AFC4-6F175D3DCCD1}">
              <a14:hiddenFill xmlns:a14="http://schemas.microsoft.com/office/drawing/2010/main">
                <a:solidFill>
                  <a:srgbClr val="FFFFFF"/>
                </a:solidFill>
              </a14:hiddenFill>
            </a:ext>
          </a:extLst>
        </p:spPr>
      </p:pic>
      <p:sp>
        <p:nvSpPr>
          <p:cNvPr id="56322" name="Заголовок 1">
            <a:extLst>
              <a:ext uri="{FF2B5EF4-FFF2-40B4-BE49-F238E27FC236}">
                <a16:creationId xmlns="" xmlns:a16="http://schemas.microsoft.com/office/drawing/2014/main" id="{9C97CB50-69A7-4BAF-8216-07C39A81AF3F}"/>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6323" name="TextBox 7">
            <a:extLst>
              <a:ext uri="{FF2B5EF4-FFF2-40B4-BE49-F238E27FC236}">
                <a16:creationId xmlns="" xmlns:a16="http://schemas.microsoft.com/office/drawing/2014/main" id="{E551BBBD-A655-4CDF-B1EF-4DDE2622C91A}"/>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A75043C9-DEDA-4B15-8F55-ECF8732D75C9}"/>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6325" name="Заголовок 1">
            <a:extLst>
              <a:ext uri="{FF2B5EF4-FFF2-40B4-BE49-F238E27FC236}">
                <a16:creationId xmlns="" xmlns:a16="http://schemas.microsoft.com/office/drawing/2014/main" id="{C03D1F11-2EA0-4163-AADF-FCBFA9166597}"/>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6326" name="TextBox 2">
            <a:extLst>
              <a:ext uri="{FF2B5EF4-FFF2-40B4-BE49-F238E27FC236}">
                <a16:creationId xmlns="" xmlns:a16="http://schemas.microsoft.com/office/drawing/2014/main" id="{9F086372-23B5-4989-A5D9-B597E7E4DB24}"/>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район</a:t>
            </a:r>
          </a:p>
          <a:p>
            <a:pPr algn="ctr"/>
            <a:r>
              <a:rPr lang="ru-RU" altLang="ru-RU" sz="1600" dirty="0">
                <a:solidFill>
                  <a:srgbClr val="002060"/>
                </a:solidFill>
                <a:latin typeface="Times New Roman" panose="02020603050405020304" pitchFamily="18" charset="0"/>
                <a:cs typeface="Times New Roman" panose="02020603050405020304" pitchFamily="18" charset="0"/>
              </a:rPr>
              <a:t> на национальную оборону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56327" name="Picture 3">
            <a:extLst>
              <a:ext uri="{FF2B5EF4-FFF2-40B4-BE49-F238E27FC236}">
                <a16:creationId xmlns="" xmlns:a16="http://schemas.microsoft.com/office/drawing/2014/main" id="{C9C84D75-0A63-40F7-BDDB-B00A81143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837FA28D-9A5B-47D6-9962-6CE9A4DD7BDB}"/>
              </a:ext>
            </a:extLst>
          </p:cNvPr>
          <p:cNvGraphicFramePr>
            <a:graphicFrameLocks noGrp="1"/>
          </p:cNvGraphicFramePr>
          <p:nvPr>
            <p:extLst>
              <p:ext uri="{D42A27DB-BD31-4B8C-83A1-F6EECF244321}">
                <p14:modId xmlns:p14="http://schemas.microsoft.com/office/powerpoint/2010/main" val="1683642798"/>
              </p:ext>
            </p:extLst>
          </p:nvPr>
        </p:nvGraphicFramePr>
        <p:xfrm>
          <a:off x="179512" y="888917"/>
          <a:ext cx="8766051" cy="1387955"/>
        </p:xfrm>
        <a:graphic>
          <a:graphicData uri="http://schemas.openxmlformats.org/drawingml/2006/table">
            <a:tbl>
              <a:tblPr firstRow="1" bandRow="1">
                <a:tableStyleId>{F5AB1C69-6EDB-4FF4-983F-18BD219EF322}</a:tableStyleId>
              </a:tblPr>
              <a:tblGrid>
                <a:gridCol w="291599">
                  <a:extLst>
                    <a:ext uri="{9D8B030D-6E8A-4147-A177-3AD203B41FA5}">
                      <a16:colId xmlns="" xmlns:a16="http://schemas.microsoft.com/office/drawing/2014/main" val="20000"/>
                    </a:ext>
                  </a:extLst>
                </a:gridCol>
                <a:gridCol w="3740849">
                  <a:extLst>
                    <a:ext uri="{9D8B030D-6E8A-4147-A177-3AD203B41FA5}">
                      <a16:colId xmlns="" xmlns:a16="http://schemas.microsoft.com/office/drawing/2014/main" val="20001"/>
                    </a:ext>
                  </a:extLst>
                </a:gridCol>
                <a:gridCol w="936104">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56091">
                  <a:extLst>
                    <a:ext uri="{9D8B030D-6E8A-4147-A177-3AD203B41FA5}">
                      <a16:colId xmlns="" xmlns:a16="http://schemas.microsoft.com/office/drawing/2014/main" val="20006"/>
                    </a:ext>
                  </a:extLst>
                </a:gridCol>
                <a:gridCol w="712418">
                  <a:extLst>
                    <a:ext uri="{9D8B030D-6E8A-4147-A177-3AD203B41FA5}">
                      <a16:colId xmlns="" xmlns:a16="http://schemas.microsoft.com/office/drawing/2014/main" val="20007"/>
                    </a:ext>
                  </a:extLst>
                </a:gridCol>
                <a:gridCol w="744814">
                  <a:extLst>
                    <a:ext uri="{9D8B030D-6E8A-4147-A177-3AD203B41FA5}">
                      <a16:colId xmlns="" xmlns:a16="http://schemas.microsoft.com/office/drawing/2014/main" val="20008"/>
                    </a:ext>
                  </a:extLst>
                </a:gridCol>
              </a:tblGrid>
              <a:tr h="617867">
                <a:tc>
                  <a:txBody>
                    <a:bodyPr/>
                    <a:lstStyle/>
                    <a:p>
                      <a:endParaRPr lang="ru-RU" sz="1800" dirty="0"/>
                    </a:p>
                  </a:txBody>
                  <a:tcPr marL="91448" marR="91448" marT="45710" marB="45710"/>
                </a:tc>
                <a:tc>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marL="91448" marR="91448" marT="45710" marB="45710"/>
                </a:tc>
                <a:tc>
                  <a:txBody>
                    <a:bodyPr/>
                    <a:lstStyle/>
                    <a:p>
                      <a:r>
                        <a:rPr lang="ru-RU" sz="1100" dirty="0">
                          <a:latin typeface="Times New Roman" panose="02020603050405020304" pitchFamily="18" charset="0"/>
                          <a:cs typeface="Times New Roman" panose="02020603050405020304" pitchFamily="18" charset="0"/>
                        </a:rPr>
                        <a:t>2018 год (отчет)</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 (</a:t>
                      </a:r>
                      <a:r>
                        <a:rPr lang="ru-RU" sz="1100" dirty="0" err="1">
                          <a:latin typeface="Times New Roman" panose="02020603050405020304" pitchFamily="18" charset="0"/>
                          <a:cs typeface="Times New Roman" panose="02020603050405020304" pitchFamily="18" charset="0"/>
                        </a:rPr>
                        <a:t>уточн</a:t>
                      </a:r>
                      <a:r>
                        <a:rPr lang="ru-RU" sz="1100" dirty="0">
                          <a:latin typeface="Times New Roman" panose="02020603050405020304" pitchFamily="18" charset="0"/>
                          <a:cs typeface="Times New Roman" panose="02020603050405020304" pitchFamily="18" charset="0"/>
                        </a:rPr>
                        <a:t>. план)</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 (отчет)</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2020</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2021</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2022</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10" marB="45710"/>
                </a:tc>
                <a:extLst>
                  <a:ext uri="{0D108BD9-81ED-4DB2-BD59-A6C34878D82A}">
                    <a16:rowId xmlns="" xmlns:a16="http://schemas.microsoft.com/office/drawing/2014/main" val="10000"/>
                  </a:ext>
                </a:extLst>
              </a:tr>
              <a:tr h="305975">
                <a:tc>
                  <a:txBody>
                    <a:bodyPr/>
                    <a:lstStyle/>
                    <a:p>
                      <a:endParaRPr lang="ru-RU" sz="1000" dirty="0"/>
                    </a:p>
                  </a:txBody>
                  <a:tcPr marL="91448" marR="91448" marT="45710" marB="45710" anchor="ctr"/>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Национальная оборона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ctr"/>
                </a:tc>
                <a:tc>
                  <a:txBody>
                    <a:bodyPr/>
                    <a:lstStyle/>
                    <a:p>
                      <a:r>
                        <a:rPr lang="ru-RU" sz="1100" dirty="0">
                          <a:latin typeface="Times New Roman" panose="02020603050405020304" pitchFamily="18" charset="0"/>
                          <a:cs typeface="Times New Roman" panose="02020603050405020304" pitchFamily="18" charset="0"/>
                        </a:rPr>
                        <a:t>1,74</a:t>
                      </a:r>
                    </a:p>
                  </a:txBody>
                  <a:tcPr marL="91448" marR="91448" marT="45710" marB="45710" anchor="ctr"/>
                </a:tc>
                <a:tc>
                  <a:txBody>
                    <a:bodyPr/>
                    <a:lstStyle/>
                    <a:p>
                      <a:r>
                        <a:rPr lang="ru-RU" sz="1100" smtClean="0">
                          <a:latin typeface="Times New Roman" panose="02020603050405020304" pitchFamily="18" charset="0"/>
                          <a:cs typeface="Times New Roman" panose="02020603050405020304" pitchFamily="18" charset="0"/>
                        </a:rPr>
                        <a:t>1,85</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smtClean="0">
                          <a:latin typeface="Times New Roman" panose="02020603050405020304" pitchFamily="18" charset="0"/>
                          <a:cs typeface="Times New Roman" panose="02020603050405020304" pitchFamily="18" charset="0"/>
                        </a:rPr>
                        <a:t>1,85</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2,02</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2,04</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2,10</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extLst>
                  <a:ext uri="{0D108BD9-81ED-4DB2-BD59-A6C34878D82A}">
                    <a16:rowId xmlns="" xmlns:a16="http://schemas.microsoft.com/office/drawing/2014/main" val="10001"/>
                  </a:ext>
                </a:extLst>
              </a:tr>
              <a:tr h="464113">
                <a:tc>
                  <a:txBody>
                    <a:bodyPr/>
                    <a:lstStyle/>
                    <a:p>
                      <a:r>
                        <a:rPr lang="ru-RU" sz="1000" dirty="0"/>
                        <a:t>1</a:t>
                      </a:r>
                    </a:p>
                  </a:txBody>
                  <a:tcPr marL="91448" marR="91448" marT="45710" marB="45710" anchor="ctr"/>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 Мобилизационная и вневойсковая подготовка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ctr"/>
                </a:tc>
                <a:tc>
                  <a:txBody>
                    <a:bodyPr/>
                    <a:lstStyle/>
                    <a:p>
                      <a:r>
                        <a:rPr lang="ru-RU" sz="1100" dirty="0">
                          <a:latin typeface="Times New Roman" panose="02020603050405020304" pitchFamily="18" charset="0"/>
                          <a:cs typeface="Times New Roman" panose="02020603050405020304" pitchFamily="18" charset="0"/>
                        </a:rPr>
                        <a:t>1,74</a:t>
                      </a: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1,85</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1,85</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2,02</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2,04</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tc>
                  <a:txBody>
                    <a:bodyPr/>
                    <a:lstStyle/>
                    <a:p>
                      <a:r>
                        <a:rPr lang="ru-RU" sz="1100" dirty="0" smtClean="0">
                          <a:latin typeface="Times New Roman" panose="02020603050405020304" pitchFamily="18" charset="0"/>
                          <a:cs typeface="Times New Roman" panose="02020603050405020304" pitchFamily="18" charset="0"/>
                        </a:rPr>
                        <a:t>2,10</a:t>
                      </a:r>
                      <a:endParaRPr lang="ru-RU" sz="1100" dirty="0">
                        <a:latin typeface="Times New Roman" panose="02020603050405020304" pitchFamily="18" charset="0"/>
                        <a:cs typeface="Times New Roman" panose="02020603050405020304" pitchFamily="18" charset="0"/>
                      </a:endParaRPr>
                    </a:p>
                  </a:txBody>
                  <a:tcPr marL="91448" marR="91448" marT="45710" marB="45710" anchor="ctr"/>
                </a:tc>
                <a:extLst>
                  <a:ext uri="{0D108BD9-81ED-4DB2-BD59-A6C34878D82A}">
                    <a16:rowId xmlns="" xmlns:a16="http://schemas.microsoft.com/office/drawing/2014/main" val="10002"/>
                  </a:ext>
                </a:extLst>
              </a:tr>
            </a:tbl>
          </a:graphicData>
        </a:graphic>
      </p:graphicFrame>
      <p:sp>
        <p:nvSpPr>
          <p:cNvPr id="56370" name="TextBox 17">
            <a:extLst>
              <a:ext uri="{FF2B5EF4-FFF2-40B4-BE49-F238E27FC236}">
                <a16:creationId xmlns="" xmlns:a16="http://schemas.microsoft.com/office/drawing/2014/main" id="{D85A6F72-49C5-43DB-8F2F-8BEE67BAB49A}"/>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56371" name="TextBox 18">
            <a:extLst>
              <a:ext uri="{FF2B5EF4-FFF2-40B4-BE49-F238E27FC236}">
                <a16:creationId xmlns="" xmlns:a16="http://schemas.microsoft.com/office/drawing/2014/main" id="{0B2E7278-458E-4122-A3E3-5CBEDE4A145B}"/>
              </a:ext>
            </a:extLst>
          </p:cNvPr>
          <p:cNvSpPr txBox="1">
            <a:spLocks noChangeArrowheads="1"/>
          </p:cNvSpPr>
          <p:nvPr/>
        </p:nvSpPr>
        <p:spPr bwMode="auto">
          <a:xfrm>
            <a:off x="-53976" y="2847999"/>
            <a:ext cx="42560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Башкортостан, на национальную оборону в %</a:t>
            </a:r>
          </a:p>
        </p:txBody>
      </p:sp>
      <p:sp>
        <p:nvSpPr>
          <p:cNvPr id="56372" name="TextBox 19">
            <a:extLst>
              <a:ext uri="{FF2B5EF4-FFF2-40B4-BE49-F238E27FC236}">
                <a16:creationId xmlns="" xmlns:a16="http://schemas.microsoft.com/office/drawing/2014/main" id="{DD126F92-2DDE-4742-984D-666187E970DD}"/>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sp>
        <p:nvSpPr>
          <p:cNvPr id="3" name="Номер слайда 2"/>
          <p:cNvSpPr>
            <a:spLocks noGrp="1"/>
          </p:cNvSpPr>
          <p:nvPr>
            <p:ph type="sldNum" sz="quarter" idx="12"/>
          </p:nvPr>
        </p:nvSpPr>
        <p:spPr>
          <a:xfrm>
            <a:off x="7033964" y="0"/>
            <a:ext cx="2133600" cy="365125"/>
          </a:xfrm>
        </p:spPr>
        <p:txBody>
          <a:bodyPr/>
          <a:lstStyle/>
          <a:p>
            <a:pPr>
              <a:defRPr/>
            </a:pPr>
            <a:fld id="{1C2F39FC-F7FC-43A7-985C-4565CF06B74E}" type="slidenum">
              <a:rPr lang="en-US" smtClean="0">
                <a:solidFill>
                  <a:schemeClr val="tx1"/>
                </a:solidFill>
              </a:rPr>
              <a:pPr>
                <a:defRPr/>
              </a:pPr>
              <a:t>30</a:t>
            </a:fld>
            <a:endParaRPr lang="en-US" dirty="0">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25130025"/>
              </p:ext>
            </p:extLst>
          </p:nvPr>
        </p:nvGraphicFramePr>
        <p:xfrm>
          <a:off x="95254" y="3643897"/>
          <a:ext cx="4078748" cy="2793458"/>
        </p:xfrm>
        <a:graphic>
          <a:graphicData uri="http://schemas.openxmlformats.org/drawingml/2006/chart">
            <c:chart xmlns:c="http://schemas.openxmlformats.org/drawingml/2006/chart" xmlns:r="http://schemas.openxmlformats.org/officeDocument/2006/relationships" r:id="rId4"/>
          </a:graphicData>
        </a:graphic>
      </p:graphicFrame>
      <p:sp>
        <p:nvSpPr>
          <p:cNvPr id="17" name="Овал 16"/>
          <p:cNvSpPr/>
          <p:nvPr/>
        </p:nvSpPr>
        <p:spPr>
          <a:xfrm rot="10800000" flipV="1">
            <a:off x="1651168" y="3698786"/>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106,4</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8" name="Овал 17"/>
          <p:cNvSpPr/>
          <p:nvPr/>
        </p:nvSpPr>
        <p:spPr>
          <a:xfrm rot="10800000" flipV="1">
            <a:off x="1011838" y="3817255"/>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110,9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9" name="Овал 18"/>
          <p:cNvSpPr/>
          <p:nvPr/>
        </p:nvSpPr>
        <p:spPr>
          <a:xfrm rot="10800000" flipV="1">
            <a:off x="2312171" y="3689899"/>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101,7</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925510" y="3698786"/>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103,8</a:t>
            </a:r>
            <a:endParaRPr lang="ru-RU" sz="800" dirty="0">
              <a:solidFill>
                <a:srgbClr val="7030A0"/>
              </a:solidFill>
              <a:latin typeface="Times New Roman" panose="02020603050405020304" pitchFamily="18" charset="0"/>
              <a:cs typeface="Times New Roman" panose="02020603050405020304" pitchFamily="18" charset="0"/>
            </a:endParaRPr>
          </a:p>
        </p:txBody>
      </p:sp>
      <p:cxnSp>
        <p:nvCxnSpPr>
          <p:cNvPr id="21" name="Прямая со стрелкой 20"/>
          <p:cNvCxnSpPr/>
          <p:nvPr/>
        </p:nvCxnSpPr>
        <p:spPr>
          <a:xfrm flipV="1">
            <a:off x="2848067" y="3863418"/>
            <a:ext cx="220835" cy="2458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2215579" y="3897907"/>
            <a:ext cx="246316" cy="201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148400" y="2705450"/>
            <a:ext cx="4949627" cy="1631216"/>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Мобилизационная и вневойсковая подготовка</a:t>
            </a:r>
            <a:r>
              <a:rPr lang="ru-RU" sz="1100" dirty="0">
                <a:latin typeface="Times New Roman" panose="02020603050405020304" pitchFamily="18" charset="0"/>
                <a:cs typeface="Times New Roman" panose="02020603050405020304" pitchFamily="18" charset="0"/>
              </a:rPr>
              <a:t>: Увеличение расходов в </a:t>
            </a:r>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году по сравнению с </a:t>
            </a:r>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годом на </a:t>
            </a:r>
            <a:r>
              <a:rPr lang="ru-RU" sz="1100" dirty="0" smtClean="0">
                <a:latin typeface="Times New Roman" panose="02020603050405020304" pitchFamily="18" charset="0"/>
                <a:cs typeface="Times New Roman" panose="02020603050405020304" pitchFamily="18" charset="0"/>
              </a:rPr>
              <a:t>10,9% </a:t>
            </a:r>
            <a:r>
              <a:rPr lang="ru-RU" sz="1100" dirty="0">
                <a:latin typeface="Times New Roman" panose="02020603050405020304" pitchFamily="18" charset="0"/>
                <a:cs typeface="Times New Roman" panose="02020603050405020304" pitchFamily="18" charset="0"/>
              </a:rPr>
              <a:t>по разделу связано с увеличением объема субвенций из федерального бюджета на осуществление первичного воинского учета на территориях, где отсутствуют военные комиссариаты.</a:t>
            </a:r>
          </a:p>
          <a:p>
            <a:pPr algn="just"/>
            <a:endParaRPr lang="ru-RU" sz="1100" dirty="0">
              <a:solidFill>
                <a:srgbClr val="000000"/>
              </a:solidFill>
              <a:latin typeface="Times New Roman" panose="02020603050405020304" pitchFamily="18" charset="0"/>
              <a:cs typeface="Times New Roman" panose="02020603050405020304" pitchFamily="18" charset="0"/>
            </a:endParaRPr>
          </a:p>
          <a:p>
            <a:pPr algn="just"/>
            <a:endParaRPr lang="ru-RU" sz="1100" dirty="0">
              <a:solidFill>
                <a:srgbClr val="000000"/>
              </a:solidFill>
              <a:latin typeface="Times New Roman" panose="02020603050405020304" pitchFamily="18" charset="0"/>
              <a:cs typeface="Times New Roman" panose="02020603050405020304" pitchFamily="18" charset="0"/>
            </a:endParaRPr>
          </a:p>
          <a:p>
            <a:endParaRPr lang="ru-RU" altLang="ru-RU" sz="1100" b="1" i="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Заголовок 1">
            <a:extLst>
              <a:ext uri="{FF2B5EF4-FFF2-40B4-BE49-F238E27FC236}">
                <a16:creationId xmlns="" xmlns:a16="http://schemas.microsoft.com/office/drawing/2014/main" id="{003F2D3D-003B-4328-A8C9-CF9FE8CF8462}"/>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7347" name="TextBox 7">
            <a:extLst>
              <a:ext uri="{FF2B5EF4-FFF2-40B4-BE49-F238E27FC236}">
                <a16:creationId xmlns="" xmlns:a16="http://schemas.microsoft.com/office/drawing/2014/main" id="{4EE3181E-E12A-4827-AACF-49A1CF8DF8EB}"/>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24983089-5570-4EFF-B741-F31AFCEBAED1}"/>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7349" name="Заголовок 1">
            <a:extLst>
              <a:ext uri="{FF2B5EF4-FFF2-40B4-BE49-F238E27FC236}">
                <a16:creationId xmlns="" xmlns:a16="http://schemas.microsoft.com/office/drawing/2014/main" id="{CBE19167-B5E2-46A6-A74E-91BA2DB805B4}"/>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7350" name="TextBox 2">
            <a:extLst>
              <a:ext uri="{FF2B5EF4-FFF2-40B4-BE49-F238E27FC236}">
                <a16:creationId xmlns="" xmlns:a16="http://schemas.microsoft.com/office/drawing/2014/main" id="{C87AAC7C-F807-412B-8879-6FD94259D623}"/>
              </a:ext>
            </a:extLst>
          </p:cNvPr>
          <p:cNvSpPr txBox="1">
            <a:spLocks noChangeArrowheads="1"/>
          </p:cNvSpPr>
          <p:nvPr/>
        </p:nvSpPr>
        <p:spPr bwMode="auto">
          <a:xfrm>
            <a:off x="0" y="0"/>
            <a:ext cx="9144000" cy="584775"/>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a:t>
            </a:r>
          </a:p>
          <a:p>
            <a:pPr algn="ctr"/>
            <a:r>
              <a:rPr lang="ru-RU" altLang="ru-RU" sz="1600" dirty="0">
                <a:solidFill>
                  <a:srgbClr val="002060"/>
                </a:solidFill>
                <a:latin typeface="Times New Roman" panose="02020603050405020304" pitchFamily="18" charset="0"/>
                <a:cs typeface="Times New Roman" panose="02020603050405020304" pitchFamily="18" charset="0"/>
              </a:rPr>
              <a:t>           район на н</a:t>
            </a:r>
            <a:r>
              <a:rPr lang="ru-RU" altLang="ru-RU" sz="1600" dirty="0">
                <a:solidFill>
                  <a:srgbClr val="404040"/>
                </a:solidFill>
                <a:latin typeface="Times New Roman" panose="02020603050405020304" pitchFamily="18" charset="0"/>
                <a:cs typeface="Times New Roman" panose="02020603050405020304" pitchFamily="18" charset="0"/>
              </a:rPr>
              <a:t>ациональную безопасность и правоохранительная деятельность </a:t>
            </a:r>
            <a:r>
              <a:rPr lang="ru-RU" altLang="ru-RU" sz="1600" dirty="0">
                <a:solidFill>
                  <a:srgbClr val="002060"/>
                </a:solidFill>
                <a:latin typeface="Times New Roman" panose="02020603050405020304" pitchFamily="18" charset="0"/>
                <a:cs typeface="Times New Roman" panose="02020603050405020304" pitchFamily="18" charset="0"/>
              </a:rPr>
              <a:t>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57351" name="Picture 3">
            <a:extLst>
              <a:ext uri="{FF2B5EF4-FFF2-40B4-BE49-F238E27FC236}">
                <a16:creationId xmlns="" xmlns:a16="http://schemas.microsoft.com/office/drawing/2014/main" id="{CDCA63B8-9CC6-444A-BFB8-16375CF29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DB06F876-D676-4A0F-B81C-E5A906D7876C}"/>
              </a:ext>
            </a:extLst>
          </p:cNvPr>
          <p:cNvGraphicFramePr>
            <a:graphicFrameLocks noGrp="1"/>
          </p:cNvGraphicFramePr>
          <p:nvPr>
            <p:extLst>
              <p:ext uri="{D42A27DB-BD31-4B8C-83A1-F6EECF244321}">
                <p14:modId xmlns:p14="http://schemas.microsoft.com/office/powerpoint/2010/main" val="3083230357"/>
              </p:ext>
            </p:extLst>
          </p:nvPr>
        </p:nvGraphicFramePr>
        <p:xfrm>
          <a:off x="173035" y="731260"/>
          <a:ext cx="8950328" cy="2132015"/>
        </p:xfrm>
        <a:graphic>
          <a:graphicData uri="http://schemas.openxmlformats.org/drawingml/2006/table">
            <a:tbl>
              <a:tblPr firstRow="1" bandRow="1">
                <a:tableStyleId>{F5AB1C69-6EDB-4FF4-983F-18BD219EF322}</a:tableStyleId>
              </a:tblPr>
              <a:tblGrid>
                <a:gridCol w="297729">
                  <a:extLst>
                    <a:ext uri="{9D8B030D-6E8A-4147-A177-3AD203B41FA5}">
                      <a16:colId xmlns="" xmlns:a16="http://schemas.microsoft.com/office/drawing/2014/main" val="20000"/>
                    </a:ext>
                  </a:extLst>
                </a:gridCol>
                <a:gridCol w="4122849">
                  <a:extLst>
                    <a:ext uri="{9D8B030D-6E8A-4147-A177-3AD203B41FA5}">
                      <a16:colId xmlns="" xmlns:a16="http://schemas.microsoft.com/office/drawing/2014/main" val="20001"/>
                    </a:ext>
                  </a:extLst>
                </a:gridCol>
                <a:gridCol w="684424">
                  <a:extLst>
                    <a:ext uri="{9D8B030D-6E8A-4147-A177-3AD203B41FA5}">
                      <a16:colId xmlns="" xmlns:a16="http://schemas.microsoft.com/office/drawing/2014/main" val="20002"/>
                    </a:ext>
                  </a:extLst>
                </a:gridCol>
                <a:gridCol w="912566">
                  <a:extLst>
                    <a:ext uri="{9D8B030D-6E8A-4147-A177-3AD203B41FA5}">
                      <a16:colId xmlns="" xmlns:a16="http://schemas.microsoft.com/office/drawing/2014/main" val="20004"/>
                    </a:ext>
                  </a:extLst>
                </a:gridCol>
                <a:gridCol w="760471">
                  <a:extLst>
                    <a:ext uri="{9D8B030D-6E8A-4147-A177-3AD203B41FA5}">
                      <a16:colId xmlns="" xmlns:a16="http://schemas.microsoft.com/office/drawing/2014/main" val="20005"/>
                    </a:ext>
                  </a:extLst>
                </a:gridCol>
                <a:gridCol w="684424">
                  <a:extLst>
                    <a:ext uri="{9D8B030D-6E8A-4147-A177-3AD203B41FA5}">
                      <a16:colId xmlns="" xmlns:a16="http://schemas.microsoft.com/office/drawing/2014/main" val="20006"/>
                    </a:ext>
                  </a:extLst>
                </a:gridCol>
                <a:gridCol w="727394">
                  <a:extLst>
                    <a:ext uri="{9D8B030D-6E8A-4147-A177-3AD203B41FA5}">
                      <a16:colId xmlns="" xmlns:a16="http://schemas.microsoft.com/office/drawing/2014/main" val="20007"/>
                    </a:ext>
                  </a:extLst>
                </a:gridCol>
                <a:gridCol w="760471">
                  <a:extLst>
                    <a:ext uri="{9D8B030D-6E8A-4147-A177-3AD203B41FA5}">
                      <a16:colId xmlns="" xmlns:a16="http://schemas.microsoft.com/office/drawing/2014/main" val="20008"/>
                    </a:ext>
                  </a:extLst>
                </a:gridCol>
              </a:tblGrid>
              <a:tr h="548572">
                <a:tc>
                  <a:txBody>
                    <a:bodyPr/>
                    <a:lstStyle/>
                    <a:p>
                      <a:endParaRPr lang="ru-RU" sz="1800" dirty="0"/>
                    </a:p>
                  </a:txBody>
                  <a:tcPr marL="91448" marR="91448" marT="45687" marB="45687"/>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(отчет)</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87" marB="45687"/>
                </a:tc>
                <a:extLst>
                  <a:ext uri="{0D108BD9-81ED-4DB2-BD59-A6C34878D82A}">
                    <a16:rowId xmlns="" xmlns:a16="http://schemas.microsoft.com/office/drawing/2014/main" val="10000"/>
                  </a:ext>
                </a:extLst>
              </a:tr>
              <a:tr h="375276">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ctr"/>
                </a:tc>
                <a:tc>
                  <a:txBody>
                    <a:bodyPr/>
                    <a:lstStyle/>
                    <a:p>
                      <a:r>
                        <a:rPr lang="ru-RU" sz="1000" dirty="0">
                          <a:latin typeface="Times New Roman" panose="02020603050405020304" pitchFamily="18" charset="0"/>
                          <a:cs typeface="Times New Roman" panose="02020603050405020304" pitchFamily="18" charset="0"/>
                        </a:rPr>
                        <a:t>21,47</a:t>
                      </a: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19,28</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19,12</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18,80</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18,74</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18,77</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extLst>
                  <a:ext uri="{0D108BD9-81ED-4DB2-BD59-A6C34878D82A}">
                    <a16:rowId xmlns="" xmlns:a16="http://schemas.microsoft.com/office/drawing/2014/main" val="10001"/>
                  </a:ext>
                </a:extLst>
              </a:tr>
              <a:tr h="558156">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ctr"/>
                </a:tc>
                <a:tc>
                  <a:txBody>
                    <a:bodyPr/>
                    <a:lstStyle/>
                    <a:p>
                      <a:r>
                        <a:rPr lang="ru-RU" sz="1000" dirty="0">
                          <a:latin typeface="Times New Roman" panose="02020603050405020304" pitchFamily="18" charset="0"/>
                          <a:cs typeface="Times New Roman" panose="02020603050405020304" pitchFamily="18" charset="0"/>
                        </a:rPr>
                        <a:t>3,06</a:t>
                      </a: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3,43</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3,32</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4,50</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4,53</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4,57</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extLst>
                  <a:ext uri="{0D108BD9-81ED-4DB2-BD59-A6C34878D82A}">
                    <a16:rowId xmlns="" xmlns:a16="http://schemas.microsoft.com/office/drawing/2014/main" val="10002"/>
                  </a:ext>
                </a:extLst>
              </a:tr>
              <a:tr h="274733">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Обеспечение пожарной безопасности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ctr"/>
                </a:tc>
                <a:tc>
                  <a:txBody>
                    <a:bodyPr/>
                    <a:lstStyle/>
                    <a:p>
                      <a:r>
                        <a:rPr lang="ru-RU" sz="1000" dirty="0">
                          <a:latin typeface="Times New Roman" panose="02020603050405020304" pitchFamily="18" charset="0"/>
                          <a:cs typeface="Times New Roman" panose="02020603050405020304" pitchFamily="18" charset="0"/>
                        </a:rPr>
                        <a:t>15,08</a:t>
                      </a: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15,86</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15,80</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14,31</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14,21</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14,21</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extLst>
                  <a:ext uri="{0D108BD9-81ED-4DB2-BD59-A6C34878D82A}">
                    <a16:rowId xmlns="" xmlns:a16="http://schemas.microsoft.com/office/drawing/2014/main" val="10003"/>
                  </a:ext>
                </a:extLst>
              </a:tr>
              <a:tr h="375276">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a:t>
                      </a:r>
                      <a:r>
                        <a:rPr lang="ru-RU" sz="1000" u="none" strike="noStrike" baseline="0" dirty="0">
                          <a:effectLst/>
                          <a:latin typeface="Times New Roman" panose="02020603050405020304" pitchFamily="18" charset="0"/>
                          <a:cs typeface="Times New Roman" panose="02020603050405020304" pitchFamily="18" charset="0"/>
                        </a:rPr>
                        <a:t> национальной безопасности и правоохранительной деятельности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ctr"/>
                </a:tc>
                <a:tc>
                  <a:txBody>
                    <a:bodyPr/>
                    <a:lstStyle/>
                    <a:p>
                      <a:r>
                        <a:rPr lang="ru-RU" sz="1000" dirty="0">
                          <a:latin typeface="Times New Roman" panose="02020603050405020304" pitchFamily="18" charset="0"/>
                          <a:cs typeface="Times New Roman" panose="02020603050405020304" pitchFamily="18" charset="0"/>
                        </a:rPr>
                        <a:t>3,33</a:t>
                      </a: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marT="45687" marB="45687" anchor="ctr"/>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marT="45687" marB="45687" anchor="ctr"/>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marT="45687" marB="45687" anchor="ctr"/>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marT="45687" marB="45687" anchor="ctr"/>
                </a:tc>
                <a:extLst>
                  <a:ext uri="{0D108BD9-81ED-4DB2-BD59-A6C34878D82A}">
                    <a16:rowId xmlns="" xmlns:a16="http://schemas.microsoft.com/office/drawing/2014/main" val="10004"/>
                  </a:ext>
                </a:extLst>
              </a:tr>
            </a:tbl>
          </a:graphicData>
        </a:graphic>
      </p:graphicFrame>
      <p:sp>
        <p:nvSpPr>
          <p:cNvPr id="57414" name="TextBox 17">
            <a:extLst>
              <a:ext uri="{FF2B5EF4-FFF2-40B4-BE49-F238E27FC236}">
                <a16:creationId xmlns="" xmlns:a16="http://schemas.microsoft.com/office/drawing/2014/main" id="{6973A29F-4A51-41BB-8B01-85EC0585A642}"/>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57415" name="TextBox 18">
            <a:extLst>
              <a:ext uri="{FF2B5EF4-FFF2-40B4-BE49-F238E27FC236}">
                <a16:creationId xmlns="" xmlns:a16="http://schemas.microsoft.com/office/drawing/2014/main" id="{5B9DF30E-E821-4B76-B694-7F7AF0F04343}"/>
              </a:ext>
            </a:extLst>
          </p:cNvPr>
          <p:cNvSpPr txBox="1">
            <a:spLocks noChangeArrowheads="1"/>
          </p:cNvSpPr>
          <p:nvPr/>
        </p:nvSpPr>
        <p:spPr bwMode="auto">
          <a:xfrm>
            <a:off x="107504" y="2996952"/>
            <a:ext cx="44644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200" b="1" i="1" dirty="0">
                <a:latin typeface="Times New Roman" panose="02020603050405020304" pitchFamily="18" charset="0"/>
                <a:cs typeface="Times New Roman" panose="02020603050405020304" pitchFamily="18" charset="0"/>
              </a:rPr>
              <a:t>  Динамика показателей расходов бюджета муниципального района  Мелеузовский район Республики Башкортостан на национальную безопасность и правоохранительную деятельность, в %</a:t>
            </a:r>
          </a:p>
        </p:txBody>
      </p:sp>
      <p:sp>
        <p:nvSpPr>
          <p:cNvPr id="57416" name="TextBox 19">
            <a:extLst>
              <a:ext uri="{FF2B5EF4-FFF2-40B4-BE49-F238E27FC236}">
                <a16:creationId xmlns="" xmlns:a16="http://schemas.microsoft.com/office/drawing/2014/main" id="{430906C6-9506-4D3C-B920-EF1395839509}"/>
              </a:ext>
            </a:extLst>
          </p:cNvPr>
          <p:cNvSpPr txBox="1">
            <a:spLocks noChangeArrowheads="1"/>
          </p:cNvSpPr>
          <p:nvPr/>
        </p:nvSpPr>
        <p:spPr bwMode="auto">
          <a:xfrm>
            <a:off x="8218035"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pic>
        <p:nvPicPr>
          <p:cNvPr id="57421" name="Рисунок 1">
            <a:extLst>
              <a:ext uri="{FF2B5EF4-FFF2-40B4-BE49-F238E27FC236}">
                <a16:creationId xmlns="" xmlns:a16="http://schemas.microsoft.com/office/drawing/2014/main" id="{02E9A2A9-D7AD-4FE7-BB1C-5717838351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5157192"/>
            <a:ext cx="1979712"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Номер слайда 3"/>
          <p:cNvSpPr>
            <a:spLocks noGrp="1"/>
          </p:cNvSpPr>
          <p:nvPr>
            <p:ph type="sldNum" sz="quarter" idx="12"/>
          </p:nvPr>
        </p:nvSpPr>
        <p:spPr>
          <a:xfrm>
            <a:off x="7010400" y="17462"/>
            <a:ext cx="2133600" cy="365125"/>
          </a:xfrm>
        </p:spPr>
        <p:txBody>
          <a:bodyPr/>
          <a:lstStyle/>
          <a:p>
            <a:pPr>
              <a:defRPr/>
            </a:pPr>
            <a:fld id="{1C2F39FC-F7FC-43A7-985C-4565CF06B74E}" type="slidenum">
              <a:rPr lang="en-US" smtClean="0">
                <a:solidFill>
                  <a:schemeClr val="tx1"/>
                </a:solidFill>
              </a:rPr>
              <a:pPr>
                <a:defRPr/>
              </a:pPr>
              <a:t>31</a:t>
            </a:fld>
            <a:endParaRPr lang="en-US">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052702894"/>
              </p:ext>
            </p:extLst>
          </p:nvPr>
        </p:nvGraphicFramePr>
        <p:xfrm>
          <a:off x="12614" y="3872961"/>
          <a:ext cx="4122908" cy="258037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569750" y="2996952"/>
            <a:ext cx="4561366" cy="1800493"/>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 Обеспечение пожарной безопасности</a:t>
            </a:r>
            <a:r>
              <a:rPr lang="ru-RU" sz="1100" dirty="0">
                <a:latin typeface="Times New Roman" panose="02020603050405020304" pitchFamily="18" charset="0"/>
                <a:cs typeface="Times New Roman" panose="02020603050405020304" pitchFamily="18" charset="0"/>
              </a:rPr>
              <a:t>: Приобретение сельскими поселениями </a:t>
            </a:r>
            <a:r>
              <a:rPr lang="ru-RU" sz="1100" dirty="0" smtClean="0">
                <a:latin typeface="Times New Roman" panose="02020603050405020304" pitchFamily="18" charset="0"/>
                <a:cs typeface="Times New Roman" panose="02020603050405020304" pitchFamily="18" charset="0"/>
              </a:rPr>
              <a:t>противопожарного </a:t>
            </a:r>
            <a:r>
              <a:rPr lang="ru-RU" sz="1100" dirty="0">
                <a:latin typeface="Times New Roman" panose="02020603050405020304" pitchFamily="18" charset="0"/>
                <a:cs typeface="Times New Roman" panose="02020603050405020304" pitchFamily="18" charset="0"/>
              </a:rPr>
              <a:t>оборудования за счет средств бюджета Республики Башкортостан.</a:t>
            </a:r>
          </a:p>
          <a:p>
            <a:pPr algn="just"/>
            <a:r>
              <a:rPr lang="ru-RU" sz="1100" dirty="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Другие вопросы в области национальной безопасности и правоохранительной деятельности: </a:t>
            </a:r>
            <a:r>
              <a:rPr lang="ru-RU" sz="1100" dirty="0">
                <a:latin typeface="Times New Roman" panose="02020603050405020304" pitchFamily="18" charset="0"/>
                <a:cs typeface="Times New Roman" panose="02020603050405020304" pitchFamily="18" charset="0"/>
              </a:rPr>
              <a:t>В </a:t>
            </a:r>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и </a:t>
            </a:r>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годах произведен </a:t>
            </a:r>
            <a:r>
              <a:rPr lang="ru-RU" sz="1100" b="1" dirty="0">
                <a:latin typeface="Times New Roman" panose="02020603050405020304" pitchFamily="18" charset="0"/>
                <a:cs typeface="Times New Roman" panose="02020603050405020304" pitchFamily="18" charset="0"/>
              </a:rPr>
              <a:t>м</a:t>
            </a:r>
            <a:r>
              <a:rPr lang="ru-RU" sz="1100" dirty="0">
                <a:latin typeface="Times New Roman" panose="02020603050405020304" pitchFamily="18" charset="0"/>
                <a:cs typeface="Times New Roman" panose="02020603050405020304" pitchFamily="18" charset="0"/>
              </a:rPr>
              <a:t>онтаж системы видеонаблюдения «Безопасный город» в городе Мелеуз.</a:t>
            </a:r>
            <a:endParaRPr lang="ru-RU" sz="1100" dirty="0">
              <a:solidFill>
                <a:srgbClr val="000000"/>
              </a:solidFill>
              <a:latin typeface="Times New Roman" panose="02020603050405020304" pitchFamily="18" charset="0"/>
              <a:cs typeface="Times New Roman" panose="02020603050405020304" pitchFamily="18" charset="0"/>
            </a:endParaRPr>
          </a:p>
          <a:p>
            <a:endParaRPr lang="ru-RU" altLang="ru-RU" sz="1100" b="1" i="1" dirty="0">
              <a:latin typeface="Times New Roman" panose="02020603050405020304" pitchFamily="18" charset="0"/>
              <a:cs typeface="Times New Roman" panose="02020603050405020304" pitchFamily="18" charset="0"/>
            </a:endParaRPr>
          </a:p>
        </p:txBody>
      </p:sp>
      <p:cxnSp>
        <p:nvCxnSpPr>
          <p:cNvPr id="18" name="Прямая со стрелкой 17"/>
          <p:cNvCxnSpPr/>
          <p:nvPr/>
        </p:nvCxnSpPr>
        <p:spPr>
          <a:xfrm>
            <a:off x="2316863" y="4147990"/>
            <a:ext cx="199158" cy="189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915816" y="4242800"/>
            <a:ext cx="155865" cy="1468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Блок-схема: дисплей 2"/>
          <p:cNvSpPr/>
          <p:nvPr/>
        </p:nvSpPr>
        <p:spPr>
          <a:xfrm rot="21138568">
            <a:off x="3391573" y="4861883"/>
            <a:ext cx="4431407" cy="1305915"/>
          </a:xfrm>
          <a:prstGeom prst="flowChartDisplay">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i="1" dirty="0">
                <a:solidFill>
                  <a:schemeClr val="tx1"/>
                </a:solidFill>
                <a:latin typeface="Times New Roman" panose="02020603050405020304" pitchFamily="18" charset="0"/>
                <a:cs typeface="Times New Roman" panose="02020603050405020304" pitchFamily="18" charset="0"/>
              </a:rPr>
              <a:t>В сельских поселениях муниципального района Мелеузовский район расположены 16 пожарных частей с автопарком в 16  единиц техники и численностью 59 человек</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1847756191"/>
              </p:ext>
            </p:extLst>
          </p:nvPr>
        </p:nvGraphicFramePr>
        <p:xfrm>
          <a:off x="154415" y="4331394"/>
          <a:ext cx="3839306" cy="1800200"/>
        </p:xfrm>
        <a:graphic>
          <a:graphicData uri="http://schemas.openxmlformats.org/drawingml/2006/chart">
            <c:chart xmlns:c="http://schemas.openxmlformats.org/drawingml/2006/chart" xmlns:r="http://schemas.openxmlformats.org/officeDocument/2006/relationships" r:id="rId2"/>
          </a:graphicData>
        </a:graphic>
      </p:graphicFrame>
      <p:sp>
        <p:nvSpPr>
          <p:cNvPr id="58371" name="TextBox 7">
            <a:extLst>
              <a:ext uri="{FF2B5EF4-FFF2-40B4-BE49-F238E27FC236}">
                <a16:creationId xmlns="" xmlns:a16="http://schemas.microsoft.com/office/drawing/2014/main" id="{D5DB325A-FF55-4C50-AF86-F9BABB89855F}"/>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5BC673BC-97DF-4DD5-A37E-7A678BE105CF}"/>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8373" name="Заголовок 1">
            <a:extLst>
              <a:ext uri="{FF2B5EF4-FFF2-40B4-BE49-F238E27FC236}">
                <a16:creationId xmlns="" xmlns:a16="http://schemas.microsoft.com/office/drawing/2014/main" id="{846EC0D1-C740-487E-960A-649A376431CA}"/>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8374" name="TextBox 2">
            <a:extLst>
              <a:ext uri="{FF2B5EF4-FFF2-40B4-BE49-F238E27FC236}">
                <a16:creationId xmlns="" xmlns:a16="http://schemas.microsoft.com/office/drawing/2014/main" id="{8A752D9B-6305-44FE-9468-F405CE2E1391}"/>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национальную экономику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58375" name="Picture 3">
            <a:extLst>
              <a:ext uri="{FF2B5EF4-FFF2-40B4-BE49-F238E27FC236}">
                <a16:creationId xmlns="" xmlns:a16="http://schemas.microsoft.com/office/drawing/2014/main" id="{A092A920-9DD0-4F54-8EE2-6EA7D37684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A9E2B495-1975-4D4C-AEE9-50DEF916BBA5}"/>
              </a:ext>
            </a:extLst>
          </p:cNvPr>
          <p:cNvGraphicFramePr>
            <a:graphicFrameLocks noGrp="1"/>
          </p:cNvGraphicFramePr>
          <p:nvPr>
            <p:extLst>
              <p:ext uri="{D42A27DB-BD31-4B8C-83A1-F6EECF244321}">
                <p14:modId xmlns:p14="http://schemas.microsoft.com/office/powerpoint/2010/main" val="1930199154"/>
              </p:ext>
            </p:extLst>
          </p:nvPr>
        </p:nvGraphicFramePr>
        <p:xfrm>
          <a:off x="-4763" y="736600"/>
          <a:ext cx="9148762" cy="2116336"/>
        </p:xfrm>
        <a:graphic>
          <a:graphicData uri="http://schemas.openxmlformats.org/drawingml/2006/table">
            <a:tbl>
              <a:tblPr firstRow="1" bandRow="1">
                <a:tableStyleId>{F5AB1C69-6EDB-4FF4-983F-18BD219EF322}</a:tableStyleId>
              </a:tblPr>
              <a:tblGrid>
                <a:gridCol w="304330">
                  <a:extLst>
                    <a:ext uri="{9D8B030D-6E8A-4147-A177-3AD203B41FA5}">
                      <a16:colId xmlns="" xmlns:a16="http://schemas.microsoft.com/office/drawing/2014/main" val="20000"/>
                    </a:ext>
                  </a:extLst>
                </a:gridCol>
                <a:gridCol w="4214255">
                  <a:extLst>
                    <a:ext uri="{9D8B030D-6E8A-4147-A177-3AD203B41FA5}">
                      <a16:colId xmlns="" xmlns:a16="http://schemas.microsoft.com/office/drawing/2014/main" val="20001"/>
                    </a:ext>
                  </a:extLst>
                </a:gridCol>
                <a:gridCol w="699598">
                  <a:extLst>
                    <a:ext uri="{9D8B030D-6E8A-4147-A177-3AD203B41FA5}">
                      <a16:colId xmlns="" xmlns:a16="http://schemas.microsoft.com/office/drawing/2014/main" val="20002"/>
                    </a:ext>
                  </a:extLst>
                </a:gridCol>
                <a:gridCol w="932798">
                  <a:extLst>
                    <a:ext uri="{9D8B030D-6E8A-4147-A177-3AD203B41FA5}">
                      <a16:colId xmlns="" xmlns:a16="http://schemas.microsoft.com/office/drawing/2014/main" val="20004"/>
                    </a:ext>
                  </a:extLst>
                </a:gridCol>
                <a:gridCol w="777331">
                  <a:extLst>
                    <a:ext uri="{9D8B030D-6E8A-4147-A177-3AD203B41FA5}">
                      <a16:colId xmlns="" xmlns:a16="http://schemas.microsoft.com/office/drawing/2014/main" val="20005"/>
                    </a:ext>
                  </a:extLst>
                </a:gridCol>
                <a:gridCol w="699598">
                  <a:extLst>
                    <a:ext uri="{9D8B030D-6E8A-4147-A177-3AD203B41FA5}">
                      <a16:colId xmlns="" xmlns:a16="http://schemas.microsoft.com/office/drawing/2014/main" val="20006"/>
                    </a:ext>
                  </a:extLst>
                </a:gridCol>
                <a:gridCol w="743521">
                  <a:extLst>
                    <a:ext uri="{9D8B030D-6E8A-4147-A177-3AD203B41FA5}">
                      <a16:colId xmlns="" xmlns:a16="http://schemas.microsoft.com/office/drawing/2014/main" val="20007"/>
                    </a:ext>
                  </a:extLst>
                </a:gridCol>
                <a:gridCol w="777331">
                  <a:extLst>
                    <a:ext uri="{9D8B030D-6E8A-4147-A177-3AD203B41FA5}">
                      <a16:colId xmlns="" xmlns:a16="http://schemas.microsoft.com/office/drawing/2014/main" val="20008"/>
                    </a:ext>
                  </a:extLst>
                </a:gridCol>
              </a:tblGrid>
              <a:tr h="54858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690" marB="45690"/>
                </a:tc>
                <a:tc>
                  <a:txBody>
                    <a:bodyPr/>
                    <a:lstStyle/>
                    <a:p>
                      <a:r>
                        <a:rPr lang="ru-RU" sz="1000" dirty="0">
                          <a:latin typeface="Times New Roman" panose="02020603050405020304" pitchFamily="18" charset="0"/>
                          <a:cs typeface="Times New Roman" panose="02020603050405020304" pitchFamily="18" charset="0"/>
                        </a:rPr>
                        <a:t>2018</a:t>
                      </a:r>
                      <a:r>
                        <a:rPr lang="ru-RU" sz="1000" baseline="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0"/>
                  </a:ext>
                </a:extLst>
              </a:tr>
              <a:tr h="24378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Национальная экономика</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187,19</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221,53</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195,98</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158,44</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180,64</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a:latin typeface="Times New Roman" panose="02020603050405020304" pitchFamily="18" charset="0"/>
                          <a:cs typeface="Times New Roman" panose="02020603050405020304" pitchFamily="18" charset="0"/>
                        </a:rPr>
                        <a:t>152,93</a:t>
                      </a:r>
                    </a:p>
                  </a:txBody>
                  <a:tcPr marL="91448" marR="91448" marT="45690" marB="45690"/>
                </a:tc>
                <a:extLst>
                  <a:ext uri="{0D108BD9-81ED-4DB2-BD59-A6C34878D82A}">
                    <a16:rowId xmlns="" xmlns:a16="http://schemas.microsoft.com/office/drawing/2014/main" val="10001"/>
                  </a:ext>
                </a:extLst>
              </a:tr>
              <a:tr h="243856">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Общеэкономические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0,12</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a:latin typeface="Times New Roman" panose="02020603050405020304" pitchFamily="18" charset="0"/>
                          <a:cs typeface="Times New Roman" panose="02020603050405020304" pitchFamily="18" charset="0"/>
                        </a:rPr>
                        <a:t>0,00</a:t>
                      </a:r>
                    </a:p>
                  </a:txBody>
                  <a:tcPr marL="91448" marR="91448" marT="45690" marB="45690"/>
                </a:tc>
                <a:tc>
                  <a:txBody>
                    <a:bodyPr/>
                    <a:lstStyle/>
                    <a:p>
                      <a:pPr algn="l"/>
                      <a:r>
                        <a:rPr lang="ru-RU" sz="1000" dirty="0">
                          <a:latin typeface="Times New Roman" panose="02020603050405020304" pitchFamily="18" charset="0"/>
                          <a:cs typeface="Times New Roman" panose="02020603050405020304" pitchFamily="18" charset="0"/>
                        </a:rPr>
                        <a:t>0,00</a:t>
                      </a:r>
                    </a:p>
                  </a:txBody>
                  <a:tcPr marL="91448" marR="91448" marT="45690" marB="45690"/>
                </a:tc>
                <a:tc>
                  <a:txBody>
                    <a:bodyPr/>
                    <a:lstStyle/>
                    <a:p>
                      <a:pPr algn="l"/>
                      <a:r>
                        <a:rPr lang="ru-RU" sz="1000" dirty="0">
                          <a:latin typeface="Times New Roman" panose="02020603050405020304" pitchFamily="18" charset="0"/>
                          <a:cs typeface="Times New Roman" panose="02020603050405020304" pitchFamily="18" charset="0"/>
                        </a:rPr>
                        <a:t>0,00</a:t>
                      </a:r>
                    </a:p>
                  </a:txBody>
                  <a:tcPr marL="91448" marR="91448" marT="45690" marB="45690"/>
                </a:tc>
                <a:extLst>
                  <a:ext uri="{0D108BD9-81ED-4DB2-BD59-A6C34878D82A}">
                    <a16:rowId xmlns="" xmlns:a16="http://schemas.microsoft.com/office/drawing/2014/main" val="10002"/>
                  </a:ext>
                </a:extLst>
              </a:tr>
              <a:tr h="252157">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Сельское хозяйство и рыболовство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7,70</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8,74</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7,42</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15,73</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8,76</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8,78</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3"/>
                  </a:ext>
                </a:extLst>
              </a:tr>
              <a:tr h="243780">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Транспорт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0,27</a:t>
                      </a:r>
                    </a:p>
                  </a:txBody>
                  <a:tcPr marL="91448" marR="91448" marT="45690" marB="45690"/>
                </a:tc>
                <a:tc>
                  <a:txBody>
                    <a:bodyPr/>
                    <a:lstStyle/>
                    <a:p>
                      <a:pPr algn="l"/>
                      <a:r>
                        <a:rPr lang="ru-RU" sz="1000" dirty="0">
                          <a:latin typeface="Times New Roman" panose="02020603050405020304" pitchFamily="18" charset="0"/>
                          <a:cs typeface="Times New Roman" panose="02020603050405020304" pitchFamily="18" charset="0"/>
                        </a:rPr>
                        <a:t>0,27</a:t>
                      </a:r>
                    </a:p>
                  </a:txBody>
                  <a:tcPr marL="91448" marR="91448" marT="45690" marB="45690"/>
                </a:tc>
                <a:tc>
                  <a:txBody>
                    <a:bodyPr/>
                    <a:lstStyle/>
                    <a:p>
                      <a:pPr algn="l"/>
                      <a:r>
                        <a:rPr lang="ru-RU" sz="1000" dirty="0">
                          <a:latin typeface="Times New Roman" panose="02020603050405020304" pitchFamily="18" charset="0"/>
                          <a:cs typeface="Times New Roman" panose="02020603050405020304" pitchFamily="18" charset="0"/>
                        </a:rPr>
                        <a:t>0,27</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0,31</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0,31</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0,31</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4"/>
                  </a:ext>
                </a:extLst>
              </a:tr>
              <a:tr h="243780">
                <a:tc>
                  <a:txBody>
                    <a:bodyPr/>
                    <a:lstStyle/>
                    <a:p>
                      <a:r>
                        <a:rPr lang="ru-RU" sz="1000" dirty="0">
                          <a:latin typeface="Times New Roman" panose="02020603050405020304" pitchFamily="18" charset="0"/>
                          <a:cs typeface="Times New Roman" panose="02020603050405020304" pitchFamily="18" charset="0"/>
                        </a:rPr>
                        <a:t>4</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Дорожное хозяйство (дорожные фонды)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153,76</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182,90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160,82</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131,28</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158,93</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149,05</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5"/>
                  </a:ext>
                </a:extLst>
              </a:tr>
              <a:tr h="340403">
                <a:tc>
                  <a:txBody>
                    <a:bodyPr/>
                    <a:lstStyle/>
                    <a:p>
                      <a:r>
                        <a:rPr lang="ru-RU" sz="1000" dirty="0">
                          <a:latin typeface="Times New Roman" panose="02020603050405020304" pitchFamily="18" charset="0"/>
                          <a:cs typeface="Times New Roman" panose="02020603050405020304" pitchFamily="18" charset="0"/>
                        </a:rPr>
                        <a:t>5</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национальной экономики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ctr"/>
                </a:tc>
                <a:tc>
                  <a:txBody>
                    <a:bodyPr/>
                    <a:lstStyle/>
                    <a:p>
                      <a:pPr algn="l"/>
                      <a:r>
                        <a:rPr lang="ru-RU" sz="1000" dirty="0">
                          <a:latin typeface="Times New Roman" panose="02020603050405020304" pitchFamily="18" charset="0"/>
                          <a:cs typeface="Times New Roman" panose="02020603050405020304" pitchFamily="18" charset="0"/>
                        </a:rPr>
                        <a:t>25,34</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29,61</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27,47</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11,12</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12,64</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55,04</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6"/>
                  </a:ext>
                </a:extLst>
              </a:tr>
            </a:tbl>
          </a:graphicData>
        </a:graphic>
      </p:graphicFrame>
      <p:sp>
        <p:nvSpPr>
          <p:cNvPr id="58458" name="TextBox 17">
            <a:extLst>
              <a:ext uri="{FF2B5EF4-FFF2-40B4-BE49-F238E27FC236}">
                <a16:creationId xmlns="" xmlns:a16="http://schemas.microsoft.com/office/drawing/2014/main" id="{FAAE3085-FE7F-45A6-8340-E8DEC95C96D4}"/>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58459" name="TextBox 18">
            <a:extLst>
              <a:ext uri="{FF2B5EF4-FFF2-40B4-BE49-F238E27FC236}">
                <a16:creationId xmlns="" xmlns:a16="http://schemas.microsoft.com/office/drawing/2014/main" id="{C336282E-8DB4-417A-8F25-FDA62F6448D1}"/>
              </a:ext>
            </a:extLst>
          </p:cNvPr>
          <p:cNvSpPr txBox="1">
            <a:spLocks noChangeArrowheads="1"/>
          </p:cNvSpPr>
          <p:nvPr/>
        </p:nvSpPr>
        <p:spPr bwMode="auto">
          <a:xfrm>
            <a:off x="352425" y="3221709"/>
            <a:ext cx="33121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200" b="1" i="1" dirty="0">
                <a:solidFill>
                  <a:srgbClr val="000000"/>
                </a:solidFill>
                <a:latin typeface="Times New Roman" panose="02020603050405020304" pitchFamily="18" charset="0"/>
                <a:cs typeface="Times New Roman" panose="02020603050405020304" pitchFamily="18" charset="0"/>
              </a:rPr>
              <a:t> Динамика показателей расходов бюджета муниципального района Мелеузовский район   Республики Башкортостан по разделу национальная экономика, в %</a:t>
            </a:r>
          </a:p>
        </p:txBody>
      </p:sp>
      <p:sp>
        <p:nvSpPr>
          <p:cNvPr id="58460" name="TextBox 19">
            <a:extLst>
              <a:ext uri="{FF2B5EF4-FFF2-40B4-BE49-F238E27FC236}">
                <a16:creationId xmlns="" xmlns:a16="http://schemas.microsoft.com/office/drawing/2014/main" id="{9D804B69-8DA7-4A3B-9586-3DFC2CAE701B}"/>
              </a:ext>
            </a:extLst>
          </p:cNvPr>
          <p:cNvSpPr txBox="1">
            <a:spLocks noChangeArrowheads="1"/>
          </p:cNvSpPr>
          <p:nvPr/>
        </p:nvSpPr>
        <p:spPr bwMode="auto">
          <a:xfrm>
            <a:off x="8326438"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solidFill>
                  <a:srgbClr val="000000"/>
                </a:solidFill>
                <a:latin typeface="Times New Roman" panose="02020603050405020304" pitchFamily="18" charset="0"/>
                <a:cs typeface="Times New Roman" panose="02020603050405020304" pitchFamily="18" charset="0"/>
              </a:rPr>
              <a:t>млн.рублей</a:t>
            </a:r>
            <a:endParaRPr lang="ru-RU" altLang="ru-RU" sz="1100" dirty="0">
              <a:solidFill>
                <a:srgbClr val="000000"/>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7010400" y="0"/>
            <a:ext cx="2133600" cy="365125"/>
          </a:xfrm>
        </p:spPr>
        <p:txBody>
          <a:bodyPr/>
          <a:lstStyle/>
          <a:p>
            <a:pPr>
              <a:defRPr/>
            </a:pPr>
            <a:fld id="{1C2F39FC-F7FC-43A7-985C-4565CF06B74E}" type="slidenum">
              <a:rPr lang="en-US" smtClean="0">
                <a:solidFill>
                  <a:schemeClr val="tx1"/>
                </a:solidFill>
              </a:rPr>
              <a:pPr>
                <a:defRPr/>
              </a:pPr>
              <a:t>32</a:t>
            </a:fld>
            <a:endParaRPr lang="en-US" dirty="0">
              <a:solidFill>
                <a:schemeClr val="tx1"/>
              </a:solidFill>
            </a:endParaRPr>
          </a:p>
        </p:txBody>
      </p:sp>
      <p:cxnSp>
        <p:nvCxnSpPr>
          <p:cNvPr id="17" name="Прямая со стрелкой 16"/>
          <p:cNvCxnSpPr/>
          <p:nvPr/>
        </p:nvCxnSpPr>
        <p:spPr>
          <a:xfrm flipV="1">
            <a:off x="899592" y="4834557"/>
            <a:ext cx="227873" cy="287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2771800" y="4938536"/>
            <a:ext cx="88926" cy="287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V="1">
            <a:off x="2074068" y="4874195"/>
            <a:ext cx="229539" cy="2079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181308" y="3637207"/>
            <a:ext cx="4746053" cy="1800493"/>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pPr algn="just"/>
            <a:r>
              <a:rPr lang="ru-RU" sz="1100" b="1" dirty="0">
                <a:latin typeface="Times New Roman" panose="02020603050405020304" pitchFamily="18" charset="0"/>
                <a:cs typeface="Times New Roman" panose="02020603050405020304" pitchFamily="18" charset="0"/>
              </a:rPr>
              <a:t> Сельское хозяйство и рыболовство</a:t>
            </a:r>
            <a:r>
              <a:rPr lang="ru-RU" sz="1100" dirty="0">
                <a:latin typeface="Times New Roman" panose="02020603050405020304" pitchFamily="18" charset="0"/>
                <a:cs typeface="Times New Roman" panose="02020603050405020304" pitchFamily="18" charset="0"/>
              </a:rPr>
              <a:t>: Перенос ассигнований на проектирование комплексной компактной застройки в д</a:t>
            </a:r>
            <a:r>
              <a:rPr lang="ru-RU" sz="1100" dirty="0" smtClean="0">
                <a:latin typeface="Times New Roman" panose="02020603050405020304" pitchFamily="18" charset="0"/>
                <a:cs typeface="Times New Roman" panose="02020603050405020304" pitchFamily="18" charset="0"/>
              </a:rPr>
              <a:t>. Самойловка </a:t>
            </a:r>
            <a:r>
              <a:rPr lang="ru-RU" sz="1100" dirty="0">
                <a:latin typeface="Times New Roman" panose="02020603050405020304" pitchFamily="18" charset="0"/>
                <a:cs typeface="Times New Roman" panose="02020603050405020304" pitchFamily="18" charset="0"/>
              </a:rPr>
              <a:t>на 2020 </a:t>
            </a:r>
            <a:r>
              <a:rPr lang="ru-RU" sz="1100" dirty="0" smtClean="0">
                <a:latin typeface="Times New Roman" panose="02020603050405020304" pitchFamily="18" charset="0"/>
                <a:cs typeface="Times New Roman" panose="02020603050405020304" pitchFamily="18" charset="0"/>
              </a:rPr>
              <a:t>год.</a:t>
            </a:r>
          </a:p>
          <a:p>
            <a:pPr algn="just"/>
            <a:r>
              <a:rPr lang="ru-RU" sz="1100" b="1" dirty="0" smtClean="0">
                <a:latin typeface="Times New Roman" panose="02020603050405020304" pitchFamily="18" charset="0"/>
                <a:cs typeface="Times New Roman" panose="02020603050405020304" pitchFamily="18" charset="0"/>
              </a:rPr>
              <a:t>Дорожное </a:t>
            </a:r>
            <a:r>
              <a:rPr lang="ru-RU" sz="1100" b="1" dirty="0">
                <a:latin typeface="Times New Roman" panose="02020603050405020304" pitchFamily="18" charset="0"/>
                <a:cs typeface="Times New Roman" panose="02020603050405020304" pitchFamily="18" charset="0"/>
              </a:rPr>
              <a:t>хозяйство</a:t>
            </a:r>
            <a:r>
              <a:rPr lang="ru-RU" sz="1100" dirty="0">
                <a:latin typeface="Times New Roman" panose="02020603050405020304" pitchFamily="18" charset="0"/>
                <a:cs typeface="Times New Roman" panose="02020603050405020304" pitchFamily="18" charset="0"/>
              </a:rPr>
              <a:t>: Снижение объема расходов в 2019-2021 годах связано с тем, что в </a:t>
            </a:r>
            <a:r>
              <a:rPr lang="ru-RU" sz="1100" dirty="0" smtClean="0">
                <a:latin typeface="Times New Roman" panose="02020603050405020304" pitchFamily="18" charset="0"/>
                <a:cs typeface="Times New Roman" panose="02020603050405020304" pitchFamily="18" charset="0"/>
              </a:rPr>
              <a:t>2018-2019 </a:t>
            </a:r>
            <a:r>
              <a:rPr lang="ru-RU" sz="1100" dirty="0">
                <a:latin typeface="Times New Roman" panose="02020603050405020304" pitchFamily="18" charset="0"/>
                <a:cs typeface="Times New Roman" panose="02020603050405020304" pitchFamily="18" charset="0"/>
              </a:rPr>
              <a:t>годах на дорожное хозяйство были выделены дополнительные средства за счет резерва в течение года.</a:t>
            </a:r>
          </a:p>
          <a:p>
            <a:pPr algn="just"/>
            <a:r>
              <a:rPr lang="ru-RU" sz="1100" dirty="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Другие вопросы в области национальной экономики: </a:t>
            </a:r>
            <a:r>
              <a:rPr lang="ru-RU" sz="1100" dirty="0">
                <a:latin typeface="Times New Roman" panose="02020603050405020304" pitchFamily="18" charset="0"/>
                <a:cs typeface="Times New Roman" panose="02020603050405020304" pitchFamily="18" charset="0"/>
              </a:rPr>
              <a:t>Увеличение бюджетных ассигнований на проведение мероприятий в сфере архитектуры и градостроительства в </a:t>
            </a:r>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году.</a:t>
            </a:r>
            <a:endParaRPr lang="ru-RU" altLang="ru-RU" sz="1100" b="1" i="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Заголовок 1">
            <a:extLst>
              <a:ext uri="{FF2B5EF4-FFF2-40B4-BE49-F238E27FC236}">
                <a16:creationId xmlns="" xmlns:a16="http://schemas.microsoft.com/office/drawing/2014/main" id="{4A3A8FD7-5375-4ADE-9580-F4074A2F0E4D}"/>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9395" name="TextBox 7">
            <a:extLst>
              <a:ext uri="{FF2B5EF4-FFF2-40B4-BE49-F238E27FC236}">
                <a16:creationId xmlns="" xmlns:a16="http://schemas.microsoft.com/office/drawing/2014/main" id="{AFB879C6-624A-4BDA-834E-8A45820FDCCA}"/>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9E2CCD56-55D0-4105-9A99-3A8F97D7A4BA}"/>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9397" name="Заголовок 1">
            <a:extLst>
              <a:ext uri="{FF2B5EF4-FFF2-40B4-BE49-F238E27FC236}">
                <a16:creationId xmlns="" xmlns:a16="http://schemas.microsoft.com/office/drawing/2014/main" id="{2FDB0758-BADA-4A4D-8D37-AB9ED9B6150E}"/>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9398" name="TextBox 2">
            <a:extLst>
              <a:ext uri="{FF2B5EF4-FFF2-40B4-BE49-F238E27FC236}">
                <a16:creationId xmlns="" xmlns:a16="http://schemas.microsoft.com/office/drawing/2014/main" id="{211E7E13-E2AB-48F5-8150-12B5DFB72703}"/>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жилищно-коммунальное хозяйство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59399" name="Picture 3">
            <a:extLst>
              <a:ext uri="{FF2B5EF4-FFF2-40B4-BE49-F238E27FC236}">
                <a16:creationId xmlns="" xmlns:a16="http://schemas.microsoft.com/office/drawing/2014/main" id="{9CBADA3D-CDFC-4981-B548-377073208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24E36092-E4D5-4327-A22D-43434B860AB1}"/>
              </a:ext>
            </a:extLst>
          </p:cNvPr>
          <p:cNvGraphicFramePr>
            <a:graphicFrameLocks noGrp="1"/>
          </p:cNvGraphicFramePr>
          <p:nvPr>
            <p:extLst>
              <p:ext uri="{D42A27DB-BD31-4B8C-83A1-F6EECF244321}">
                <p14:modId xmlns:p14="http://schemas.microsoft.com/office/powerpoint/2010/main" val="2306154496"/>
              </p:ext>
            </p:extLst>
          </p:nvPr>
        </p:nvGraphicFramePr>
        <p:xfrm>
          <a:off x="51370" y="688912"/>
          <a:ext cx="9041259" cy="1767708"/>
        </p:xfrm>
        <a:graphic>
          <a:graphicData uri="http://schemas.openxmlformats.org/drawingml/2006/table">
            <a:tbl>
              <a:tblPr firstRow="1" bandRow="1">
                <a:tableStyleId>{F5AB1C69-6EDB-4FF4-983F-18BD219EF322}</a:tableStyleId>
              </a:tblPr>
              <a:tblGrid>
                <a:gridCol w="300754">
                  <a:extLst>
                    <a:ext uri="{9D8B030D-6E8A-4147-A177-3AD203B41FA5}">
                      <a16:colId xmlns="" xmlns:a16="http://schemas.microsoft.com/office/drawing/2014/main" val="20000"/>
                    </a:ext>
                  </a:extLst>
                </a:gridCol>
                <a:gridCol w="4164736">
                  <a:extLst>
                    <a:ext uri="{9D8B030D-6E8A-4147-A177-3AD203B41FA5}">
                      <a16:colId xmlns="" xmlns:a16="http://schemas.microsoft.com/office/drawing/2014/main" val="20001"/>
                    </a:ext>
                  </a:extLst>
                </a:gridCol>
                <a:gridCol w="691377">
                  <a:extLst>
                    <a:ext uri="{9D8B030D-6E8A-4147-A177-3AD203B41FA5}">
                      <a16:colId xmlns="" xmlns:a16="http://schemas.microsoft.com/office/drawing/2014/main" val="20002"/>
                    </a:ext>
                  </a:extLst>
                </a:gridCol>
                <a:gridCol w="921837">
                  <a:extLst>
                    <a:ext uri="{9D8B030D-6E8A-4147-A177-3AD203B41FA5}">
                      <a16:colId xmlns="" xmlns:a16="http://schemas.microsoft.com/office/drawing/2014/main" val="20004"/>
                    </a:ext>
                  </a:extLst>
                </a:gridCol>
                <a:gridCol w="768197">
                  <a:extLst>
                    <a:ext uri="{9D8B030D-6E8A-4147-A177-3AD203B41FA5}">
                      <a16:colId xmlns="" xmlns:a16="http://schemas.microsoft.com/office/drawing/2014/main" val="20005"/>
                    </a:ext>
                  </a:extLst>
                </a:gridCol>
                <a:gridCol w="691377">
                  <a:extLst>
                    <a:ext uri="{9D8B030D-6E8A-4147-A177-3AD203B41FA5}">
                      <a16:colId xmlns="" xmlns:a16="http://schemas.microsoft.com/office/drawing/2014/main" val="20006"/>
                    </a:ext>
                  </a:extLst>
                </a:gridCol>
                <a:gridCol w="734784">
                  <a:extLst>
                    <a:ext uri="{9D8B030D-6E8A-4147-A177-3AD203B41FA5}">
                      <a16:colId xmlns="" xmlns:a16="http://schemas.microsoft.com/office/drawing/2014/main" val="20007"/>
                    </a:ext>
                  </a:extLst>
                </a:gridCol>
                <a:gridCol w="768197">
                  <a:extLst>
                    <a:ext uri="{9D8B030D-6E8A-4147-A177-3AD203B41FA5}">
                      <a16:colId xmlns="" xmlns:a16="http://schemas.microsoft.com/office/drawing/2014/main" val="20008"/>
                    </a:ext>
                  </a:extLst>
                </a:gridCol>
              </a:tblGrid>
              <a:tr h="548617">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09" marB="45709"/>
                </a:tc>
                <a:tc>
                  <a:txBody>
                    <a:bodyPr/>
                    <a:lstStyle/>
                    <a:p>
                      <a:r>
                        <a:rPr lang="ru-RU" sz="1000" dirty="0">
                          <a:latin typeface="Times New Roman" panose="02020603050405020304" pitchFamily="18" charset="0"/>
                          <a:cs typeface="Times New Roman" panose="02020603050405020304" pitchFamily="18" charset="0"/>
                        </a:rPr>
                        <a:t>2018 год (отчет)</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(отчет)</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0"/>
                  </a:ext>
                </a:extLst>
              </a:tr>
              <a:tr h="243818">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Жилищно-коммунальное хозяйство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160,06</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351,16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274,11</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165,63</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187,30</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253,78</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1"/>
                  </a:ext>
                </a:extLst>
              </a:tr>
              <a:tr h="219461">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Жилищное хозяйство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8,30</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10,92</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9,66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6,64</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6,22</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6,64</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2"/>
                  </a:ext>
                </a:extLst>
              </a:tr>
              <a:tr h="208133">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Коммунальное хозяйство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48,42</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145,39</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88,58</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14,93</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22,10</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20,91</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3"/>
                  </a:ext>
                </a:extLst>
              </a:tr>
              <a:tr h="180339">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Благоустройство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101,63</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191,39</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172,40</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140,45</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124,36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126,89</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4"/>
                  </a:ext>
                </a:extLst>
              </a:tr>
              <a:tr h="224553">
                <a:tc>
                  <a:txBody>
                    <a:bodyPr/>
                    <a:lstStyle/>
                    <a:p>
                      <a:r>
                        <a:rPr lang="ru-RU" sz="1000" dirty="0">
                          <a:latin typeface="Times New Roman" panose="02020603050405020304" pitchFamily="18" charset="0"/>
                          <a:cs typeface="Times New Roman" panose="02020603050405020304" pitchFamily="18" charset="0"/>
                        </a:rPr>
                        <a:t>4</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жилищно-коммунального хозяйства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1,71</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3,47</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3,47</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3,61</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34,62</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99,34</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5"/>
                  </a:ext>
                </a:extLst>
              </a:tr>
            </a:tbl>
          </a:graphicData>
        </a:graphic>
      </p:graphicFrame>
      <p:sp>
        <p:nvSpPr>
          <p:cNvPr id="59472" name="TextBox 17">
            <a:extLst>
              <a:ext uri="{FF2B5EF4-FFF2-40B4-BE49-F238E27FC236}">
                <a16:creationId xmlns="" xmlns:a16="http://schemas.microsoft.com/office/drawing/2014/main" id="{20CC3045-9585-45B2-A9B8-D2D7AEC1F3EA}"/>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59473" name="TextBox 19">
            <a:extLst>
              <a:ext uri="{FF2B5EF4-FFF2-40B4-BE49-F238E27FC236}">
                <a16:creationId xmlns="" xmlns:a16="http://schemas.microsoft.com/office/drawing/2014/main" id="{18B74017-2EEC-4793-ACC7-5EE1345047F6}"/>
              </a:ext>
            </a:extLst>
          </p:cNvPr>
          <p:cNvSpPr txBox="1">
            <a:spLocks noChangeArrowheads="1"/>
          </p:cNvSpPr>
          <p:nvPr/>
        </p:nvSpPr>
        <p:spPr bwMode="auto">
          <a:xfrm>
            <a:off x="8326438"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solidFill>
                  <a:srgbClr val="000000"/>
                </a:solidFill>
                <a:latin typeface="Times New Roman" panose="02020603050405020304" pitchFamily="18" charset="0"/>
                <a:cs typeface="Times New Roman" panose="02020603050405020304" pitchFamily="18" charset="0"/>
              </a:rPr>
              <a:t>млн.рублей</a:t>
            </a:r>
            <a:endParaRPr lang="ru-RU" altLang="ru-RU" sz="1100" dirty="0">
              <a:solidFill>
                <a:srgbClr val="000000"/>
              </a:solidFill>
              <a:latin typeface="Times New Roman" panose="02020603050405020304" pitchFamily="18" charset="0"/>
              <a:cs typeface="Times New Roman" panose="02020603050405020304" pitchFamily="18" charset="0"/>
            </a:endParaRPr>
          </a:p>
        </p:txBody>
      </p:sp>
      <p:sp>
        <p:nvSpPr>
          <p:cNvPr id="22" name="TextBox 18">
            <a:extLst>
              <a:ext uri="{FF2B5EF4-FFF2-40B4-BE49-F238E27FC236}">
                <a16:creationId xmlns="" xmlns:a16="http://schemas.microsoft.com/office/drawing/2014/main" id="{5B9DF30E-E821-4B76-B694-7F7AF0F04343}"/>
              </a:ext>
            </a:extLst>
          </p:cNvPr>
          <p:cNvSpPr txBox="1">
            <a:spLocks noChangeArrowheads="1"/>
          </p:cNvSpPr>
          <p:nvPr/>
        </p:nvSpPr>
        <p:spPr bwMode="auto">
          <a:xfrm>
            <a:off x="294889" y="3045498"/>
            <a:ext cx="35583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Динамика показателей расходов бюджета   </a:t>
            </a:r>
          </a:p>
          <a:p>
            <a:pPr algn="ctr"/>
            <a:r>
              <a:rPr lang="ru-RU" altLang="ru-RU" sz="1200" b="1" i="1" dirty="0">
                <a:latin typeface="Times New Roman" panose="02020603050405020304" pitchFamily="18" charset="0"/>
                <a:cs typeface="Times New Roman" panose="02020603050405020304" pitchFamily="18" charset="0"/>
              </a:rPr>
              <a:t>  муниципального района Мелеузовский район Республики Башкортостан на жилищно-коммунальное хозяйство, в %</a:t>
            </a:r>
          </a:p>
        </p:txBody>
      </p:sp>
      <p:sp>
        <p:nvSpPr>
          <p:cNvPr id="7" name="Номер слайда 6"/>
          <p:cNvSpPr>
            <a:spLocks noGrp="1"/>
          </p:cNvSpPr>
          <p:nvPr>
            <p:ph type="sldNum" sz="quarter" idx="12"/>
          </p:nvPr>
        </p:nvSpPr>
        <p:spPr>
          <a:xfrm>
            <a:off x="7010400" y="0"/>
            <a:ext cx="2133600" cy="365125"/>
          </a:xfrm>
        </p:spPr>
        <p:txBody>
          <a:bodyPr/>
          <a:lstStyle/>
          <a:p>
            <a:pPr>
              <a:defRPr/>
            </a:pPr>
            <a:fld id="{1C2F39FC-F7FC-43A7-985C-4565CF06B74E}" type="slidenum">
              <a:rPr lang="en-US" smtClean="0">
                <a:solidFill>
                  <a:schemeClr val="tx1"/>
                </a:solidFill>
              </a:rPr>
              <a:pPr>
                <a:defRPr/>
              </a:pPr>
              <a:t>33</a:t>
            </a:fld>
            <a:endParaRPr lang="en-US" dirty="0">
              <a:solidFill>
                <a:schemeClr val="tx1"/>
              </a:solidFill>
            </a:endParaRPr>
          </a:p>
        </p:txBody>
      </p:sp>
      <p:graphicFrame>
        <p:nvGraphicFramePr>
          <p:cNvPr id="30"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1240300812"/>
              </p:ext>
            </p:extLst>
          </p:nvPr>
        </p:nvGraphicFramePr>
        <p:xfrm>
          <a:off x="491919" y="4093179"/>
          <a:ext cx="3516314" cy="1800200"/>
        </p:xfrm>
        <a:graphic>
          <a:graphicData uri="http://schemas.openxmlformats.org/drawingml/2006/chart">
            <c:chart xmlns:c="http://schemas.openxmlformats.org/drawingml/2006/chart" xmlns:r="http://schemas.openxmlformats.org/officeDocument/2006/relationships" r:id="rId3"/>
          </a:graphicData>
        </a:graphic>
      </p:graphicFrame>
      <p:sp>
        <p:nvSpPr>
          <p:cNvPr id="31"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428279" y="3317776"/>
            <a:ext cx="4481513" cy="2308324"/>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 Жилищное хозяйство</a:t>
            </a:r>
            <a:r>
              <a:rPr lang="ru-RU" sz="1100" dirty="0">
                <a:latin typeface="Times New Roman" panose="02020603050405020304" pitchFamily="18" charset="0"/>
                <a:cs typeface="Times New Roman" panose="02020603050405020304" pitchFamily="18" charset="0"/>
              </a:rPr>
              <a:t>: Дополнительное выделение средств из бюджета муниципального района для оплаты штрафов за нарушения</a:t>
            </a:r>
            <a:r>
              <a:rPr lang="ru-RU" sz="1100" dirty="0" smtClean="0">
                <a:latin typeface="Times New Roman" panose="02020603050405020304" pitchFamily="18" charset="0"/>
                <a:cs typeface="Times New Roman" panose="02020603050405020304" pitchFamily="18" charset="0"/>
              </a:rPr>
              <a:t>.</a:t>
            </a:r>
          </a:p>
          <a:p>
            <a:pPr algn="just"/>
            <a:r>
              <a:rPr lang="ru-RU" sz="1100"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Коммунальное хозяйство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на осуществление мероприятий по переходу на поквартирные системы отопления и установке блочных котельных в </a:t>
            </a:r>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году.</a:t>
            </a:r>
          </a:p>
          <a:p>
            <a:pPr algn="just"/>
            <a:r>
              <a:rPr lang="ru-RU" sz="1100" b="1" dirty="0">
                <a:latin typeface="Times New Roman" panose="02020603050405020304" pitchFamily="18" charset="0"/>
                <a:cs typeface="Times New Roman" panose="02020603050405020304" pitchFamily="18" charset="0"/>
              </a:rPr>
              <a:t>Благоустройство: </a:t>
            </a:r>
            <a:r>
              <a:rPr lang="ru-RU" sz="1100" dirty="0">
                <a:latin typeface="Times New Roman" panose="02020603050405020304" pitchFamily="18" charset="0"/>
                <a:cs typeface="Times New Roman" panose="02020603050405020304" pitchFamily="18" charset="0"/>
              </a:rPr>
              <a:t>Снижение объема на благоустройство в </a:t>
            </a:r>
            <a:r>
              <a:rPr lang="ru-RU" sz="1100" dirty="0" smtClean="0">
                <a:latin typeface="Times New Roman" panose="02020603050405020304" pitchFamily="18" charset="0"/>
                <a:cs typeface="Times New Roman" panose="02020603050405020304" pitchFamily="18" charset="0"/>
              </a:rPr>
              <a:t>2020-2022 </a:t>
            </a:r>
            <a:r>
              <a:rPr lang="ru-RU" sz="1100" dirty="0">
                <a:latin typeface="Times New Roman" panose="02020603050405020304" pitchFamily="18" charset="0"/>
                <a:cs typeface="Times New Roman" panose="02020603050405020304" pitchFamily="18" charset="0"/>
              </a:rPr>
              <a:t>годах связано с тем, что в </a:t>
            </a:r>
            <a:r>
              <a:rPr lang="ru-RU" sz="1100" dirty="0" smtClean="0">
                <a:latin typeface="Times New Roman" panose="02020603050405020304" pitchFamily="18" charset="0"/>
                <a:cs typeface="Times New Roman" panose="02020603050405020304" pitchFamily="18" charset="0"/>
              </a:rPr>
              <a:t>2018-2019 </a:t>
            </a:r>
            <a:r>
              <a:rPr lang="ru-RU" sz="1100" dirty="0">
                <a:latin typeface="Times New Roman" panose="02020603050405020304" pitchFamily="18" charset="0"/>
                <a:cs typeface="Times New Roman" panose="02020603050405020304" pitchFamily="18" charset="0"/>
              </a:rPr>
              <a:t>годах в течении года были выделены дополнительные средства по </a:t>
            </a:r>
            <a:r>
              <a:rPr lang="ru-RU" sz="1100" dirty="0" smtClean="0">
                <a:latin typeface="Times New Roman" panose="02020603050405020304" pitchFamily="18" charset="0"/>
                <a:cs typeface="Times New Roman" panose="02020603050405020304" pitchFamily="18" charset="0"/>
              </a:rPr>
              <a:t>программам </a:t>
            </a:r>
            <a:r>
              <a:rPr lang="ru-RU" sz="1100" dirty="0">
                <a:latin typeface="Times New Roman" panose="02020603050405020304" pitchFamily="18" charset="0"/>
                <a:cs typeface="Times New Roman" panose="02020603050405020304" pitchFamily="18" charset="0"/>
              </a:rPr>
              <a:t>«Городская среда</a:t>
            </a:r>
            <a:r>
              <a:rPr lang="ru-RU" sz="1100" dirty="0" smtClean="0">
                <a:latin typeface="Times New Roman" panose="02020603050405020304" pitchFamily="18" charset="0"/>
                <a:cs typeface="Times New Roman" panose="02020603050405020304" pitchFamily="18" charset="0"/>
              </a:rPr>
              <a:t>», «Башкирские дворики», </a:t>
            </a:r>
            <a:r>
              <a:rPr lang="ru-RU" sz="1100" dirty="0">
                <a:latin typeface="Times New Roman" panose="02020603050405020304" pitchFamily="18" charset="0"/>
                <a:cs typeface="Times New Roman" panose="02020603050405020304" pitchFamily="18" charset="0"/>
              </a:rPr>
              <a:t>исполнение наказов депутатов, благоустройство.</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Box 2">
            <a:extLst>
              <a:ext uri="{FF2B5EF4-FFF2-40B4-BE49-F238E27FC236}">
                <a16:creationId xmlns="" xmlns:a16="http://schemas.microsoft.com/office/drawing/2014/main" id="{F6D6C1C8-0C4C-4E60-86A6-8776B118D876}"/>
              </a:ext>
            </a:extLst>
          </p:cNvPr>
          <p:cNvSpPr txBox="1">
            <a:spLocks noChangeArrowheads="1"/>
          </p:cNvSpPr>
          <p:nvPr/>
        </p:nvSpPr>
        <p:spPr bwMode="auto">
          <a:xfrm>
            <a:off x="0" y="0"/>
            <a:ext cx="9144000" cy="584775"/>
          </a:xfrm>
          <a:prstGeom prst="rect">
            <a:avLst/>
          </a:prstGeom>
          <a:solidFill>
            <a:schemeClr val="bg2">
              <a:lumMod val="90000"/>
            </a:schemeClr>
          </a:solidFill>
          <a:ln>
            <a:noFill/>
          </a:ln>
          <a:effectLs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defRPr/>
            </a:pPr>
            <a:r>
              <a:rPr lang="ru-RU" sz="1600" dirty="0">
                <a:latin typeface="Times New Roman" panose="02020603050405020304" pitchFamily="18" charset="0"/>
                <a:cs typeface="Times New Roman" panose="02020603050405020304" pitchFamily="18" charset="0"/>
              </a:rPr>
              <a:t>Мероприятия в рамках государственной программы </a:t>
            </a:r>
          </a:p>
          <a:p>
            <a:pPr algn="ctr" eaLnBrk="1" hangingPunct="1">
              <a:defRPr/>
            </a:pPr>
            <a:r>
              <a:rPr lang="ru-RU" sz="1600" dirty="0">
                <a:latin typeface="Times New Roman" panose="02020603050405020304" pitchFamily="18" charset="0"/>
                <a:cs typeface="Times New Roman" panose="02020603050405020304" pitchFamily="18" charset="0"/>
              </a:rPr>
              <a:t>«Формирование современной городской среды»</a:t>
            </a:r>
          </a:p>
        </p:txBody>
      </p:sp>
      <p:pic>
        <p:nvPicPr>
          <p:cNvPr id="3" name="Picture 3">
            <a:extLst>
              <a:ext uri="{FF2B5EF4-FFF2-40B4-BE49-F238E27FC236}">
                <a16:creationId xmlns="" xmlns:a16="http://schemas.microsoft.com/office/drawing/2014/main" id="{5940820F-F1AE-49E4-A410-942CB7A1A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Номер слайда 13"/>
          <p:cNvSpPr>
            <a:spLocks noGrp="1"/>
          </p:cNvSpPr>
          <p:nvPr>
            <p:ph type="sldNum" sz="quarter" idx="12"/>
          </p:nvPr>
        </p:nvSpPr>
        <p:spPr>
          <a:xfrm>
            <a:off x="7025207" y="0"/>
            <a:ext cx="2133600" cy="365125"/>
          </a:xfrm>
        </p:spPr>
        <p:txBody>
          <a:bodyPr/>
          <a:lstStyle/>
          <a:p>
            <a:fld id="{434A3D7E-C280-4DCD-A7E1-93BBC7758E8E}" type="slidenum">
              <a:rPr lang="ru-RU" smtClean="0">
                <a:solidFill>
                  <a:schemeClr val="tx1"/>
                </a:solidFill>
              </a:rPr>
              <a:t>34</a:t>
            </a:fld>
            <a:endParaRPr lang="ru-RU" dirty="0">
              <a:solidFill>
                <a:schemeClr val="tx1"/>
              </a:solidFill>
            </a:endParaRPr>
          </a:p>
        </p:txBody>
      </p:sp>
      <p:pic>
        <p:nvPicPr>
          <p:cNvPr id="25" name="Рисунок 9">
            <a:extLst>
              <a:ext uri="{FF2B5EF4-FFF2-40B4-BE49-F238E27FC236}">
                <a16:creationId xmlns:a16="http://schemas.microsoft.com/office/drawing/2014/main" xmlns="" id="{0F709DD0-8840-4A4B-91E7-27D3FC84B0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3164" y="952731"/>
            <a:ext cx="858837" cy="9048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6" name="Рисунок 10">
            <a:extLst>
              <a:ext uri="{FF2B5EF4-FFF2-40B4-BE49-F238E27FC236}">
                <a16:creationId xmlns:a16="http://schemas.microsoft.com/office/drawing/2014/main" xmlns="" id="{BFF73C92-7F8F-4F5D-A55F-6BAAEB0976E6}"/>
              </a:ext>
            </a:extLst>
          </p:cNvPr>
          <p:cNvPicPr>
            <a:picLocks noChangeAspect="1"/>
          </p:cNvPicPr>
          <p:nvPr/>
        </p:nvPicPr>
        <p:blipFill>
          <a:blip r:embed="rId4">
            <a:extLst>
              <a:ext uri="{28A0092B-C50C-407E-A947-70E740481C1C}">
                <a14:useLocalDpi xmlns:a14="http://schemas.microsoft.com/office/drawing/2010/main" val="0"/>
              </a:ext>
            </a:extLst>
          </a:blip>
          <a:srcRect l="26060" t="14091" r="26060" b="10310"/>
          <a:stretch>
            <a:fillRect/>
          </a:stretch>
        </p:blipFill>
        <p:spPr bwMode="auto">
          <a:xfrm>
            <a:off x="4185564" y="992419"/>
            <a:ext cx="858837" cy="9048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7" name="Прямоугольник 19">
            <a:extLst>
              <a:ext uri="{FF2B5EF4-FFF2-40B4-BE49-F238E27FC236}">
                <a16:creationId xmlns:a16="http://schemas.microsoft.com/office/drawing/2014/main" xmlns="" id="{556F5823-41DD-4D5F-B9F8-96F7A7E01155}"/>
              </a:ext>
            </a:extLst>
          </p:cNvPr>
          <p:cNvSpPr>
            <a:spLocks noChangeArrowheads="1"/>
          </p:cNvSpPr>
          <p:nvPr/>
        </p:nvSpPr>
        <p:spPr bwMode="auto">
          <a:xfrm>
            <a:off x="-3257" y="5257562"/>
            <a:ext cx="611981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dirty="0">
                <a:latin typeface="Times New Roman" panose="02020603050405020304" pitchFamily="18" charset="0"/>
                <a:cs typeface="Times New Roman" panose="02020603050405020304" pitchFamily="18" charset="0"/>
              </a:rPr>
              <a:t>Построено 8 общественных территорий:</a:t>
            </a:r>
          </a:p>
          <a:p>
            <a:r>
              <a:rPr lang="ru-RU" altLang="ru-RU" sz="1400" dirty="0">
                <a:latin typeface="Times New Roman" panose="02020603050405020304" pitchFamily="18" charset="0"/>
                <a:cs typeface="Times New Roman" panose="02020603050405020304" pitchFamily="18" charset="0"/>
              </a:rPr>
              <a:t>- Сквер «Семья»;                                   - Сквер учителей в с. Воскресенское;</a:t>
            </a:r>
          </a:p>
          <a:p>
            <a:r>
              <a:rPr lang="ru-RU" altLang="ru-RU" sz="1400" dirty="0">
                <a:latin typeface="Times New Roman" panose="02020603050405020304" pitchFamily="18" charset="0"/>
                <a:cs typeface="Times New Roman" panose="02020603050405020304" pitchFamily="18" charset="0"/>
              </a:rPr>
              <a:t>- Сквер «Юность»;                                - Общественная территория в п. Нугуш; </a:t>
            </a:r>
          </a:p>
          <a:p>
            <a:r>
              <a:rPr lang="ru-RU" altLang="ru-RU" sz="1400" dirty="0">
                <a:latin typeface="Times New Roman" panose="02020603050405020304" pitchFamily="18" charset="0"/>
                <a:cs typeface="Times New Roman" panose="02020603050405020304" pitchFamily="18" charset="0"/>
              </a:rPr>
              <a:t>- Сквер «Молодежный»;                       - Общественная территория </a:t>
            </a:r>
          </a:p>
          <a:p>
            <a:r>
              <a:rPr lang="ru-RU" altLang="ru-RU" sz="1400" dirty="0">
                <a:latin typeface="Times New Roman" panose="02020603050405020304" pitchFamily="18" charset="0"/>
                <a:cs typeface="Times New Roman" panose="02020603050405020304" pitchFamily="18" charset="0"/>
              </a:rPr>
              <a:t>- Детская площадка в п. </a:t>
            </a:r>
            <a:r>
              <a:rPr lang="ru-RU" altLang="ru-RU" sz="1400" dirty="0" err="1">
                <a:latin typeface="Times New Roman" panose="02020603050405020304" pitchFamily="18" charset="0"/>
                <a:cs typeface="Times New Roman" panose="02020603050405020304" pitchFamily="18" charset="0"/>
              </a:rPr>
              <a:t>Тугайлы</a:t>
            </a:r>
            <a:r>
              <a:rPr lang="ru-RU" altLang="ru-RU" sz="1400" dirty="0">
                <a:latin typeface="Times New Roman" panose="02020603050405020304" pitchFamily="18" charset="0"/>
                <a:cs typeface="Times New Roman" panose="02020603050405020304" pitchFamily="18" charset="0"/>
              </a:rPr>
              <a:t>;          в д. Корнеевка</a:t>
            </a:r>
          </a:p>
          <a:p>
            <a:r>
              <a:rPr lang="ru-RU" altLang="ru-RU" sz="1400" dirty="0">
                <a:latin typeface="Times New Roman" panose="02020603050405020304" pitchFamily="18" charset="0"/>
                <a:cs typeface="Times New Roman" panose="02020603050405020304" pitchFamily="18" charset="0"/>
              </a:rPr>
              <a:t>- Набережная р. </a:t>
            </a:r>
            <a:r>
              <a:rPr lang="ru-RU" altLang="ru-RU" sz="1400" dirty="0" err="1">
                <a:latin typeface="Times New Roman" panose="02020603050405020304" pitchFamily="18" charset="0"/>
                <a:cs typeface="Times New Roman" panose="02020603050405020304" pitchFamily="18" charset="0"/>
              </a:rPr>
              <a:t>Мелеузка</a:t>
            </a:r>
            <a:r>
              <a:rPr lang="ru-RU" altLang="ru-RU" sz="1400" dirty="0">
                <a:latin typeface="Times New Roman" panose="02020603050405020304" pitchFamily="18" charset="0"/>
                <a:cs typeface="Times New Roman" panose="02020603050405020304" pitchFamily="18" charset="0"/>
              </a:rPr>
              <a:t>;</a:t>
            </a:r>
          </a:p>
          <a:p>
            <a:endParaRPr lang="ru-RU" altLang="ru-RU" sz="1400" dirty="0">
              <a:latin typeface="Times New Roman" panose="02020603050405020304" pitchFamily="18" charset="0"/>
              <a:cs typeface="Times New Roman" panose="02020603050405020304" pitchFamily="18" charset="0"/>
            </a:endParaRPr>
          </a:p>
        </p:txBody>
      </p:sp>
      <p:pic>
        <p:nvPicPr>
          <p:cNvPr id="28" name="Picture 3">
            <a:extLst>
              <a:ext uri="{FF2B5EF4-FFF2-40B4-BE49-F238E27FC236}">
                <a16:creationId xmlns:a16="http://schemas.microsoft.com/office/drawing/2014/main" xmlns="" id="{C32A68A1-7801-4779-9943-8E892E0818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139" y="979719"/>
            <a:ext cx="858837"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1">
            <a:extLst>
              <a:ext uri="{FF2B5EF4-FFF2-40B4-BE49-F238E27FC236}">
                <a16:creationId xmlns:a16="http://schemas.microsoft.com/office/drawing/2014/main" xmlns="" id="{C64D97AA-3914-4ACF-B160-3EEF02F48027}"/>
              </a:ext>
            </a:extLst>
          </p:cNvPr>
          <p:cNvSpPr txBox="1">
            <a:spLocks noChangeArrowheads="1"/>
          </p:cNvSpPr>
          <p:nvPr/>
        </p:nvSpPr>
        <p:spPr bwMode="auto">
          <a:xfrm>
            <a:off x="2569488" y="2023499"/>
            <a:ext cx="1554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200" dirty="0"/>
              <a:t>Федеральный бюджет</a:t>
            </a:r>
          </a:p>
          <a:p>
            <a:pPr algn="ctr"/>
            <a:r>
              <a:rPr lang="ru-RU" altLang="ru-RU" sz="1200" dirty="0"/>
              <a:t>32,8 млн. руб.</a:t>
            </a:r>
          </a:p>
        </p:txBody>
      </p:sp>
      <p:sp>
        <p:nvSpPr>
          <p:cNvPr id="30" name="TextBox 2">
            <a:extLst>
              <a:ext uri="{FF2B5EF4-FFF2-40B4-BE49-F238E27FC236}">
                <a16:creationId xmlns:a16="http://schemas.microsoft.com/office/drawing/2014/main" xmlns="" id="{F080C58A-2AAE-48FD-B004-A6B6006BA176}"/>
              </a:ext>
            </a:extLst>
          </p:cNvPr>
          <p:cNvSpPr txBox="1">
            <a:spLocks noChangeArrowheads="1"/>
          </p:cNvSpPr>
          <p:nvPr/>
        </p:nvSpPr>
        <p:spPr bwMode="auto">
          <a:xfrm>
            <a:off x="3866476" y="2059219"/>
            <a:ext cx="1512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200" dirty="0"/>
              <a:t>Бюджет РБ</a:t>
            </a:r>
          </a:p>
          <a:p>
            <a:pPr algn="ctr"/>
            <a:endParaRPr lang="ru-RU" altLang="ru-RU" sz="1200" dirty="0"/>
          </a:p>
          <a:p>
            <a:pPr algn="ctr"/>
            <a:r>
              <a:rPr lang="ru-RU" altLang="ru-RU" sz="1200" dirty="0"/>
              <a:t>0,7 млн. руб.</a:t>
            </a:r>
          </a:p>
        </p:txBody>
      </p:sp>
      <p:sp>
        <p:nvSpPr>
          <p:cNvPr id="31" name="TextBox 3">
            <a:extLst>
              <a:ext uri="{FF2B5EF4-FFF2-40B4-BE49-F238E27FC236}">
                <a16:creationId xmlns:a16="http://schemas.microsoft.com/office/drawing/2014/main" xmlns="" id="{40D44BC2-5EB3-42DF-8BCB-10B82D747CAB}"/>
              </a:ext>
            </a:extLst>
          </p:cNvPr>
          <p:cNvSpPr txBox="1">
            <a:spLocks noChangeArrowheads="1"/>
          </p:cNvSpPr>
          <p:nvPr/>
        </p:nvSpPr>
        <p:spPr bwMode="auto">
          <a:xfrm>
            <a:off x="5223789" y="2059219"/>
            <a:ext cx="11636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200" dirty="0"/>
              <a:t>Местные бюджеты </a:t>
            </a:r>
          </a:p>
          <a:p>
            <a:pPr algn="ctr"/>
            <a:r>
              <a:rPr lang="ru-RU" altLang="ru-RU" sz="1200" dirty="0"/>
              <a:t>1,7 млн. руб.</a:t>
            </a:r>
          </a:p>
        </p:txBody>
      </p:sp>
      <p:sp>
        <p:nvSpPr>
          <p:cNvPr id="32" name="Правая фигурная скобка 31">
            <a:extLst>
              <a:ext uri="{FF2B5EF4-FFF2-40B4-BE49-F238E27FC236}">
                <a16:creationId xmlns:a16="http://schemas.microsoft.com/office/drawing/2014/main" xmlns="" id="{5E53D5B9-7D24-4784-A9DE-2E083BB8BDFA}"/>
              </a:ext>
            </a:extLst>
          </p:cNvPr>
          <p:cNvSpPr/>
          <p:nvPr/>
        </p:nvSpPr>
        <p:spPr>
          <a:xfrm rot="16200000" flipH="1">
            <a:off x="4149051" y="1079731"/>
            <a:ext cx="727075" cy="3603625"/>
          </a:xfrm>
          <a:prstGeom prst="rightBrace">
            <a:avLst>
              <a:gd name="adj1" fmla="val 0"/>
              <a:gd name="adj2" fmla="val 50000"/>
            </a:avLst>
          </a:prstGeom>
        </p:spPr>
        <p:style>
          <a:lnRef idx="1">
            <a:schemeClr val="dk1"/>
          </a:lnRef>
          <a:fillRef idx="0">
            <a:schemeClr val="dk1"/>
          </a:fillRef>
          <a:effectRef idx="0">
            <a:schemeClr val="dk1"/>
          </a:effectRef>
          <a:fontRef idx="minor">
            <a:schemeClr val="tx1"/>
          </a:fontRef>
        </p:style>
        <p:txBody>
          <a:bodyPr anchor="ctr"/>
          <a:lstStyle/>
          <a:p>
            <a:pPr algn="ctr">
              <a:defRPr/>
            </a:pPr>
            <a:endParaRPr lang="ru-RU"/>
          </a:p>
        </p:txBody>
      </p:sp>
      <p:pic>
        <p:nvPicPr>
          <p:cNvPr id="33" name="Picture 5">
            <a:extLst>
              <a:ext uri="{FF2B5EF4-FFF2-40B4-BE49-F238E27FC236}">
                <a16:creationId xmlns:a16="http://schemas.microsoft.com/office/drawing/2014/main" xmlns="" id="{F473A1CF-7AA0-4441-A179-5D6DDFFCCE1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898" y="2987402"/>
            <a:ext cx="2847925" cy="2124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a:extLst>
              <a:ext uri="{FF2B5EF4-FFF2-40B4-BE49-F238E27FC236}">
                <a16:creationId xmlns:a16="http://schemas.microsoft.com/office/drawing/2014/main" xmlns="" id="{7F5EEE27-3126-4A9B-9C11-06313EEB36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784507" y="2966358"/>
            <a:ext cx="3188032" cy="2126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a:extLst>
              <a:ext uri="{FF2B5EF4-FFF2-40B4-BE49-F238E27FC236}">
                <a16:creationId xmlns:a16="http://schemas.microsoft.com/office/drawing/2014/main" xmlns="" id="{2598E833-A5ED-4DBF-B62A-E83F1A530A1F}"/>
              </a:ext>
            </a:extLst>
          </p:cNvPr>
          <p:cNvSpPr txBox="1"/>
          <p:nvPr/>
        </p:nvSpPr>
        <p:spPr>
          <a:xfrm>
            <a:off x="3531513" y="3164117"/>
            <a:ext cx="1774825" cy="769441"/>
          </a:xfrm>
          <a:prstGeom prst="rect">
            <a:avLst/>
          </a:prstGeom>
          <a:noFill/>
        </p:spPr>
        <p:txBody>
          <a:bodyPr wrap="square" rtlCol="0">
            <a:spAutoFit/>
          </a:bodyPr>
          <a:lstStyle/>
          <a:p>
            <a:pPr algn="ctr"/>
            <a:r>
              <a:rPr lang="ru-RU" sz="2800" b="1" dirty="0">
                <a:latin typeface="Times New Roman" panose="02020603050405020304" pitchFamily="18" charset="0"/>
                <a:cs typeface="Times New Roman" panose="02020603050405020304" pitchFamily="18" charset="0"/>
              </a:rPr>
              <a:t>35,2 </a:t>
            </a:r>
          </a:p>
          <a:p>
            <a:pPr algn="ctr"/>
            <a:r>
              <a:rPr lang="ru-RU" sz="1600" b="1" dirty="0">
                <a:latin typeface="Times New Roman" panose="02020603050405020304" pitchFamily="18" charset="0"/>
                <a:cs typeface="Times New Roman" panose="02020603050405020304" pitchFamily="18" charset="0"/>
              </a:rPr>
              <a:t>млн. рублей</a:t>
            </a:r>
          </a:p>
        </p:txBody>
      </p:sp>
      <p:pic>
        <p:nvPicPr>
          <p:cNvPr id="36" name="Picture 2" descr="https://storage.myseldon.com/news_pict_ED/ED32C8EF3B4463CF400B96EA13E55012">
            <a:extLst>
              <a:ext uri="{FF2B5EF4-FFF2-40B4-BE49-F238E27FC236}">
                <a16:creationId xmlns:a16="http://schemas.microsoft.com/office/drawing/2014/main" xmlns="" id="{81C7A1E0-4DC8-45BA-966E-314D5528E47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702" y="733521"/>
            <a:ext cx="2543173" cy="1759375"/>
          </a:xfrm>
          <a:prstGeom prst="rect">
            <a:avLst/>
          </a:prstGeom>
          <a:solidFill>
            <a:srgbClr val="FF0000"/>
          </a:solidFill>
        </p:spPr>
      </p:pic>
      <p:pic>
        <p:nvPicPr>
          <p:cNvPr id="37" name="Picture 3">
            <a:extLst>
              <a:ext uri="{FF2B5EF4-FFF2-40B4-BE49-F238E27FC236}">
                <a16:creationId xmlns:a16="http://schemas.microsoft.com/office/drawing/2014/main" xmlns="" id="{7F5EEE27-3126-4A9B-9C11-06313EEB36F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6012161" y="5257562"/>
            <a:ext cx="3131840" cy="1608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856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9" name="TextBox 7">
            <a:extLst>
              <a:ext uri="{FF2B5EF4-FFF2-40B4-BE49-F238E27FC236}">
                <a16:creationId xmlns="" xmlns:a16="http://schemas.microsoft.com/office/drawing/2014/main" id="{8D5EA0BF-7792-45D5-9467-8A5283FB69EB}"/>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6DBBA02D-C6E1-419A-87C3-4CACF1C76B83}"/>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0422" name="TextBox 2">
            <a:extLst>
              <a:ext uri="{FF2B5EF4-FFF2-40B4-BE49-F238E27FC236}">
                <a16:creationId xmlns="" xmlns:a16="http://schemas.microsoft.com/office/drawing/2014/main" id="{ABBE1B7B-3628-4443-8FA8-FF48D5F38398}"/>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a:t>
            </a:r>
            <a:r>
              <a:rPr lang="ru-RU" altLang="ru-RU" sz="1600" dirty="0" smtClean="0">
                <a:solidFill>
                  <a:srgbClr val="002060"/>
                </a:solidFill>
                <a:latin typeface="Times New Roman" panose="02020603050405020304" pitchFamily="18" charset="0"/>
                <a:cs typeface="Times New Roman" panose="02020603050405020304" pitchFamily="18" charset="0"/>
              </a:rPr>
              <a:t>охрану окружающей среды </a:t>
            </a:r>
            <a:r>
              <a:rPr lang="ru-RU" altLang="ru-RU" sz="1600" dirty="0">
                <a:solidFill>
                  <a:srgbClr val="002060"/>
                </a:solidFill>
                <a:latin typeface="Times New Roman" panose="02020603050405020304" pitchFamily="18" charset="0"/>
                <a:cs typeface="Times New Roman" panose="02020603050405020304" pitchFamily="18" charset="0"/>
              </a:rPr>
              <a:t>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60423" name="Picture 3">
            <a:extLst>
              <a:ext uri="{FF2B5EF4-FFF2-40B4-BE49-F238E27FC236}">
                <a16:creationId xmlns="" xmlns:a16="http://schemas.microsoft.com/office/drawing/2014/main" id="{8EEF1D2E-02E6-4616-94D4-ED47B6134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AB04B078-9BD5-4313-BD06-53423D39D481}"/>
              </a:ext>
            </a:extLst>
          </p:cNvPr>
          <p:cNvGraphicFramePr>
            <a:graphicFrameLocks noGrp="1"/>
          </p:cNvGraphicFramePr>
          <p:nvPr>
            <p:extLst>
              <p:ext uri="{D42A27DB-BD31-4B8C-83A1-F6EECF244321}">
                <p14:modId xmlns:p14="http://schemas.microsoft.com/office/powerpoint/2010/main" val="306817030"/>
              </p:ext>
            </p:extLst>
          </p:nvPr>
        </p:nvGraphicFramePr>
        <p:xfrm>
          <a:off x="115094" y="765174"/>
          <a:ext cx="8921402" cy="1190814"/>
        </p:xfrm>
        <a:graphic>
          <a:graphicData uri="http://schemas.openxmlformats.org/drawingml/2006/table">
            <a:tbl>
              <a:tblPr firstRow="1" bandRow="1">
                <a:tableStyleId>{F5AB1C69-6EDB-4FF4-983F-18BD219EF322}</a:tableStyleId>
              </a:tblPr>
              <a:tblGrid>
                <a:gridCol w="296767">
                  <a:extLst>
                    <a:ext uri="{9D8B030D-6E8A-4147-A177-3AD203B41FA5}">
                      <a16:colId xmlns="" xmlns:a16="http://schemas.microsoft.com/office/drawing/2014/main" val="20000"/>
                    </a:ext>
                  </a:extLst>
                </a:gridCol>
                <a:gridCol w="4109525">
                  <a:extLst>
                    <a:ext uri="{9D8B030D-6E8A-4147-A177-3AD203B41FA5}">
                      <a16:colId xmlns="" xmlns:a16="http://schemas.microsoft.com/office/drawing/2014/main" val="20001"/>
                    </a:ext>
                  </a:extLst>
                </a:gridCol>
                <a:gridCol w="682212">
                  <a:extLst>
                    <a:ext uri="{9D8B030D-6E8A-4147-A177-3AD203B41FA5}">
                      <a16:colId xmlns="" xmlns:a16="http://schemas.microsoft.com/office/drawing/2014/main" val="20002"/>
                    </a:ext>
                  </a:extLst>
                </a:gridCol>
                <a:gridCol w="909617">
                  <a:extLst>
                    <a:ext uri="{9D8B030D-6E8A-4147-A177-3AD203B41FA5}">
                      <a16:colId xmlns="" xmlns:a16="http://schemas.microsoft.com/office/drawing/2014/main" val="20004"/>
                    </a:ext>
                  </a:extLst>
                </a:gridCol>
                <a:gridCol w="758013">
                  <a:extLst>
                    <a:ext uri="{9D8B030D-6E8A-4147-A177-3AD203B41FA5}">
                      <a16:colId xmlns="" xmlns:a16="http://schemas.microsoft.com/office/drawing/2014/main" val="20005"/>
                    </a:ext>
                  </a:extLst>
                </a:gridCol>
                <a:gridCol w="682212">
                  <a:extLst>
                    <a:ext uri="{9D8B030D-6E8A-4147-A177-3AD203B41FA5}">
                      <a16:colId xmlns="" xmlns:a16="http://schemas.microsoft.com/office/drawing/2014/main" val="20006"/>
                    </a:ext>
                  </a:extLst>
                </a:gridCol>
                <a:gridCol w="725043">
                  <a:extLst>
                    <a:ext uri="{9D8B030D-6E8A-4147-A177-3AD203B41FA5}">
                      <a16:colId xmlns="" xmlns:a16="http://schemas.microsoft.com/office/drawing/2014/main" val="20007"/>
                    </a:ext>
                  </a:extLst>
                </a:gridCol>
                <a:gridCol w="758013">
                  <a:extLst>
                    <a:ext uri="{9D8B030D-6E8A-4147-A177-3AD203B41FA5}">
                      <a16:colId xmlns="" xmlns:a16="http://schemas.microsoft.com/office/drawing/2014/main" val="20008"/>
                    </a:ext>
                  </a:extLst>
                </a:gridCol>
              </a:tblGrid>
              <a:tr h="63045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06" marB="45706">
                    <a:solidFill>
                      <a:schemeClr val="accent3"/>
                    </a:solidFill>
                  </a:tcPr>
                </a:tc>
                <a:tc>
                  <a:txBody>
                    <a:bodyPr/>
                    <a:lstStyle/>
                    <a:p>
                      <a:r>
                        <a:rPr lang="ru-RU" sz="1000" dirty="0">
                          <a:latin typeface="Times New Roman" panose="02020603050405020304" pitchFamily="18" charset="0"/>
                          <a:cs typeface="Times New Roman" panose="02020603050405020304" pitchFamily="18" charset="0"/>
                        </a:rPr>
                        <a:t>2018 год (отчет)</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(отчет)</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год </a:t>
                      </a:r>
                      <a:r>
                        <a:rPr lang="ru-RU" sz="1000" baseline="0" dirty="0">
                          <a:latin typeface="Times New Roman" panose="02020603050405020304" pitchFamily="18" charset="0"/>
                          <a:cs typeface="Times New Roman" panose="02020603050405020304" pitchFamily="18" charset="0"/>
                        </a:rPr>
                        <a:t>(план)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0"/>
                  </a:ext>
                </a:extLst>
              </a:tr>
              <a:tr h="280182">
                <a:tc>
                  <a:txBody>
                    <a:bodyPr/>
                    <a:lstStyle/>
                    <a:p>
                      <a:endParaRPr lang="ru-RU" sz="1000" dirty="0"/>
                    </a:p>
                  </a:txBody>
                  <a:tcPr marL="91448" marR="91448" marT="45706" marB="45706"/>
                </a:tc>
                <a:tc>
                  <a:txBody>
                    <a:bodyPr/>
                    <a:lstStyle/>
                    <a:p>
                      <a:pPr algn="l" fontAlgn="b"/>
                      <a:r>
                        <a:rPr lang="ru-RU" sz="1000" u="none" strike="noStrike" dirty="0" smtClean="0">
                          <a:effectLst/>
                          <a:latin typeface="Times New Roman" panose="02020603050405020304" pitchFamily="18" charset="0"/>
                          <a:cs typeface="Times New Roman" panose="02020603050405020304" pitchFamily="18" charset="0"/>
                        </a:rPr>
                        <a:t>Охрана окружающей</a:t>
                      </a:r>
                      <a:r>
                        <a:rPr lang="ru-RU" sz="1000" u="none" strike="noStrike" baseline="0" dirty="0" smtClean="0">
                          <a:effectLst/>
                          <a:latin typeface="Times New Roman" panose="02020603050405020304" pitchFamily="18" charset="0"/>
                          <a:cs typeface="Times New Roman" panose="02020603050405020304" pitchFamily="18" charset="0"/>
                        </a:rPr>
                        <a:t> среды</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smtClean="0">
                          <a:latin typeface="Times New Roman" panose="02020603050405020304" pitchFamily="18" charset="0"/>
                          <a:cs typeface="Times New Roman" panose="02020603050405020304" pitchFamily="18" charset="0"/>
                        </a:rPr>
                        <a:t>0,0</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14,35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13,81</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5 ,37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1"/>
                  </a:ext>
                </a:extLst>
              </a:tr>
              <a:tr h="280182">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06" marB="45706"/>
                </a:tc>
                <a:tc>
                  <a:txBody>
                    <a:bodyPr/>
                    <a:lstStyle/>
                    <a:p>
                      <a:pPr algn="l" fontAlgn="b"/>
                      <a:r>
                        <a:rPr lang="ru-RU" sz="1000" b="0" i="0" u="none" strike="noStrike" dirty="0" smtClean="0">
                          <a:solidFill>
                            <a:srgbClr val="000000"/>
                          </a:solidFill>
                          <a:effectLst/>
                          <a:latin typeface="Times New Roman" panose="02020603050405020304" pitchFamily="18" charset="0"/>
                        </a:rPr>
                        <a:t>Другие вопросы в области охраны окружающей среды</a:t>
                      </a:r>
                      <a:endParaRPr lang="ru-RU" sz="1000" b="0" i="0" u="none" strike="noStrike" dirty="0">
                        <a:solidFill>
                          <a:srgbClr val="000000"/>
                        </a:solidFill>
                        <a:effectLst/>
                        <a:latin typeface="Times New Roman" panose="02020603050405020304" pitchFamily="18" charset="0"/>
                      </a:endParaRPr>
                    </a:p>
                  </a:txBody>
                  <a:tcPr marL="9526" marR="9526" marT="9522" marB="0" anchor="b"/>
                </a:tc>
                <a:tc>
                  <a:txBody>
                    <a:bodyPr/>
                    <a:lstStyle/>
                    <a:p>
                      <a:r>
                        <a:rPr lang="ru-RU" sz="1000" dirty="0" smtClean="0">
                          <a:latin typeface="Times New Roman" panose="02020603050405020304" pitchFamily="18" charset="0"/>
                          <a:cs typeface="Times New Roman" panose="02020603050405020304" pitchFamily="18" charset="0"/>
                        </a:rPr>
                        <a:t>0,0</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14,35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13,81</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5,37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2"/>
                  </a:ext>
                </a:extLst>
              </a:tr>
            </a:tbl>
          </a:graphicData>
        </a:graphic>
      </p:graphicFrame>
      <p:sp>
        <p:nvSpPr>
          <p:cNvPr id="60516" name="TextBox 17">
            <a:extLst>
              <a:ext uri="{FF2B5EF4-FFF2-40B4-BE49-F238E27FC236}">
                <a16:creationId xmlns="" xmlns:a16="http://schemas.microsoft.com/office/drawing/2014/main" id="{C9A00C5E-469F-4663-B9C1-CB10EE896844}"/>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60518" name="TextBox 19">
            <a:extLst>
              <a:ext uri="{FF2B5EF4-FFF2-40B4-BE49-F238E27FC236}">
                <a16:creationId xmlns="" xmlns:a16="http://schemas.microsoft.com/office/drawing/2014/main" id="{FE6BB3DE-AA08-45A3-A6EF-86DAA5CB233B}"/>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solidFill>
                  <a:srgbClr val="000000"/>
                </a:solidFill>
                <a:latin typeface="Times New Roman" panose="02020603050405020304" pitchFamily="18" charset="0"/>
                <a:cs typeface="Times New Roman" panose="02020603050405020304" pitchFamily="18" charset="0"/>
              </a:rPr>
              <a:t>млн.рублей</a:t>
            </a:r>
          </a:p>
        </p:txBody>
      </p:sp>
      <p:sp>
        <p:nvSpPr>
          <p:cNvPr id="4" name="Номер слайда 3"/>
          <p:cNvSpPr>
            <a:spLocks noGrp="1"/>
          </p:cNvSpPr>
          <p:nvPr>
            <p:ph type="sldNum" sz="quarter" idx="12"/>
          </p:nvPr>
        </p:nvSpPr>
        <p:spPr>
          <a:xfrm>
            <a:off x="7033964" y="17462"/>
            <a:ext cx="2133600" cy="365125"/>
          </a:xfrm>
        </p:spPr>
        <p:txBody>
          <a:bodyPr/>
          <a:lstStyle/>
          <a:p>
            <a:pPr>
              <a:defRPr/>
            </a:pPr>
            <a:fld id="{1C2F39FC-F7FC-43A7-985C-4565CF06B74E}" type="slidenum">
              <a:rPr lang="en-US" smtClean="0">
                <a:solidFill>
                  <a:schemeClr val="tx1"/>
                </a:solidFill>
              </a:rPr>
              <a:pPr>
                <a:defRPr/>
              </a:pPr>
              <a:t>35</a:t>
            </a:fld>
            <a:endParaRPr lang="en-US" dirty="0">
              <a:solidFill>
                <a:schemeClr val="tx1"/>
              </a:solidFill>
            </a:endParaRPr>
          </a:p>
        </p:txBody>
      </p:sp>
      <p:sp>
        <p:nvSpPr>
          <p:cNvPr id="60517" name="TextBox 18">
            <a:extLst>
              <a:ext uri="{FF2B5EF4-FFF2-40B4-BE49-F238E27FC236}">
                <a16:creationId xmlns="" xmlns:a16="http://schemas.microsoft.com/office/drawing/2014/main" id="{E63DAB48-26CE-4AFD-8D8F-BE776AA13C8A}"/>
              </a:ext>
            </a:extLst>
          </p:cNvPr>
          <p:cNvSpPr txBox="1">
            <a:spLocks noChangeArrowheads="1"/>
          </p:cNvSpPr>
          <p:nvPr/>
        </p:nvSpPr>
        <p:spPr bwMode="auto">
          <a:xfrm>
            <a:off x="674554" y="3140968"/>
            <a:ext cx="32936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solidFill>
                  <a:srgbClr val="000000"/>
                </a:solidFill>
                <a:latin typeface="Times New Roman" panose="02020603050405020304" pitchFamily="18" charset="0"/>
                <a:cs typeface="Times New Roman" panose="02020603050405020304" pitchFamily="18" charset="0"/>
              </a:rPr>
              <a:t>  </a:t>
            </a:r>
            <a:r>
              <a:rPr lang="ru-RU" altLang="ru-RU" sz="1200" b="1" i="1" dirty="0">
                <a:solidFill>
                  <a:srgbClr val="000000"/>
                </a:solidFill>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Башкортостан на образование,%</a:t>
            </a:r>
          </a:p>
        </p:txBody>
      </p: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644008" y="2859962"/>
            <a:ext cx="4499992" cy="784830"/>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Охрана окружающей: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a:t>
            </a:r>
            <a:r>
              <a:rPr lang="ru-RU" sz="1100" dirty="0" smtClean="0">
                <a:latin typeface="Times New Roman" panose="02020603050405020304" pitchFamily="18" charset="0"/>
                <a:cs typeface="Times New Roman" panose="02020603050405020304" pitchFamily="18" charset="0"/>
              </a:rPr>
              <a:t>на охрану окружающей среды в 2019 году.</a:t>
            </a:r>
            <a:endParaRPr lang="ru-RU" sz="1100" dirty="0">
              <a:latin typeface="Times New Roman" panose="02020603050405020304" pitchFamily="18" charset="0"/>
              <a:cs typeface="Times New Roman" panose="02020603050405020304" pitchFamily="18" charset="0"/>
            </a:endParaRPr>
          </a:p>
        </p:txBody>
      </p:sp>
      <p:pic>
        <p:nvPicPr>
          <p:cNvPr id="26" name="Picture 2">
            <a:extLst>
              <a:ext uri="{FF2B5EF4-FFF2-40B4-BE49-F238E27FC236}">
                <a16:creationId xmlns="" xmlns:a16="http://schemas.microsoft.com/office/drawing/2014/main" id="{BFBA82EF-BD7B-48EF-AA80-12965BB1A1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11588" y="4407868"/>
            <a:ext cx="2910285" cy="200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 name="Диаграмма 31"/>
          <p:cNvGraphicFramePr/>
          <p:nvPr>
            <p:extLst>
              <p:ext uri="{D42A27DB-BD31-4B8C-83A1-F6EECF244321}">
                <p14:modId xmlns:p14="http://schemas.microsoft.com/office/powerpoint/2010/main" val="840772933"/>
              </p:ext>
            </p:extLst>
          </p:nvPr>
        </p:nvGraphicFramePr>
        <p:xfrm>
          <a:off x="348065" y="3946399"/>
          <a:ext cx="3757926" cy="2604046"/>
        </p:xfrm>
        <a:graphic>
          <a:graphicData uri="http://schemas.openxmlformats.org/drawingml/2006/chart">
            <c:chart xmlns:c="http://schemas.openxmlformats.org/drawingml/2006/chart" xmlns:r="http://schemas.openxmlformats.org/officeDocument/2006/relationships" r:id="rId4"/>
          </a:graphicData>
        </a:graphic>
      </p:graphicFrame>
      <p:cxnSp>
        <p:nvCxnSpPr>
          <p:cNvPr id="36" name="Прямая со стрелкой 35">
            <a:extLst>
              <a:ext uri="{FF2B5EF4-FFF2-40B4-BE49-F238E27FC236}">
                <a16:creationId xmlns:c="http://schemas.openxmlformats.org/drawingml/2006/chart" xmlns:cdr="http://schemas.openxmlformats.org/drawingml/2006/chartDrawing" xmlns:a16="http://schemas.microsoft.com/office/drawing/2014/main" xmlns="" xmlns:lc="http://schemas.openxmlformats.org/drawingml/2006/lockedCanvas" id="{241E9CBF-417C-4254-84D8-7C9BE8EED179}"/>
              </a:ext>
            </a:extLst>
          </p:cNvPr>
          <p:cNvCxnSpPr/>
          <p:nvPr/>
        </p:nvCxnSpPr>
        <p:spPr>
          <a:xfrm>
            <a:off x="1876282" y="4647642"/>
            <a:ext cx="24008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Овал 39"/>
          <p:cNvSpPr/>
          <p:nvPr/>
        </p:nvSpPr>
        <p:spPr>
          <a:xfrm rot="10800000" flipV="1">
            <a:off x="2116363" y="4921945"/>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38,9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41" name="Овал 40"/>
          <p:cNvSpPr/>
          <p:nvPr/>
        </p:nvSpPr>
        <p:spPr>
          <a:xfrm rot="10800000" flipV="1">
            <a:off x="2512409" y="5343006"/>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37,0</a:t>
            </a:r>
          </a:p>
          <a:p>
            <a:pPr algn="ctr"/>
            <a:endParaRPr lang="ru-RU" sz="800" dirty="0" smtClean="0">
              <a:solidFill>
                <a:srgbClr val="7030A0"/>
              </a:solidFill>
              <a:latin typeface="Times New Roman" panose="02020603050405020304" pitchFamily="18" charset="0"/>
              <a:cs typeface="Times New Roman" panose="02020603050405020304" pitchFamily="18" charset="0"/>
            </a:endParaRPr>
          </a:p>
        </p:txBody>
      </p:sp>
      <p:sp>
        <p:nvSpPr>
          <p:cNvPr id="42" name="Овал 41"/>
          <p:cNvSpPr/>
          <p:nvPr/>
        </p:nvSpPr>
        <p:spPr>
          <a:xfrm rot="10800000" flipV="1">
            <a:off x="3176145" y="552608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100,0</a:t>
            </a:r>
            <a:endParaRPr lang="ru-RU" sz="800" dirty="0">
              <a:solidFill>
                <a:srgbClr val="7030A0"/>
              </a:solidFill>
              <a:latin typeface="Times New Roman" panose="02020603050405020304" pitchFamily="18" charset="0"/>
              <a:cs typeface="Times New Roman" panose="02020603050405020304" pitchFamily="18" charset="0"/>
            </a:endParaRPr>
          </a:p>
        </p:txBody>
      </p:sp>
      <p:cxnSp>
        <p:nvCxnSpPr>
          <p:cNvPr id="43" name="Прямая со стрелкой 42">
            <a:extLst>
              <a:ext uri="{FF2B5EF4-FFF2-40B4-BE49-F238E27FC236}">
                <a16:creationId xmlns:c="http://schemas.openxmlformats.org/drawingml/2006/chart" xmlns:cdr="http://schemas.openxmlformats.org/drawingml/2006/chartDrawing" xmlns:a16="http://schemas.microsoft.com/office/drawing/2014/main" xmlns="" xmlns:lc="http://schemas.openxmlformats.org/drawingml/2006/lockedCanvas" id="{241E9CBF-417C-4254-84D8-7C9BE8EED179}"/>
              </a:ext>
            </a:extLst>
          </p:cNvPr>
          <p:cNvCxnSpPr/>
          <p:nvPr/>
        </p:nvCxnSpPr>
        <p:spPr>
          <a:xfrm>
            <a:off x="2512408" y="5336084"/>
            <a:ext cx="92430" cy="1443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760" name="Picture 3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2407" y="4574730"/>
            <a:ext cx="5161593" cy="2094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18" name="Заголовок 1">
            <a:extLst>
              <a:ext uri="{FF2B5EF4-FFF2-40B4-BE49-F238E27FC236}">
                <a16:creationId xmlns="" xmlns:a16="http://schemas.microsoft.com/office/drawing/2014/main" id="{CAE23253-2AED-403C-BFBF-9E13407A9895}"/>
              </a:ext>
            </a:extLst>
          </p:cNvPr>
          <p:cNvSpPr txBox="1">
            <a:spLocks/>
          </p:cNvSpPr>
          <p:nvPr/>
        </p:nvSpPr>
        <p:spPr bwMode="auto">
          <a:xfrm>
            <a:off x="4319588" y="5483225"/>
            <a:ext cx="4157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0419" name="TextBox 7">
            <a:extLst>
              <a:ext uri="{FF2B5EF4-FFF2-40B4-BE49-F238E27FC236}">
                <a16:creationId xmlns="" xmlns:a16="http://schemas.microsoft.com/office/drawing/2014/main" id="{8D5EA0BF-7792-45D5-9467-8A5283FB69EB}"/>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6DBBA02D-C6E1-419A-87C3-4CACF1C76B83}"/>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0421" name="Заголовок 1">
            <a:extLst>
              <a:ext uri="{FF2B5EF4-FFF2-40B4-BE49-F238E27FC236}">
                <a16:creationId xmlns="" xmlns:a16="http://schemas.microsoft.com/office/drawing/2014/main" id="{DFBF3504-76C8-452C-810E-B9A8DC0966B2}"/>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0422" name="TextBox 2">
            <a:extLst>
              <a:ext uri="{FF2B5EF4-FFF2-40B4-BE49-F238E27FC236}">
                <a16:creationId xmlns="" xmlns:a16="http://schemas.microsoft.com/office/drawing/2014/main" id="{ABBE1B7B-3628-4443-8FA8-FF48D5F38398}"/>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образование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60423" name="Picture 3">
            <a:extLst>
              <a:ext uri="{FF2B5EF4-FFF2-40B4-BE49-F238E27FC236}">
                <a16:creationId xmlns="" xmlns:a16="http://schemas.microsoft.com/office/drawing/2014/main" id="{8EEF1D2E-02E6-4616-94D4-ED47B6134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AB04B078-9BD5-4313-BD06-53423D39D481}"/>
              </a:ext>
            </a:extLst>
          </p:cNvPr>
          <p:cNvGraphicFramePr>
            <a:graphicFrameLocks noGrp="1"/>
          </p:cNvGraphicFramePr>
          <p:nvPr>
            <p:extLst>
              <p:ext uri="{D42A27DB-BD31-4B8C-83A1-F6EECF244321}">
                <p14:modId xmlns:p14="http://schemas.microsoft.com/office/powerpoint/2010/main" val="2086873220"/>
              </p:ext>
            </p:extLst>
          </p:nvPr>
        </p:nvGraphicFramePr>
        <p:xfrm>
          <a:off x="115094" y="765175"/>
          <a:ext cx="8921402" cy="2064684"/>
        </p:xfrm>
        <a:graphic>
          <a:graphicData uri="http://schemas.openxmlformats.org/drawingml/2006/table">
            <a:tbl>
              <a:tblPr firstRow="1" bandRow="1">
                <a:tableStyleId>{F5AB1C69-6EDB-4FF4-983F-18BD219EF322}</a:tableStyleId>
              </a:tblPr>
              <a:tblGrid>
                <a:gridCol w="296767">
                  <a:extLst>
                    <a:ext uri="{9D8B030D-6E8A-4147-A177-3AD203B41FA5}">
                      <a16:colId xmlns="" xmlns:a16="http://schemas.microsoft.com/office/drawing/2014/main" val="20000"/>
                    </a:ext>
                  </a:extLst>
                </a:gridCol>
                <a:gridCol w="4109525">
                  <a:extLst>
                    <a:ext uri="{9D8B030D-6E8A-4147-A177-3AD203B41FA5}">
                      <a16:colId xmlns="" xmlns:a16="http://schemas.microsoft.com/office/drawing/2014/main" val="20001"/>
                    </a:ext>
                  </a:extLst>
                </a:gridCol>
                <a:gridCol w="682212">
                  <a:extLst>
                    <a:ext uri="{9D8B030D-6E8A-4147-A177-3AD203B41FA5}">
                      <a16:colId xmlns="" xmlns:a16="http://schemas.microsoft.com/office/drawing/2014/main" val="20002"/>
                    </a:ext>
                  </a:extLst>
                </a:gridCol>
                <a:gridCol w="909617">
                  <a:extLst>
                    <a:ext uri="{9D8B030D-6E8A-4147-A177-3AD203B41FA5}">
                      <a16:colId xmlns="" xmlns:a16="http://schemas.microsoft.com/office/drawing/2014/main" val="20004"/>
                    </a:ext>
                  </a:extLst>
                </a:gridCol>
                <a:gridCol w="758013">
                  <a:extLst>
                    <a:ext uri="{9D8B030D-6E8A-4147-A177-3AD203B41FA5}">
                      <a16:colId xmlns="" xmlns:a16="http://schemas.microsoft.com/office/drawing/2014/main" val="20005"/>
                    </a:ext>
                  </a:extLst>
                </a:gridCol>
                <a:gridCol w="682212">
                  <a:extLst>
                    <a:ext uri="{9D8B030D-6E8A-4147-A177-3AD203B41FA5}">
                      <a16:colId xmlns="" xmlns:a16="http://schemas.microsoft.com/office/drawing/2014/main" val="20006"/>
                    </a:ext>
                  </a:extLst>
                </a:gridCol>
                <a:gridCol w="725043">
                  <a:extLst>
                    <a:ext uri="{9D8B030D-6E8A-4147-A177-3AD203B41FA5}">
                      <a16:colId xmlns="" xmlns:a16="http://schemas.microsoft.com/office/drawing/2014/main" val="20007"/>
                    </a:ext>
                  </a:extLst>
                </a:gridCol>
                <a:gridCol w="758013">
                  <a:extLst>
                    <a:ext uri="{9D8B030D-6E8A-4147-A177-3AD203B41FA5}">
                      <a16:colId xmlns="" xmlns:a16="http://schemas.microsoft.com/office/drawing/2014/main" val="20008"/>
                    </a:ext>
                  </a:extLst>
                </a:gridCol>
              </a:tblGrid>
              <a:tr h="54864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06" marB="45706"/>
                </a:tc>
                <a:tc>
                  <a:txBody>
                    <a:bodyPr/>
                    <a:lstStyle/>
                    <a:p>
                      <a:r>
                        <a:rPr lang="ru-RU" sz="1000" dirty="0">
                          <a:latin typeface="Times New Roman" panose="02020603050405020304" pitchFamily="18" charset="0"/>
                          <a:cs typeface="Times New Roman" panose="02020603050405020304" pitchFamily="18" charset="0"/>
                        </a:rPr>
                        <a:t>2018 год (отчет)</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(отчет)</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2020 </a:t>
                      </a:r>
                      <a:r>
                        <a:rPr lang="ru-RU" sz="1000" baseline="0" dirty="0" smtClean="0">
                          <a:latin typeface="Times New Roman" panose="02020603050405020304" pitchFamily="18" charset="0"/>
                          <a:cs typeface="Times New Roman" panose="02020603050405020304" pitchFamily="18" charset="0"/>
                        </a:rPr>
                        <a:t>год </a:t>
                      </a:r>
                      <a:r>
                        <a:rPr lang="ru-RU" sz="1000" baseline="0" dirty="0">
                          <a:latin typeface="Times New Roman" panose="02020603050405020304" pitchFamily="18" charset="0"/>
                          <a:cs typeface="Times New Roman" panose="02020603050405020304" pitchFamily="18" charset="0"/>
                        </a:rPr>
                        <a:t>(план)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0"/>
                  </a:ext>
                </a:extLst>
              </a:tr>
              <a:tr h="243821">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Образование</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1 076,13</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1 167,17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1 156,20</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1 127,79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1 169,64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1 219,51</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1"/>
                  </a:ext>
                </a:extLst>
              </a:tr>
              <a:tr h="280079">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Дошкольное образование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374,76</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395,69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392,15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382,38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395,28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411,79</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2"/>
                  </a:ext>
                </a:extLst>
              </a:tr>
              <a:tr h="252251">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Общее образование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539,48</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593,89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589,56</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568,72</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592,26</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619,36</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3"/>
                  </a:ext>
                </a:extLst>
              </a:tr>
              <a:tr h="252251">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Дополнительное образование детей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98,67</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105,89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104,69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104,76</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109,06</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114,12</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4"/>
                  </a:ext>
                </a:extLst>
              </a:tr>
              <a:tr h="243821">
                <a:tc>
                  <a:txBody>
                    <a:bodyPr/>
                    <a:lstStyle/>
                    <a:p>
                      <a:r>
                        <a:rPr lang="ru-RU" sz="1000" dirty="0">
                          <a:latin typeface="Times New Roman" panose="02020603050405020304" pitchFamily="18" charset="0"/>
                          <a:cs typeface="Times New Roman" panose="02020603050405020304" pitchFamily="18" charset="0"/>
                        </a:rPr>
                        <a:t>4</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Молодежная политика и оздоровление детей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30,98</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35,10</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35,08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32,67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33,48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34,39</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6"/>
                  </a:ext>
                </a:extLst>
              </a:tr>
              <a:tr h="243821">
                <a:tc>
                  <a:txBody>
                    <a:bodyPr/>
                    <a:lstStyle/>
                    <a:p>
                      <a:r>
                        <a:rPr lang="ru-RU" sz="1000" dirty="0">
                          <a:latin typeface="Times New Roman" panose="02020603050405020304" pitchFamily="18" charset="0"/>
                          <a:cs typeface="Times New Roman" panose="02020603050405020304" pitchFamily="18" charset="0"/>
                        </a:rPr>
                        <a:t>5</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образования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32,24</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36,61</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34,72</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39,25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39,55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39,86</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7"/>
                  </a:ext>
                </a:extLst>
              </a:tr>
            </a:tbl>
          </a:graphicData>
        </a:graphic>
      </p:graphicFrame>
      <p:sp>
        <p:nvSpPr>
          <p:cNvPr id="60516" name="TextBox 17">
            <a:extLst>
              <a:ext uri="{FF2B5EF4-FFF2-40B4-BE49-F238E27FC236}">
                <a16:creationId xmlns="" xmlns:a16="http://schemas.microsoft.com/office/drawing/2014/main" id="{C9A00C5E-469F-4663-B9C1-CB10EE896844}"/>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60518" name="TextBox 19">
            <a:extLst>
              <a:ext uri="{FF2B5EF4-FFF2-40B4-BE49-F238E27FC236}">
                <a16:creationId xmlns="" xmlns:a16="http://schemas.microsoft.com/office/drawing/2014/main" id="{FE6BB3DE-AA08-45A3-A6EF-86DAA5CB233B}"/>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solidFill>
                  <a:srgbClr val="000000"/>
                </a:solidFill>
                <a:latin typeface="Times New Roman" panose="02020603050405020304" pitchFamily="18" charset="0"/>
                <a:cs typeface="Times New Roman" panose="02020603050405020304" pitchFamily="18" charset="0"/>
              </a:rPr>
              <a:t>млн.рублей</a:t>
            </a:r>
          </a:p>
        </p:txBody>
      </p:sp>
      <p:sp>
        <p:nvSpPr>
          <p:cNvPr id="3" name="Горизонтальный свиток 2"/>
          <p:cNvSpPr/>
          <p:nvPr/>
        </p:nvSpPr>
        <p:spPr>
          <a:xfrm>
            <a:off x="123107" y="2863850"/>
            <a:ext cx="2687101" cy="1098550"/>
          </a:xfrm>
          <a:prstGeom prst="horizontalScroll">
            <a:avLst>
              <a:gd name="adj" fmla="val 2500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b="1" dirty="0">
                <a:solidFill>
                  <a:srgbClr val="7030A0"/>
                </a:solidFill>
                <a:latin typeface="Times New Roman" panose="02020603050405020304" pitchFamily="18" charset="0"/>
                <a:cs typeface="Times New Roman" panose="02020603050405020304" pitchFamily="18" charset="0"/>
              </a:rPr>
              <a:t>Доля детей в возрасте от 1 года до 6 лет, получающих дошкольную образовательную услугу в общей численности  детей от 1 года до 6 лет -   99,3 % </a:t>
            </a:r>
          </a:p>
        </p:txBody>
      </p:sp>
      <p:sp>
        <p:nvSpPr>
          <p:cNvPr id="4" name="Номер слайда 3"/>
          <p:cNvSpPr>
            <a:spLocks noGrp="1"/>
          </p:cNvSpPr>
          <p:nvPr>
            <p:ph type="sldNum" sz="quarter" idx="12"/>
          </p:nvPr>
        </p:nvSpPr>
        <p:spPr>
          <a:xfrm>
            <a:off x="7033964" y="17462"/>
            <a:ext cx="2133600" cy="365125"/>
          </a:xfrm>
        </p:spPr>
        <p:txBody>
          <a:bodyPr/>
          <a:lstStyle/>
          <a:p>
            <a:pPr>
              <a:defRPr/>
            </a:pPr>
            <a:fld id="{1C2F39FC-F7FC-43A7-985C-4565CF06B74E}" type="slidenum">
              <a:rPr lang="en-US" smtClean="0">
                <a:solidFill>
                  <a:schemeClr val="tx1"/>
                </a:solidFill>
              </a:rPr>
              <a:pPr>
                <a:defRPr/>
              </a:pPr>
              <a:t>36</a:t>
            </a:fld>
            <a:endParaRPr lang="en-US" dirty="0">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1188067833"/>
              </p:ext>
            </p:extLst>
          </p:nvPr>
        </p:nvGraphicFramePr>
        <p:xfrm>
          <a:off x="0" y="4451717"/>
          <a:ext cx="3995556" cy="2217643"/>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Прямая со стрелкой 16"/>
          <p:cNvCxnSpPr/>
          <p:nvPr/>
        </p:nvCxnSpPr>
        <p:spPr>
          <a:xfrm flipV="1">
            <a:off x="2072016" y="4775737"/>
            <a:ext cx="161617" cy="1240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2699791" y="4686232"/>
            <a:ext cx="220835" cy="2458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Овал 18"/>
          <p:cNvSpPr/>
          <p:nvPr/>
        </p:nvSpPr>
        <p:spPr>
          <a:xfrm rot="10800000" flipV="1">
            <a:off x="793900" y="4573269"/>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107,5</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087980" y="4573269"/>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1450422" y="4666493"/>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97,6</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Овал 21"/>
          <p:cNvSpPr/>
          <p:nvPr/>
        </p:nvSpPr>
        <p:spPr>
          <a:xfrm rot="10800000" flipV="1">
            <a:off x="2688451" y="4456643"/>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104,3</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60517" name="TextBox 18">
            <a:extLst>
              <a:ext uri="{FF2B5EF4-FFF2-40B4-BE49-F238E27FC236}">
                <a16:creationId xmlns="" xmlns:a16="http://schemas.microsoft.com/office/drawing/2014/main" id="{E63DAB48-26CE-4AFD-8D8F-BE776AA13C8A}"/>
              </a:ext>
            </a:extLst>
          </p:cNvPr>
          <p:cNvSpPr txBox="1">
            <a:spLocks noChangeArrowheads="1"/>
          </p:cNvSpPr>
          <p:nvPr/>
        </p:nvSpPr>
        <p:spPr bwMode="auto">
          <a:xfrm>
            <a:off x="-4763" y="3928399"/>
            <a:ext cx="32936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solidFill>
                  <a:srgbClr val="000000"/>
                </a:solidFill>
                <a:latin typeface="Times New Roman" panose="02020603050405020304" pitchFamily="18" charset="0"/>
                <a:cs typeface="Times New Roman" panose="02020603050405020304" pitchFamily="18" charset="0"/>
              </a:rPr>
              <a:t>  </a:t>
            </a:r>
            <a:r>
              <a:rPr lang="ru-RU" altLang="ru-RU" sz="1200" b="1" i="1" dirty="0">
                <a:solidFill>
                  <a:srgbClr val="000000"/>
                </a:solidFill>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Башкортостан на образование,%</a:t>
            </a:r>
          </a:p>
        </p:txBody>
      </p: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288921" y="2859962"/>
            <a:ext cx="5855079" cy="1800493"/>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pPr algn="just"/>
            <a:r>
              <a:rPr lang="ru-RU" sz="1100" b="1"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Дошкольное образование</a:t>
            </a:r>
            <a:r>
              <a:rPr lang="ru-RU" sz="1100" dirty="0">
                <a:latin typeface="Times New Roman" panose="02020603050405020304" pitchFamily="18" charset="0"/>
                <a:cs typeface="Times New Roman" panose="02020603050405020304" pitchFamily="18" charset="0"/>
              </a:rPr>
              <a:t>: Дополнительное выделение средств из бюджета Республики Башкортостан на заработную плату АУП и вспомогательного персонала дошкольных  образовательных учреждений, а также текущий и капитальный ремонт зданий за счет средств местного </a:t>
            </a:r>
            <a:r>
              <a:rPr lang="ru-RU" sz="1100" dirty="0" smtClean="0">
                <a:latin typeface="Times New Roman" panose="02020603050405020304" pitchFamily="18" charset="0"/>
                <a:cs typeface="Times New Roman" panose="02020603050405020304" pitchFamily="18" charset="0"/>
              </a:rPr>
              <a:t>бюджета.</a:t>
            </a:r>
          </a:p>
          <a:p>
            <a:pPr algn="just"/>
            <a:r>
              <a:rPr lang="ru-RU" sz="1100" b="1" dirty="0" smtClean="0">
                <a:latin typeface="Times New Roman" panose="02020603050405020304" pitchFamily="18" charset="0"/>
                <a:cs typeface="Times New Roman" panose="02020603050405020304" pitchFamily="18" charset="0"/>
              </a:rPr>
              <a:t>Общее </a:t>
            </a:r>
            <a:r>
              <a:rPr lang="ru-RU" sz="1100" b="1" dirty="0">
                <a:latin typeface="Times New Roman" panose="02020603050405020304" pitchFamily="18" charset="0"/>
                <a:cs typeface="Times New Roman" panose="02020603050405020304" pitchFamily="18" charset="0"/>
              </a:rPr>
              <a:t>образование: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на заработную плату АУП и вспомогательного персонала  общеобразовательных учреждений, а также текущий и капитальный ремонт зданий за счет средств местного бюджета</a:t>
            </a:r>
            <a:r>
              <a:rPr lang="ru-RU" sz="1100" dirty="0" smtClean="0">
                <a:latin typeface="Times New Roman" panose="02020603050405020304" pitchFamily="18" charset="0"/>
                <a:cs typeface="Times New Roman" panose="02020603050405020304" pitchFamily="18" charset="0"/>
              </a:rPr>
              <a:t>.</a:t>
            </a:r>
          </a:p>
          <a:p>
            <a:pPr algn="just"/>
            <a:r>
              <a:rPr lang="ru-RU" sz="1100" dirty="0" smtClean="0">
                <a:latin typeface="Times New Roman" panose="02020603050405020304" pitchFamily="18" charset="0"/>
                <a:cs typeface="Times New Roman" panose="02020603050405020304" pitchFamily="18" charset="0"/>
              </a:rPr>
              <a:t> </a:t>
            </a:r>
            <a:r>
              <a:rPr lang="ru-RU" sz="1100" b="1" dirty="0" smtClean="0">
                <a:latin typeface="Times New Roman" panose="02020603050405020304" pitchFamily="18" charset="0"/>
                <a:cs typeface="Times New Roman" panose="02020603050405020304" pitchFamily="18" charset="0"/>
              </a:rPr>
              <a:t>Дополнительное </a:t>
            </a:r>
            <a:r>
              <a:rPr lang="ru-RU" sz="1100" b="1" dirty="0">
                <a:latin typeface="Times New Roman" panose="02020603050405020304" pitchFamily="18" charset="0"/>
                <a:cs typeface="Times New Roman" panose="02020603050405020304" pitchFamily="18" charset="0"/>
              </a:rPr>
              <a:t>образование детей: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на заработную плату АУП и вспомогательного персонала  учреждений </a:t>
            </a:r>
            <a:r>
              <a:rPr lang="ru-RU" sz="1100" dirty="0" err="1" smtClean="0">
                <a:latin typeface="Times New Roman" panose="02020603050405020304" pitchFamily="18" charset="0"/>
                <a:cs typeface="Times New Roman" panose="02020603050405020304" pitchFamily="18" charset="0"/>
              </a:rPr>
              <a:t>доп.образования</a:t>
            </a:r>
            <a:r>
              <a:rPr lang="ru-RU" sz="1100" dirty="0" smtClean="0">
                <a:latin typeface="Times New Roman" panose="02020603050405020304" pitchFamily="18" charset="0"/>
                <a:cs typeface="Times New Roman" panose="02020603050405020304" pitchFamily="18" charset="0"/>
              </a:rPr>
              <a:t>.</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6133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Заголовок 1">
            <a:extLst>
              <a:ext uri="{FF2B5EF4-FFF2-40B4-BE49-F238E27FC236}">
                <a16:creationId xmlns="" xmlns:a16="http://schemas.microsoft.com/office/drawing/2014/main" id="{25BCCDDB-41B1-4053-BD70-8A8FD1E210B2}"/>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1443" name="TextBox 7">
            <a:extLst>
              <a:ext uri="{FF2B5EF4-FFF2-40B4-BE49-F238E27FC236}">
                <a16:creationId xmlns="" xmlns:a16="http://schemas.microsoft.com/office/drawing/2014/main" id="{53B421E3-5A36-4876-908A-115CE6201D1E}"/>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0DA933CF-EB95-4F59-A5E9-1AB5D16BCF7A}"/>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1445" name="Заголовок 1">
            <a:extLst>
              <a:ext uri="{FF2B5EF4-FFF2-40B4-BE49-F238E27FC236}">
                <a16:creationId xmlns="" xmlns:a16="http://schemas.microsoft.com/office/drawing/2014/main" id="{B798FA42-F4C5-4B3B-B354-55ED130CD3B3}"/>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1446" name="TextBox 2">
            <a:extLst>
              <a:ext uri="{FF2B5EF4-FFF2-40B4-BE49-F238E27FC236}">
                <a16:creationId xmlns="" xmlns:a16="http://schemas.microsoft.com/office/drawing/2014/main" id="{DD56A469-4C2E-4219-A10E-E016C593ADB0}"/>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a:t>
            </a:r>
          </a:p>
          <a:p>
            <a:pPr algn="ctr"/>
            <a:r>
              <a:rPr lang="ru-RU" altLang="ru-RU" sz="1600" dirty="0">
                <a:solidFill>
                  <a:srgbClr val="002060"/>
                </a:solidFill>
                <a:latin typeface="Times New Roman" panose="02020603050405020304" pitchFamily="18" charset="0"/>
                <a:cs typeface="Times New Roman" panose="02020603050405020304" pitchFamily="18" charset="0"/>
              </a:rPr>
              <a:t> на культуру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1447" name="Picture 3">
            <a:extLst>
              <a:ext uri="{FF2B5EF4-FFF2-40B4-BE49-F238E27FC236}">
                <a16:creationId xmlns="" xmlns:a16="http://schemas.microsoft.com/office/drawing/2014/main" id="{81DC2DDE-E441-4983-8029-3168666DA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4C19F05A-4822-4F56-A697-32A7787BB60D}"/>
              </a:ext>
            </a:extLst>
          </p:cNvPr>
          <p:cNvGraphicFramePr>
            <a:graphicFrameLocks noGrp="1"/>
          </p:cNvGraphicFramePr>
          <p:nvPr>
            <p:extLst>
              <p:ext uri="{D42A27DB-BD31-4B8C-83A1-F6EECF244321}">
                <p14:modId xmlns:p14="http://schemas.microsoft.com/office/powerpoint/2010/main" val="2449783173"/>
              </p:ext>
            </p:extLst>
          </p:nvPr>
        </p:nvGraphicFramePr>
        <p:xfrm>
          <a:off x="-4763" y="838200"/>
          <a:ext cx="8950328" cy="1858963"/>
        </p:xfrm>
        <a:graphic>
          <a:graphicData uri="http://schemas.openxmlformats.org/drawingml/2006/table">
            <a:tbl>
              <a:tblPr firstRow="1" bandRow="1">
                <a:tableStyleId>{F5AB1C69-6EDB-4FF4-983F-18BD219EF322}</a:tableStyleId>
              </a:tblPr>
              <a:tblGrid>
                <a:gridCol w="297729">
                  <a:extLst>
                    <a:ext uri="{9D8B030D-6E8A-4147-A177-3AD203B41FA5}">
                      <a16:colId xmlns="" xmlns:a16="http://schemas.microsoft.com/office/drawing/2014/main" val="20000"/>
                    </a:ext>
                  </a:extLst>
                </a:gridCol>
                <a:gridCol w="4122849">
                  <a:extLst>
                    <a:ext uri="{9D8B030D-6E8A-4147-A177-3AD203B41FA5}">
                      <a16:colId xmlns="" xmlns:a16="http://schemas.microsoft.com/office/drawing/2014/main" val="20001"/>
                    </a:ext>
                  </a:extLst>
                </a:gridCol>
                <a:gridCol w="684424">
                  <a:extLst>
                    <a:ext uri="{9D8B030D-6E8A-4147-A177-3AD203B41FA5}">
                      <a16:colId xmlns="" xmlns:a16="http://schemas.microsoft.com/office/drawing/2014/main" val="20002"/>
                    </a:ext>
                  </a:extLst>
                </a:gridCol>
                <a:gridCol w="912566">
                  <a:extLst>
                    <a:ext uri="{9D8B030D-6E8A-4147-A177-3AD203B41FA5}">
                      <a16:colId xmlns="" xmlns:a16="http://schemas.microsoft.com/office/drawing/2014/main" val="20004"/>
                    </a:ext>
                  </a:extLst>
                </a:gridCol>
                <a:gridCol w="760471">
                  <a:extLst>
                    <a:ext uri="{9D8B030D-6E8A-4147-A177-3AD203B41FA5}">
                      <a16:colId xmlns="" xmlns:a16="http://schemas.microsoft.com/office/drawing/2014/main" val="20005"/>
                    </a:ext>
                  </a:extLst>
                </a:gridCol>
                <a:gridCol w="684424">
                  <a:extLst>
                    <a:ext uri="{9D8B030D-6E8A-4147-A177-3AD203B41FA5}">
                      <a16:colId xmlns="" xmlns:a16="http://schemas.microsoft.com/office/drawing/2014/main" val="20006"/>
                    </a:ext>
                  </a:extLst>
                </a:gridCol>
                <a:gridCol w="727394">
                  <a:extLst>
                    <a:ext uri="{9D8B030D-6E8A-4147-A177-3AD203B41FA5}">
                      <a16:colId xmlns="" xmlns:a16="http://schemas.microsoft.com/office/drawing/2014/main" val="20007"/>
                    </a:ext>
                  </a:extLst>
                </a:gridCol>
                <a:gridCol w="760471">
                  <a:extLst>
                    <a:ext uri="{9D8B030D-6E8A-4147-A177-3AD203B41FA5}">
                      <a16:colId xmlns="" xmlns:a16="http://schemas.microsoft.com/office/drawing/2014/main" val="20008"/>
                    </a:ext>
                  </a:extLst>
                </a:gridCol>
              </a:tblGrid>
              <a:tr h="685118">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27" marB="45727"/>
                </a:tc>
                <a:tc>
                  <a:txBody>
                    <a:bodyPr/>
                    <a:lstStyle/>
                    <a:p>
                      <a:r>
                        <a:rPr lang="ru-RU" sz="1000" dirty="0">
                          <a:latin typeface="Times New Roman" panose="02020603050405020304" pitchFamily="18" charset="0"/>
                          <a:cs typeface="Times New Roman" panose="02020603050405020304" pitchFamily="18" charset="0"/>
                        </a:rPr>
                        <a:t>2018 год (отчет)</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(отчет)</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0"/>
                  </a:ext>
                </a:extLst>
              </a:tr>
              <a:tr h="304497">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Культура, кинемотография</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6" marR="9526" marT="9526" marB="0" anchor="b"/>
                </a:tc>
                <a:tc>
                  <a:txBody>
                    <a:bodyPr/>
                    <a:lstStyle/>
                    <a:p>
                      <a:r>
                        <a:rPr lang="ru-RU" sz="1000" dirty="0">
                          <a:latin typeface="Times New Roman" panose="02020603050405020304" pitchFamily="18" charset="0"/>
                          <a:cs typeface="Times New Roman" panose="02020603050405020304" pitchFamily="18" charset="0"/>
                        </a:rPr>
                        <a:t>128,03</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128,19</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126,55</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121,75</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127,51</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133,73</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1"/>
                  </a:ext>
                </a:extLst>
              </a:tr>
              <a:tr h="349859">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27" marB="4572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Культура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6" marB="0" anchor="b"/>
                </a:tc>
                <a:tc>
                  <a:txBody>
                    <a:bodyPr/>
                    <a:lstStyle/>
                    <a:p>
                      <a:r>
                        <a:rPr lang="ru-RU" sz="1000" dirty="0">
                          <a:latin typeface="Times New Roman" panose="02020603050405020304" pitchFamily="18" charset="0"/>
                          <a:cs typeface="Times New Roman" panose="02020603050405020304" pitchFamily="18" charset="0"/>
                        </a:rPr>
                        <a:t>127,59</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128,19</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126,55</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121,75</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127,51</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133,73</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2"/>
                  </a:ext>
                </a:extLst>
              </a:tr>
              <a:tr h="519489">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727" marB="4572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культуры, кинематографии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6" marB="0" anchor="ctr"/>
                </a:tc>
                <a:tc>
                  <a:txBody>
                    <a:bodyPr/>
                    <a:lstStyle/>
                    <a:p>
                      <a:r>
                        <a:rPr lang="ru-RU" sz="1000" dirty="0">
                          <a:latin typeface="Times New Roman" panose="02020603050405020304" pitchFamily="18" charset="0"/>
                          <a:cs typeface="Times New Roman" panose="02020603050405020304" pitchFamily="18" charset="0"/>
                        </a:rPr>
                        <a:t>0,44</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0,00</a:t>
                      </a:r>
                    </a:p>
                  </a:txBody>
                  <a:tcPr marL="91448" marR="91448" marT="45727" marB="45727"/>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marT="45727" marB="45727"/>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marT="45727" marB="45727"/>
                </a:tc>
                <a:tc>
                  <a:txBody>
                    <a:bodyPr/>
                    <a:lstStyle/>
                    <a:p>
                      <a:r>
                        <a:rPr lang="ru-RU" sz="1000" dirty="0">
                          <a:latin typeface="Times New Roman" panose="02020603050405020304" pitchFamily="18" charset="0"/>
                          <a:cs typeface="Times New Roman" panose="02020603050405020304" pitchFamily="18" charset="0"/>
                        </a:rPr>
                        <a:t>0,00</a:t>
                      </a:r>
                    </a:p>
                  </a:txBody>
                  <a:tcPr marL="91448" marR="91448" marT="45727" marB="45727"/>
                </a:tc>
                <a:extLst>
                  <a:ext uri="{0D108BD9-81ED-4DB2-BD59-A6C34878D82A}">
                    <a16:rowId xmlns="" xmlns:a16="http://schemas.microsoft.com/office/drawing/2014/main" val="10003"/>
                  </a:ext>
                </a:extLst>
              </a:tr>
            </a:tbl>
          </a:graphicData>
        </a:graphic>
      </p:graphicFrame>
      <p:sp>
        <p:nvSpPr>
          <p:cNvPr id="61500" name="TextBox 17">
            <a:extLst>
              <a:ext uri="{FF2B5EF4-FFF2-40B4-BE49-F238E27FC236}">
                <a16:creationId xmlns="" xmlns:a16="http://schemas.microsoft.com/office/drawing/2014/main" id="{37717E71-00AD-47FE-B279-8733C4FE791F}"/>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1501" name="TextBox 19">
            <a:extLst>
              <a:ext uri="{FF2B5EF4-FFF2-40B4-BE49-F238E27FC236}">
                <a16:creationId xmlns="" xmlns:a16="http://schemas.microsoft.com/office/drawing/2014/main" id="{63EDE9D5-0157-4FD7-932C-F3C3CCECA027}"/>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sp>
        <p:nvSpPr>
          <p:cNvPr id="61506" name="Прямоугольник 1">
            <a:extLst>
              <a:ext uri="{FF2B5EF4-FFF2-40B4-BE49-F238E27FC236}">
                <a16:creationId xmlns="" xmlns:a16="http://schemas.microsoft.com/office/drawing/2014/main" id="{3F00EF8F-D287-4D04-ADAC-7590224AF4C4}"/>
              </a:ext>
            </a:extLst>
          </p:cNvPr>
          <p:cNvSpPr>
            <a:spLocks noChangeArrowheads="1"/>
          </p:cNvSpPr>
          <p:nvPr/>
        </p:nvSpPr>
        <p:spPr bwMode="auto">
          <a:xfrm>
            <a:off x="7144" y="3786078"/>
            <a:ext cx="34780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200" b="1" i="1" dirty="0">
                <a:solidFill>
                  <a:srgbClr val="000000"/>
                </a:solidFill>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Башкортостан  на культуру, в %</a:t>
            </a:r>
          </a:p>
        </p:txBody>
      </p:sp>
      <p:pic>
        <p:nvPicPr>
          <p:cNvPr id="19594" name="Picture 1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993" y="2889054"/>
            <a:ext cx="976303" cy="871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a:xfrm>
            <a:off x="7010400" y="-9224"/>
            <a:ext cx="2133600" cy="365125"/>
          </a:xfrm>
        </p:spPr>
        <p:txBody>
          <a:bodyPr/>
          <a:lstStyle/>
          <a:p>
            <a:pPr>
              <a:defRPr/>
            </a:pPr>
            <a:fld id="{1C2F39FC-F7FC-43A7-985C-4565CF06B74E}" type="slidenum">
              <a:rPr lang="en-US" smtClean="0">
                <a:solidFill>
                  <a:schemeClr val="tx1"/>
                </a:solidFill>
              </a:rPr>
              <a:pPr>
                <a:defRPr/>
              </a:pPr>
              <a:t>37</a:t>
            </a:fld>
            <a:endParaRPr lang="en-US" dirty="0">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3630953330"/>
              </p:ext>
            </p:extLst>
          </p:nvPr>
        </p:nvGraphicFramePr>
        <p:xfrm>
          <a:off x="-4763" y="4471189"/>
          <a:ext cx="3995556" cy="2054155"/>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Прямая со стрелкой 16"/>
          <p:cNvCxnSpPr/>
          <p:nvPr/>
        </p:nvCxnSpPr>
        <p:spPr>
          <a:xfrm flipV="1">
            <a:off x="2045858" y="4755012"/>
            <a:ext cx="220834" cy="229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2617118" y="4791355"/>
            <a:ext cx="220834" cy="229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Овал 18"/>
          <p:cNvSpPr/>
          <p:nvPr/>
        </p:nvSpPr>
        <p:spPr>
          <a:xfrm rot="10800000" flipV="1">
            <a:off x="2807590" y="4449563"/>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104,9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156276" y="449373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104,8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1522343" y="460479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96,2</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Овал 21"/>
          <p:cNvSpPr/>
          <p:nvPr/>
        </p:nvSpPr>
        <p:spPr>
          <a:xfrm rot="10800000" flipV="1">
            <a:off x="730250" y="446487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98,9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1835697" y="2716178"/>
            <a:ext cx="7308304" cy="784830"/>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 Культура:</a:t>
            </a:r>
            <a:r>
              <a:rPr lang="ru-RU" sz="1100" dirty="0">
                <a:latin typeface="Times New Roman" panose="02020603050405020304" pitchFamily="18" charset="0"/>
                <a:cs typeface="Times New Roman" panose="02020603050405020304" pitchFamily="18" charset="0"/>
              </a:rPr>
              <a:t> Дополнительное выделение средств из бюджета Республики Башкортостан на заработную плату работников учреждений культуры</a:t>
            </a:r>
            <a:r>
              <a:rPr lang="ru-RU" sz="1100" dirty="0" smtClean="0">
                <a:latin typeface="Times New Roman" panose="02020603050405020304" pitchFamily="18" charset="0"/>
                <a:cs typeface="Times New Roman" panose="02020603050405020304" pitchFamily="18" charset="0"/>
              </a:rPr>
              <a:t>, увеличение </a:t>
            </a:r>
            <a:r>
              <a:rPr lang="ru-RU" sz="1100" dirty="0">
                <a:latin typeface="Times New Roman" panose="02020603050405020304" pitchFamily="18" charset="0"/>
                <a:cs typeface="Times New Roman" panose="02020603050405020304" pitchFamily="18" charset="0"/>
              </a:rPr>
              <a:t>субсидии на ремонт и материально-техническое оснащение СДК. </a:t>
            </a:r>
          </a:p>
        </p:txBody>
      </p:sp>
      <p:pic>
        <p:nvPicPr>
          <p:cNvPr id="25" name="Рисунок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5331" y="3692500"/>
            <a:ext cx="792738" cy="833486"/>
          </a:xfrm>
          <a:prstGeom prst="rect">
            <a:avLst/>
          </a:prstGeom>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0997" y="4784513"/>
            <a:ext cx="5073003" cy="1943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3978349" y="3501008"/>
            <a:ext cx="5165651" cy="1323439"/>
          </a:xfrm>
          <a:prstGeom prst="rect">
            <a:avLst/>
          </a:prstGeom>
          <a:noFill/>
          <a:ln>
            <a:solidFill>
              <a:schemeClr val="accent3">
                <a:lumMod val="75000"/>
              </a:schemeClr>
            </a:solidFill>
          </a:ln>
        </p:spPr>
        <p:txBody>
          <a:bodyPr wrap="square" rtlCol="0">
            <a:spAutoFit/>
          </a:bodyPr>
          <a:lstStyle/>
          <a:p>
            <a:r>
              <a:rPr lang="ru-RU" sz="1000" dirty="0">
                <a:latin typeface="Times New Roman" panose="02020603050405020304" pitchFamily="18" charset="0"/>
                <a:cs typeface="Times New Roman" panose="02020603050405020304" pitchFamily="18" charset="0"/>
              </a:rPr>
              <a:t>В Мелеузовском районе функционируют:</a:t>
            </a:r>
          </a:p>
          <a:p>
            <a:r>
              <a:rPr lang="ru-RU" sz="1000" dirty="0">
                <a:latin typeface="Times New Roman" panose="02020603050405020304" pitchFamily="18" charset="0"/>
                <a:cs typeface="Times New Roman" panose="02020603050405020304" pitchFamily="18" charset="0"/>
              </a:rPr>
              <a:t> МАУ «Городской Дворец культуры», </a:t>
            </a:r>
          </a:p>
          <a:p>
            <a:r>
              <a:rPr lang="ru-RU" sz="1000" dirty="0">
                <a:latin typeface="Times New Roman" panose="02020603050405020304" pitchFamily="18" charset="0"/>
                <a:cs typeface="Times New Roman" panose="02020603050405020304" pitchFamily="18" charset="0"/>
              </a:rPr>
              <a:t>МБУ «Культурно-досуговый центр» с 47 филиалами, </a:t>
            </a:r>
          </a:p>
          <a:p>
            <a:r>
              <a:rPr lang="ru-RU" sz="1000" dirty="0">
                <a:latin typeface="Times New Roman" panose="02020603050405020304" pitchFamily="18" charset="0"/>
                <a:cs typeface="Times New Roman" panose="02020603050405020304" pitchFamily="18" charset="0"/>
              </a:rPr>
              <a:t>МАУК «Централизованная библиотечная система» с 30 библиотеками,</a:t>
            </a:r>
          </a:p>
          <a:p>
            <a:r>
              <a:rPr lang="ru-RU" sz="1000" dirty="0">
                <a:latin typeface="Times New Roman" panose="02020603050405020304" pitchFamily="18" charset="0"/>
                <a:cs typeface="Times New Roman" panose="02020603050405020304" pitchFamily="18" charset="0"/>
              </a:rPr>
              <a:t> МАУ ДО «</a:t>
            </a:r>
            <a:r>
              <a:rPr lang="ru-RU" sz="1000" dirty="0" err="1">
                <a:latin typeface="Times New Roman" panose="02020603050405020304" pitchFamily="18" charset="0"/>
                <a:cs typeface="Times New Roman" panose="02020603050405020304" pitchFamily="18" charset="0"/>
              </a:rPr>
              <a:t>Мелеузовская</a:t>
            </a:r>
            <a:r>
              <a:rPr lang="ru-RU" sz="1000" dirty="0">
                <a:latin typeface="Times New Roman" panose="02020603050405020304" pitchFamily="18" charset="0"/>
                <a:cs typeface="Times New Roman" panose="02020603050405020304" pitchFamily="18" charset="0"/>
              </a:rPr>
              <a:t>  Детская школа искусств  №1», </a:t>
            </a:r>
          </a:p>
          <a:p>
            <a:r>
              <a:rPr lang="ru-RU" sz="1000" dirty="0">
                <a:latin typeface="Times New Roman" panose="02020603050405020304" pitchFamily="18" charset="0"/>
                <a:cs typeface="Times New Roman" panose="02020603050405020304" pitchFamily="18" charset="0"/>
              </a:rPr>
              <a:t>МАУ ДО «Детская школа искусств с. </a:t>
            </a:r>
            <a:r>
              <a:rPr lang="ru-RU" sz="1000" dirty="0" err="1">
                <a:latin typeface="Times New Roman" panose="02020603050405020304" pitchFamily="18" charset="0"/>
                <a:cs typeface="Times New Roman" panose="02020603050405020304" pitchFamily="18" charset="0"/>
              </a:rPr>
              <a:t>Зирган</a:t>
            </a:r>
            <a:r>
              <a:rPr lang="ru-RU" sz="1000" dirty="0">
                <a:latin typeface="Times New Roman" panose="02020603050405020304" pitchFamily="18" charset="0"/>
                <a:cs typeface="Times New Roman" panose="02020603050405020304" pitchFamily="18" charset="0"/>
              </a:rPr>
              <a:t>»,</a:t>
            </a:r>
          </a:p>
          <a:p>
            <a:r>
              <a:rPr lang="ru-RU" sz="1000" dirty="0">
                <a:latin typeface="Times New Roman" panose="02020603050405020304" pitchFamily="18" charset="0"/>
                <a:cs typeface="Times New Roman" panose="02020603050405020304" pitchFamily="18" charset="0"/>
              </a:rPr>
              <a:t> МАУКИ «Мелеузовский историко-краеведческий музей» с филиалом «Партизанский историко-краеведческий музей»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756091981"/>
              </p:ext>
            </p:extLst>
          </p:nvPr>
        </p:nvGraphicFramePr>
        <p:xfrm>
          <a:off x="-4763" y="4471189"/>
          <a:ext cx="3995556" cy="2126163"/>
        </p:xfrm>
        <a:graphic>
          <a:graphicData uri="http://schemas.openxmlformats.org/drawingml/2006/chart">
            <c:chart xmlns:c="http://schemas.openxmlformats.org/drawingml/2006/chart" xmlns:r="http://schemas.openxmlformats.org/officeDocument/2006/relationships" r:id="rId3"/>
          </a:graphicData>
        </a:graphic>
      </p:graphicFrame>
      <p:sp>
        <p:nvSpPr>
          <p:cNvPr id="62467" name="TextBox 7">
            <a:extLst>
              <a:ext uri="{FF2B5EF4-FFF2-40B4-BE49-F238E27FC236}">
                <a16:creationId xmlns="" xmlns:a16="http://schemas.microsoft.com/office/drawing/2014/main" id="{2C44D4C3-FEF1-4AF9-89AC-C14C5F58CEEA}"/>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2D550CA6-F631-410E-BD4A-331C2590646E}"/>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2469" name="Заголовок 1">
            <a:extLst>
              <a:ext uri="{FF2B5EF4-FFF2-40B4-BE49-F238E27FC236}">
                <a16:creationId xmlns="" xmlns:a16="http://schemas.microsoft.com/office/drawing/2014/main" id="{5354C702-F9D6-4283-9DAB-DA8A1259ABD5}"/>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2470" name="TextBox 2">
            <a:extLst>
              <a:ext uri="{FF2B5EF4-FFF2-40B4-BE49-F238E27FC236}">
                <a16:creationId xmlns="" xmlns:a16="http://schemas.microsoft.com/office/drawing/2014/main" id="{39B6552C-CF31-499B-961C-C26EF0F2EC20}"/>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социальную политику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2471" name="Picture 3">
            <a:extLst>
              <a:ext uri="{FF2B5EF4-FFF2-40B4-BE49-F238E27FC236}">
                <a16:creationId xmlns="" xmlns:a16="http://schemas.microsoft.com/office/drawing/2014/main" id="{D23B9732-BB0C-41D5-8175-8CBEA9A65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59CD34EA-A4FF-4F68-8608-51C711A55786}"/>
              </a:ext>
            </a:extLst>
          </p:cNvPr>
          <p:cNvGraphicFramePr>
            <a:graphicFrameLocks noGrp="1"/>
          </p:cNvGraphicFramePr>
          <p:nvPr>
            <p:extLst>
              <p:ext uri="{D42A27DB-BD31-4B8C-83A1-F6EECF244321}">
                <p14:modId xmlns:p14="http://schemas.microsoft.com/office/powerpoint/2010/main" val="1429186675"/>
              </p:ext>
            </p:extLst>
          </p:nvPr>
        </p:nvGraphicFramePr>
        <p:xfrm>
          <a:off x="-4764" y="736600"/>
          <a:ext cx="9041259" cy="1964375"/>
        </p:xfrm>
        <a:graphic>
          <a:graphicData uri="http://schemas.openxmlformats.org/drawingml/2006/table">
            <a:tbl>
              <a:tblPr firstRow="1" bandRow="1">
                <a:tableStyleId>{F5AB1C69-6EDB-4FF4-983F-18BD219EF322}</a:tableStyleId>
              </a:tblPr>
              <a:tblGrid>
                <a:gridCol w="300754">
                  <a:extLst>
                    <a:ext uri="{9D8B030D-6E8A-4147-A177-3AD203B41FA5}">
                      <a16:colId xmlns="" xmlns:a16="http://schemas.microsoft.com/office/drawing/2014/main" val="20000"/>
                    </a:ext>
                  </a:extLst>
                </a:gridCol>
                <a:gridCol w="4164736">
                  <a:extLst>
                    <a:ext uri="{9D8B030D-6E8A-4147-A177-3AD203B41FA5}">
                      <a16:colId xmlns="" xmlns:a16="http://schemas.microsoft.com/office/drawing/2014/main" val="20001"/>
                    </a:ext>
                  </a:extLst>
                </a:gridCol>
                <a:gridCol w="691377">
                  <a:extLst>
                    <a:ext uri="{9D8B030D-6E8A-4147-A177-3AD203B41FA5}">
                      <a16:colId xmlns="" xmlns:a16="http://schemas.microsoft.com/office/drawing/2014/main" val="20002"/>
                    </a:ext>
                  </a:extLst>
                </a:gridCol>
                <a:gridCol w="921837">
                  <a:extLst>
                    <a:ext uri="{9D8B030D-6E8A-4147-A177-3AD203B41FA5}">
                      <a16:colId xmlns="" xmlns:a16="http://schemas.microsoft.com/office/drawing/2014/main" val="20004"/>
                    </a:ext>
                  </a:extLst>
                </a:gridCol>
                <a:gridCol w="768197">
                  <a:extLst>
                    <a:ext uri="{9D8B030D-6E8A-4147-A177-3AD203B41FA5}">
                      <a16:colId xmlns="" xmlns:a16="http://schemas.microsoft.com/office/drawing/2014/main" val="20005"/>
                    </a:ext>
                  </a:extLst>
                </a:gridCol>
                <a:gridCol w="691377">
                  <a:extLst>
                    <a:ext uri="{9D8B030D-6E8A-4147-A177-3AD203B41FA5}">
                      <a16:colId xmlns="" xmlns:a16="http://schemas.microsoft.com/office/drawing/2014/main" val="20006"/>
                    </a:ext>
                  </a:extLst>
                </a:gridCol>
                <a:gridCol w="734784">
                  <a:extLst>
                    <a:ext uri="{9D8B030D-6E8A-4147-A177-3AD203B41FA5}">
                      <a16:colId xmlns="" xmlns:a16="http://schemas.microsoft.com/office/drawing/2014/main" val="20007"/>
                    </a:ext>
                  </a:extLst>
                </a:gridCol>
                <a:gridCol w="768197">
                  <a:extLst>
                    <a:ext uri="{9D8B030D-6E8A-4147-A177-3AD203B41FA5}">
                      <a16:colId xmlns="" xmlns:a16="http://schemas.microsoft.com/office/drawing/2014/main" val="20008"/>
                    </a:ext>
                  </a:extLst>
                </a:gridCol>
              </a:tblGrid>
              <a:tr h="548551">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2018 год (отчет)</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 (</a:t>
                      </a:r>
                      <a:r>
                        <a:rPr lang="ru-RU" sz="1100" dirty="0" err="1">
                          <a:latin typeface="Times New Roman" panose="02020603050405020304" pitchFamily="18" charset="0"/>
                          <a:cs typeface="Times New Roman" panose="02020603050405020304" pitchFamily="18" charset="0"/>
                        </a:rPr>
                        <a:t>уточн</a:t>
                      </a:r>
                      <a:r>
                        <a:rPr lang="ru-RU" sz="1100" dirty="0">
                          <a:latin typeface="Times New Roman" panose="02020603050405020304" pitchFamily="18" charset="0"/>
                          <a:cs typeface="Times New Roman" panose="02020603050405020304" pitchFamily="18" charset="0"/>
                        </a:rPr>
                        <a:t>. план)</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 (отчет)</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2020</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2021</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2022</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0"/>
                  </a:ext>
                </a:extLst>
              </a:tr>
              <a:tr h="243752">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Социальная политика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b"/>
                </a:tc>
                <a:tc>
                  <a:txBody>
                    <a:bodyPr/>
                    <a:lstStyle/>
                    <a:p>
                      <a:r>
                        <a:rPr lang="ru-RU" sz="1100" dirty="0">
                          <a:latin typeface="Times New Roman" panose="02020603050405020304" pitchFamily="18" charset="0"/>
                          <a:cs typeface="Times New Roman" panose="02020603050405020304" pitchFamily="18" charset="0"/>
                        </a:rPr>
                        <a:t>103,97</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138,13</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132,41</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115,21</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110,96</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114,84</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1"/>
                  </a:ext>
                </a:extLst>
              </a:tr>
              <a:tr h="279899">
                <a:tc>
                  <a:txBody>
                    <a:bodyPr/>
                    <a:lstStyle/>
                    <a:p>
                      <a:r>
                        <a:rPr lang="ru-RU" sz="1100" dirty="0">
                          <a:latin typeface="Times New Roman" panose="02020603050405020304" pitchFamily="18" charset="0"/>
                          <a:cs typeface="Times New Roman" panose="02020603050405020304" pitchFamily="18" charset="0"/>
                        </a:rPr>
                        <a:t>1</a:t>
                      </a: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Пенсионное обеспечение</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ctr"/>
                </a:tc>
                <a:tc>
                  <a:txBody>
                    <a:bodyPr/>
                    <a:lstStyle/>
                    <a:p>
                      <a:r>
                        <a:rPr lang="ru-RU" sz="1100" dirty="0">
                          <a:latin typeface="Times New Roman" panose="02020603050405020304" pitchFamily="18" charset="0"/>
                          <a:cs typeface="Times New Roman" panose="02020603050405020304" pitchFamily="18" charset="0"/>
                        </a:rPr>
                        <a:t>0,77</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0,65</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0,62</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a:latin typeface="Times New Roman" panose="02020603050405020304" pitchFamily="18" charset="0"/>
                          <a:cs typeface="Times New Roman" panose="02020603050405020304" pitchFamily="18" charset="0"/>
                        </a:rPr>
                        <a:t>0,58</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0,58</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0,58</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2"/>
                  </a:ext>
                </a:extLst>
              </a:tr>
              <a:tr h="415606">
                <a:tc>
                  <a:txBody>
                    <a:bodyPr/>
                    <a:lstStyle/>
                    <a:p>
                      <a:r>
                        <a:rPr lang="ru-RU" sz="1100" dirty="0">
                          <a:latin typeface="Times New Roman" panose="02020603050405020304" pitchFamily="18" charset="0"/>
                          <a:cs typeface="Times New Roman" panose="02020603050405020304" pitchFamily="18" charset="0"/>
                        </a:rPr>
                        <a:t>2</a:t>
                      </a: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Социальное обеспечение населения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ctr"/>
                </a:tc>
                <a:tc>
                  <a:txBody>
                    <a:bodyPr/>
                    <a:lstStyle/>
                    <a:p>
                      <a:r>
                        <a:rPr lang="ru-RU" sz="1100" dirty="0">
                          <a:latin typeface="Times New Roman" panose="02020603050405020304" pitchFamily="18" charset="0"/>
                          <a:cs typeface="Times New Roman" panose="02020603050405020304" pitchFamily="18" charset="0"/>
                        </a:rPr>
                        <a:t>26,09</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27,90</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27,41</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10,64</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3,19</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6,06</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3"/>
                  </a:ext>
                </a:extLst>
              </a:tr>
              <a:tr h="415606">
                <a:tc>
                  <a:txBody>
                    <a:bodyPr/>
                    <a:lstStyle/>
                    <a:p>
                      <a:r>
                        <a:rPr lang="ru-RU" sz="1100" dirty="0">
                          <a:latin typeface="Times New Roman" panose="02020603050405020304" pitchFamily="18" charset="0"/>
                          <a:cs typeface="Times New Roman" panose="02020603050405020304" pitchFamily="18" charset="0"/>
                        </a:rPr>
                        <a:t>3</a:t>
                      </a: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Охрана семьи и детства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ctr"/>
                </a:tc>
                <a:tc>
                  <a:txBody>
                    <a:bodyPr/>
                    <a:lstStyle/>
                    <a:p>
                      <a:r>
                        <a:rPr lang="ru-RU" sz="1100" dirty="0">
                          <a:latin typeface="Times New Roman" panose="02020603050405020304" pitchFamily="18" charset="0"/>
                          <a:cs typeface="Times New Roman" panose="02020603050405020304" pitchFamily="18" charset="0"/>
                        </a:rPr>
                        <a:t>77,11</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109,58</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104,39</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103,99</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107,20</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108,21</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4"/>
                  </a:ext>
                </a:extLst>
              </a:tr>
            </a:tbl>
          </a:graphicData>
        </a:graphic>
      </p:graphicFrame>
      <p:sp>
        <p:nvSpPr>
          <p:cNvPr id="62534" name="TextBox 17">
            <a:extLst>
              <a:ext uri="{FF2B5EF4-FFF2-40B4-BE49-F238E27FC236}">
                <a16:creationId xmlns="" xmlns:a16="http://schemas.microsoft.com/office/drawing/2014/main" id="{F5FCDD1D-2935-4593-A4F5-ACC082AEF203}"/>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2535" name="TextBox 18">
            <a:extLst>
              <a:ext uri="{FF2B5EF4-FFF2-40B4-BE49-F238E27FC236}">
                <a16:creationId xmlns="" xmlns:a16="http://schemas.microsoft.com/office/drawing/2014/main" id="{4F2547AC-2FFE-4B33-A409-6846C8E1C3EB}"/>
              </a:ext>
            </a:extLst>
          </p:cNvPr>
          <p:cNvSpPr txBox="1">
            <a:spLocks noChangeArrowheads="1"/>
          </p:cNvSpPr>
          <p:nvPr/>
        </p:nvSpPr>
        <p:spPr bwMode="auto">
          <a:xfrm>
            <a:off x="58793" y="3296030"/>
            <a:ext cx="2891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Динамика показателей расходов бюджета муниципального района Мелеузовский район Республики Башкортостан на социальную политику, в </a:t>
            </a:r>
            <a:r>
              <a:rPr lang="ru-RU" altLang="ru-RU" sz="1200" b="1" i="1" dirty="0" smtClean="0">
                <a:latin typeface="Times New Roman" panose="02020603050405020304" pitchFamily="18" charset="0"/>
                <a:cs typeface="Times New Roman" panose="02020603050405020304" pitchFamily="18" charset="0"/>
              </a:rPr>
              <a:t>%</a:t>
            </a:r>
            <a:endParaRPr lang="ru-RU" altLang="ru-RU" sz="1200" b="1" i="1" dirty="0">
              <a:latin typeface="Times New Roman" panose="02020603050405020304" pitchFamily="18" charset="0"/>
              <a:cs typeface="Times New Roman" panose="02020603050405020304" pitchFamily="18" charset="0"/>
            </a:endParaRPr>
          </a:p>
        </p:txBody>
      </p:sp>
      <p:sp>
        <p:nvSpPr>
          <p:cNvPr id="62536" name="TextBox 19">
            <a:extLst>
              <a:ext uri="{FF2B5EF4-FFF2-40B4-BE49-F238E27FC236}">
                <a16:creationId xmlns="" xmlns:a16="http://schemas.microsoft.com/office/drawing/2014/main" id="{91CFCB3D-100F-4E43-BBD9-D8CE57F84631}"/>
              </a:ext>
            </a:extLst>
          </p:cNvPr>
          <p:cNvSpPr txBox="1">
            <a:spLocks noChangeArrowheads="1"/>
          </p:cNvSpPr>
          <p:nvPr/>
        </p:nvSpPr>
        <p:spPr bwMode="auto">
          <a:xfrm>
            <a:off x="8326438" y="51911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7018978" y="17462"/>
            <a:ext cx="2133600" cy="365125"/>
          </a:xfrm>
        </p:spPr>
        <p:txBody>
          <a:bodyPr/>
          <a:lstStyle/>
          <a:p>
            <a:pPr>
              <a:defRPr/>
            </a:pPr>
            <a:fld id="{1C2F39FC-F7FC-43A7-985C-4565CF06B74E}" type="slidenum">
              <a:rPr lang="en-US" smtClean="0">
                <a:solidFill>
                  <a:schemeClr val="tx1"/>
                </a:solidFill>
              </a:rPr>
              <a:pPr>
                <a:defRPr/>
              </a:pPr>
              <a:t>38</a:t>
            </a:fld>
            <a:endParaRPr lang="en-US" dirty="0">
              <a:solidFill>
                <a:schemeClr val="tx1"/>
              </a:solidFill>
            </a:endParaRPr>
          </a:p>
        </p:txBody>
      </p:sp>
      <p:cxnSp>
        <p:nvCxnSpPr>
          <p:cNvPr id="16" name="Прямая со стрелкой 15"/>
          <p:cNvCxnSpPr/>
          <p:nvPr/>
        </p:nvCxnSpPr>
        <p:spPr>
          <a:xfrm flipV="1">
            <a:off x="2771135" y="4818359"/>
            <a:ext cx="220834" cy="2290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2116898" y="4818359"/>
            <a:ext cx="198194" cy="190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Овал 17"/>
          <p:cNvSpPr/>
          <p:nvPr/>
        </p:nvSpPr>
        <p:spPr>
          <a:xfrm rot="10800000" flipV="1">
            <a:off x="880401" y="4491882"/>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127,4</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9" name="Овал 18"/>
          <p:cNvSpPr/>
          <p:nvPr/>
        </p:nvSpPr>
        <p:spPr>
          <a:xfrm rot="10800000" flipV="1">
            <a:off x="1504466" y="4695545"/>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87,1</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159729" y="4720921"/>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96,4</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2782136" y="467012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103,5</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2583209" y="2601323"/>
            <a:ext cx="6588224" cy="1631216"/>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 Пенсионное обеспечение:</a:t>
            </a:r>
            <a:r>
              <a:rPr lang="ru-RU" sz="1100" dirty="0">
                <a:latin typeface="Times New Roman" panose="02020603050405020304" pitchFamily="18" charset="0"/>
                <a:cs typeface="Times New Roman" panose="02020603050405020304" pitchFamily="18" charset="0"/>
              </a:rPr>
              <a:t> Проведение перерасчета в </a:t>
            </a:r>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году доплаты к пенсии за выслугу лет гражданам, ушедшим на пенсию с муниципальной службы.</a:t>
            </a:r>
          </a:p>
          <a:p>
            <a:pPr algn="just"/>
            <a:r>
              <a:rPr lang="ru-RU" sz="1100" b="1" dirty="0">
                <a:latin typeface="Times New Roman" panose="02020603050405020304" pitchFamily="18" charset="0"/>
                <a:cs typeface="Times New Roman" panose="02020603050405020304" pitchFamily="18" charset="0"/>
              </a:rPr>
              <a:t>Социальное обеспечение населения: </a:t>
            </a:r>
            <a:r>
              <a:rPr lang="ru-RU" sz="1100" dirty="0">
                <a:latin typeface="Times New Roman" panose="02020603050405020304" pitchFamily="18" charset="0"/>
                <a:cs typeface="Times New Roman" panose="02020603050405020304" pitchFamily="18" charset="0"/>
              </a:rPr>
              <a:t>Сокращение субсидий за счет средств РБ в </a:t>
            </a:r>
            <a:r>
              <a:rPr lang="ru-RU" sz="1100" dirty="0" smtClean="0">
                <a:latin typeface="Times New Roman" panose="02020603050405020304" pitchFamily="18" charset="0"/>
                <a:cs typeface="Times New Roman" panose="02020603050405020304" pitchFamily="18" charset="0"/>
              </a:rPr>
              <a:t>2020-2022 </a:t>
            </a:r>
            <a:r>
              <a:rPr lang="ru-RU" sz="1100" dirty="0">
                <a:latin typeface="Times New Roman" panose="02020603050405020304" pitchFamily="18" charset="0"/>
                <a:cs typeface="Times New Roman" panose="02020603050405020304" pitchFamily="18" charset="0"/>
              </a:rPr>
              <a:t>годах в связи с отражением в разделе «Охрана семьи и детства» расходов на социальную поддержку учащихся из многодетных семей на обеспечение льготным питанием и школьной формой.</a:t>
            </a:r>
          </a:p>
          <a:p>
            <a:pPr algn="just"/>
            <a:r>
              <a:rPr lang="ru-RU" sz="1100" b="1" dirty="0">
                <a:latin typeface="Times New Roman" panose="02020603050405020304" pitchFamily="18" charset="0"/>
                <a:cs typeface="Times New Roman" panose="02020603050405020304" pitchFamily="18" charset="0"/>
              </a:rPr>
              <a:t>Охрана семьи и детства: </a:t>
            </a:r>
            <a:r>
              <a:rPr lang="ru-RU" sz="1100" dirty="0">
                <a:latin typeface="Times New Roman" panose="02020603050405020304" pitchFamily="18" charset="0"/>
                <a:cs typeface="Times New Roman" panose="02020603050405020304" pitchFamily="18" charset="0"/>
              </a:rPr>
              <a:t>Увеличение расходов в связи с отражением расходов по социальной поддержке, ранее планируемых в подразделе «Социальное обеспечение населения».</a:t>
            </a:r>
          </a:p>
        </p:txBody>
      </p:sp>
      <p:sp>
        <p:nvSpPr>
          <p:cNvPr id="4" name="Прямоугольник 3"/>
          <p:cNvSpPr/>
          <p:nvPr/>
        </p:nvSpPr>
        <p:spPr>
          <a:xfrm>
            <a:off x="4001450" y="6381328"/>
            <a:ext cx="3954926" cy="45384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ltLang="ru-RU" sz="1200" b="1" i="1" dirty="0">
                <a:solidFill>
                  <a:schemeClr val="tx1"/>
                </a:solidFill>
                <a:latin typeface="Times New Roman" panose="02020603050405020304" pitchFamily="18" charset="0"/>
                <a:cs typeface="Times New Roman" panose="02020603050405020304" pitchFamily="18" charset="0"/>
              </a:rPr>
              <a:t>Предоставление социальных выплат </a:t>
            </a:r>
            <a:r>
              <a:rPr lang="ru-RU" altLang="ru-RU" sz="1200" b="1" i="1" dirty="0" smtClean="0">
                <a:solidFill>
                  <a:schemeClr val="tx1"/>
                </a:solidFill>
                <a:latin typeface="Times New Roman" panose="02020603050405020304" pitchFamily="18" charset="0"/>
                <a:cs typeface="Times New Roman" panose="02020603050405020304" pitchFamily="18" charset="0"/>
              </a:rPr>
              <a:t>молодым</a:t>
            </a:r>
          </a:p>
          <a:p>
            <a:r>
              <a:rPr lang="ru-RU" altLang="ru-RU" sz="1200" b="1" i="1" dirty="0" smtClean="0">
                <a:solidFill>
                  <a:schemeClr val="tx1"/>
                </a:solidFill>
                <a:latin typeface="Times New Roman" panose="02020603050405020304" pitchFamily="18" charset="0"/>
                <a:cs typeface="Times New Roman" panose="02020603050405020304" pitchFamily="18" charset="0"/>
              </a:rPr>
              <a:t> </a:t>
            </a:r>
            <a:r>
              <a:rPr lang="ru-RU" altLang="ru-RU" sz="1200" b="1" i="1" dirty="0">
                <a:solidFill>
                  <a:schemeClr val="tx1"/>
                </a:solidFill>
                <a:latin typeface="Times New Roman" panose="02020603050405020304" pitchFamily="18" charset="0"/>
                <a:cs typeface="Times New Roman" panose="02020603050405020304" pitchFamily="18" charset="0"/>
              </a:rPr>
              <a:t>семьям при рождении ( усыновлении) ребенка (детей</a:t>
            </a:r>
            <a:r>
              <a:rPr lang="ru-RU" altLang="ru-RU" sz="1200" b="1" i="1" dirty="0" smtClean="0">
                <a:solidFill>
                  <a:schemeClr val="tx1"/>
                </a:solidFill>
                <a:latin typeface="Times New Roman" panose="02020603050405020304" pitchFamily="18" charset="0"/>
                <a:cs typeface="Times New Roman" panose="02020603050405020304" pitchFamily="18" charset="0"/>
              </a:rPr>
              <a:t>)</a:t>
            </a:r>
            <a:endParaRPr lang="ru-RU" altLang="ru-RU" sz="1200" b="1" i="1" dirty="0">
              <a:solidFill>
                <a:schemeClr val="tx1"/>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3995936" y="5751260"/>
            <a:ext cx="3954926" cy="55806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ltLang="ru-RU" sz="1200" b="1" i="1" dirty="0">
                <a:solidFill>
                  <a:schemeClr val="tx1"/>
                </a:solidFill>
                <a:latin typeface="Times New Roman" panose="02020603050405020304" pitchFamily="18" charset="0"/>
                <a:cs typeface="Times New Roman" panose="02020603050405020304" pitchFamily="18" charset="0"/>
              </a:rPr>
              <a:t>Гос. программа  « Обеспечение доступны и комфортным жильем и коммунальными услугами граждан РФ</a:t>
            </a:r>
            <a:r>
              <a:rPr lang="ru-RU" altLang="ru-RU" sz="1200" b="1" i="1" dirty="0" smtClean="0">
                <a:solidFill>
                  <a:schemeClr val="tx1"/>
                </a:solidFill>
                <a:latin typeface="Times New Roman" panose="02020603050405020304" pitchFamily="18" charset="0"/>
                <a:cs typeface="Times New Roman" panose="02020603050405020304" pitchFamily="18" charset="0"/>
              </a:rPr>
              <a:t>»</a:t>
            </a:r>
            <a:endParaRPr lang="ru-RU" altLang="ru-RU" sz="1200" b="1" i="1" dirty="0">
              <a:solidFill>
                <a:schemeClr val="tx1"/>
              </a:solidFill>
              <a:latin typeface="Times New Roman" panose="02020603050405020304" pitchFamily="18" charset="0"/>
              <a:cs typeface="Times New Roman" panose="02020603050405020304" pitchFamily="18" charset="0"/>
            </a:endParaRPr>
          </a:p>
        </p:txBody>
      </p:sp>
      <p:sp>
        <p:nvSpPr>
          <p:cNvPr id="26" name="Овал 25"/>
          <p:cNvSpPr/>
          <p:nvPr/>
        </p:nvSpPr>
        <p:spPr>
          <a:xfrm>
            <a:off x="7308303" y="5656304"/>
            <a:ext cx="1863130" cy="425281"/>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1000" b="1" i="1" dirty="0">
                <a:solidFill>
                  <a:srgbClr val="FF0000"/>
                </a:solidFill>
                <a:latin typeface="Times New Roman" panose="02020603050405020304" pitchFamily="18" charset="0"/>
                <a:cs typeface="Times New Roman" panose="02020603050405020304" pitchFamily="18" charset="0"/>
              </a:rPr>
              <a:t>7 свидетельств на 7 149,6 </a:t>
            </a:r>
            <a:r>
              <a:rPr lang="ru-RU" altLang="ru-RU" sz="1000" b="1" i="1" dirty="0" smtClean="0">
                <a:solidFill>
                  <a:srgbClr val="FF0000"/>
                </a:solidFill>
                <a:latin typeface="Times New Roman" panose="02020603050405020304" pitchFamily="18" charset="0"/>
                <a:cs typeface="Times New Roman" panose="02020603050405020304" pitchFamily="18" charset="0"/>
              </a:rPr>
              <a:t>тыс. руб</a:t>
            </a:r>
            <a:r>
              <a:rPr lang="ru-RU" altLang="ru-RU" sz="1000" b="1" i="1" dirty="0">
                <a:solidFill>
                  <a:srgbClr val="FF0000"/>
                </a:solidFill>
                <a:latin typeface="Times New Roman" panose="02020603050405020304" pitchFamily="18" charset="0"/>
                <a:cs typeface="Times New Roman" panose="02020603050405020304" pitchFamily="18" charset="0"/>
              </a:rPr>
              <a:t>.</a:t>
            </a:r>
          </a:p>
        </p:txBody>
      </p:sp>
      <p:sp>
        <p:nvSpPr>
          <p:cNvPr id="27" name="Прямоугольник 26"/>
          <p:cNvSpPr/>
          <p:nvPr/>
        </p:nvSpPr>
        <p:spPr>
          <a:xfrm>
            <a:off x="3995936" y="5229200"/>
            <a:ext cx="3954926" cy="442906"/>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ltLang="ru-RU" sz="1200" b="1" i="1" dirty="0">
                <a:solidFill>
                  <a:schemeClr val="tx1"/>
                </a:solidFill>
                <a:latin typeface="Times New Roman" panose="02020603050405020304" pitchFamily="18" charset="0"/>
                <a:cs typeface="Times New Roman" panose="02020603050405020304" pitchFamily="18" charset="0"/>
              </a:rPr>
              <a:t>Устойчивое развитие сельских территорий </a:t>
            </a:r>
            <a:endParaRPr lang="ru-RU" altLang="ru-RU" sz="1200" b="1" i="1" dirty="0" smtClean="0">
              <a:solidFill>
                <a:schemeClr val="tx1"/>
              </a:solidFill>
              <a:latin typeface="Times New Roman" panose="02020603050405020304" pitchFamily="18" charset="0"/>
              <a:cs typeface="Times New Roman" panose="02020603050405020304" pitchFamily="18" charset="0"/>
            </a:endParaRPr>
          </a:p>
          <a:p>
            <a:r>
              <a:rPr lang="ru-RU" altLang="ru-RU" sz="1200" b="1" i="1" dirty="0" smtClean="0">
                <a:solidFill>
                  <a:schemeClr val="tx1"/>
                </a:solidFill>
                <a:latin typeface="Times New Roman" panose="02020603050405020304" pitchFamily="18" charset="0"/>
                <a:cs typeface="Times New Roman" panose="02020603050405020304" pitchFamily="18" charset="0"/>
              </a:rPr>
              <a:t>на </a:t>
            </a:r>
            <a:r>
              <a:rPr lang="ru-RU" altLang="ru-RU" sz="1200" b="1" i="1" dirty="0">
                <a:solidFill>
                  <a:schemeClr val="tx1"/>
                </a:solidFill>
                <a:latin typeface="Times New Roman" panose="02020603050405020304" pitchFamily="18" charset="0"/>
                <a:cs typeface="Times New Roman" panose="02020603050405020304" pitchFamily="18" charset="0"/>
              </a:rPr>
              <a:t>2014-2017 </a:t>
            </a:r>
            <a:r>
              <a:rPr lang="ru-RU" altLang="ru-RU" sz="1200" b="1" i="1" dirty="0" err="1">
                <a:solidFill>
                  <a:schemeClr val="tx1"/>
                </a:solidFill>
                <a:latin typeface="Times New Roman" panose="02020603050405020304" pitchFamily="18" charset="0"/>
                <a:cs typeface="Times New Roman" panose="02020603050405020304" pitchFamily="18" charset="0"/>
              </a:rPr>
              <a:t>г.г</a:t>
            </a:r>
            <a:r>
              <a:rPr lang="ru-RU" altLang="ru-RU" sz="1200" b="1" i="1" dirty="0">
                <a:solidFill>
                  <a:schemeClr val="tx1"/>
                </a:solidFill>
                <a:latin typeface="Times New Roman" panose="02020603050405020304" pitchFamily="18" charset="0"/>
                <a:cs typeface="Times New Roman" panose="02020603050405020304" pitchFamily="18" charset="0"/>
              </a:rPr>
              <a:t>. и на период до 2020 года»</a:t>
            </a:r>
          </a:p>
        </p:txBody>
      </p:sp>
      <p:sp>
        <p:nvSpPr>
          <p:cNvPr id="29" name="Прямоугольник 28"/>
          <p:cNvSpPr/>
          <p:nvPr/>
        </p:nvSpPr>
        <p:spPr>
          <a:xfrm>
            <a:off x="3995936" y="4714286"/>
            <a:ext cx="3954926" cy="44290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ltLang="ru-RU" sz="1200" b="1" i="1" dirty="0">
                <a:solidFill>
                  <a:schemeClr val="tx1"/>
                </a:solidFill>
                <a:latin typeface="Times New Roman" panose="02020603050405020304" pitchFamily="18" charset="0"/>
                <a:cs typeface="Times New Roman" panose="02020603050405020304" pitchFamily="18" charset="0"/>
              </a:rPr>
              <a:t>Для многодетных семей и семей</a:t>
            </a:r>
            <a:r>
              <a:rPr lang="ru-RU" altLang="ru-RU" sz="1200" b="1" i="1" dirty="0" smtClean="0">
                <a:solidFill>
                  <a:schemeClr val="tx1"/>
                </a:solidFill>
                <a:latin typeface="Times New Roman" panose="02020603050405020304" pitchFamily="18" charset="0"/>
                <a:cs typeface="Times New Roman" panose="02020603050405020304" pitchFamily="18" charset="0"/>
              </a:rPr>
              <a:t>,</a:t>
            </a:r>
          </a:p>
          <a:p>
            <a:r>
              <a:rPr lang="ru-RU" altLang="ru-RU" sz="1200" b="1" i="1" dirty="0" smtClean="0">
                <a:solidFill>
                  <a:schemeClr val="tx1"/>
                </a:solidFill>
                <a:latin typeface="Times New Roman" panose="02020603050405020304" pitchFamily="18" charset="0"/>
                <a:cs typeface="Times New Roman" panose="02020603050405020304" pitchFamily="18" charset="0"/>
              </a:rPr>
              <a:t> </a:t>
            </a:r>
            <a:r>
              <a:rPr lang="ru-RU" altLang="ru-RU" sz="1200" b="1" i="1" dirty="0">
                <a:solidFill>
                  <a:schemeClr val="tx1"/>
                </a:solidFill>
                <a:latin typeface="Times New Roman" panose="02020603050405020304" pitchFamily="18" charset="0"/>
                <a:cs typeface="Times New Roman" panose="02020603050405020304" pitchFamily="18" charset="0"/>
              </a:rPr>
              <a:t>имеющих ребенка инвалида</a:t>
            </a:r>
          </a:p>
        </p:txBody>
      </p:sp>
      <p:sp>
        <p:nvSpPr>
          <p:cNvPr id="30" name="Овал 29"/>
          <p:cNvSpPr/>
          <p:nvPr/>
        </p:nvSpPr>
        <p:spPr>
          <a:xfrm>
            <a:off x="6779484" y="4635812"/>
            <a:ext cx="1539435" cy="43091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1000" b="1" i="1" dirty="0">
                <a:solidFill>
                  <a:srgbClr val="FF0000"/>
                </a:solidFill>
                <a:latin typeface="Times New Roman" panose="02020603050405020304" pitchFamily="18" charset="0"/>
                <a:cs typeface="Times New Roman" panose="02020603050405020304" pitchFamily="18" charset="0"/>
              </a:rPr>
              <a:t>140 земельных участков</a:t>
            </a:r>
          </a:p>
        </p:txBody>
      </p:sp>
      <p:sp>
        <p:nvSpPr>
          <p:cNvPr id="28" name="Овал 27"/>
          <p:cNvSpPr/>
          <p:nvPr/>
        </p:nvSpPr>
        <p:spPr>
          <a:xfrm>
            <a:off x="7308303" y="5189815"/>
            <a:ext cx="1835696" cy="43091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1000" b="1" i="1" dirty="0">
                <a:solidFill>
                  <a:srgbClr val="FF0000"/>
                </a:solidFill>
                <a:latin typeface="Times New Roman" panose="02020603050405020304" pitchFamily="18" charset="0"/>
                <a:cs typeface="Times New Roman" panose="02020603050405020304" pitchFamily="18" charset="0"/>
              </a:rPr>
              <a:t>8 сертификатов  на 9 576,0 </a:t>
            </a:r>
            <a:r>
              <a:rPr lang="ru-RU" altLang="ru-RU" sz="1000" b="1" i="1" dirty="0" err="1">
                <a:solidFill>
                  <a:srgbClr val="FF0000"/>
                </a:solidFill>
                <a:latin typeface="Times New Roman" panose="02020603050405020304" pitchFamily="18" charset="0"/>
                <a:cs typeface="Times New Roman" panose="02020603050405020304" pitchFamily="18" charset="0"/>
              </a:rPr>
              <a:t>тыс.руб</a:t>
            </a:r>
            <a:r>
              <a:rPr lang="ru-RU" altLang="ru-RU" sz="1000" b="1" i="1" dirty="0">
                <a:solidFill>
                  <a:srgbClr val="FF0000"/>
                </a:solidFill>
                <a:latin typeface="Times New Roman" panose="02020603050405020304" pitchFamily="18" charset="0"/>
                <a:cs typeface="Times New Roman" panose="02020603050405020304" pitchFamily="18" charset="0"/>
              </a:rPr>
              <a:t>.</a:t>
            </a:r>
          </a:p>
        </p:txBody>
      </p:sp>
      <p:sp>
        <p:nvSpPr>
          <p:cNvPr id="31" name="Прямоугольник 30"/>
          <p:cNvSpPr/>
          <p:nvPr/>
        </p:nvSpPr>
        <p:spPr>
          <a:xfrm>
            <a:off x="3997346" y="4388075"/>
            <a:ext cx="1798789" cy="28204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altLang="ru-RU" sz="1200" b="1" i="1" dirty="0" smtClean="0">
                <a:solidFill>
                  <a:schemeClr val="tx1"/>
                </a:solidFill>
                <a:latin typeface="Times New Roman" panose="02020603050405020304" pitchFamily="18" charset="0"/>
                <a:cs typeface="Times New Roman" panose="02020603050405020304" pitchFamily="18" charset="0"/>
              </a:rPr>
              <a:t>Детям сиротам </a:t>
            </a:r>
            <a:endParaRPr lang="ru-RU" altLang="ru-RU" sz="1200" b="1" i="1" dirty="0">
              <a:solidFill>
                <a:schemeClr val="tx1"/>
              </a:solidFill>
              <a:latin typeface="Times New Roman" panose="02020603050405020304" pitchFamily="18" charset="0"/>
              <a:cs typeface="Times New Roman" panose="02020603050405020304" pitchFamily="18" charset="0"/>
            </a:endParaRPr>
          </a:p>
        </p:txBody>
      </p:sp>
      <p:sp>
        <p:nvSpPr>
          <p:cNvPr id="32" name="Овал 31"/>
          <p:cNvSpPr/>
          <p:nvPr/>
        </p:nvSpPr>
        <p:spPr>
          <a:xfrm>
            <a:off x="5327296" y="4311693"/>
            <a:ext cx="1539435" cy="42061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1000" dirty="0">
                <a:solidFill>
                  <a:srgbClr val="FF0000"/>
                </a:solidFill>
                <a:latin typeface="Times New Roman" panose="02020603050405020304" pitchFamily="18" charset="0"/>
                <a:cs typeface="Times New Roman" panose="02020603050405020304" pitchFamily="18" charset="0"/>
              </a:rPr>
              <a:t>14 квартир на 17 149,44 </a:t>
            </a:r>
            <a:r>
              <a:rPr lang="ru-RU" altLang="ru-RU" sz="1000" dirty="0" err="1">
                <a:solidFill>
                  <a:srgbClr val="FF0000"/>
                </a:solidFill>
                <a:latin typeface="Times New Roman" panose="02020603050405020304" pitchFamily="18" charset="0"/>
                <a:cs typeface="Times New Roman" panose="02020603050405020304" pitchFamily="18" charset="0"/>
              </a:rPr>
              <a:t>тыс.руб</a:t>
            </a:r>
            <a:r>
              <a:rPr lang="ru-RU" altLang="ru-RU" sz="1000" dirty="0">
                <a:solidFill>
                  <a:srgbClr val="FF0000"/>
                </a:solidFill>
                <a:latin typeface="Times New Roman" panose="02020603050405020304" pitchFamily="18" charset="0"/>
                <a:cs typeface="Times New Roman" panose="02020603050405020304" pitchFamily="18" charset="0"/>
              </a:rPr>
              <a:t>.</a:t>
            </a:r>
          </a:p>
        </p:txBody>
      </p:sp>
      <p:sp>
        <p:nvSpPr>
          <p:cNvPr id="2" name="Овал 1"/>
          <p:cNvSpPr/>
          <p:nvPr/>
        </p:nvSpPr>
        <p:spPr>
          <a:xfrm>
            <a:off x="7427887" y="6218043"/>
            <a:ext cx="1623962" cy="42663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rgbClr val="FF0000"/>
                </a:solidFill>
              </a:rPr>
              <a:t>28 свидетельств на 9579,3 тыс. руб.</a:t>
            </a:r>
            <a:endParaRPr lang="ru-RU" sz="10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TextBox 7">
            <a:extLst>
              <a:ext uri="{FF2B5EF4-FFF2-40B4-BE49-F238E27FC236}">
                <a16:creationId xmlns="" xmlns:a16="http://schemas.microsoft.com/office/drawing/2014/main" id="{A5BA45F7-3C2E-4549-80C4-C3695C27DEAE}"/>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117DFD20-3343-4E7A-AEC2-D0FD5A427CEE}"/>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3492" name="Заголовок 1">
            <a:extLst>
              <a:ext uri="{FF2B5EF4-FFF2-40B4-BE49-F238E27FC236}">
                <a16:creationId xmlns="" xmlns:a16="http://schemas.microsoft.com/office/drawing/2014/main" id="{E6E899C6-C3B5-4D50-A339-1208851AAAE2}"/>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3493" name="TextBox 2">
            <a:extLst>
              <a:ext uri="{FF2B5EF4-FFF2-40B4-BE49-F238E27FC236}">
                <a16:creationId xmlns="" xmlns:a16="http://schemas.microsoft.com/office/drawing/2014/main" id="{9DF96FF5-78A1-41BD-8336-8B0F95E07938}"/>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физическую культуру и спорт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3494" name="Picture 3">
            <a:extLst>
              <a:ext uri="{FF2B5EF4-FFF2-40B4-BE49-F238E27FC236}">
                <a16:creationId xmlns="" xmlns:a16="http://schemas.microsoft.com/office/drawing/2014/main" id="{6BB9EE9C-591B-4F8F-8F62-BC631FE2F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977B6683-5A80-4248-B4F2-A1AAB0F8D757}"/>
              </a:ext>
            </a:extLst>
          </p:cNvPr>
          <p:cNvGraphicFramePr>
            <a:graphicFrameLocks noGrp="1"/>
          </p:cNvGraphicFramePr>
          <p:nvPr>
            <p:extLst>
              <p:ext uri="{D42A27DB-BD31-4B8C-83A1-F6EECF244321}">
                <p14:modId xmlns:p14="http://schemas.microsoft.com/office/powerpoint/2010/main" val="2676196151"/>
              </p:ext>
            </p:extLst>
          </p:nvPr>
        </p:nvGraphicFramePr>
        <p:xfrm>
          <a:off x="-4764" y="868363"/>
          <a:ext cx="9041259" cy="1550279"/>
        </p:xfrm>
        <a:graphic>
          <a:graphicData uri="http://schemas.openxmlformats.org/drawingml/2006/table">
            <a:tbl>
              <a:tblPr firstRow="1" bandRow="1">
                <a:tableStyleId>{F5AB1C69-6EDB-4FF4-983F-18BD219EF322}</a:tableStyleId>
              </a:tblPr>
              <a:tblGrid>
                <a:gridCol w="273494">
                  <a:extLst>
                    <a:ext uri="{9D8B030D-6E8A-4147-A177-3AD203B41FA5}">
                      <a16:colId xmlns="" xmlns:a16="http://schemas.microsoft.com/office/drawing/2014/main" val="20000"/>
                    </a:ext>
                  </a:extLst>
                </a:gridCol>
                <a:gridCol w="4191996">
                  <a:extLst>
                    <a:ext uri="{9D8B030D-6E8A-4147-A177-3AD203B41FA5}">
                      <a16:colId xmlns="" xmlns:a16="http://schemas.microsoft.com/office/drawing/2014/main" val="20001"/>
                    </a:ext>
                  </a:extLst>
                </a:gridCol>
                <a:gridCol w="691377">
                  <a:extLst>
                    <a:ext uri="{9D8B030D-6E8A-4147-A177-3AD203B41FA5}">
                      <a16:colId xmlns="" xmlns:a16="http://schemas.microsoft.com/office/drawing/2014/main" val="20002"/>
                    </a:ext>
                  </a:extLst>
                </a:gridCol>
                <a:gridCol w="921837">
                  <a:extLst>
                    <a:ext uri="{9D8B030D-6E8A-4147-A177-3AD203B41FA5}">
                      <a16:colId xmlns="" xmlns:a16="http://schemas.microsoft.com/office/drawing/2014/main" val="20004"/>
                    </a:ext>
                  </a:extLst>
                </a:gridCol>
                <a:gridCol w="768197">
                  <a:extLst>
                    <a:ext uri="{9D8B030D-6E8A-4147-A177-3AD203B41FA5}">
                      <a16:colId xmlns="" xmlns:a16="http://schemas.microsoft.com/office/drawing/2014/main" val="20005"/>
                    </a:ext>
                  </a:extLst>
                </a:gridCol>
                <a:gridCol w="691377">
                  <a:extLst>
                    <a:ext uri="{9D8B030D-6E8A-4147-A177-3AD203B41FA5}">
                      <a16:colId xmlns="" xmlns:a16="http://schemas.microsoft.com/office/drawing/2014/main" val="20006"/>
                    </a:ext>
                  </a:extLst>
                </a:gridCol>
                <a:gridCol w="734784">
                  <a:extLst>
                    <a:ext uri="{9D8B030D-6E8A-4147-A177-3AD203B41FA5}">
                      <a16:colId xmlns="" xmlns:a16="http://schemas.microsoft.com/office/drawing/2014/main" val="20007"/>
                    </a:ext>
                  </a:extLst>
                </a:gridCol>
                <a:gridCol w="768197">
                  <a:extLst>
                    <a:ext uri="{9D8B030D-6E8A-4147-A177-3AD203B41FA5}">
                      <a16:colId xmlns="" xmlns:a16="http://schemas.microsoft.com/office/drawing/2014/main" val="20008"/>
                    </a:ext>
                  </a:extLst>
                </a:gridCol>
              </a:tblGrid>
              <a:tr h="714541">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marL="91448" marR="91448" marT="45721" marB="45721"/>
                </a:tc>
                <a:tc>
                  <a:txBody>
                    <a:bodyPr/>
                    <a:lstStyle/>
                    <a:p>
                      <a:r>
                        <a:rPr lang="ru-RU" sz="1100" dirty="0">
                          <a:latin typeface="Times New Roman" panose="02020603050405020304" pitchFamily="18" charset="0"/>
                          <a:cs typeface="Times New Roman" panose="02020603050405020304" pitchFamily="18" charset="0"/>
                        </a:rPr>
                        <a:t>2018 год (отчет)</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 (</a:t>
                      </a:r>
                      <a:r>
                        <a:rPr lang="ru-RU" sz="1100" dirty="0" err="1">
                          <a:latin typeface="Times New Roman" panose="02020603050405020304" pitchFamily="18" charset="0"/>
                          <a:cs typeface="Times New Roman" panose="02020603050405020304" pitchFamily="18" charset="0"/>
                        </a:rPr>
                        <a:t>уточн</a:t>
                      </a:r>
                      <a:r>
                        <a:rPr lang="ru-RU" sz="1100" dirty="0">
                          <a:latin typeface="Times New Roman" panose="02020603050405020304" pitchFamily="18" charset="0"/>
                          <a:cs typeface="Times New Roman" panose="02020603050405020304" pitchFamily="18" charset="0"/>
                        </a:rPr>
                        <a:t>. план)</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2019 </a:t>
                      </a:r>
                      <a:r>
                        <a:rPr lang="ru-RU" sz="1100" dirty="0">
                          <a:latin typeface="Times New Roman" panose="02020603050405020304" pitchFamily="18" charset="0"/>
                          <a:cs typeface="Times New Roman" panose="02020603050405020304" pitchFamily="18" charset="0"/>
                        </a:rPr>
                        <a:t>год (отчет)</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2020</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2021</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2022</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21" marB="45721"/>
                </a:tc>
                <a:extLst>
                  <a:ext uri="{0D108BD9-81ED-4DB2-BD59-A6C34878D82A}">
                    <a16:rowId xmlns="" xmlns:a16="http://schemas.microsoft.com/office/drawing/2014/main" val="10000"/>
                  </a:ext>
                </a:extLst>
              </a:tr>
              <a:tr h="317574">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pPr algn="l" fontAlgn="b"/>
                      <a:r>
                        <a:rPr lang="ru-RU" sz="1100" u="none" strike="noStrike">
                          <a:effectLst/>
                          <a:latin typeface="Times New Roman" panose="02020603050405020304" pitchFamily="18" charset="0"/>
                          <a:cs typeface="Times New Roman" panose="02020603050405020304" pitchFamily="18" charset="0"/>
                        </a:rPr>
                        <a:t>Физическая культура и спорт</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100" dirty="0">
                          <a:latin typeface="Times New Roman" panose="02020603050405020304" pitchFamily="18" charset="0"/>
                          <a:cs typeface="Times New Roman" panose="02020603050405020304" pitchFamily="18" charset="0"/>
                        </a:rPr>
                        <a:t>46,97</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53,96</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53,24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49,25</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42,80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43,02</a:t>
                      </a:r>
                      <a:endParaRPr lang="ru-RU" sz="1100" dirty="0">
                        <a:latin typeface="Times New Roman" panose="02020603050405020304" pitchFamily="18" charset="0"/>
                        <a:cs typeface="Times New Roman" panose="02020603050405020304" pitchFamily="18" charset="0"/>
                      </a:endParaRPr>
                    </a:p>
                  </a:txBody>
                  <a:tcPr marL="91448" marR="91448" marT="45721" marB="45721"/>
                </a:tc>
                <a:extLst>
                  <a:ext uri="{0D108BD9-81ED-4DB2-BD59-A6C34878D82A}">
                    <a16:rowId xmlns="" xmlns:a16="http://schemas.microsoft.com/office/drawing/2014/main" val="10001"/>
                  </a:ext>
                </a:extLst>
              </a:tr>
              <a:tr h="182443">
                <a:tc>
                  <a:txBody>
                    <a:bodyPr/>
                    <a:lstStyle/>
                    <a:p>
                      <a:r>
                        <a:rPr lang="ru-RU" sz="1100" dirty="0">
                          <a:latin typeface="Times New Roman" panose="02020603050405020304" pitchFamily="18" charset="0"/>
                          <a:cs typeface="Times New Roman" panose="02020603050405020304" pitchFamily="18" charset="0"/>
                        </a:rPr>
                        <a:t>1</a:t>
                      </a:r>
                    </a:p>
                  </a:txBody>
                  <a:tcPr marL="91448" marR="91448" marT="45721" marB="45721"/>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Физическая культура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100" dirty="0">
                          <a:latin typeface="Times New Roman" panose="02020603050405020304" pitchFamily="18" charset="0"/>
                          <a:cs typeface="Times New Roman" panose="02020603050405020304" pitchFamily="18" charset="0"/>
                        </a:rPr>
                        <a:t>46,97</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53,96</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53,24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48,90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42,80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43,02</a:t>
                      </a:r>
                      <a:endParaRPr lang="ru-RU" sz="1100" dirty="0">
                        <a:latin typeface="Times New Roman" panose="02020603050405020304" pitchFamily="18" charset="0"/>
                        <a:cs typeface="Times New Roman" panose="02020603050405020304" pitchFamily="18" charset="0"/>
                      </a:endParaRPr>
                    </a:p>
                  </a:txBody>
                  <a:tcPr marL="91448" marR="91448" marT="45721" marB="45721"/>
                </a:tc>
                <a:extLst>
                  <a:ext uri="{0D108BD9-81ED-4DB2-BD59-A6C34878D82A}">
                    <a16:rowId xmlns="" xmlns:a16="http://schemas.microsoft.com/office/drawing/2014/main" val="10002"/>
                  </a:ext>
                </a:extLst>
              </a:tr>
              <a:tr h="182443">
                <a:tc>
                  <a:txBody>
                    <a:bodyPr/>
                    <a:lstStyle/>
                    <a:p>
                      <a:r>
                        <a:rPr lang="ru-RU" sz="1100" dirty="0" smtClean="0">
                          <a:latin typeface="Times New Roman" panose="02020603050405020304" pitchFamily="18" charset="0"/>
                          <a:cs typeface="Times New Roman" panose="02020603050405020304" pitchFamily="18" charset="0"/>
                        </a:rPr>
                        <a:t>2</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pPr algn="l" fontAlgn="b"/>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Массовый спорт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100" dirty="0" smtClean="0">
                          <a:latin typeface="Times New Roman" panose="02020603050405020304" pitchFamily="18" charset="0"/>
                          <a:cs typeface="Times New Roman" panose="02020603050405020304" pitchFamily="18" charset="0"/>
                        </a:rPr>
                        <a:t>0,00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0,00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0,00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0,35</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0,00</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0,00</a:t>
                      </a:r>
                    </a:p>
                  </a:txBody>
                  <a:tcPr marL="91448" marR="91448" marT="45721" marB="45721"/>
                </a:tc>
              </a:tr>
            </a:tbl>
          </a:graphicData>
        </a:graphic>
      </p:graphicFrame>
      <p:sp>
        <p:nvSpPr>
          <p:cNvPr id="63537" name="TextBox 17">
            <a:extLst>
              <a:ext uri="{FF2B5EF4-FFF2-40B4-BE49-F238E27FC236}">
                <a16:creationId xmlns="" xmlns:a16="http://schemas.microsoft.com/office/drawing/2014/main" id="{D98E5091-C699-405E-BAAA-4C5A8F531F2D}"/>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3538" name="TextBox 18">
            <a:extLst>
              <a:ext uri="{FF2B5EF4-FFF2-40B4-BE49-F238E27FC236}">
                <a16:creationId xmlns="" xmlns:a16="http://schemas.microsoft.com/office/drawing/2014/main" id="{E89DA018-4CCB-4FF8-A27F-A12B0F92606F}"/>
              </a:ext>
            </a:extLst>
          </p:cNvPr>
          <p:cNvSpPr txBox="1">
            <a:spLocks noChangeArrowheads="1"/>
          </p:cNvSpPr>
          <p:nvPr/>
        </p:nvSpPr>
        <p:spPr bwMode="auto">
          <a:xfrm>
            <a:off x="123652" y="2996952"/>
            <a:ext cx="30963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200" b="1" i="1" dirty="0">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Башкортостан на физическую культуру и спорт, в %</a:t>
            </a:r>
          </a:p>
        </p:txBody>
      </p:sp>
      <p:sp>
        <p:nvSpPr>
          <p:cNvPr id="63539" name="TextBox 19">
            <a:extLst>
              <a:ext uri="{FF2B5EF4-FFF2-40B4-BE49-F238E27FC236}">
                <a16:creationId xmlns="" xmlns:a16="http://schemas.microsoft.com/office/drawing/2014/main" id="{DA580D69-06D6-4A2D-9714-048FCED65B63}"/>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graphicFrame>
        <p:nvGraphicFramePr>
          <p:cNvPr id="25" name="Схема 24">
            <a:extLst>
              <a:ext uri="{FF2B5EF4-FFF2-40B4-BE49-F238E27FC236}">
                <a16:creationId xmlns="" xmlns:a16="http://schemas.microsoft.com/office/drawing/2014/main" id="{BB309828-DA8B-494E-A979-FB8E481111CA}"/>
              </a:ext>
            </a:extLst>
          </p:cNvPr>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Номер слайда 2"/>
          <p:cNvSpPr>
            <a:spLocks noGrp="1"/>
          </p:cNvSpPr>
          <p:nvPr>
            <p:ph type="sldNum" sz="quarter" idx="12"/>
          </p:nvPr>
        </p:nvSpPr>
        <p:spPr>
          <a:xfrm>
            <a:off x="7010400" y="-22225"/>
            <a:ext cx="2133600" cy="365125"/>
          </a:xfrm>
        </p:spPr>
        <p:txBody>
          <a:bodyPr/>
          <a:lstStyle/>
          <a:p>
            <a:pPr>
              <a:defRPr/>
            </a:pPr>
            <a:fld id="{1C2F39FC-F7FC-43A7-985C-4565CF06B74E}" type="slidenum">
              <a:rPr lang="en-US" smtClean="0">
                <a:solidFill>
                  <a:schemeClr val="tx1"/>
                </a:solidFill>
              </a:rPr>
              <a:pPr>
                <a:defRPr/>
              </a:pPr>
              <a:t>39</a:t>
            </a:fld>
            <a:endParaRPr lang="en-US" dirty="0">
              <a:solidFill>
                <a:schemeClr val="tx1"/>
              </a:solidFill>
            </a:endParaRPr>
          </a:p>
        </p:txBody>
      </p:sp>
      <p:graphicFrame>
        <p:nvGraphicFramePr>
          <p:cNvPr id="15"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533136461"/>
              </p:ext>
            </p:extLst>
          </p:nvPr>
        </p:nvGraphicFramePr>
        <p:xfrm>
          <a:off x="-4763" y="4109245"/>
          <a:ext cx="3784675" cy="2128067"/>
        </p:xfrm>
        <a:graphic>
          <a:graphicData uri="http://schemas.openxmlformats.org/drawingml/2006/chart">
            <c:chart xmlns:c="http://schemas.openxmlformats.org/drawingml/2006/chart" xmlns:r="http://schemas.openxmlformats.org/officeDocument/2006/relationships" r:id="rId8"/>
          </a:graphicData>
        </a:graphic>
      </p:graphicFrame>
      <p:cxnSp>
        <p:nvCxnSpPr>
          <p:cNvPr id="16" name="Прямая со стрелкой 15"/>
          <p:cNvCxnSpPr/>
          <p:nvPr/>
        </p:nvCxnSpPr>
        <p:spPr>
          <a:xfrm flipV="1">
            <a:off x="1995763" y="4590815"/>
            <a:ext cx="240743" cy="3042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2515747" y="4590814"/>
            <a:ext cx="240743" cy="3042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Овал 17"/>
          <p:cNvSpPr/>
          <p:nvPr/>
        </p:nvSpPr>
        <p:spPr>
          <a:xfrm rot="10800000" flipV="1">
            <a:off x="753995" y="416754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a:solidFill>
                  <a:srgbClr val="7030A0"/>
                </a:solidFill>
                <a:latin typeface="Times New Roman" panose="02020603050405020304" pitchFamily="18" charset="0"/>
                <a:cs typeface="Times New Roman" panose="02020603050405020304" pitchFamily="18" charset="0"/>
              </a:rPr>
              <a:t>117,4</a:t>
            </a:r>
          </a:p>
        </p:txBody>
      </p:sp>
      <p:sp>
        <p:nvSpPr>
          <p:cNvPr id="19" name="Овал 18"/>
          <p:cNvSpPr/>
          <p:nvPr/>
        </p:nvSpPr>
        <p:spPr>
          <a:xfrm rot="10800000" flipV="1">
            <a:off x="1430057" y="441648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a:solidFill>
                  <a:srgbClr val="7030A0"/>
                </a:solidFill>
                <a:latin typeface="Times New Roman" panose="02020603050405020304" pitchFamily="18" charset="0"/>
                <a:cs typeface="Times New Roman" panose="02020603050405020304" pitchFamily="18" charset="0"/>
              </a:rPr>
              <a:t>84,2</a:t>
            </a:r>
          </a:p>
        </p:txBody>
      </p:sp>
      <p:sp>
        <p:nvSpPr>
          <p:cNvPr id="20" name="Овал 19"/>
          <p:cNvSpPr/>
          <p:nvPr/>
        </p:nvSpPr>
        <p:spPr>
          <a:xfrm rot="10800000" flipV="1">
            <a:off x="2074068" y="4341616"/>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a:solidFill>
                  <a:srgbClr val="7030A0"/>
                </a:solidFill>
                <a:latin typeface="Times New Roman" panose="02020603050405020304" pitchFamily="18" charset="0"/>
                <a:cs typeface="Times New Roman" panose="02020603050405020304" pitchFamily="18" charset="0"/>
              </a:rPr>
              <a:t>103,8</a:t>
            </a:r>
          </a:p>
        </p:txBody>
      </p:sp>
      <p:sp>
        <p:nvSpPr>
          <p:cNvPr id="21" name="Овал 20"/>
          <p:cNvSpPr/>
          <p:nvPr/>
        </p:nvSpPr>
        <p:spPr>
          <a:xfrm rot="10800000" flipV="1">
            <a:off x="2754834" y="434161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a:solidFill>
                  <a:srgbClr val="7030A0"/>
                </a:solidFill>
                <a:latin typeface="Times New Roman" panose="02020603050405020304" pitchFamily="18" charset="0"/>
                <a:cs typeface="Times New Roman" panose="02020603050405020304" pitchFamily="18" charset="0"/>
              </a:rPr>
              <a:t>103,7</a:t>
            </a:r>
          </a:p>
        </p:txBody>
      </p:sp>
      <p:pic>
        <p:nvPicPr>
          <p:cNvPr id="4098"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3911572" y="3398838"/>
            <a:ext cx="486454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2763286" y="2559050"/>
            <a:ext cx="6298604" cy="784830"/>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 Физическая культура:</a:t>
            </a:r>
            <a:r>
              <a:rPr lang="ru-RU" sz="1100" dirty="0">
                <a:latin typeface="Times New Roman" panose="02020603050405020304" pitchFamily="18" charset="0"/>
                <a:cs typeface="Times New Roman" panose="02020603050405020304" pitchFamily="18" charset="0"/>
              </a:rPr>
              <a:t> Дополнительное выделение средств из бюджета муниципального района на ремонт  и на оснащение материально - </a:t>
            </a:r>
            <a:r>
              <a:rPr lang="ru-RU" sz="1100" dirty="0" smtClean="0">
                <a:latin typeface="Times New Roman" panose="02020603050405020304" pitchFamily="18" charset="0"/>
                <a:cs typeface="Times New Roman" panose="02020603050405020304" pitchFamily="18" charset="0"/>
              </a:rPr>
              <a:t>технической </a:t>
            </a:r>
            <a:r>
              <a:rPr lang="ru-RU" sz="1100" dirty="0">
                <a:latin typeface="Times New Roman" panose="02020603050405020304" pitchFamily="18" charset="0"/>
                <a:cs typeface="Times New Roman" panose="02020603050405020304" pitchFamily="18" charset="0"/>
              </a:rPr>
              <a:t>базы спортивных учреждений.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676" name="Picture 1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968817">
            <a:off x="4680865" y="3707254"/>
            <a:ext cx="1831099" cy="856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514" name="Заголовок 1">
            <a:extLst>
              <a:ext uri="{FF2B5EF4-FFF2-40B4-BE49-F238E27FC236}">
                <a16:creationId xmlns="" xmlns:a16="http://schemas.microsoft.com/office/drawing/2014/main" id="{CCC07422-E607-4611-8393-99B32292F7BA}"/>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4515" name="TextBox 7">
            <a:extLst>
              <a:ext uri="{FF2B5EF4-FFF2-40B4-BE49-F238E27FC236}">
                <a16:creationId xmlns="" xmlns:a16="http://schemas.microsoft.com/office/drawing/2014/main" id="{72D3749A-6ED1-4ECE-9F5C-0131C0F66163}"/>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AEA1548B-803D-4EEA-AF5A-C7392D0560E8}"/>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4517" name="Заголовок 1">
            <a:extLst>
              <a:ext uri="{FF2B5EF4-FFF2-40B4-BE49-F238E27FC236}">
                <a16:creationId xmlns="" xmlns:a16="http://schemas.microsoft.com/office/drawing/2014/main" id="{7A10E8AB-939A-4453-AD94-DF4CC435F252}"/>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4518" name="TextBox 2">
            <a:extLst>
              <a:ext uri="{FF2B5EF4-FFF2-40B4-BE49-F238E27FC236}">
                <a16:creationId xmlns="" xmlns:a16="http://schemas.microsoft.com/office/drawing/2014/main" id="{4AD1A66A-403A-4E89-AC73-39798FFE4434}"/>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p>
          <a:p>
            <a:pPr algn="ctr"/>
            <a:r>
              <a:rPr lang="ru-RU" altLang="ru-RU" sz="1600" dirty="0">
                <a:solidFill>
                  <a:srgbClr val="002060"/>
                </a:solidFill>
                <a:latin typeface="Times New Roman" panose="02020603050405020304" pitchFamily="18" charset="0"/>
                <a:cs typeface="Times New Roman" panose="02020603050405020304" pitchFamily="18" charset="0"/>
              </a:rPr>
              <a:t>на средства массовой информации в </a:t>
            </a:r>
            <a:r>
              <a:rPr lang="ru-RU" altLang="ru-RU" sz="1600" dirty="0" smtClean="0">
                <a:solidFill>
                  <a:srgbClr val="002060"/>
                </a:solidFill>
                <a:latin typeface="Times New Roman" panose="02020603050405020304" pitchFamily="18" charset="0"/>
                <a:cs typeface="Times New Roman" panose="02020603050405020304" pitchFamily="18" charset="0"/>
              </a:rPr>
              <a:t>2018-2022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4519" name="Picture 3">
            <a:extLst>
              <a:ext uri="{FF2B5EF4-FFF2-40B4-BE49-F238E27FC236}">
                <a16:creationId xmlns="" xmlns:a16="http://schemas.microsoft.com/office/drawing/2014/main" id="{628D157A-7020-43DF-BCEA-4EC084A99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B7CE9E52-7AC7-4C2B-8962-27CD08D5A158}"/>
              </a:ext>
            </a:extLst>
          </p:cNvPr>
          <p:cNvGraphicFramePr>
            <a:graphicFrameLocks noGrp="1"/>
          </p:cNvGraphicFramePr>
          <p:nvPr>
            <p:extLst>
              <p:ext uri="{D42A27DB-BD31-4B8C-83A1-F6EECF244321}">
                <p14:modId xmlns:p14="http://schemas.microsoft.com/office/powerpoint/2010/main" val="2223109248"/>
              </p:ext>
            </p:extLst>
          </p:nvPr>
        </p:nvGraphicFramePr>
        <p:xfrm>
          <a:off x="-4764" y="736600"/>
          <a:ext cx="9148763" cy="1487489"/>
        </p:xfrm>
        <a:graphic>
          <a:graphicData uri="http://schemas.openxmlformats.org/drawingml/2006/table">
            <a:tbl>
              <a:tblPr firstRow="1" bandRow="1">
                <a:tableStyleId>{F5AB1C69-6EDB-4FF4-983F-18BD219EF322}</a:tableStyleId>
              </a:tblPr>
              <a:tblGrid>
                <a:gridCol w="304330">
                  <a:extLst>
                    <a:ext uri="{9D8B030D-6E8A-4147-A177-3AD203B41FA5}">
                      <a16:colId xmlns="" xmlns:a16="http://schemas.microsoft.com/office/drawing/2014/main" val="20000"/>
                    </a:ext>
                  </a:extLst>
                </a:gridCol>
                <a:gridCol w="4214256">
                  <a:extLst>
                    <a:ext uri="{9D8B030D-6E8A-4147-A177-3AD203B41FA5}">
                      <a16:colId xmlns="" xmlns:a16="http://schemas.microsoft.com/office/drawing/2014/main" val="20001"/>
                    </a:ext>
                  </a:extLst>
                </a:gridCol>
                <a:gridCol w="699598">
                  <a:extLst>
                    <a:ext uri="{9D8B030D-6E8A-4147-A177-3AD203B41FA5}">
                      <a16:colId xmlns="" xmlns:a16="http://schemas.microsoft.com/office/drawing/2014/main" val="20002"/>
                    </a:ext>
                  </a:extLst>
                </a:gridCol>
                <a:gridCol w="932798">
                  <a:extLst>
                    <a:ext uri="{9D8B030D-6E8A-4147-A177-3AD203B41FA5}">
                      <a16:colId xmlns="" xmlns:a16="http://schemas.microsoft.com/office/drawing/2014/main" val="20004"/>
                    </a:ext>
                  </a:extLst>
                </a:gridCol>
                <a:gridCol w="777331">
                  <a:extLst>
                    <a:ext uri="{9D8B030D-6E8A-4147-A177-3AD203B41FA5}">
                      <a16:colId xmlns="" xmlns:a16="http://schemas.microsoft.com/office/drawing/2014/main" val="20005"/>
                    </a:ext>
                  </a:extLst>
                </a:gridCol>
                <a:gridCol w="699598">
                  <a:extLst>
                    <a:ext uri="{9D8B030D-6E8A-4147-A177-3AD203B41FA5}">
                      <a16:colId xmlns="" xmlns:a16="http://schemas.microsoft.com/office/drawing/2014/main" val="20006"/>
                    </a:ext>
                  </a:extLst>
                </a:gridCol>
                <a:gridCol w="743521">
                  <a:extLst>
                    <a:ext uri="{9D8B030D-6E8A-4147-A177-3AD203B41FA5}">
                      <a16:colId xmlns="" xmlns:a16="http://schemas.microsoft.com/office/drawing/2014/main" val="20007"/>
                    </a:ext>
                  </a:extLst>
                </a:gridCol>
                <a:gridCol w="777331">
                  <a:extLst>
                    <a:ext uri="{9D8B030D-6E8A-4147-A177-3AD203B41FA5}">
                      <a16:colId xmlns="" xmlns:a16="http://schemas.microsoft.com/office/drawing/2014/main" val="20008"/>
                    </a:ext>
                  </a:extLst>
                </a:gridCol>
              </a:tblGrid>
              <a:tr h="548520">
                <a:tc>
                  <a:txBody>
                    <a:bodyPr/>
                    <a:lstStyle/>
                    <a:p>
                      <a:endParaRPr lang="ru-RU" sz="1800" dirty="0"/>
                    </a:p>
                  </a:txBody>
                  <a:tcPr marL="91448" marR="91448" marT="45660" marB="45660"/>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660" marB="45660"/>
                </a:tc>
                <a:tc>
                  <a:txBody>
                    <a:bodyPr/>
                    <a:lstStyle/>
                    <a:p>
                      <a:r>
                        <a:rPr lang="ru-RU" sz="1000" dirty="0">
                          <a:latin typeface="Times New Roman" panose="02020603050405020304" pitchFamily="18" charset="0"/>
                          <a:cs typeface="Times New Roman" panose="02020603050405020304" pitchFamily="18" charset="0"/>
                        </a:rPr>
                        <a:t>2018</a:t>
                      </a:r>
                      <a:r>
                        <a:rPr lang="ru-RU" sz="1000" baseline="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2019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2022</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0"/>
                  </a:ext>
                </a:extLst>
              </a:tr>
              <a:tr h="243720">
                <a:tc>
                  <a:txBody>
                    <a:bodyPr/>
                    <a:lstStyle/>
                    <a:p>
                      <a:endParaRPr lang="ru-RU" sz="1000" dirty="0"/>
                    </a:p>
                  </a:txBody>
                  <a:tcPr marL="91448" marR="91448" marT="45660" marB="45660"/>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Средство массовой информации</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6" marR="9526" marT="9513" marB="0" anchor="b"/>
                </a:tc>
                <a:tc>
                  <a:txBody>
                    <a:bodyPr/>
                    <a:lstStyle/>
                    <a:p>
                      <a:r>
                        <a:rPr lang="ru-RU" sz="1000" dirty="0">
                          <a:latin typeface="Times New Roman" panose="02020603050405020304" pitchFamily="18" charset="0"/>
                          <a:cs typeface="Times New Roman" panose="02020603050405020304" pitchFamily="18" charset="0"/>
                        </a:rPr>
                        <a:t>3,87</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4,73</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4,67</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5,06</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5,06</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5,06</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1"/>
                  </a:ext>
                </a:extLst>
              </a:tr>
              <a:tr h="279795">
                <a:tc>
                  <a:txBody>
                    <a:bodyPr/>
                    <a:lstStyle/>
                    <a:p>
                      <a:r>
                        <a:rPr lang="ru-RU" sz="1000" dirty="0"/>
                        <a:t>1</a:t>
                      </a:r>
                    </a:p>
                  </a:txBody>
                  <a:tcPr marL="91448" marR="91448" marT="45660" marB="4566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Телевидение и радиовещание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3" marB="0" anchor="b"/>
                </a:tc>
                <a:tc>
                  <a:txBody>
                    <a:bodyPr/>
                    <a:lstStyle/>
                    <a:p>
                      <a:r>
                        <a:rPr lang="ru-RU" sz="1000" dirty="0">
                          <a:latin typeface="Times New Roman" panose="02020603050405020304" pitchFamily="18" charset="0"/>
                          <a:cs typeface="Times New Roman" panose="02020603050405020304" pitchFamily="18" charset="0"/>
                        </a:rPr>
                        <a:t>2,50</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3,15</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3,15</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3,50</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3,50</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3,50</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2"/>
                  </a:ext>
                </a:extLst>
              </a:tr>
              <a:tr h="415454">
                <a:tc>
                  <a:txBody>
                    <a:bodyPr/>
                    <a:lstStyle/>
                    <a:p>
                      <a:r>
                        <a:rPr lang="ru-RU" sz="1000" dirty="0"/>
                        <a:t>2</a:t>
                      </a:r>
                    </a:p>
                  </a:txBody>
                  <a:tcPr marL="91448" marR="91448" marT="45660" marB="4566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Периодическая печать и издательства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3" marB="0" anchor="ctr"/>
                </a:tc>
                <a:tc>
                  <a:txBody>
                    <a:bodyPr/>
                    <a:lstStyle/>
                    <a:p>
                      <a:r>
                        <a:rPr lang="ru-RU" sz="1000" dirty="0">
                          <a:latin typeface="Times New Roman" panose="02020603050405020304" pitchFamily="18" charset="0"/>
                          <a:cs typeface="Times New Roman" panose="02020603050405020304" pitchFamily="18" charset="0"/>
                        </a:rPr>
                        <a:t>1,37</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1,58</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1,52</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1,56</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1,56</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1,56</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3"/>
                  </a:ext>
                </a:extLst>
              </a:tr>
            </a:tbl>
          </a:graphicData>
        </a:graphic>
      </p:graphicFrame>
      <p:sp>
        <p:nvSpPr>
          <p:cNvPr id="64572" name="TextBox 17">
            <a:extLst>
              <a:ext uri="{FF2B5EF4-FFF2-40B4-BE49-F238E27FC236}">
                <a16:creationId xmlns="" xmlns:a16="http://schemas.microsoft.com/office/drawing/2014/main" id="{A87D8F07-46C4-432E-A47D-A93DCAA21F3B}"/>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4573" name="TextBox 18">
            <a:extLst>
              <a:ext uri="{FF2B5EF4-FFF2-40B4-BE49-F238E27FC236}">
                <a16:creationId xmlns="" xmlns:a16="http://schemas.microsoft.com/office/drawing/2014/main" id="{E771E1DC-C0A2-40DF-9DF2-96761B799194}"/>
              </a:ext>
            </a:extLst>
          </p:cNvPr>
          <p:cNvSpPr txBox="1">
            <a:spLocks noChangeArrowheads="1"/>
          </p:cNvSpPr>
          <p:nvPr/>
        </p:nvSpPr>
        <p:spPr bwMode="auto">
          <a:xfrm>
            <a:off x="0" y="2953851"/>
            <a:ext cx="360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Динамика показателей расходов бюджета муниципального района Мелеузовский район Республики Башкортостан на средства массовой информации, в %</a:t>
            </a:r>
          </a:p>
        </p:txBody>
      </p:sp>
      <p:sp>
        <p:nvSpPr>
          <p:cNvPr id="64574" name="TextBox 19">
            <a:extLst>
              <a:ext uri="{FF2B5EF4-FFF2-40B4-BE49-F238E27FC236}">
                <a16:creationId xmlns="" xmlns:a16="http://schemas.microsoft.com/office/drawing/2014/main" id="{009CCEFF-6BF8-4A5D-B6A9-AD5F8B3584E1}"/>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pic>
        <p:nvPicPr>
          <p:cNvPr id="22671" name="Picture 1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6731" y="3459813"/>
            <a:ext cx="2226543" cy="1053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672" name="Picture 14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9107" y="4767069"/>
            <a:ext cx="5114893"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a:xfrm>
            <a:off x="7011211" y="-1886"/>
            <a:ext cx="2133600" cy="365125"/>
          </a:xfrm>
        </p:spPr>
        <p:txBody>
          <a:bodyPr/>
          <a:lstStyle/>
          <a:p>
            <a:pPr>
              <a:defRPr/>
            </a:pPr>
            <a:fld id="{1C2F39FC-F7FC-43A7-985C-4565CF06B74E}" type="slidenum">
              <a:rPr lang="en-US" smtClean="0">
                <a:solidFill>
                  <a:schemeClr val="tx1"/>
                </a:solidFill>
              </a:rPr>
              <a:pPr>
                <a:defRPr/>
              </a:pPr>
              <a:t>40</a:t>
            </a:fld>
            <a:endParaRPr lang="en-US" dirty="0">
              <a:solidFill>
                <a:schemeClr val="tx1"/>
              </a:solidFill>
            </a:endParaRPr>
          </a:p>
        </p:txBody>
      </p:sp>
      <p:sp>
        <p:nvSpPr>
          <p:cNvPr id="17"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491880" y="2420938"/>
            <a:ext cx="5601394" cy="784830"/>
          </a:xfrm>
          <a:prstGeom prst="rect">
            <a:avLst/>
          </a:prstGeom>
          <a:solidFill>
            <a:schemeClr val="bg2">
              <a:lumMod val="9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 Телевидение и радиовещание:</a:t>
            </a:r>
            <a:r>
              <a:rPr lang="ru-RU" sz="1100" dirty="0">
                <a:latin typeface="Times New Roman" panose="02020603050405020304" pitchFamily="18" charset="0"/>
                <a:cs typeface="Times New Roman" panose="02020603050405020304" pitchFamily="18" charset="0"/>
              </a:rPr>
              <a:t> Увеличение расходов в связи с удорожанием стоимости одной минуты вещания в 2018-2019 годах.</a:t>
            </a:r>
          </a:p>
        </p:txBody>
      </p:sp>
      <p:graphicFrame>
        <p:nvGraphicFramePr>
          <p:cNvPr id="18"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752670560"/>
              </p:ext>
            </p:extLst>
          </p:nvPr>
        </p:nvGraphicFramePr>
        <p:xfrm>
          <a:off x="1710" y="3866274"/>
          <a:ext cx="3784675" cy="2128067"/>
        </p:xfrm>
        <a:graphic>
          <a:graphicData uri="http://schemas.openxmlformats.org/drawingml/2006/chart">
            <c:chart xmlns:c="http://schemas.openxmlformats.org/drawingml/2006/chart" xmlns:r="http://schemas.openxmlformats.org/officeDocument/2006/relationships" r:id="rId6"/>
          </a:graphicData>
        </a:graphic>
      </p:graphicFrame>
      <p:sp>
        <p:nvSpPr>
          <p:cNvPr id="21" name="Овал 20"/>
          <p:cNvSpPr/>
          <p:nvPr/>
        </p:nvSpPr>
        <p:spPr>
          <a:xfrm rot="10800000" flipV="1">
            <a:off x="2614353" y="3860604"/>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100,0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Овал 21"/>
          <p:cNvSpPr/>
          <p:nvPr/>
        </p:nvSpPr>
        <p:spPr>
          <a:xfrm rot="10800000" flipV="1">
            <a:off x="2009543" y="3849943"/>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3" name="Овал 22"/>
          <p:cNvSpPr/>
          <p:nvPr/>
        </p:nvSpPr>
        <p:spPr>
          <a:xfrm rot="10800000" flipV="1">
            <a:off x="1381469" y="3853136"/>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108,4</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4" name="Овал 23"/>
          <p:cNvSpPr/>
          <p:nvPr/>
        </p:nvSpPr>
        <p:spPr>
          <a:xfrm rot="10800000" flipV="1">
            <a:off x="776658" y="3924022"/>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120,7</a:t>
            </a:r>
            <a:endParaRPr lang="ru-RU" sz="8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Овал 8">
            <a:extLst>
              <a:ext uri="{FF2B5EF4-FFF2-40B4-BE49-F238E27FC236}">
                <a16:creationId xmlns="" xmlns:a16="http://schemas.microsoft.com/office/drawing/2014/main" id="{FB1107B1-3BAB-49B3-A6EE-353243F7D35A}"/>
              </a:ext>
            </a:extLst>
          </p:cNvPr>
          <p:cNvSpPr/>
          <p:nvPr/>
        </p:nvSpPr>
        <p:spPr>
          <a:xfrm>
            <a:off x="4418013" y="3189288"/>
            <a:ext cx="4681537" cy="863600"/>
          </a:xfrm>
          <a:prstGeom prst="ellipse">
            <a:avLst/>
          </a:prstGeom>
          <a:solidFill>
            <a:schemeClr val="bg2">
              <a:lumMod val="75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Средства населения и спонсоров </a:t>
            </a:r>
            <a:r>
              <a:rPr lang="ru-RU" sz="1400" dirty="0" smtClean="0">
                <a:solidFill>
                  <a:schemeClr val="tx1"/>
                </a:solidFill>
                <a:latin typeface="Times New Roman" panose="02020603050405020304" pitchFamily="18" charset="0"/>
                <a:cs typeface="Times New Roman" panose="02020603050405020304" pitchFamily="18" charset="0"/>
              </a:rPr>
              <a:t>2,0 млн</a:t>
            </a:r>
            <a:r>
              <a:rPr lang="ru-RU" sz="1400" dirty="0">
                <a:solidFill>
                  <a:schemeClr val="tx1"/>
                </a:solidFill>
                <a:latin typeface="Times New Roman" panose="02020603050405020304" pitchFamily="18" charset="0"/>
                <a:cs typeface="Times New Roman" panose="02020603050405020304" pitchFamily="18" charset="0"/>
              </a:rPr>
              <a:t>. рублей</a:t>
            </a:r>
          </a:p>
        </p:txBody>
      </p:sp>
      <p:sp>
        <p:nvSpPr>
          <p:cNvPr id="8" name="Овал 7">
            <a:extLst>
              <a:ext uri="{FF2B5EF4-FFF2-40B4-BE49-F238E27FC236}">
                <a16:creationId xmlns="" xmlns:a16="http://schemas.microsoft.com/office/drawing/2014/main" id="{F56388E4-33F6-4EAA-9ECC-812AD5F7CF99}"/>
              </a:ext>
            </a:extLst>
          </p:cNvPr>
          <p:cNvSpPr/>
          <p:nvPr/>
        </p:nvSpPr>
        <p:spPr>
          <a:xfrm>
            <a:off x="4465638" y="2241549"/>
            <a:ext cx="4427537" cy="1038225"/>
          </a:xfrm>
          <a:prstGeom prst="ellipse">
            <a:avLst/>
          </a:prstGeom>
          <a:solidFill>
            <a:schemeClr val="bg2">
              <a:lumMod val="90000"/>
            </a:schemeClr>
          </a:solidFill>
        </p:spPr>
        <p:style>
          <a:lnRef idx="1">
            <a:schemeClr val="accent5"/>
          </a:lnRef>
          <a:fillRef idx="2">
            <a:schemeClr val="accent5"/>
          </a:fillRef>
          <a:effectRef idx="1">
            <a:schemeClr val="accent5"/>
          </a:effectRef>
          <a:fontRef idx="minor">
            <a:schemeClr val="dk1"/>
          </a:fontRef>
        </p:style>
        <p:txBody>
          <a:bodyPr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Средства местных  бюджетов </a:t>
            </a:r>
            <a:r>
              <a:rPr lang="ru-RU" sz="1400" dirty="0" smtClean="0">
                <a:solidFill>
                  <a:schemeClr val="tx1"/>
                </a:solidFill>
                <a:latin typeface="Times New Roman" panose="02020603050405020304" pitchFamily="18" charset="0"/>
                <a:cs typeface="Times New Roman" panose="02020603050405020304" pitchFamily="18" charset="0"/>
              </a:rPr>
              <a:t>3,3 млн</a:t>
            </a:r>
            <a:r>
              <a:rPr lang="ru-RU" sz="1400" dirty="0">
                <a:solidFill>
                  <a:schemeClr val="tx1"/>
                </a:solidFill>
                <a:latin typeface="Times New Roman" panose="02020603050405020304" pitchFamily="18" charset="0"/>
                <a:cs typeface="Times New Roman" panose="02020603050405020304" pitchFamily="18" charset="0"/>
              </a:rPr>
              <a:t>. рублей</a:t>
            </a:r>
          </a:p>
        </p:txBody>
      </p:sp>
      <p:sp>
        <p:nvSpPr>
          <p:cNvPr id="2" name="Заголовок 1">
            <a:extLst>
              <a:ext uri="{FF2B5EF4-FFF2-40B4-BE49-F238E27FC236}">
                <a16:creationId xmlns="" xmlns:a16="http://schemas.microsoft.com/office/drawing/2014/main" id="{2413165D-CECF-42F1-88F8-BC0B78596133}"/>
              </a:ext>
            </a:extLst>
          </p:cNvPr>
          <p:cNvSpPr txBox="1">
            <a:spLocks/>
          </p:cNvSpPr>
          <p:nvPr/>
        </p:nvSpPr>
        <p:spPr>
          <a:xfrm>
            <a:off x="7938" y="0"/>
            <a:ext cx="9136062" cy="720725"/>
          </a:xfrm>
          <a:prstGeom prst="rect">
            <a:avLst/>
          </a:prstGeom>
          <a:solidFill>
            <a:schemeClr val="bg2">
              <a:lumMod val="90000"/>
            </a:schemeClr>
          </a:solidFill>
          <a:effectLst/>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Tx/>
              <a:buSzTx/>
              <a:buFont typeface="Georgia" pitchFamily="18" charset="0"/>
              <a:buNone/>
              <a:defRPr/>
            </a:pPr>
            <a:r>
              <a:rPr lang="ru-RU" altLang="ru-RU" sz="1600" b="0" dirty="0">
                <a:solidFill>
                  <a:prstClr val="black"/>
                </a:solidFill>
                <a:effectLst/>
                <a:latin typeface="Arial" panose="020B0604020202020204" pitchFamily="34" charset="0"/>
                <a:ea typeface="+mn-ea"/>
                <a:cs typeface="Times New Roman" panose="02020603050405020304" pitchFamily="18" charset="0"/>
              </a:rPr>
              <a:t>         </a:t>
            </a:r>
            <a:r>
              <a:rPr lang="ru-RU" altLang="ru-RU" sz="1600" b="0" dirty="0">
                <a:solidFill>
                  <a:prstClr val="black"/>
                </a:solidFill>
                <a:effectLst/>
                <a:latin typeface="Times New Roman" panose="02020603050405020304" pitchFamily="18" charset="0"/>
                <a:ea typeface="+mn-ea"/>
                <a:cs typeface="Times New Roman" panose="02020603050405020304" pitchFamily="18" charset="0"/>
              </a:rPr>
              <a:t>Мероприятия в рамках программы поддержки местных инициатив (ППМИ) в </a:t>
            </a:r>
          </a:p>
          <a:p>
            <a:pPr marL="0" indent="0" algn="ctr">
              <a:buClrTx/>
              <a:buSzTx/>
              <a:buFont typeface="Georgia" pitchFamily="18" charset="0"/>
              <a:buNone/>
              <a:defRPr/>
            </a:pPr>
            <a:r>
              <a:rPr lang="ru-RU" altLang="ru-RU" sz="1600" b="0" dirty="0">
                <a:solidFill>
                  <a:prstClr val="black"/>
                </a:solidFill>
                <a:effectLst/>
                <a:latin typeface="Times New Roman" panose="02020603050405020304" pitchFamily="18" charset="0"/>
                <a:ea typeface="+mn-ea"/>
                <a:cs typeface="Times New Roman" panose="02020603050405020304" pitchFamily="18" charset="0"/>
              </a:rPr>
              <a:t>муниципальном районе Мелеузовский район Республики Башкортостан за </a:t>
            </a:r>
            <a:r>
              <a:rPr lang="ru-RU" altLang="ru-RU" sz="1600" b="0" dirty="0" smtClean="0">
                <a:solidFill>
                  <a:prstClr val="black"/>
                </a:solidFill>
                <a:effectLst/>
                <a:latin typeface="Times New Roman" panose="02020603050405020304" pitchFamily="18" charset="0"/>
                <a:ea typeface="+mn-ea"/>
                <a:cs typeface="Times New Roman" panose="02020603050405020304" pitchFamily="18" charset="0"/>
              </a:rPr>
              <a:t>2019 </a:t>
            </a:r>
            <a:r>
              <a:rPr lang="ru-RU" altLang="ru-RU" sz="1600" b="0" dirty="0">
                <a:solidFill>
                  <a:prstClr val="black"/>
                </a:solidFill>
                <a:effectLst/>
                <a:latin typeface="Times New Roman" panose="02020603050405020304" pitchFamily="18" charset="0"/>
                <a:ea typeface="+mn-ea"/>
                <a:cs typeface="Times New Roman" panose="02020603050405020304" pitchFamily="18" charset="0"/>
              </a:rPr>
              <a:t>год</a:t>
            </a:r>
          </a:p>
        </p:txBody>
      </p:sp>
      <p:pic>
        <p:nvPicPr>
          <p:cNvPr id="177157" name="Picture 3">
            <a:extLst>
              <a:ext uri="{FF2B5EF4-FFF2-40B4-BE49-F238E27FC236}">
                <a16:creationId xmlns="" xmlns:a16="http://schemas.microsoft.com/office/drawing/2014/main" id="{7B97BA73-A0C4-46D8-AA11-2D02BB586B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704850" cy="876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7158" name="TextBox 3">
            <a:extLst>
              <a:ext uri="{FF2B5EF4-FFF2-40B4-BE49-F238E27FC236}">
                <a16:creationId xmlns="" xmlns:a16="http://schemas.microsoft.com/office/drawing/2014/main" id="{3611BB61-512D-4540-8446-E1744C15C4DB}"/>
              </a:ext>
            </a:extLst>
          </p:cNvPr>
          <p:cNvSpPr txBox="1">
            <a:spLocks noChangeArrowheads="1"/>
          </p:cNvSpPr>
          <p:nvPr/>
        </p:nvSpPr>
        <p:spPr bwMode="auto">
          <a:xfrm>
            <a:off x="0" y="862013"/>
            <a:ext cx="88931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altLang="ru-RU" sz="1600" dirty="0">
                <a:latin typeface="Times New Roman" panose="02020603050405020304" pitchFamily="18" charset="0"/>
                <a:cs typeface="Times New Roman" panose="02020603050405020304" pitchFamily="18" charset="0"/>
              </a:rPr>
              <a:t>       В </a:t>
            </a:r>
            <a:r>
              <a:rPr lang="ru-RU" altLang="ru-RU" sz="1600" dirty="0" smtClean="0">
                <a:latin typeface="Times New Roman" panose="02020603050405020304" pitchFamily="18" charset="0"/>
                <a:cs typeface="Times New Roman" panose="02020603050405020304" pitchFamily="18" charset="0"/>
              </a:rPr>
              <a:t>2019 </a:t>
            </a:r>
            <a:r>
              <a:rPr lang="ru-RU" altLang="ru-RU" sz="1600" dirty="0">
                <a:latin typeface="Times New Roman" panose="02020603050405020304" pitchFamily="18" charset="0"/>
                <a:cs typeface="Times New Roman" panose="02020603050405020304" pitchFamily="18" charset="0"/>
              </a:rPr>
              <a:t>году на территории муниципального района Мелеузовский район Республики Башкортостан реализовалось </a:t>
            </a:r>
            <a:r>
              <a:rPr lang="ru-RU" altLang="ru-RU" sz="1600" dirty="0" smtClean="0">
                <a:latin typeface="Times New Roman" panose="02020603050405020304" pitchFamily="18" charset="0"/>
                <a:cs typeface="Times New Roman" panose="02020603050405020304" pitchFamily="18" charset="0"/>
              </a:rPr>
              <a:t>14 </a:t>
            </a:r>
            <a:r>
              <a:rPr lang="ru-RU" altLang="ru-RU" sz="1600" dirty="0">
                <a:latin typeface="Times New Roman" panose="02020603050405020304" pitchFamily="18" charset="0"/>
                <a:cs typeface="Times New Roman" panose="02020603050405020304" pitchFamily="18" charset="0"/>
              </a:rPr>
              <a:t>проектов по программе поддержки местных </a:t>
            </a:r>
            <a:r>
              <a:rPr lang="ru-RU" altLang="ru-RU" sz="1600" dirty="0" smtClean="0">
                <a:latin typeface="Times New Roman" panose="02020603050405020304" pitchFamily="18" charset="0"/>
                <a:cs typeface="Times New Roman" panose="02020603050405020304" pitchFamily="18" charset="0"/>
              </a:rPr>
              <a:t>инициатив.</a:t>
            </a:r>
            <a:endParaRPr lang="ru-RU" altLang="ru-RU" dirty="0"/>
          </a:p>
        </p:txBody>
      </p:sp>
      <p:sp>
        <p:nvSpPr>
          <p:cNvPr id="7" name="Овал 6">
            <a:extLst>
              <a:ext uri="{FF2B5EF4-FFF2-40B4-BE49-F238E27FC236}">
                <a16:creationId xmlns="" xmlns:a16="http://schemas.microsoft.com/office/drawing/2014/main" id="{D3158C17-70BE-4F7E-87C1-44FE4258CCD9}"/>
              </a:ext>
            </a:extLst>
          </p:cNvPr>
          <p:cNvSpPr/>
          <p:nvPr/>
        </p:nvSpPr>
        <p:spPr>
          <a:xfrm>
            <a:off x="4643438" y="1662113"/>
            <a:ext cx="4249737" cy="787400"/>
          </a:xfrm>
          <a:prstGeom prst="ellipse">
            <a:avLst/>
          </a:prstGeom>
          <a:solidFill>
            <a:schemeClr val="bg2">
              <a:lumMod val="75000"/>
            </a:schemeClr>
          </a:solidFill>
        </p:spPr>
        <p:style>
          <a:lnRef idx="1">
            <a:schemeClr val="accent5"/>
          </a:lnRef>
          <a:fillRef idx="2">
            <a:schemeClr val="accent5"/>
          </a:fillRef>
          <a:effectRef idx="1">
            <a:schemeClr val="accent5"/>
          </a:effectRef>
          <a:fontRef idx="minor">
            <a:schemeClr val="dk1"/>
          </a:fontRef>
        </p:style>
        <p:txBody>
          <a:bodyPr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Средства бюджета Республики Башкортостан</a:t>
            </a:r>
          </a:p>
          <a:p>
            <a:pPr algn="ctr">
              <a:defRPr/>
            </a:pPr>
            <a:r>
              <a:rPr lang="ru-RU" sz="1400" dirty="0" smtClean="0">
                <a:solidFill>
                  <a:schemeClr val="tx1"/>
                </a:solidFill>
                <a:latin typeface="Times New Roman" panose="02020603050405020304" pitchFamily="18" charset="0"/>
                <a:cs typeface="Times New Roman" panose="02020603050405020304" pitchFamily="18" charset="0"/>
              </a:rPr>
              <a:t>6,2  </a:t>
            </a:r>
            <a:r>
              <a:rPr lang="ru-RU" sz="1400" dirty="0">
                <a:solidFill>
                  <a:schemeClr val="tx1"/>
                </a:solidFill>
                <a:latin typeface="Times New Roman" panose="02020603050405020304" pitchFamily="18" charset="0"/>
                <a:cs typeface="Times New Roman" panose="02020603050405020304" pitchFamily="18" charset="0"/>
              </a:rPr>
              <a:t>млн. рублей</a:t>
            </a:r>
          </a:p>
        </p:txBody>
      </p:sp>
      <p:sp>
        <p:nvSpPr>
          <p:cNvPr id="6" name="Овал 5">
            <a:extLst>
              <a:ext uri="{FF2B5EF4-FFF2-40B4-BE49-F238E27FC236}">
                <a16:creationId xmlns="" xmlns:a16="http://schemas.microsoft.com/office/drawing/2014/main" id="{51432542-C0FE-4A19-AECD-794D790C24B0}"/>
              </a:ext>
            </a:extLst>
          </p:cNvPr>
          <p:cNvSpPr/>
          <p:nvPr/>
        </p:nvSpPr>
        <p:spPr>
          <a:xfrm>
            <a:off x="2520280" y="1755775"/>
            <a:ext cx="2397125" cy="1798638"/>
          </a:xfrm>
          <a:prstGeom prst="ellipse">
            <a:avLst/>
          </a:prstGeom>
          <a:solidFill>
            <a:schemeClr val="tx1">
              <a:lumMod val="50000"/>
              <a:lumOff val="50000"/>
            </a:schemeClr>
          </a:solidFill>
        </p:spPr>
        <p:style>
          <a:lnRef idx="1">
            <a:schemeClr val="accent3"/>
          </a:lnRef>
          <a:fillRef idx="2">
            <a:schemeClr val="accent3"/>
          </a:fillRef>
          <a:effectRef idx="1">
            <a:schemeClr val="accent3"/>
          </a:effectRef>
          <a:fontRef idx="minor">
            <a:schemeClr val="dk1"/>
          </a:fontRef>
        </p:style>
        <p:txBody>
          <a:bodyPr anchor="ctr"/>
          <a:lstStyle/>
          <a:p>
            <a:pPr algn="ctr">
              <a:defRPr/>
            </a:pPr>
            <a:r>
              <a:rPr lang="ru-RU" sz="1600" b="1" dirty="0">
                <a:solidFill>
                  <a:schemeClr val="tx1"/>
                </a:solidFill>
                <a:latin typeface="Times New Roman" panose="02020603050405020304" pitchFamily="18" charset="0"/>
                <a:cs typeface="Times New Roman" panose="02020603050405020304" pitchFamily="18" charset="0"/>
              </a:rPr>
              <a:t>Всего </a:t>
            </a:r>
          </a:p>
          <a:p>
            <a:pPr algn="ctr">
              <a:defRPr/>
            </a:pPr>
            <a:r>
              <a:rPr lang="ru-RU" sz="1600" b="1" dirty="0" smtClean="0">
                <a:solidFill>
                  <a:schemeClr val="tx1"/>
                </a:solidFill>
                <a:latin typeface="Times New Roman" panose="02020603050405020304" pitchFamily="18" charset="0"/>
                <a:cs typeface="Times New Roman" panose="02020603050405020304" pitchFamily="18" charset="0"/>
              </a:rPr>
              <a:t>11,5  </a:t>
            </a:r>
            <a:r>
              <a:rPr lang="ru-RU" sz="1600" b="1" dirty="0">
                <a:solidFill>
                  <a:schemeClr val="tx1"/>
                </a:solidFill>
                <a:latin typeface="Times New Roman" panose="02020603050405020304" pitchFamily="18" charset="0"/>
                <a:cs typeface="Times New Roman" panose="02020603050405020304" pitchFamily="18" charset="0"/>
              </a:rPr>
              <a:t>млн. рублей</a:t>
            </a:r>
          </a:p>
        </p:txBody>
      </p:sp>
      <p:sp>
        <p:nvSpPr>
          <p:cNvPr id="3" name="Номер слайда 2"/>
          <p:cNvSpPr>
            <a:spLocks noGrp="1"/>
          </p:cNvSpPr>
          <p:nvPr>
            <p:ph type="sldNum" sz="quarter" idx="12"/>
          </p:nvPr>
        </p:nvSpPr>
        <p:spPr>
          <a:xfrm>
            <a:off x="6993706" y="6052"/>
            <a:ext cx="2133600" cy="365125"/>
          </a:xfrm>
        </p:spPr>
        <p:txBody>
          <a:bodyPr/>
          <a:lstStyle/>
          <a:p>
            <a:fld id="{434A3D7E-C280-4DCD-A7E1-93BBC7758E8E}" type="slidenum">
              <a:rPr lang="ru-RU" smtClean="0">
                <a:solidFill>
                  <a:schemeClr val="tx1"/>
                </a:solidFill>
              </a:rPr>
              <a:t>41</a:t>
            </a:fld>
            <a:endParaRPr lang="ru-RU" dirty="0">
              <a:solidFill>
                <a:schemeClr val="tx1"/>
              </a:solidFill>
            </a:endParaRPr>
          </a:p>
        </p:txBody>
      </p:sp>
      <p:sp>
        <p:nvSpPr>
          <p:cNvPr id="4" name="Скругленный прямоугольник 3"/>
          <p:cNvSpPr/>
          <p:nvPr/>
        </p:nvSpPr>
        <p:spPr>
          <a:xfrm>
            <a:off x="3942" y="1708944"/>
            <a:ext cx="2352427"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smtClean="0">
                <a:solidFill>
                  <a:schemeClr val="tx1"/>
                </a:solidFill>
                <a:latin typeface="Times New Roman" panose="02020603050405020304" pitchFamily="18" charset="0"/>
                <a:cs typeface="Times New Roman" panose="02020603050405020304" pitchFamily="18" charset="0"/>
              </a:rPr>
              <a:t>Капитальный ремонт бассейна  -3,6 </a:t>
            </a:r>
            <a:r>
              <a:rPr lang="ru-RU" sz="1400" dirty="0" err="1" smtClean="0">
                <a:solidFill>
                  <a:schemeClr val="tx1"/>
                </a:solidFill>
                <a:latin typeface="Times New Roman" panose="02020603050405020304" pitchFamily="18" charset="0"/>
                <a:cs typeface="Times New Roman" panose="02020603050405020304" pitchFamily="18" charset="0"/>
              </a:rPr>
              <a:t>млн.руб</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1" name="Скругленный прямоугольник 20"/>
          <p:cNvSpPr/>
          <p:nvPr/>
        </p:nvSpPr>
        <p:spPr>
          <a:xfrm>
            <a:off x="0" y="2413792"/>
            <a:ext cx="3033167"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err="1">
                <a:solidFill>
                  <a:schemeClr val="tx1"/>
                </a:solidFill>
                <a:latin typeface="Times New Roman" panose="02020603050405020304" pitchFamily="18" charset="0"/>
                <a:cs typeface="Times New Roman" panose="02020603050405020304" pitchFamily="18" charset="0"/>
              </a:rPr>
              <a:t>Кап.ремонт</a:t>
            </a:r>
            <a:r>
              <a:rPr lang="ru-RU" sz="1400" dirty="0">
                <a:solidFill>
                  <a:schemeClr val="tx1"/>
                </a:solidFill>
                <a:latin typeface="Times New Roman" panose="02020603050405020304" pitchFamily="18" charset="0"/>
                <a:cs typeface="Times New Roman" panose="02020603050405020304" pitchFamily="18" charset="0"/>
              </a:rPr>
              <a:t> </a:t>
            </a:r>
            <a:r>
              <a:rPr lang="ru-RU" sz="1400" dirty="0" smtClean="0">
                <a:solidFill>
                  <a:schemeClr val="tx1"/>
                </a:solidFill>
                <a:latin typeface="Times New Roman" panose="02020603050405020304" pitchFamily="18" charset="0"/>
                <a:cs typeface="Times New Roman" panose="02020603050405020304" pitchFamily="18" charset="0"/>
              </a:rPr>
              <a:t>водопровода,  пожарного депо, уличного освещения  2,28  </a:t>
            </a:r>
            <a:r>
              <a:rPr lang="ru-RU" sz="1400" dirty="0" err="1">
                <a:solidFill>
                  <a:schemeClr val="tx1"/>
                </a:solidFill>
                <a:latin typeface="Times New Roman" panose="02020603050405020304" pitchFamily="18" charset="0"/>
                <a:cs typeface="Times New Roman" panose="02020603050405020304" pitchFamily="18" charset="0"/>
              </a:rPr>
              <a:t>млн.рублей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25896" y="4674394"/>
            <a:ext cx="3339926"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Приобретение спортивных площадок </a:t>
            </a:r>
            <a:r>
              <a:rPr lang="ru-RU" sz="1400" dirty="0" smtClean="0">
                <a:solidFill>
                  <a:schemeClr val="tx1"/>
                </a:solidFill>
                <a:latin typeface="Times New Roman" panose="02020603050405020304" pitchFamily="18" charset="0"/>
                <a:cs typeface="Times New Roman" panose="02020603050405020304" pitchFamily="18" charset="0"/>
              </a:rPr>
              <a:t>1,88 </a:t>
            </a:r>
            <a:r>
              <a:rPr lang="ru-RU" sz="1400" dirty="0" err="1">
                <a:solidFill>
                  <a:schemeClr val="tx1"/>
                </a:solidFill>
                <a:latin typeface="Times New Roman" panose="02020603050405020304" pitchFamily="18" charset="0"/>
                <a:cs typeface="Times New Roman" panose="02020603050405020304" pitchFamily="18" charset="0"/>
              </a:rPr>
              <a:t>млн.рублей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8260" y="3900884"/>
            <a:ext cx="3287291"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smtClean="0">
                <a:solidFill>
                  <a:schemeClr val="tx1"/>
                </a:solidFill>
                <a:latin typeface="Times New Roman" panose="02020603050405020304" pitchFamily="18" charset="0"/>
                <a:cs typeface="Times New Roman" panose="02020603050405020304" pitchFamily="18" charset="0"/>
              </a:rPr>
              <a:t>Установка  обелисков и памятников  участников ВОВ -2,06 </a:t>
            </a:r>
            <a:r>
              <a:rPr lang="ru-RU" sz="1400" dirty="0" err="1" smtClean="0">
                <a:solidFill>
                  <a:schemeClr val="tx1"/>
                </a:solidFill>
                <a:latin typeface="Times New Roman" panose="02020603050405020304" pitchFamily="18" charset="0"/>
                <a:cs typeface="Times New Roman" panose="02020603050405020304" pitchFamily="18" charset="0"/>
              </a:rPr>
              <a:t>млн.рублей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2406" y="3157934"/>
            <a:ext cx="3177183"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Ремонт муниципальных учреждений </a:t>
            </a:r>
            <a:r>
              <a:rPr lang="ru-RU" sz="1400" dirty="0" smtClean="0">
                <a:solidFill>
                  <a:schemeClr val="tx1"/>
                </a:solidFill>
                <a:latin typeface="Times New Roman" panose="02020603050405020304" pitchFamily="18" charset="0"/>
                <a:cs typeface="Times New Roman" panose="02020603050405020304" pitchFamily="18" charset="0"/>
              </a:rPr>
              <a:t>1,1 </a:t>
            </a:r>
            <a:r>
              <a:rPr lang="ru-RU" sz="1400" dirty="0" err="1">
                <a:solidFill>
                  <a:schemeClr val="tx1"/>
                </a:solidFill>
                <a:latin typeface="Times New Roman" panose="02020603050405020304" pitchFamily="18" charset="0"/>
                <a:cs typeface="Times New Roman" panose="02020603050405020304" pitchFamily="18" charset="0"/>
              </a:rPr>
              <a:t>млн.рублей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0" name="Скругленный прямоугольник 19"/>
          <p:cNvSpPr/>
          <p:nvPr/>
        </p:nvSpPr>
        <p:spPr>
          <a:xfrm>
            <a:off x="-36512" y="5471566"/>
            <a:ext cx="3339926"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smtClean="0">
                <a:solidFill>
                  <a:schemeClr val="tx1"/>
                </a:solidFill>
                <a:latin typeface="Times New Roman" panose="02020603050405020304" pitchFamily="18" charset="0"/>
                <a:cs typeface="Times New Roman" panose="02020603050405020304" pitchFamily="18" charset="0"/>
              </a:rPr>
              <a:t>Капитальный ремонт ограждений кладбищ – 0,62 </a:t>
            </a:r>
            <a:r>
              <a:rPr lang="ru-RU" sz="1400" dirty="0" err="1">
                <a:solidFill>
                  <a:schemeClr val="tx1"/>
                </a:solidFill>
                <a:latin typeface="Times New Roman" panose="02020603050405020304" pitchFamily="18" charset="0"/>
                <a:cs typeface="Times New Roman" panose="02020603050405020304" pitchFamily="18" charset="0"/>
              </a:rPr>
              <a:t>млн.рублей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8802" y="4924155"/>
            <a:ext cx="1408504" cy="1899675"/>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5093" y="5280343"/>
            <a:ext cx="2067529" cy="1550647"/>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5866" y="4052888"/>
            <a:ext cx="2156353" cy="1617265"/>
          </a:xfrm>
          <a:prstGeom prst="rect">
            <a:avLst/>
          </a:prstGeom>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0721" y="4068254"/>
            <a:ext cx="1616119" cy="1212089"/>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5662" y="5435529"/>
            <a:ext cx="1860614" cy="13954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9A82D76A-CB30-49A7-A4C1-1B5E8317AD66}"/>
              </a:ext>
            </a:extLst>
          </p:cNvPr>
          <p:cNvSpPr txBox="1">
            <a:spLocks/>
          </p:cNvSpPr>
          <p:nvPr/>
        </p:nvSpPr>
        <p:spPr>
          <a:xfrm>
            <a:off x="8434" y="-1"/>
            <a:ext cx="9135566" cy="692697"/>
          </a:xfrm>
          <a:prstGeom prst="rect">
            <a:avLst/>
          </a:prstGeom>
          <a:solidFill>
            <a:schemeClr val="bg2">
              <a:lumMod val="90000"/>
            </a:schemeClr>
          </a:solidFill>
          <a:ln>
            <a:noFill/>
          </a:ln>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eaLnBrk="1" fontAlgn="auto" hangingPunct="1">
              <a:spcAft>
                <a:spcPts val="0"/>
              </a:spcAft>
              <a:buFont typeface="Georgia" pitchFamily="18" charset="0"/>
              <a:buNone/>
              <a:defRPr/>
            </a:pPr>
            <a:r>
              <a:rPr lang="ru-RU" sz="1600" dirty="0">
                <a:solidFill>
                  <a:schemeClr val="bg1"/>
                </a:solidFill>
                <a:latin typeface="Times New Roman" panose="02020603050405020304" pitchFamily="18" charset="0"/>
                <a:cs typeface="Times New Roman" panose="02020603050405020304" pitchFamily="18" charset="0"/>
              </a:rPr>
              <a:t>                   </a:t>
            </a:r>
            <a:r>
              <a:rPr lang="ru-RU" sz="1600" b="0" dirty="0">
                <a:ln w="0">
                  <a:noFill/>
                </a:ln>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Исполнение наказов избирателей, адресованных</a:t>
            </a:r>
          </a:p>
          <a:p>
            <a:pPr marL="0" indent="0" algn="ctr" eaLnBrk="1" fontAlgn="auto" hangingPunct="1">
              <a:spcAft>
                <a:spcPts val="0"/>
              </a:spcAft>
              <a:buFont typeface="Georgia" pitchFamily="18" charset="0"/>
              <a:buNone/>
              <a:defRPr/>
            </a:pPr>
            <a:r>
              <a:rPr lang="ru-RU" sz="1600" b="0" dirty="0">
                <a:ln w="0">
                  <a:noFill/>
                </a:ln>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депутатам Госсобрания – Курултая РБ в </a:t>
            </a:r>
            <a:r>
              <a:rPr lang="ru-RU" sz="1600" b="0" dirty="0" smtClean="0">
                <a:ln w="0">
                  <a:noFill/>
                </a:ln>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2019 </a:t>
            </a:r>
            <a:r>
              <a:rPr lang="ru-RU" sz="1600" b="0" dirty="0">
                <a:ln w="0">
                  <a:noFill/>
                </a:ln>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году</a:t>
            </a:r>
          </a:p>
        </p:txBody>
      </p:sp>
      <p:pic>
        <p:nvPicPr>
          <p:cNvPr id="179203" name="Picture 3">
            <a:extLst>
              <a:ext uri="{FF2B5EF4-FFF2-40B4-BE49-F238E27FC236}">
                <a16:creationId xmlns="" xmlns:a16="http://schemas.microsoft.com/office/drawing/2014/main" id="{F1D2BEA9-B4D4-4637-82F6-BCF236B57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4" y="-15876"/>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010400" y="-6649"/>
            <a:ext cx="2133600" cy="365125"/>
          </a:xfrm>
        </p:spPr>
        <p:txBody>
          <a:bodyPr/>
          <a:lstStyle/>
          <a:p>
            <a:fld id="{434A3D7E-C280-4DCD-A7E1-93BBC7758E8E}" type="slidenum">
              <a:rPr lang="ru-RU" smtClean="0">
                <a:solidFill>
                  <a:schemeClr val="tx1"/>
                </a:solidFill>
              </a:rPr>
              <a:t>42</a:t>
            </a:fld>
            <a:endParaRPr lang="ru-RU" dirty="0">
              <a:solidFill>
                <a:schemeClr val="tx1"/>
              </a:solidFill>
            </a:endParaRPr>
          </a:p>
        </p:txBody>
      </p:sp>
      <p:graphicFrame>
        <p:nvGraphicFramePr>
          <p:cNvPr id="11" name="Таблица 10">
            <a:extLst>
              <a:ext uri="{FF2B5EF4-FFF2-40B4-BE49-F238E27FC236}">
                <a16:creationId xmlns:a16="http://schemas.microsoft.com/office/drawing/2014/main" xmlns="" id="{F521BEDE-85DF-4D90-AC40-7653E8594B3E}"/>
              </a:ext>
            </a:extLst>
          </p:cNvPr>
          <p:cNvGraphicFramePr>
            <a:graphicFrameLocks noGrp="1"/>
          </p:cNvGraphicFramePr>
          <p:nvPr>
            <p:extLst>
              <p:ext uri="{D42A27DB-BD31-4B8C-83A1-F6EECF244321}">
                <p14:modId xmlns:p14="http://schemas.microsoft.com/office/powerpoint/2010/main" val="2916375404"/>
              </p:ext>
            </p:extLst>
          </p:nvPr>
        </p:nvGraphicFramePr>
        <p:xfrm>
          <a:off x="7938" y="3024188"/>
          <a:ext cx="9136062" cy="3843339"/>
        </p:xfrm>
        <a:graphic>
          <a:graphicData uri="http://schemas.openxmlformats.org/drawingml/2006/table">
            <a:tbl>
              <a:tblPr firstRow="1" bandRow="1">
                <a:tableStyleId>{F5AB1C69-6EDB-4FF4-983F-18BD219EF322}</a:tableStyleId>
              </a:tblPr>
              <a:tblGrid>
                <a:gridCol w="5211920">
                  <a:extLst>
                    <a:ext uri="{9D8B030D-6E8A-4147-A177-3AD203B41FA5}">
                      <a16:colId xmlns:a16="http://schemas.microsoft.com/office/drawing/2014/main" xmlns="" val="20000"/>
                    </a:ext>
                  </a:extLst>
                </a:gridCol>
                <a:gridCol w="1172185">
                  <a:extLst>
                    <a:ext uri="{9D8B030D-6E8A-4147-A177-3AD203B41FA5}">
                      <a16:colId xmlns:a16="http://schemas.microsoft.com/office/drawing/2014/main" xmlns="" val="20001"/>
                    </a:ext>
                  </a:extLst>
                </a:gridCol>
                <a:gridCol w="1557066">
                  <a:extLst>
                    <a:ext uri="{9D8B030D-6E8A-4147-A177-3AD203B41FA5}">
                      <a16:colId xmlns:a16="http://schemas.microsoft.com/office/drawing/2014/main" xmlns="" val="20002"/>
                    </a:ext>
                  </a:extLst>
                </a:gridCol>
                <a:gridCol w="1194891">
                  <a:extLst>
                    <a:ext uri="{9D8B030D-6E8A-4147-A177-3AD203B41FA5}">
                      <a16:colId xmlns:a16="http://schemas.microsoft.com/office/drawing/2014/main" xmlns="" val="20003"/>
                    </a:ext>
                  </a:extLst>
                </a:gridCol>
              </a:tblGrid>
              <a:tr h="841858">
                <a:tc>
                  <a:txBody>
                    <a:bodyPr/>
                    <a:lstStyle/>
                    <a:p>
                      <a:pPr algn="ctr"/>
                      <a:r>
                        <a:rPr lang="ru-RU" sz="1600" dirty="0">
                          <a:solidFill>
                            <a:schemeClr val="tx1"/>
                          </a:solidFill>
                          <a:latin typeface="Times New Roman" panose="02020603050405020304" pitchFamily="18" charset="0"/>
                          <a:cs typeface="Times New Roman" panose="02020603050405020304" pitchFamily="18" charset="0"/>
                        </a:rPr>
                        <a:t>Наименование</a:t>
                      </a:r>
                      <a:r>
                        <a:rPr lang="ru-RU" sz="1600" baseline="0" dirty="0">
                          <a:solidFill>
                            <a:schemeClr val="tx1"/>
                          </a:solidFill>
                          <a:latin typeface="Times New Roman" panose="02020603050405020304" pitchFamily="18" charset="0"/>
                          <a:cs typeface="Times New Roman" panose="02020603050405020304" pitchFamily="18" charset="0"/>
                        </a:rPr>
                        <a:t> работ</a:t>
                      </a:r>
                      <a:endParaRPr lang="ru-RU" sz="1600" dirty="0">
                        <a:solidFill>
                          <a:schemeClr val="tx1"/>
                        </a:solidFill>
                        <a:latin typeface="Times New Roman" panose="02020603050405020304" pitchFamily="18" charset="0"/>
                        <a:cs typeface="Times New Roman" panose="02020603050405020304" pitchFamily="18" charset="0"/>
                      </a:endParaRP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600" dirty="0">
                          <a:solidFill>
                            <a:schemeClr val="tx1"/>
                          </a:solidFill>
                          <a:latin typeface="Times New Roman" panose="02020603050405020304" pitchFamily="18" charset="0"/>
                          <a:cs typeface="Times New Roman" panose="02020603050405020304" pitchFamily="18" charset="0"/>
                        </a:rPr>
                        <a:t>Всего, в  том числе:</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600" dirty="0">
                          <a:solidFill>
                            <a:schemeClr val="tx1"/>
                          </a:solidFill>
                          <a:latin typeface="Times New Roman" panose="02020603050405020304" pitchFamily="18" charset="0"/>
                          <a:cs typeface="Times New Roman" panose="02020603050405020304" pitchFamily="18" charset="0"/>
                        </a:rPr>
                        <a:t>бюджет Республики Башкортостан</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600" dirty="0">
                          <a:solidFill>
                            <a:schemeClr val="tx1"/>
                          </a:solidFill>
                          <a:latin typeface="Times New Roman" panose="02020603050405020304" pitchFamily="18" charset="0"/>
                          <a:cs typeface="Times New Roman" panose="02020603050405020304" pitchFamily="18" charset="0"/>
                        </a:rPr>
                        <a:t>местные бюджеты</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579074">
                <a:tc>
                  <a:txBody>
                    <a:bodyPr/>
                    <a:lstStyle/>
                    <a:p>
                      <a:r>
                        <a:rPr lang="ru-RU" sz="1600" dirty="0">
                          <a:latin typeface="Times New Roman" panose="02020603050405020304" pitchFamily="18" charset="0"/>
                          <a:cs typeface="Times New Roman" panose="02020603050405020304" pitchFamily="18" charset="0"/>
                        </a:rPr>
                        <a:t>Монтаж уличного освещения в сельских населенных пунктах</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329,1</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296,2</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32,9</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822913">
                <a:tc>
                  <a:txBody>
                    <a:bodyPr/>
                    <a:lstStyle/>
                    <a:p>
                      <a:r>
                        <a:rPr lang="ru-RU" sz="1600" dirty="0">
                          <a:latin typeface="Times New Roman" panose="02020603050405020304" pitchFamily="18" charset="0"/>
                          <a:cs typeface="Times New Roman" panose="02020603050405020304" pitchFamily="18" charset="0"/>
                        </a:rPr>
                        <a:t>Приобретение оборудования для кабинета ПДД Лицея № 6, оборудования для игровой площадки Д/с № 10, устройство площадки для сдачи норм ГТО на территории гимназии № 9</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678,0</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618,1</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59,9</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386844">
                <a:tc>
                  <a:txBody>
                    <a:bodyPr/>
                    <a:lstStyle/>
                    <a:p>
                      <a:r>
                        <a:rPr lang="ru-RU" sz="1600" dirty="0">
                          <a:latin typeface="Times New Roman" panose="02020603050405020304" pitchFamily="18" charset="0"/>
                          <a:cs typeface="Times New Roman" panose="02020603050405020304" pitchFamily="18" charset="0"/>
                        </a:rPr>
                        <a:t>Ремонт</a:t>
                      </a:r>
                      <a:r>
                        <a:rPr lang="ru-RU" sz="1600" baseline="0" dirty="0">
                          <a:latin typeface="Times New Roman" panose="02020603050405020304" pitchFamily="18" charset="0"/>
                          <a:cs typeface="Times New Roman" panose="02020603050405020304" pitchFamily="18" charset="0"/>
                        </a:rPr>
                        <a:t> зданий сельских домов культуры</a:t>
                      </a:r>
                      <a:endParaRPr lang="ru-RU" sz="1600" dirty="0">
                        <a:latin typeface="Times New Roman" panose="02020603050405020304" pitchFamily="18" charset="0"/>
                        <a:cs typeface="Times New Roman" panose="02020603050405020304" pitchFamily="18" charset="0"/>
                      </a:endParaRP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2 022,0</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1 772,0</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250,0</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554618">
                <a:tc>
                  <a:txBody>
                    <a:bodyPr/>
                    <a:lstStyle/>
                    <a:p>
                      <a:r>
                        <a:rPr lang="ru-RU" sz="1600" dirty="0">
                          <a:latin typeface="Times New Roman" panose="02020603050405020304" pitchFamily="18" charset="0"/>
                          <a:cs typeface="Times New Roman" panose="02020603050405020304" pitchFamily="18" charset="0"/>
                        </a:rPr>
                        <a:t>Ограждение общественной территории, территории детских садов и другие</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1 283,3</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1 154,0</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dirty="0">
                          <a:latin typeface="Times New Roman" panose="02020603050405020304" pitchFamily="18" charset="0"/>
                          <a:cs typeface="Times New Roman" panose="02020603050405020304" pitchFamily="18" charset="0"/>
                        </a:rPr>
                        <a:t>129,3</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389735">
                <a:tc>
                  <a:txBody>
                    <a:bodyPr/>
                    <a:lstStyle/>
                    <a:p>
                      <a:r>
                        <a:rPr lang="ru-RU" sz="1900" dirty="0">
                          <a:latin typeface="Times New Roman" panose="02020603050405020304" pitchFamily="18" charset="0"/>
                          <a:cs typeface="Times New Roman" panose="02020603050405020304" pitchFamily="18" charset="0"/>
                        </a:rPr>
                        <a:t>Всего</a:t>
                      </a:r>
                      <a:endParaRPr lang="ru-RU" sz="1900" b="1" dirty="0">
                        <a:latin typeface="Times New Roman" panose="02020603050405020304" pitchFamily="18" charset="0"/>
                        <a:cs typeface="Times New Roman" panose="02020603050405020304" pitchFamily="18" charset="0"/>
                      </a:endParaRP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b="1" dirty="0">
                          <a:latin typeface="Times New Roman" panose="02020603050405020304" pitchFamily="18" charset="0"/>
                          <a:cs typeface="Times New Roman" panose="02020603050405020304" pitchFamily="18" charset="0"/>
                        </a:rPr>
                        <a:t>4 312,4</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b="1" dirty="0">
                          <a:latin typeface="Times New Roman" panose="02020603050405020304" pitchFamily="18" charset="0"/>
                          <a:cs typeface="Times New Roman" panose="02020603050405020304" pitchFamily="18" charset="0"/>
                        </a:rPr>
                        <a:t>3 840,3</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900" b="1" dirty="0">
                          <a:latin typeface="Times New Roman" panose="02020603050405020304" pitchFamily="18" charset="0"/>
                          <a:cs typeface="Times New Roman" panose="02020603050405020304" pitchFamily="18" charset="0"/>
                        </a:rPr>
                        <a:t>472,1</a:t>
                      </a:r>
                    </a:p>
                  </a:txBody>
                  <a:tcPr marL="91456" marR="91456"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12" name="TextBox 1">
            <a:extLst>
              <a:ext uri="{FF2B5EF4-FFF2-40B4-BE49-F238E27FC236}">
                <a16:creationId xmlns:a16="http://schemas.microsoft.com/office/drawing/2014/main" xmlns="" id="{4F30E533-2A68-4A57-9F36-0EB88E8EEE2C}"/>
              </a:ext>
            </a:extLst>
          </p:cNvPr>
          <p:cNvSpPr txBox="1">
            <a:spLocks noChangeArrowheads="1"/>
          </p:cNvSpPr>
          <p:nvPr/>
        </p:nvSpPr>
        <p:spPr bwMode="auto">
          <a:xfrm>
            <a:off x="0" y="2627313"/>
            <a:ext cx="9136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b="1" dirty="0">
                <a:solidFill>
                  <a:srgbClr val="000000"/>
                </a:solidFill>
              </a:rPr>
              <a:t>Исполнение наказов избирателей в 2019 году, тыс. рублей</a:t>
            </a:r>
          </a:p>
        </p:txBody>
      </p:sp>
      <p:graphicFrame>
        <p:nvGraphicFramePr>
          <p:cNvPr id="13" name="Схема 12">
            <a:extLst>
              <a:ext uri="{FF2B5EF4-FFF2-40B4-BE49-F238E27FC236}">
                <a16:creationId xmlns:a16="http://schemas.microsoft.com/office/drawing/2014/main" xmlns="" id="{6DD4B190-1498-4EDC-9AF4-2CDDC7260CFE}"/>
              </a:ext>
            </a:extLst>
          </p:cNvPr>
          <p:cNvGraphicFramePr/>
          <p:nvPr>
            <p:extLst>
              <p:ext uri="{D42A27DB-BD31-4B8C-83A1-F6EECF244321}">
                <p14:modId xmlns:p14="http://schemas.microsoft.com/office/powerpoint/2010/main" val="1449680337"/>
              </p:ext>
            </p:extLst>
          </p:nvPr>
        </p:nvGraphicFramePr>
        <p:xfrm>
          <a:off x="15874" y="860424"/>
          <a:ext cx="9128126" cy="1697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a:extLst>
              <a:ext uri="{FF2B5EF4-FFF2-40B4-BE49-F238E27FC236}">
                <a16:creationId xmlns="" xmlns:a16="http://schemas.microsoft.com/office/drawing/2014/main" id="{B40E64AB-AC05-42FA-AE9D-5D765768E41B}"/>
              </a:ext>
            </a:extLst>
          </p:cNvPr>
          <p:cNvSpPr>
            <a:spLocks noGrp="1" noRot="1" noChangeArrowheads="1"/>
          </p:cNvSpPr>
          <p:nvPr>
            <p:ph type="title"/>
          </p:nvPr>
        </p:nvSpPr>
        <p:spPr>
          <a:xfrm>
            <a:off x="0" y="0"/>
            <a:ext cx="9144000" cy="692696"/>
          </a:xfrm>
          <a:solidFill>
            <a:schemeClr val="bg2">
              <a:lumMod val="90000"/>
            </a:schemeClr>
          </a:solidFill>
          <a:ln>
            <a:noFill/>
          </a:ln>
        </p:spPr>
        <p:txBody>
          <a:bodyPr>
            <a:normAutofit/>
          </a:bodyPr>
          <a:lstStyle/>
          <a:p>
            <a:pPr algn="ctr" eaLnBrk="1" fontAlgn="auto" hangingPunct="1">
              <a:spcAft>
                <a:spcPts val="0"/>
              </a:spcAft>
              <a:buFont typeface="Georgia" panose="02040502050405020303" pitchFamily="18" charset="0"/>
              <a:buNone/>
              <a:defRPr/>
            </a:pPr>
            <a:r>
              <a:rPr lang="ru-RU" altLang="ru-RU" sz="1600" dirty="0">
                <a:solidFill>
                  <a:schemeClr val="tx1">
                    <a:lumMod val="95000"/>
                    <a:lumOff val="5000"/>
                  </a:schemeClr>
                </a:solidFill>
                <a:latin typeface="+mn-lt"/>
              </a:rPr>
              <a:t>                  </a:t>
            </a:r>
            <a:r>
              <a:rPr lang="ru-RU" altLang="ru-RU" sz="1600" dirty="0">
                <a:solidFill>
                  <a:schemeClr val="tx1"/>
                </a:solidFill>
                <a:latin typeface="Times New Roman" panose="02020603050405020304" pitchFamily="18" charset="0"/>
                <a:cs typeface="Times New Roman" panose="02020603050405020304" pitchFamily="18" charset="0"/>
              </a:rPr>
              <a:t>Перечень муниципальных программ муниципального района Мелеузовский </a:t>
            </a:r>
            <a:br>
              <a:rPr lang="ru-RU" altLang="ru-RU" sz="1600" dirty="0">
                <a:solidFill>
                  <a:schemeClr val="tx1"/>
                </a:solidFill>
                <a:latin typeface="Times New Roman" panose="02020603050405020304" pitchFamily="18" charset="0"/>
                <a:cs typeface="Times New Roman" panose="02020603050405020304" pitchFamily="18" charset="0"/>
              </a:rPr>
            </a:br>
            <a:r>
              <a:rPr lang="ru-RU" altLang="ru-RU" sz="1600" dirty="0">
                <a:solidFill>
                  <a:schemeClr val="tx1"/>
                </a:solidFill>
                <a:latin typeface="Times New Roman" panose="02020603050405020304" pitchFamily="18" charset="0"/>
                <a:cs typeface="Times New Roman" panose="02020603050405020304" pitchFamily="18" charset="0"/>
              </a:rPr>
              <a:t>              район Республики Башкортостан на </a:t>
            </a:r>
            <a:r>
              <a:rPr lang="ru-RU" altLang="ru-RU" sz="1600" dirty="0" smtClean="0">
                <a:solidFill>
                  <a:schemeClr val="tx1"/>
                </a:solidFill>
                <a:latin typeface="Times New Roman" panose="02020603050405020304" pitchFamily="18" charset="0"/>
                <a:cs typeface="Times New Roman" panose="02020603050405020304" pitchFamily="18" charset="0"/>
              </a:rPr>
              <a:t>2019 </a:t>
            </a:r>
            <a:r>
              <a:rPr lang="ru-RU" altLang="ru-RU" sz="1600" dirty="0">
                <a:solidFill>
                  <a:schemeClr val="tx1"/>
                </a:solidFill>
                <a:latin typeface="Times New Roman" panose="02020603050405020304" pitchFamily="18" charset="0"/>
                <a:cs typeface="Times New Roman" panose="02020603050405020304" pitchFamily="18" charset="0"/>
              </a:rPr>
              <a:t>год</a:t>
            </a:r>
          </a:p>
        </p:txBody>
      </p:sp>
      <p:sp>
        <p:nvSpPr>
          <p:cNvPr id="2" name="Номер слайда 1"/>
          <p:cNvSpPr>
            <a:spLocks noGrp="1"/>
          </p:cNvSpPr>
          <p:nvPr>
            <p:ph type="sldNum" sz="quarter" idx="12"/>
          </p:nvPr>
        </p:nvSpPr>
        <p:spPr>
          <a:xfrm>
            <a:off x="7010400" y="0"/>
            <a:ext cx="2133600" cy="365125"/>
          </a:xfrm>
        </p:spPr>
        <p:txBody>
          <a:bodyPr/>
          <a:lstStyle/>
          <a:p>
            <a:pPr>
              <a:defRPr/>
            </a:pPr>
            <a:fld id="{2D8E93F0-7722-4565-A6A6-DA02C6FE3922}" type="slidenum">
              <a:rPr lang="en-US" smtClean="0">
                <a:solidFill>
                  <a:schemeClr val="tx1"/>
                </a:solidFill>
              </a:rPr>
              <a:pPr>
                <a:defRPr/>
              </a:pPr>
              <a:t>43</a:t>
            </a:fld>
            <a:endParaRPr lang="en-US" dirty="0">
              <a:solidFill>
                <a:schemeClr val="tx1"/>
              </a:solidFill>
            </a:endParaRPr>
          </a:p>
        </p:txBody>
      </p:sp>
      <p:pic>
        <p:nvPicPr>
          <p:cNvPr id="66638" name="Picture 3">
            <a:extLst>
              <a:ext uri="{FF2B5EF4-FFF2-40B4-BE49-F238E27FC236}">
                <a16:creationId xmlns="" xmlns:a16="http://schemas.microsoft.com/office/drawing/2014/main" id="{D6DBCFD5-F1EB-4441-98FC-DEA5FBCD3A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20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Скругленный прямоугольник 4"/>
          <p:cNvSpPr/>
          <p:nvPr/>
        </p:nvSpPr>
        <p:spPr>
          <a:xfrm rot="10800000" flipV="1">
            <a:off x="7164288" y="726606"/>
            <a:ext cx="1979712" cy="1115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solidFill>
                <a:latin typeface="Times New Roman" panose="02020603050405020304" pitchFamily="18" charset="0"/>
                <a:cs typeface="Times New Roman" panose="02020603050405020304" pitchFamily="18" charset="0"/>
              </a:rPr>
              <a:t>в </a:t>
            </a:r>
            <a:r>
              <a:rPr lang="ru-RU" sz="1000" dirty="0" err="1">
                <a:solidFill>
                  <a:schemeClr val="tx1"/>
                </a:solidFill>
                <a:latin typeface="Times New Roman" panose="02020603050405020304" pitchFamily="18" charset="0"/>
                <a:cs typeface="Times New Roman" panose="02020603050405020304" pitchFamily="18" charset="0"/>
              </a:rPr>
              <a:t>тыс.рублей</a:t>
            </a:r>
            <a:endParaRPr lang="ru-RU" sz="1000"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534086096"/>
              </p:ext>
            </p:extLst>
          </p:nvPr>
        </p:nvGraphicFramePr>
        <p:xfrm>
          <a:off x="539552" y="872359"/>
          <a:ext cx="8504557" cy="5869010"/>
        </p:xfrm>
        <a:graphic>
          <a:graphicData uri="http://schemas.openxmlformats.org/drawingml/2006/table">
            <a:tbl>
              <a:tblPr>
                <a:tableStyleId>{0505E3EF-67EA-436B-97B2-0124C06EBD24}</a:tableStyleId>
              </a:tblPr>
              <a:tblGrid>
                <a:gridCol w="3813254">
                  <a:extLst>
                    <a:ext uri="{9D8B030D-6E8A-4147-A177-3AD203B41FA5}">
                      <a16:colId xmlns="" xmlns:a16="http://schemas.microsoft.com/office/drawing/2014/main" val="20000"/>
                    </a:ext>
                  </a:extLst>
                </a:gridCol>
                <a:gridCol w="1347541">
                  <a:extLst>
                    <a:ext uri="{9D8B030D-6E8A-4147-A177-3AD203B41FA5}">
                      <a16:colId xmlns="" xmlns:a16="http://schemas.microsoft.com/office/drawing/2014/main" val="20001"/>
                    </a:ext>
                  </a:extLst>
                </a:gridCol>
                <a:gridCol w="1193432">
                  <a:extLst>
                    <a:ext uri="{9D8B030D-6E8A-4147-A177-3AD203B41FA5}">
                      <a16:colId xmlns="" xmlns:a16="http://schemas.microsoft.com/office/drawing/2014/main" val="20002"/>
                    </a:ext>
                  </a:extLst>
                </a:gridCol>
                <a:gridCol w="1046493">
                  <a:extLst>
                    <a:ext uri="{9D8B030D-6E8A-4147-A177-3AD203B41FA5}">
                      <a16:colId xmlns="" xmlns:a16="http://schemas.microsoft.com/office/drawing/2014/main" val="20003"/>
                    </a:ext>
                  </a:extLst>
                </a:gridCol>
                <a:gridCol w="1103837">
                  <a:extLst>
                    <a:ext uri="{9D8B030D-6E8A-4147-A177-3AD203B41FA5}">
                      <a16:colId xmlns="" xmlns:a16="http://schemas.microsoft.com/office/drawing/2014/main" val="20004"/>
                    </a:ext>
                  </a:extLst>
                </a:gridCol>
              </a:tblGrid>
              <a:tr h="608335">
                <a:tc>
                  <a:txBody>
                    <a:bodyPr/>
                    <a:lstStyle/>
                    <a:p>
                      <a:pPr algn="ctr" fontAlgn="ctr"/>
                      <a:r>
                        <a:rPr lang="ru-RU" sz="1100" u="none" strike="noStrike" dirty="0">
                          <a:effectLst/>
                        </a:rPr>
                        <a:t>Наименование муниципальной программы</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nchor="ctr">
                    <a:solidFill>
                      <a:schemeClr val="bg2">
                        <a:lumMod val="75000"/>
                      </a:schemeClr>
                    </a:solidFill>
                  </a:tcPr>
                </a:tc>
                <a:tc>
                  <a:txBody>
                    <a:bodyPr/>
                    <a:lstStyle/>
                    <a:p>
                      <a:pPr algn="ctr" fontAlgn="t"/>
                      <a:r>
                        <a:rPr lang="ru-RU" sz="1100" u="none" strike="noStrike" dirty="0">
                          <a:effectLst/>
                        </a:rPr>
                        <a:t>Утвержденный план</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75000"/>
                      </a:schemeClr>
                    </a:solidFill>
                  </a:tcPr>
                </a:tc>
                <a:tc>
                  <a:txBody>
                    <a:bodyPr/>
                    <a:lstStyle/>
                    <a:p>
                      <a:pPr algn="ctr" fontAlgn="t"/>
                      <a:r>
                        <a:rPr lang="ru-RU" sz="1100" u="none" strike="noStrike" dirty="0">
                          <a:effectLst/>
                        </a:rPr>
                        <a:t>Уточненный план </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75000"/>
                      </a:schemeClr>
                    </a:solidFill>
                  </a:tcPr>
                </a:tc>
                <a:tc>
                  <a:txBody>
                    <a:bodyPr/>
                    <a:lstStyle/>
                    <a:p>
                      <a:pPr algn="ctr" fontAlgn="t"/>
                      <a:r>
                        <a:rPr lang="ru-RU" sz="1100" u="none" strike="noStrike" dirty="0">
                          <a:effectLst/>
                        </a:rPr>
                        <a:t>Исполнено </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75000"/>
                      </a:schemeClr>
                    </a:solidFill>
                  </a:tcPr>
                </a:tc>
                <a:tc>
                  <a:txBody>
                    <a:bodyPr/>
                    <a:lstStyle/>
                    <a:p>
                      <a:pPr algn="ctr" fontAlgn="t"/>
                      <a:r>
                        <a:rPr lang="ru-RU" sz="1100" u="none" strike="noStrike" dirty="0">
                          <a:effectLst/>
                        </a:rPr>
                        <a:t>% исполнения уточненного плана </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75000"/>
                      </a:schemeClr>
                    </a:solidFill>
                  </a:tcPr>
                </a:tc>
                <a:extLst>
                  <a:ext uri="{0D108BD9-81ED-4DB2-BD59-A6C34878D82A}">
                    <a16:rowId xmlns="" xmlns:a16="http://schemas.microsoft.com/office/drawing/2014/main" val="10000"/>
                  </a:ext>
                </a:extLst>
              </a:tr>
              <a:tr h="553751">
                <a:tc>
                  <a:txBody>
                    <a:bodyPr/>
                    <a:lstStyle/>
                    <a:p>
                      <a:pPr algn="l" fontAlgn="t"/>
                      <a:r>
                        <a:rPr lang="ru-RU" sz="1000" u="none" strike="noStrike">
                          <a:effectLst/>
                        </a:rPr>
                        <a:t>Муниципальная программа "Развитие системы образования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dirty="0">
                          <a:effectLst/>
                        </a:rPr>
                        <a:t>1 094 421,7</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1 198 711,4</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1 183 649,8</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98,74</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1"/>
                  </a:ext>
                </a:extLst>
              </a:tr>
              <a:tr h="553751">
                <a:tc>
                  <a:txBody>
                    <a:bodyPr/>
                    <a:lstStyle/>
                    <a:p>
                      <a:pPr algn="l" fontAlgn="t"/>
                      <a:r>
                        <a:rPr lang="ru-RU" sz="1000" u="none" strike="noStrike">
                          <a:effectLst/>
                        </a:rPr>
                        <a:t>Муниципальная программа "Управление муниципальными финансами и муниципальным долгом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dirty="0">
                          <a:effectLst/>
                        </a:rPr>
                        <a:t>82 903,0</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90 508,3</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88 715,5</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98,02</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2"/>
                  </a:ext>
                </a:extLst>
              </a:tr>
              <a:tr h="648722">
                <a:tc>
                  <a:txBody>
                    <a:bodyPr/>
                    <a:lstStyle/>
                    <a:p>
                      <a:pPr algn="l" fontAlgn="t"/>
                      <a:r>
                        <a:rPr lang="ru-RU" sz="1000" u="none" strike="noStrike" dirty="0">
                          <a:effectLst/>
                        </a:rPr>
                        <a:t>Муниципальная программа "Развитие молодежной политики, физкультуры и спорта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a:effectLst/>
                        </a:rPr>
                        <a:t>51 356,0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66 168,3</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65 438,4</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98,90</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3"/>
                  </a:ext>
                </a:extLst>
              </a:tr>
              <a:tr h="553751">
                <a:tc>
                  <a:txBody>
                    <a:bodyPr/>
                    <a:lstStyle/>
                    <a:p>
                      <a:pPr algn="l" fontAlgn="t"/>
                      <a:r>
                        <a:rPr lang="ru-RU" sz="1000" u="none" strike="noStrike">
                          <a:effectLst/>
                        </a:rPr>
                        <a:t>Муниципальная программа "Развитие и поддержка малого и среднего предпринимательства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a:effectLst/>
                        </a:rPr>
                        <a:t>2 200,0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5 544,8</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5 533,0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99,79</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5"/>
                  </a:ext>
                </a:extLst>
              </a:tr>
              <a:tr h="735697">
                <a:tc>
                  <a:txBody>
                    <a:bodyPr/>
                    <a:lstStyle/>
                    <a:p>
                      <a:pPr algn="l" fontAlgn="t"/>
                      <a:r>
                        <a:rPr lang="ru-RU" sz="1000" u="none" strike="noStrike" dirty="0">
                          <a:effectLst/>
                        </a:rPr>
                        <a:t>Муниципальная программа "Развитие сельского хозяйства и регулирование рынков сельскохозяйственной продукции, сырья и продовольствия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a:effectLst/>
                        </a:rPr>
                        <a:t>19 962,6</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12 130,1</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10 807,4</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89,10</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6"/>
                  </a:ext>
                </a:extLst>
              </a:tr>
              <a:tr h="371804">
                <a:tc>
                  <a:txBody>
                    <a:bodyPr/>
                    <a:lstStyle/>
                    <a:p>
                      <a:pPr algn="l" fontAlgn="t"/>
                      <a:r>
                        <a:rPr lang="ru-RU" sz="1000" u="none" strike="noStrike">
                          <a:effectLst/>
                        </a:rPr>
                        <a:t>Муниципальная программа "Развитие культуры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a:effectLst/>
                        </a:rPr>
                        <a:t>123 223,3</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138 170,3</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137 079,6</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99,21</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7"/>
                  </a:ext>
                </a:extLst>
              </a:tr>
              <a:tr h="553751">
                <a:tc>
                  <a:txBody>
                    <a:bodyPr/>
                    <a:lstStyle/>
                    <a:p>
                      <a:pPr algn="l" fontAlgn="t"/>
                      <a:r>
                        <a:rPr lang="ru-RU" sz="1000" u="none" strike="noStrike">
                          <a:effectLst/>
                        </a:rPr>
                        <a:t>Муниципальная программа "Развитие муниципальной службы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a:effectLst/>
                        </a:rPr>
                        <a:t>72 668,8</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95 967,1</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89 588,8</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93,35</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8"/>
                  </a:ext>
                </a:extLst>
              </a:tr>
              <a:tr h="735697">
                <a:tc>
                  <a:txBody>
                    <a:bodyPr/>
                    <a:lstStyle/>
                    <a:p>
                      <a:pPr algn="l" fontAlgn="t"/>
                      <a:r>
                        <a:rPr lang="ru-RU" sz="1000" u="none" strike="noStrike">
                          <a:effectLst/>
                        </a:rPr>
                        <a:t>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a:effectLst/>
                        </a:rPr>
                        <a:t>94 616,9</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366 447,6</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292 874,4</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a:effectLst/>
                        </a:rPr>
                        <a:t>79,92</a:t>
                      </a:r>
                      <a:endParaRPr lang="ru-RU" sz="1100" b="0" i="0" u="none" strike="noStrike">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09"/>
                  </a:ext>
                </a:extLst>
              </a:tr>
              <a:tr h="553751">
                <a:tc>
                  <a:txBody>
                    <a:bodyPr/>
                    <a:lstStyle/>
                    <a:p>
                      <a:pPr algn="l" fontAlgn="t"/>
                      <a:r>
                        <a:rPr lang="ru-RU" sz="1000" u="none" strike="noStrike">
                          <a:effectLst/>
                        </a:rPr>
                        <a:t>Муниципальная программа "Дорожное хозяйство и транспортное обслуживание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solidFill>
                      <a:schemeClr val="bg2">
                        <a:lumMod val="90000"/>
                      </a:schemeClr>
                    </a:solidFill>
                  </a:tcPr>
                </a:tc>
                <a:tc>
                  <a:txBody>
                    <a:bodyPr/>
                    <a:lstStyle/>
                    <a:p>
                      <a:pPr algn="ctr" fontAlgn="ctr"/>
                      <a:r>
                        <a:rPr lang="ru-RU" sz="1100" u="none" strike="noStrike" dirty="0">
                          <a:effectLst/>
                        </a:rPr>
                        <a:t>75 409,0</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112 420,5</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dirty="0">
                          <a:effectLst/>
                        </a:rPr>
                        <a:t>94 417,1</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r" fontAlgn="b"/>
                      <a:r>
                        <a:rPr lang="ru-RU" sz="1100" u="none" strike="noStrike" dirty="0">
                          <a:effectLst/>
                        </a:rPr>
                        <a:t>83,99</a:t>
                      </a:r>
                      <a:endParaRPr lang="ru-RU" sz="1100" b="0" i="0" u="none" strike="noStrike" dirty="0">
                        <a:solidFill>
                          <a:srgbClr val="000000"/>
                        </a:solidFill>
                        <a:effectLst/>
                        <a:latin typeface="Calibri" panose="020F0502020204030204" pitchFamily="34" charset="0"/>
                      </a:endParaRPr>
                    </a:p>
                  </a:txBody>
                  <a:tcPr marL="9525" marR="9525" marT="9525" marB="0" anchor="b">
                    <a:solidFill>
                      <a:schemeClr val="bg2">
                        <a:lumMod val="90000"/>
                      </a:schemeClr>
                    </a:solidFill>
                  </a:tcPr>
                </a:tc>
                <a:extLst>
                  <a:ext uri="{0D108BD9-81ED-4DB2-BD59-A6C34878D82A}">
                    <a16:rowId xmlns="" xmlns:a16="http://schemas.microsoft.com/office/drawing/2014/main" val="1001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a:extLst>
              <a:ext uri="{FF2B5EF4-FFF2-40B4-BE49-F238E27FC236}">
                <a16:creationId xmlns="" xmlns:a16="http://schemas.microsoft.com/office/drawing/2014/main" id="{B40E64AB-AC05-42FA-AE9D-5D765768E41B}"/>
              </a:ext>
            </a:extLst>
          </p:cNvPr>
          <p:cNvSpPr>
            <a:spLocks noGrp="1" noRot="1" noChangeArrowheads="1"/>
          </p:cNvSpPr>
          <p:nvPr>
            <p:ph type="title"/>
          </p:nvPr>
        </p:nvSpPr>
        <p:spPr>
          <a:xfrm>
            <a:off x="0" y="0"/>
            <a:ext cx="9144000" cy="692696"/>
          </a:xfrm>
          <a:solidFill>
            <a:schemeClr val="bg2">
              <a:lumMod val="90000"/>
            </a:schemeClr>
          </a:solidFill>
          <a:ln>
            <a:noFill/>
          </a:ln>
        </p:spPr>
        <p:txBody>
          <a:bodyPr>
            <a:normAutofit/>
          </a:bodyPr>
          <a:lstStyle/>
          <a:p>
            <a:pPr algn="ctr" eaLnBrk="1" fontAlgn="auto" hangingPunct="1">
              <a:spcAft>
                <a:spcPts val="0"/>
              </a:spcAft>
              <a:buFont typeface="Georgia" panose="02040502050405020303" pitchFamily="18" charset="0"/>
              <a:buNone/>
              <a:defRPr/>
            </a:pPr>
            <a:r>
              <a:rPr lang="ru-RU" altLang="ru-RU" sz="1600" dirty="0">
                <a:solidFill>
                  <a:schemeClr val="tx1">
                    <a:lumMod val="95000"/>
                    <a:lumOff val="5000"/>
                  </a:schemeClr>
                </a:solidFill>
                <a:latin typeface="+mn-lt"/>
              </a:rPr>
              <a:t>                  </a:t>
            </a:r>
            <a:r>
              <a:rPr lang="ru-RU" altLang="ru-RU" sz="1600" dirty="0">
                <a:solidFill>
                  <a:schemeClr val="tx1"/>
                </a:solidFill>
                <a:latin typeface="Times New Roman" panose="02020603050405020304" pitchFamily="18" charset="0"/>
                <a:cs typeface="Times New Roman" panose="02020603050405020304" pitchFamily="18" charset="0"/>
              </a:rPr>
              <a:t>Перечень муниципальных программ муниципального района Мелеузовский </a:t>
            </a:r>
            <a:br>
              <a:rPr lang="ru-RU" altLang="ru-RU" sz="1600" dirty="0">
                <a:solidFill>
                  <a:schemeClr val="tx1"/>
                </a:solidFill>
                <a:latin typeface="Times New Roman" panose="02020603050405020304" pitchFamily="18" charset="0"/>
                <a:cs typeface="Times New Roman" panose="02020603050405020304" pitchFamily="18" charset="0"/>
              </a:rPr>
            </a:br>
            <a:r>
              <a:rPr lang="ru-RU" altLang="ru-RU" sz="1600" dirty="0">
                <a:solidFill>
                  <a:schemeClr val="tx1"/>
                </a:solidFill>
                <a:latin typeface="Times New Roman" panose="02020603050405020304" pitchFamily="18" charset="0"/>
                <a:cs typeface="Times New Roman" panose="02020603050405020304" pitchFamily="18" charset="0"/>
              </a:rPr>
              <a:t>              район Республики Башкортостан на </a:t>
            </a:r>
            <a:r>
              <a:rPr lang="ru-RU" altLang="ru-RU" sz="1600" dirty="0" smtClean="0">
                <a:solidFill>
                  <a:schemeClr val="tx1"/>
                </a:solidFill>
                <a:latin typeface="Times New Roman" panose="02020603050405020304" pitchFamily="18" charset="0"/>
                <a:cs typeface="Times New Roman" panose="02020603050405020304" pitchFamily="18" charset="0"/>
              </a:rPr>
              <a:t>2019 </a:t>
            </a:r>
            <a:r>
              <a:rPr lang="ru-RU" altLang="ru-RU" sz="1600" dirty="0">
                <a:solidFill>
                  <a:schemeClr val="tx1"/>
                </a:solidFill>
                <a:latin typeface="Times New Roman" panose="02020603050405020304" pitchFamily="18" charset="0"/>
                <a:cs typeface="Times New Roman" panose="02020603050405020304" pitchFamily="18" charset="0"/>
              </a:rPr>
              <a:t>год (продолжение)</a:t>
            </a:r>
          </a:p>
        </p:txBody>
      </p:sp>
      <p:sp>
        <p:nvSpPr>
          <p:cNvPr id="3" name="Номер слайда 2"/>
          <p:cNvSpPr>
            <a:spLocks noGrp="1"/>
          </p:cNvSpPr>
          <p:nvPr>
            <p:ph type="sldNum" sz="quarter" idx="12"/>
          </p:nvPr>
        </p:nvSpPr>
        <p:spPr>
          <a:xfrm>
            <a:off x="7000055" y="17227"/>
            <a:ext cx="2133600" cy="365125"/>
          </a:xfrm>
        </p:spPr>
        <p:txBody>
          <a:bodyPr/>
          <a:lstStyle/>
          <a:p>
            <a:pPr>
              <a:defRPr/>
            </a:pPr>
            <a:fld id="{2D8E93F0-7722-4565-A6A6-DA02C6FE3922}" type="slidenum">
              <a:rPr lang="en-US" smtClean="0">
                <a:solidFill>
                  <a:schemeClr val="tx1"/>
                </a:solidFill>
              </a:rPr>
              <a:pPr>
                <a:defRPr/>
              </a:pPr>
              <a:t>44</a:t>
            </a:fld>
            <a:endParaRPr lang="en-US" dirty="0">
              <a:solidFill>
                <a:schemeClr val="tx1"/>
              </a:solidFill>
            </a:endParaRPr>
          </a:p>
        </p:txBody>
      </p:sp>
      <p:pic>
        <p:nvPicPr>
          <p:cNvPr id="66638" name="Picture 3">
            <a:extLst>
              <a:ext uri="{FF2B5EF4-FFF2-40B4-BE49-F238E27FC236}">
                <a16:creationId xmlns="" xmlns:a16="http://schemas.microsoft.com/office/drawing/2014/main" id="{D6DBCFD5-F1EB-4441-98FC-DEA5FBCD3A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908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Скругленный прямоугольник 1"/>
          <p:cNvSpPr/>
          <p:nvPr/>
        </p:nvSpPr>
        <p:spPr>
          <a:xfrm>
            <a:off x="352425" y="4365104"/>
            <a:ext cx="5659735" cy="72008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7956376" y="764704"/>
            <a:ext cx="864096" cy="2880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a:solidFill>
                  <a:schemeClr val="tx1"/>
                </a:solidFill>
                <a:latin typeface="Times New Roman" panose="02020603050405020304" pitchFamily="18" charset="0"/>
                <a:cs typeface="Times New Roman" panose="02020603050405020304" pitchFamily="18" charset="0"/>
              </a:rPr>
              <a:t>в </a:t>
            </a:r>
            <a:r>
              <a:rPr lang="ru-RU" sz="900" dirty="0" err="1">
                <a:solidFill>
                  <a:schemeClr val="tx1"/>
                </a:solidFill>
                <a:latin typeface="Times New Roman" panose="02020603050405020304" pitchFamily="18" charset="0"/>
                <a:cs typeface="Times New Roman" panose="02020603050405020304" pitchFamily="18" charset="0"/>
              </a:rPr>
              <a:t>тыс.рублей</a:t>
            </a:r>
            <a:endParaRPr lang="ru-RU" sz="9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88977134"/>
              </p:ext>
            </p:extLst>
          </p:nvPr>
        </p:nvGraphicFramePr>
        <p:xfrm>
          <a:off x="179512" y="1052736"/>
          <a:ext cx="8828087" cy="4104455"/>
        </p:xfrm>
        <a:graphic>
          <a:graphicData uri="http://schemas.openxmlformats.org/drawingml/2006/table">
            <a:tbl>
              <a:tblPr>
                <a:tableStyleId>{0505E3EF-67EA-436B-97B2-0124C06EBD24}</a:tableStyleId>
              </a:tblPr>
              <a:tblGrid>
                <a:gridCol w="3958316">
                  <a:extLst>
                    <a:ext uri="{9D8B030D-6E8A-4147-A177-3AD203B41FA5}">
                      <a16:colId xmlns="" xmlns:a16="http://schemas.microsoft.com/office/drawing/2014/main" val="20000"/>
                    </a:ext>
                  </a:extLst>
                </a:gridCol>
                <a:gridCol w="1398804">
                  <a:extLst>
                    <a:ext uri="{9D8B030D-6E8A-4147-A177-3AD203B41FA5}">
                      <a16:colId xmlns="" xmlns:a16="http://schemas.microsoft.com/office/drawing/2014/main" val="20001"/>
                    </a:ext>
                  </a:extLst>
                </a:gridCol>
                <a:gridCol w="1238834">
                  <a:extLst>
                    <a:ext uri="{9D8B030D-6E8A-4147-A177-3AD203B41FA5}">
                      <a16:colId xmlns="" xmlns:a16="http://schemas.microsoft.com/office/drawing/2014/main" val="20002"/>
                    </a:ext>
                  </a:extLst>
                </a:gridCol>
                <a:gridCol w="1086304">
                  <a:extLst>
                    <a:ext uri="{9D8B030D-6E8A-4147-A177-3AD203B41FA5}">
                      <a16:colId xmlns="" xmlns:a16="http://schemas.microsoft.com/office/drawing/2014/main" val="20003"/>
                    </a:ext>
                  </a:extLst>
                </a:gridCol>
                <a:gridCol w="1145829">
                  <a:extLst>
                    <a:ext uri="{9D8B030D-6E8A-4147-A177-3AD203B41FA5}">
                      <a16:colId xmlns="" xmlns:a16="http://schemas.microsoft.com/office/drawing/2014/main" val="20004"/>
                    </a:ext>
                  </a:extLst>
                </a:gridCol>
              </a:tblGrid>
              <a:tr h="737444">
                <a:tc>
                  <a:txBody>
                    <a:bodyPr/>
                    <a:lstStyle/>
                    <a:p>
                      <a:pPr algn="ctr" fontAlgn="ctr"/>
                      <a:r>
                        <a:rPr lang="ru-RU" sz="1000" u="none" strike="noStrike" dirty="0">
                          <a:effectLst/>
                        </a:rPr>
                        <a:t>Наименование муниципальной программы</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75000"/>
                      </a:schemeClr>
                    </a:solidFill>
                  </a:tcPr>
                </a:tc>
                <a:tc>
                  <a:txBody>
                    <a:bodyPr/>
                    <a:lstStyle/>
                    <a:p>
                      <a:pPr algn="ctr" fontAlgn="t"/>
                      <a:r>
                        <a:rPr lang="ru-RU" sz="1000" u="none" strike="noStrike" dirty="0">
                          <a:effectLst/>
                        </a:rPr>
                        <a:t>Утвержденный план</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75000"/>
                      </a:schemeClr>
                    </a:solidFill>
                  </a:tcPr>
                </a:tc>
                <a:tc>
                  <a:txBody>
                    <a:bodyPr/>
                    <a:lstStyle/>
                    <a:p>
                      <a:pPr algn="ctr" fontAlgn="t"/>
                      <a:r>
                        <a:rPr lang="ru-RU" sz="1000" u="none" strike="noStrike" dirty="0">
                          <a:effectLst/>
                        </a:rPr>
                        <a:t>Уточненный план </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75000"/>
                      </a:schemeClr>
                    </a:solidFill>
                  </a:tcPr>
                </a:tc>
                <a:tc>
                  <a:txBody>
                    <a:bodyPr/>
                    <a:lstStyle/>
                    <a:p>
                      <a:pPr algn="ctr" fontAlgn="t"/>
                      <a:r>
                        <a:rPr lang="ru-RU" sz="1000" u="none" strike="noStrike" dirty="0">
                          <a:effectLst/>
                        </a:rPr>
                        <a:t>Исполнено </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75000"/>
                      </a:schemeClr>
                    </a:solidFill>
                  </a:tcPr>
                </a:tc>
                <a:tc>
                  <a:txBody>
                    <a:bodyPr/>
                    <a:lstStyle/>
                    <a:p>
                      <a:pPr algn="ctr" fontAlgn="t"/>
                      <a:r>
                        <a:rPr lang="ru-RU" sz="1000" u="none" strike="noStrike" dirty="0">
                          <a:effectLst/>
                        </a:rPr>
                        <a:t>% исполнения уточненного плана </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75000"/>
                      </a:schemeClr>
                    </a:solidFill>
                  </a:tcPr>
                </a:tc>
                <a:extLst>
                  <a:ext uri="{0D108BD9-81ED-4DB2-BD59-A6C34878D82A}">
                    <a16:rowId xmlns="" xmlns:a16="http://schemas.microsoft.com/office/drawing/2014/main" val="10000"/>
                  </a:ext>
                </a:extLst>
              </a:tr>
              <a:tr h="494863">
                <a:tc>
                  <a:txBody>
                    <a:bodyPr/>
                    <a:lstStyle/>
                    <a:p>
                      <a:pPr algn="l" fontAlgn="t"/>
                      <a:r>
                        <a:rPr lang="ru-RU" sz="1000" u="none" strike="noStrike" dirty="0">
                          <a:effectLst/>
                        </a:rPr>
                        <a:t>Муниципальная программа "Развитие торговли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90000"/>
                      </a:schemeClr>
                    </a:solidFill>
                  </a:tcPr>
                </a:tc>
                <a:tc>
                  <a:txBody>
                    <a:bodyPr/>
                    <a:lstStyle/>
                    <a:p>
                      <a:pPr algn="ctr" fontAlgn="ctr"/>
                      <a:r>
                        <a:rPr lang="ru-RU" sz="1100" u="none" strike="noStrike">
                          <a:effectLst/>
                        </a:rPr>
                        <a:t>0,0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0,0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0,0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a:effectLst/>
                        </a:rPr>
                        <a:t>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1"/>
                  </a:ext>
                </a:extLst>
              </a:tr>
              <a:tr h="698631">
                <a:tc>
                  <a:txBody>
                    <a:bodyPr/>
                    <a:lstStyle/>
                    <a:p>
                      <a:pPr algn="l" fontAlgn="t"/>
                      <a:r>
                        <a:rPr lang="ru-RU" sz="1000" u="none" strike="noStrike" dirty="0">
                          <a:effectLst/>
                        </a:rPr>
                        <a:t>Муниципальная программа "Снижение рисков и смягчение последствий чрезвычайных ситуаций природного и техногенного характера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90000"/>
                      </a:schemeClr>
                    </a:solidFill>
                  </a:tcPr>
                </a:tc>
                <a:tc>
                  <a:txBody>
                    <a:bodyPr/>
                    <a:lstStyle/>
                    <a:p>
                      <a:pPr algn="ctr" fontAlgn="ctr"/>
                      <a:r>
                        <a:rPr lang="ru-RU" sz="1100" u="none" strike="noStrike">
                          <a:effectLst/>
                        </a:rPr>
                        <a:t>3 385,0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4 508,9</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3 593,2</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100" u="none" strike="noStrike">
                          <a:effectLst/>
                        </a:rPr>
                        <a:t>79,69</a:t>
                      </a:r>
                      <a:endParaRPr lang="ru-RU" sz="1100" b="0" i="0" u="none" strike="noStrike">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2"/>
                  </a:ext>
                </a:extLst>
              </a:tr>
              <a:tr h="533676">
                <a:tc>
                  <a:txBody>
                    <a:bodyPr/>
                    <a:lstStyle/>
                    <a:p>
                      <a:pPr algn="l" fontAlgn="t"/>
                      <a:r>
                        <a:rPr lang="ru-RU" sz="1000" u="none" strike="noStrike" dirty="0">
                          <a:effectLst/>
                        </a:rPr>
                        <a:t>Муниципальная программа "Обеспечение общественной безопасности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90000"/>
                      </a:schemeClr>
                    </a:solidFill>
                  </a:tcPr>
                </a:tc>
                <a:tc>
                  <a:txBody>
                    <a:bodyPr/>
                    <a:lstStyle/>
                    <a:p>
                      <a:pPr algn="ctr" fontAlgn="ctr"/>
                      <a:r>
                        <a:rPr lang="ru-RU" sz="1100" u="none" strike="noStrike">
                          <a:effectLst/>
                        </a:rPr>
                        <a:t>770,0</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1 009,8</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a:effectLst/>
                        </a:rPr>
                        <a:t>1 007,9</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100" u="none" strike="noStrike">
                          <a:effectLst/>
                        </a:rPr>
                        <a:t>99,82</a:t>
                      </a:r>
                      <a:endParaRPr lang="ru-RU" sz="1100" b="0" i="0" u="none" strike="noStrike">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3"/>
                  </a:ext>
                </a:extLst>
              </a:tr>
              <a:tr h="659818">
                <a:tc>
                  <a:txBody>
                    <a:bodyPr/>
                    <a:lstStyle/>
                    <a:p>
                      <a:pPr algn="l" rtl="0" fontAlgn="t"/>
                      <a:r>
                        <a:rPr lang="ru-RU" sz="1000" u="none" strike="noStrike" dirty="0">
                          <a:effectLst/>
                        </a:rPr>
                        <a:t>Муниципальная программа «Укрепление единства российской нации и этнокультурное развитие народов муниципального района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90000"/>
                      </a:schemeClr>
                    </a:solidFill>
                  </a:tcPr>
                </a:tc>
                <a:tc>
                  <a:txBody>
                    <a:bodyPr/>
                    <a:lstStyle/>
                    <a:p>
                      <a:pPr algn="ctr" fontAlgn="ctr"/>
                      <a:r>
                        <a:rPr lang="ru-RU" sz="1100" u="none" strike="noStrike" dirty="0">
                          <a:effectLst/>
                        </a:rPr>
                        <a:t>0,0</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dirty="0">
                          <a:effectLst/>
                        </a:rPr>
                        <a:t>200,0</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dirty="0">
                          <a:effectLst/>
                        </a:rPr>
                        <a:t>56,8</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100" u="none" strike="noStrike" dirty="0">
                          <a:effectLst/>
                        </a:rPr>
                        <a:t>28,40</a:t>
                      </a:r>
                      <a:endParaRPr lang="ru-RU" sz="11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4"/>
                  </a:ext>
                </a:extLst>
              </a:tr>
              <a:tr h="242580">
                <a:tc>
                  <a:txBody>
                    <a:bodyPr/>
                    <a:lstStyle/>
                    <a:p>
                      <a:pPr algn="l" fontAlgn="t"/>
                      <a:r>
                        <a:rPr lang="ru-RU" sz="1000" u="none" strike="noStrike">
                          <a:effectLst/>
                        </a:rPr>
                        <a:t>Итого по муниципальному району</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90000"/>
                      </a:schemeClr>
                    </a:solidFill>
                  </a:tcPr>
                </a:tc>
                <a:tc>
                  <a:txBody>
                    <a:bodyPr/>
                    <a:lstStyle/>
                    <a:p>
                      <a:pPr algn="ctr" fontAlgn="ctr"/>
                      <a:r>
                        <a:rPr lang="ru-RU" sz="1100" u="none" strike="noStrike">
                          <a:effectLst/>
                        </a:rPr>
                        <a:t>1 620 916,3</a:t>
                      </a:r>
                      <a:endParaRPr lang="ru-RU" sz="1100" b="0" i="0" u="none" strike="noStrike">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dirty="0">
                          <a:effectLst/>
                        </a:rPr>
                        <a:t>2 091 587,1</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ctr"/>
                      <a:r>
                        <a:rPr lang="ru-RU" sz="1100" u="none" strike="noStrike" dirty="0">
                          <a:effectLst/>
                        </a:rPr>
                        <a:t>1 972 705,2</a:t>
                      </a:r>
                      <a:endParaRPr lang="ru-RU" sz="1100" b="0" i="0" u="none" strike="noStrike" dirty="0">
                        <a:solidFill>
                          <a:srgbClr val="000000"/>
                        </a:solidFill>
                        <a:effectLst/>
                        <a:latin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100" u="none" strike="noStrike" dirty="0">
                          <a:effectLst/>
                        </a:rPr>
                        <a:t>94,31</a:t>
                      </a:r>
                      <a:endParaRPr lang="ru-RU" sz="1100" b="1"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5"/>
                  </a:ext>
                </a:extLst>
              </a:tr>
              <a:tr h="494863">
                <a:tc>
                  <a:txBody>
                    <a:bodyPr/>
                    <a:lstStyle/>
                    <a:p>
                      <a:pPr algn="l" fontAlgn="t"/>
                      <a:r>
                        <a:rPr lang="ru-RU" sz="1000" u="none" strike="noStrike">
                          <a:effectLst/>
                        </a:rPr>
                        <a:t>Муниципальные программы городского и сельских поселений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bg2">
                        <a:lumMod val="90000"/>
                      </a:schemeClr>
                    </a:solidFill>
                  </a:tcPr>
                </a:tc>
                <a:tc>
                  <a:txBody>
                    <a:bodyPr/>
                    <a:lstStyle/>
                    <a:p>
                      <a:pPr algn="ctr" fontAlgn="b"/>
                      <a:r>
                        <a:rPr lang="ru-RU" sz="1000" u="none" strike="noStrike" dirty="0" smtClean="0">
                          <a:effectLst/>
                        </a:rPr>
                        <a:t>257 202,5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dirty="0" smtClean="0">
                          <a:effectLst/>
                        </a:rPr>
                        <a:t>457</a:t>
                      </a:r>
                      <a:r>
                        <a:rPr lang="ru-RU" sz="1000" u="none" strike="noStrike" baseline="0" dirty="0" smtClean="0">
                          <a:effectLst/>
                        </a:rPr>
                        <a:t> 283,2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dirty="0" smtClean="0">
                          <a:effectLst/>
                        </a:rPr>
                        <a:t>438 191,3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dirty="0" smtClean="0">
                          <a:effectLst/>
                        </a:rPr>
                        <a:t>95,9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6"/>
                  </a:ext>
                </a:extLst>
              </a:tr>
              <a:tr h="242580">
                <a:tc>
                  <a:txBody>
                    <a:bodyPr/>
                    <a:lstStyle/>
                    <a:p>
                      <a:pPr algn="l" fontAlgn="b"/>
                      <a:r>
                        <a:rPr lang="ru-RU" sz="1000" u="none" strike="noStrike">
                          <a:effectLst/>
                        </a:rPr>
                        <a:t>Всего расходов по муниципальным программам</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bg2">
                        <a:lumMod val="90000"/>
                      </a:schemeClr>
                    </a:solidFill>
                  </a:tcPr>
                </a:tc>
                <a:tc>
                  <a:txBody>
                    <a:bodyPr/>
                    <a:lstStyle/>
                    <a:p>
                      <a:pPr algn="ctr" fontAlgn="b"/>
                      <a:r>
                        <a:rPr lang="ru-RU" sz="1000" u="none" strike="noStrike" dirty="0" smtClean="0">
                          <a:effectLst/>
                        </a:rPr>
                        <a:t>1 878 118,8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dirty="0" smtClean="0">
                          <a:effectLst/>
                        </a:rPr>
                        <a:t>2 548 870,3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dirty="0" smtClean="0">
                          <a:effectLst/>
                        </a:rPr>
                        <a:t>2 410 896,5</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tc>
                  <a:txBody>
                    <a:bodyPr/>
                    <a:lstStyle/>
                    <a:p>
                      <a:pPr algn="ctr" fontAlgn="b"/>
                      <a:r>
                        <a:rPr lang="ru-RU" sz="1000" u="none" strike="noStrike" dirty="0" smtClean="0">
                          <a:effectLst/>
                        </a:rPr>
                        <a:t>94,9</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2">
                        <a:lumMod val="90000"/>
                      </a:schemeClr>
                    </a:solidFill>
                  </a:tcPr>
                </a:tc>
                <a:extLst>
                  <a:ext uri="{0D108BD9-81ED-4DB2-BD59-A6C34878D82A}">
                    <a16:rowId xmlns="" xmlns:a16="http://schemas.microsoft.com/office/drawing/2014/main" val="10007"/>
                  </a:ext>
                </a:extLst>
              </a:tr>
            </a:tbl>
          </a:graphicData>
        </a:graphic>
      </p:graphicFrame>
      <p:sp>
        <p:nvSpPr>
          <p:cNvPr id="8" name="Блок-схема: память с посл. доступом 7"/>
          <p:cNvSpPr/>
          <p:nvPr/>
        </p:nvSpPr>
        <p:spPr>
          <a:xfrm rot="21018035">
            <a:off x="4108710" y="5296602"/>
            <a:ext cx="3985182" cy="1465746"/>
          </a:xfrm>
          <a:prstGeom prst="flowChartMagneticTap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i="1" dirty="0">
                <a:solidFill>
                  <a:schemeClr val="tx1"/>
                </a:solidFill>
                <a:latin typeface="Times New Roman" panose="02020603050405020304" pitchFamily="18" charset="0"/>
                <a:cs typeface="Times New Roman" panose="02020603050405020304" pitchFamily="18" charset="0"/>
              </a:rPr>
              <a:t>Нажить много денег – храбрость; сохранить их – мудрость, а умело расходовать – искусство.</a:t>
            </a:r>
          </a:p>
          <a:p>
            <a:pPr algn="ctr"/>
            <a:endParaRPr lang="ru-RU" sz="1000" b="1" i="1" dirty="0">
              <a:solidFill>
                <a:schemeClr val="tx1"/>
              </a:solidFill>
              <a:latin typeface="Times New Roman" panose="02020603050405020304" pitchFamily="18" charset="0"/>
              <a:cs typeface="Times New Roman" panose="02020603050405020304" pitchFamily="18" charset="0"/>
            </a:endParaRPr>
          </a:p>
          <a:p>
            <a:pPr algn="ctr"/>
            <a:r>
              <a:rPr lang="ru-RU" sz="1000" b="1" i="1" dirty="0">
                <a:solidFill>
                  <a:schemeClr val="tx1"/>
                </a:solidFill>
                <a:latin typeface="Times New Roman" panose="02020603050405020304" pitchFamily="18" charset="0"/>
                <a:cs typeface="Times New Roman" panose="02020603050405020304" pitchFamily="18" charset="0"/>
              </a:rPr>
              <a:t>Бертольд Авербах</a:t>
            </a:r>
          </a:p>
        </p:txBody>
      </p:sp>
    </p:spTree>
    <p:extLst>
      <p:ext uri="{BB962C8B-B14F-4D97-AF65-F5344CB8AC3E}">
        <p14:creationId xmlns:p14="http://schemas.microsoft.com/office/powerpoint/2010/main" val="2236864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19963" y="22149"/>
            <a:ext cx="8784976" cy="735088"/>
          </a:xfrm>
        </p:spPr>
        <p:txBody>
          <a:bodyPr>
            <a:noAutofit/>
          </a:bodyPr>
          <a:lstStyle/>
          <a:p>
            <a:pPr algn="ctr"/>
            <a:r>
              <a:rPr lang="ru-RU" sz="1500" b="1" dirty="0">
                <a:latin typeface="Cambria" panose="02040503050406030204" pitchFamily="18" charset="0"/>
                <a:cs typeface="Arial" panose="020B0604020202020204" pitchFamily="34" charset="0"/>
              </a:rPr>
              <a:t>Муниципальная программа «Развитие системы образования муниципального района Мелеузовский район республики Башкортостан на 2016-2021 годы»</a:t>
            </a:r>
            <a:endParaRPr lang="ru-RU" sz="1500" dirty="0">
              <a:latin typeface="Cambria" panose="02040503050406030204" pitchFamily="18" charset="0"/>
            </a:endParaRPr>
          </a:p>
        </p:txBody>
      </p:sp>
      <p:sp>
        <p:nvSpPr>
          <p:cNvPr id="2" name="Номер слайда 1"/>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chemeClr val="tx1"/>
                </a:solidFill>
              </a:rPr>
              <a:pPr>
                <a:defRPr/>
              </a:pPr>
              <a:t>45</a:t>
            </a:fld>
            <a:endParaRPr lang="ru-RU" altLang="ru-RU" dirty="0">
              <a:solidFill>
                <a:schemeClr val="tx1"/>
              </a:solidFill>
            </a:endParaRPr>
          </a:p>
        </p:txBody>
      </p:sp>
      <p:sp>
        <p:nvSpPr>
          <p:cNvPr id="4" name="Овал 3"/>
          <p:cNvSpPr/>
          <p:nvPr/>
        </p:nvSpPr>
        <p:spPr>
          <a:xfrm>
            <a:off x="101138" y="836713"/>
            <a:ext cx="8796972" cy="917304"/>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defRPr/>
            </a:pPr>
            <a:r>
              <a:rPr lang="ru-RU" sz="1400" b="1" dirty="0">
                <a:solidFill>
                  <a:prstClr val="black"/>
                </a:solidFill>
              </a:rPr>
              <a:t>ЦЕЛИ</a:t>
            </a:r>
            <a:r>
              <a:rPr lang="ru-RU" sz="1000" b="1" dirty="0">
                <a:solidFill>
                  <a:prstClr val="black"/>
                </a:solidFill>
              </a:rPr>
              <a:t> </a:t>
            </a:r>
            <a:r>
              <a:rPr lang="ru-RU" sz="1200" b="1" dirty="0">
                <a:solidFill>
                  <a:prstClr val="black"/>
                </a:solidFill>
              </a:rPr>
              <a:t>– </a:t>
            </a:r>
            <a:r>
              <a:rPr lang="ru-RU" sz="1200" b="1" i="1" dirty="0">
                <a:solidFill>
                  <a:schemeClr val="tx1"/>
                </a:solidFill>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1.обеспечение качества и доступности образования, соответствующего     </a:t>
            </a:r>
          </a:p>
          <a:p>
            <a:pPr>
              <a:defRPr/>
            </a:pPr>
            <a:r>
              <a:rPr lang="ru-RU" sz="1200" b="1" i="1" dirty="0">
                <a:solidFill>
                  <a:schemeClr val="tx1"/>
                </a:solidFill>
                <a:latin typeface="Times New Roman" panose="02020603050405020304" pitchFamily="18" charset="0"/>
                <a:cs typeface="Times New Roman" panose="02020603050405020304" pitchFamily="18" charset="0"/>
              </a:rPr>
              <a:t>                     требованиям инновационного развития экономики, современным </a:t>
            </a:r>
          </a:p>
          <a:p>
            <a:pPr>
              <a:defRPr/>
            </a:pPr>
            <a:r>
              <a:rPr lang="ru-RU" sz="1200" b="1" i="1" dirty="0">
                <a:solidFill>
                  <a:schemeClr val="tx1"/>
                </a:solidFill>
                <a:latin typeface="Times New Roman" panose="02020603050405020304" pitchFamily="18" charset="0"/>
                <a:cs typeface="Times New Roman" panose="02020603050405020304" pitchFamily="18" charset="0"/>
              </a:rPr>
              <a:t>                    потребностям граждан Мелеузовского района, Республики Башкортостан;</a:t>
            </a:r>
          </a:p>
          <a:p>
            <a:pPr>
              <a:defRPr/>
            </a:pPr>
            <a:r>
              <a:rPr lang="ru-RU" sz="1200" b="1" i="1" dirty="0">
                <a:solidFill>
                  <a:schemeClr val="tx1"/>
                </a:solidFill>
                <a:latin typeface="Times New Roman" panose="02020603050405020304" pitchFamily="18" charset="0"/>
                <a:cs typeface="Times New Roman" panose="02020603050405020304" pitchFamily="18" charset="0"/>
              </a:rPr>
              <a:t>                2. развитие института замещающей семьи. </a:t>
            </a:r>
          </a:p>
        </p:txBody>
      </p:sp>
      <p:sp>
        <p:nvSpPr>
          <p:cNvPr id="7" name="TextBox 6"/>
          <p:cNvSpPr txBox="1"/>
          <p:nvPr/>
        </p:nvSpPr>
        <p:spPr>
          <a:xfrm>
            <a:off x="467544" y="2081064"/>
            <a:ext cx="1988621" cy="323165"/>
          </a:xfrm>
          <a:prstGeom prst="rect">
            <a:avLst/>
          </a:prstGeom>
          <a:noFill/>
        </p:spPr>
        <p:txBody>
          <a:bodyPr wrap="none" rtlCol="0">
            <a:spAutoFit/>
          </a:bodyPr>
          <a:lstStyle/>
          <a:p>
            <a:r>
              <a:rPr lang="ru-RU" sz="1500" b="1" dirty="0">
                <a:solidFill>
                  <a:prstClr val="black"/>
                </a:solidFill>
              </a:rPr>
              <a:t>ЗАДАЧИ ПРОГАММЫ:</a:t>
            </a:r>
          </a:p>
        </p:txBody>
      </p:sp>
      <p:sp>
        <p:nvSpPr>
          <p:cNvPr id="8" name="Скругленный прямоугольник 7"/>
          <p:cNvSpPr/>
          <p:nvPr/>
        </p:nvSpPr>
        <p:spPr>
          <a:xfrm>
            <a:off x="140255" y="2081064"/>
            <a:ext cx="8757855" cy="4300264"/>
          </a:xfrm>
          <a:prstGeom prst="roundRect">
            <a:avLst>
              <a:gd name="adj" fmla="val 12275"/>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создать и развивать инфраструктуру учреждений дошкольного образования, обеспечивающей доступность образования независимо от места проживания обучающихся;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создать условия для полноценного включения в образовательное пространство и успешной социализации и самореализации всех категорий обучающихся учреждений общего образования;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развить эффективную систему дополнительного образования обучающихся;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реализовать меры по развитию информационно-образовательной и творческой среды в образовательных учреждениях;</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развить систему отдыха, оздоровления и дополнительной занятости детей, подростков и учащейся молодёжи в каникулярное время;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полноценное психофизическое, социальное, культурное развитие обучающихся;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развить кадровый потенциал, повышать престиж профессии педагога в муниципальном районе Мелеузовский район Республики Башкортостан;</a:t>
            </a:r>
          </a:p>
          <a:p>
            <a:pPr marL="285750" indent="-285750" algn="just">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обеспечивать современные, качественные условия обучения и воспитания;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оказать помощь семьям, оказавшимся в трудной жизненной ситуации, а также гражданам имеющих право на поддержку государством в соответствии с законодательством;</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государственную поддержку детям-сиротам, и детям, оставшихся без попечения родителей, находящихся под опекой лил попечительством;</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государственную поддержку граждан,  исполняющих обязанности опекунов и попечителей.</a:t>
            </a:r>
          </a:p>
        </p:txBody>
      </p:sp>
    </p:spTree>
    <p:extLst>
      <p:ext uri="{BB962C8B-B14F-4D97-AF65-F5344CB8AC3E}">
        <p14:creationId xmlns:p14="http://schemas.microsoft.com/office/powerpoint/2010/main" val="42446867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graphicFrame>
        <p:nvGraphicFramePr>
          <p:cNvPr id="2" name="Таблица 1">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2250620048"/>
              </p:ext>
            </p:extLst>
          </p:nvPr>
        </p:nvGraphicFramePr>
        <p:xfrm>
          <a:off x="0" y="999473"/>
          <a:ext cx="9144000" cy="6052022"/>
        </p:xfrm>
        <a:graphic>
          <a:graphicData uri="http://schemas.openxmlformats.org/drawingml/2006/table">
            <a:tbl>
              <a:tblPr>
                <a:tableStyleId>{0505E3EF-67EA-436B-97B2-0124C06EBD24}</a:tableStyleId>
              </a:tblPr>
              <a:tblGrid>
                <a:gridCol w="365760">
                  <a:extLst>
                    <a:ext uri="{9D8B030D-6E8A-4147-A177-3AD203B41FA5}">
                      <a16:colId xmlns="" xmlns:a16="http://schemas.microsoft.com/office/drawing/2014/main" val="20004"/>
                    </a:ext>
                  </a:extLst>
                </a:gridCol>
                <a:gridCol w="7095744">
                  <a:extLst>
                    <a:ext uri="{9D8B030D-6E8A-4147-A177-3AD203B41FA5}">
                      <a16:colId xmlns="" xmlns:a16="http://schemas.microsoft.com/office/drawing/2014/main" val="20000"/>
                    </a:ext>
                  </a:extLst>
                </a:gridCol>
                <a:gridCol w="585216">
                  <a:extLst>
                    <a:ext uri="{9D8B030D-6E8A-4147-A177-3AD203B41FA5}">
                      <a16:colId xmlns="" xmlns:a16="http://schemas.microsoft.com/office/drawing/2014/main" val="20001"/>
                    </a:ext>
                  </a:extLst>
                </a:gridCol>
                <a:gridCol w="585216">
                  <a:extLst>
                    <a:ext uri="{9D8B030D-6E8A-4147-A177-3AD203B41FA5}">
                      <a16:colId xmlns="" xmlns:a16="http://schemas.microsoft.com/office/drawing/2014/main" val="20002"/>
                    </a:ext>
                  </a:extLst>
                </a:gridCol>
                <a:gridCol w="512064">
                  <a:extLst>
                    <a:ext uri="{9D8B030D-6E8A-4147-A177-3AD203B41FA5}">
                      <a16:colId xmlns="" xmlns:a16="http://schemas.microsoft.com/office/drawing/2014/main" val="20003"/>
                    </a:ext>
                  </a:extLst>
                </a:gridCol>
              </a:tblGrid>
              <a:tr h="363776">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95865">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1000" kern="50" dirty="0">
                          <a:effectLst/>
                          <a:latin typeface="Times New Roman" panose="02020603050405020304" pitchFamily="18" charset="0"/>
                          <a:ea typeface="Times New Roman" panose="02020603050405020304" pitchFamily="18" charset="0"/>
                          <a:cs typeface="Liberation Serif"/>
                        </a:rPr>
                        <a:t>Обеспеченность детей дошкольного возраста местами в дошкольных образовательных организациях (количество мест на 1000 детей), ед.</a:t>
                      </a:r>
                      <a:endParaRPr lang="ru-RU" sz="1000" kern="50" dirty="0">
                        <a:effectLst/>
                        <a:latin typeface="Liberation Serif"/>
                        <a:ea typeface="Times New Roman" panose="02020603050405020304" pitchFamily="18" charset="0"/>
                        <a:cs typeface="Liberation Serif"/>
                      </a:endParaRPr>
                    </a:p>
                  </a:txBody>
                  <a:tcPr marL="68580" marR="68580" marT="0" marB="0"/>
                </a:tc>
                <a:tc>
                  <a:txBody>
                    <a:bodyPr/>
                    <a:lstStyle/>
                    <a:p>
                      <a:pPr algn="ctr">
                        <a:spcAft>
                          <a:spcPts val="0"/>
                        </a:spcAft>
                      </a:pPr>
                      <a:r>
                        <a:rPr lang="ru-RU" sz="900" kern="50">
                          <a:effectLst/>
                          <a:latin typeface="Times New Roman" panose="02020603050405020304" pitchFamily="18" charset="0"/>
                          <a:ea typeface="Times New Roman" panose="02020603050405020304" pitchFamily="18" charset="0"/>
                          <a:cs typeface="Liberation Serif"/>
                        </a:rPr>
                        <a:t>764</a:t>
                      </a:r>
                      <a:endParaRPr lang="ru-RU" sz="1200" kern="50">
                        <a:effectLst/>
                        <a:latin typeface="Liberation Serif"/>
                        <a:ea typeface="Times New Roman" panose="02020603050405020304" pitchFamily="18" charset="0"/>
                        <a:cs typeface="Liberation Serif"/>
                      </a:endParaRPr>
                    </a:p>
                  </a:txBody>
                  <a:tcPr marL="68580" marR="68580" marT="0" marB="0"/>
                </a:tc>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rPr>
                        <a:t>764</a:t>
                      </a:r>
                      <a:endParaRPr lang="ru-RU" sz="1200" dirty="0">
                        <a:effectLst/>
                        <a:latin typeface="Arial" panose="020B0604020202020204" pitchFamily="34" charset="0"/>
                        <a:ea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350" kern="1200" dirty="0" smtClean="0">
                          <a:solidFill>
                            <a:schemeClr val="dk1"/>
                          </a:solidFill>
                          <a:effectLst/>
                          <a:latin typeface="+mn-lt"/>
                          <a:ea typeface="+mn-ea"/>
                          <a:cs typeface="+mn-cs"/>
                        </a:rPr>
                        <a:t>Доля обучающихся общеобразовательных организаций, обучающихся по федеральным государственным образовательным стандартам, в общем числе обучающихся общеобразовательных организаций,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ctr">
                        <a:spcAft>
                          <a:spcPts val="0"/>
                        </a:spcAft>
                      </a:pPr>
                      <a:r>
                        <a:rPr lang="ru-RU" sz="900" kern="50">
                          <a:effectLst/>
                          <a:latin typeface="Times New Roman" panose="02020603050405020304" pitchFamily="18" charset="0"/>
                          <a:ea typeface="Times New Roman" panose="02020603050405020304" pitchFamily="18" charset="0"/>
                          <a:cs typeface="Liberation Serif"/>
                        </a:rPr>
                        <a:t>91,3</a:t>
                      </a:r>
                      <a:endParaRPr lang="ru-RU" sz="1200" kern="50">
                        <a:effectLst/>
                        <a:latin typeface="Liberation Serif"/>
                        <a:ea typeface="Times New Roman" panose="02020603050405020304" pitchFamily="18" charset="0"/>
                        <a:cs typeface="Liberation Serif"/>
                      </a:endParaRPr>
                    </a:p>
                  </a:txBody>
                  <a:tcPr marL="68580" marR="68580" marT="0" marB="0"/>
                </a:tc>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rPr>
                        <a:t>94,7</a:t>
                      </a:r>
                      <a:endParaRPr lang="ru-RU" sz="1200" dirty="0">
                        <a:effectLst/>
                        <a:latin typeface="Arial" panose="020B0604020202020204" pitchFamily="34" charset="0"/>
                        <a:ea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103,8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900" kern="50" dirty="0">
                          <a:effectLst/>
                          <a:latin typeface="Times New Roman" panose="02020603050405020304" pitchFamily="18" charset="0"/>
                          <a:ea typeface="Times New Roman" panose="02020603050405020304" pitchFamily="18" charset="0"/>
                          <a:cs typeface="Liberation Serif"/>
                        </a:rPr>
                        <a:t>Охват детей в возрасте от 5 до 18 лет программами дополнительного образования (удельный вес численности детей, получающих услуги дополнительного образования в общей численности детей в возрасте от 5 до 18 лет), %</a:t>
                      </a:r>
                      <a:endParaRPr lang="ru-RU" sz="1200" kern="50" dirty="0">
                        <a:effectLst/>
                        <a:latin typeface="Liberation Serif"/>
                        <a:ea typeface="Times New Roman" panose="02020603050405020304" pitchFamily="18" charset="0"/>
                        <a:cs typeface="Liberation Serif"/>
                      </a:endParaRPr>
                    </a:p>
                  </a:txBody>
                  <a:tcPr marL="68580" marR="68580" marT="0" marB="0"/>
                </a:tc>
                <a:tc>
                  <a:txBody>
                    <a:bodyPr/>
                    <a:lstStyle/>
                    <a:p>
                      <a:pPr indent="-78740" algn="ctr">
                        <a:spcAft>
                          <a:spcPts val="0"/>
                        </a:spcAft>
                      </a:pPr>
                      <a:r>
                        <a:rPr lang="ru-RU" sz="900" kern="50">
                          <a:effectLst/>
                          <a:latin typeface="Times New Roman" panose="02020603050405020304" pitchFamily="18" charset="0"/>
                          <a:ea typeface="Calibri" panose="020F0502020204030204" pitchFamily="34" charset="0"/>
                          <a:cs typeface="Liberation Serif"/>
                        </a:rPr>
                        <a:t>92,65</a:t>
                      </a:r>
                      <a:endParaRPr lang="ru-RU" sz="1200" kern="50">
                        <a:effectLst/>
                        <a:latin typeface="Liberation Serif"/>
                        <a:ea typeface="Times New Roman" panose="02020603050405020304" pitchFamily="18" charset="0"/>
                        <a:cs typeface="Liberation Serif"/>
                      </a:endParaRPr>
                    </a:p>
                  </a:txBody>
                  <a:tcPr marL="68580" marR="68580" marT="0" marB="0"/>
                </a:tc>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rPr>
                        <a:t>92,65</a:t>
                      </a:r>
                      <a:endParaRPr lang="ru-RU" sz="1200" dirty="0">
                        <a:effectLst/>
                        <a:latin typeface="Arial" panose="020B0604020202020204" pitchFamily="34" charset="0"/>
                        <a:ea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900" kern="50" dirty="0">
                          <a:effectLst/>
                          <a:latin typeface="Times New Roman" panose="02020603050405020304" pitchFamily="18" charset="0"/>
                          <a:ea typeface="Calibri" panose="020F0502020204030204" pitchFamily="34" charset="0"/>
                          <a:cs typeface="Liberation Serif"/>
                        </a:rPr>
                        <a:t>Количество новых мест в муниципальных общеобразова­тельных организациях, ед.</a:t>
                      </a:r>
                      <a:endParaRPr lang="ru-RU" sz="1200" kern="50" dirty="0">
                        <a:effectLst/>
                        <a:latin typeface="Liberation Serif"/>
                        <a:ea typeface="Times New Roman" panose="02020603050405020304" pitchFamily="18" charset="0"/>
                        <a:cs typeface="Liberation Serif"/>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30280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Соотношение средней заработной платы педагогических работников общеобразовательных организаций и средней заработной платы в Республике Башкортостан, %</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30280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Соотношение средней заработной платы педагогических работников дошкольных образовательных организаций и средней заработной платы в сфере общего образования в Республике Башкортостан, %</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223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900" kern="50" dirty="0">
                          <a:effectLst/>
                          <a:latin typeface="Times New Roman" panose="02020603050405020304" pitchFamily="18" charset="0"/>
                          <a:ea typeface="Calibri" panose="020F0502020204030204" pitchFamily="34" charset="0"/>
                          <a:cs typeface="Liberation Serif"/>
                        </a:rPr>
                        <a:t>Выполнение целевого показателя среднемесячной заработной платы педагогических  работников дошкольных образовательных организаций предусмотренного соглашением между Министерством образования Республики Башкортостан и администрацией </a:t>
                      </a:r>
                      <a:r>
                        <a:rPr lang="ru-RU" sz="900" kern="50" dirty="0">
                          <a:effectLst/>
                          <a:latin typeface="Times New Roman" panose="02020603050405020304" pitchFamily="18" charset="0"/>
                          <a:ea typeface="Times New Roman" panose="02020603050405020304" pitchFamily="18" charset="0"/>
                          <a:cs typeface="Liberation Serif"/>
                        </a:rPr>
                        <a:t>МР Мелеузовский район РБ</a:t>
                      </a:r>
                      <a:r>
                        <a:rPr lang="ru-RU" sz="900" kern="50" dirty="0">
                          <a:effectLst/>
                          <a:latin typeface="Times New Roman" panose="02020603050405020304" pitchFamily="18" charset="0"/>
                          <a:ea typeface="Calibri" panose="020F0502020204030204" pitchFamily="34" charset="0"/>
                          <a:cs typeface="Liberation Serif"/>
                        </a:rPr>
                        <a:t>,  подписанным Главой </a:t>
                      </a:r>
                      <a:r>
                        <a:rPr lang="ru-RU" sz="900" kern="50" dirty="0">
                          <a:effectLst/>
                          <a:latin typeface="Times New Roman" panose="02020603050405020304" pitchFamily="18" charset="0"/>
                          <a:ea typeface="Times New Roman" panose="02020603050405020304" pitchFamily="18" charset="0"/>
                          <a:cs typeface="Liberation Serif"/>
                        </a:rPr>
                        <a:t>МР Мелеузовский район РБ</a:t>
                      </a:r>
                      <a:r>
                        <a:rPr lang="ru-RU" sz="900" kern="50" dirty="0">
                          <a:effectLst/>
                          <a:latin typeface="Times New Roman" panose="02020603050405020304" pitchFamily="18" charset="0"/>
                          <a:ea typeface="Calibri" panose="020F0502020204030204" pitchFamily="34" charset="0"/>
                          <a:cs typeface="Liberation Serif"/>
                        </a:rPr>
                        <a:t> и министром образования Республики Башкортостан, %</a:t>
                      </a:r>
                      <a:endParaRPr lang="ru-RU" sz="1200" kern="50" dirty="0">
                        <a:effectLst/>
                        <a:latin typeface="Liberation Serif"/>
                        <a:ea typeface="Times New Roman" panose="02020603050405020304" pitchFamily="18" charset="0"/>
                        <a:cs typeface="Liberation Serif"/>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p>
                  </a:txBody>
                  <a:tcPr marL="91444" marR="91444" marT="45703" marB="45703" horzOverflow="overflow"/>
                </a:tc>
                <a:extLst>
                  <a:ext uri="{0D108BD9-81ED-4DB2-BD59-A6C34878D82A}">
                    <a16:rowId xmlns="" xmlns:a16="http://schemas.microsoft.com/office/drawing/2014/main" val="10008"/>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900" kern="50" dirty="0">
                          <a:effectLst/>
                          <a:latin typeface="Times New Roman" panose="02020603050405020304" pitchFamily="18" charset="0"/>
                          <a:ea typeface="Times New Roman" panose="02020603050405020304" pitchFamily="18" charset="0"/>
                          <a:cs typeface="Liberation Serif"/>
                        </a:rPr>
                        <a:t>Доля педагогических работников образовательных организаций, прошедших переподготовку или повышение квалификации по вопросам </a:t>
                      </a:r>
                      <a:endParaRPr lang="ru-RU" sz="1200" kern="50" dirty="0">
                        <a:effectLst/>
                        <a:latin typeface="Liberation Serif"/>
                        <a:ea typeface="Times New Roman" panose="02020603050405020304" pitchFamily="18" charset="0"/>
                        <a:cs typeface="Liberation Serif"/>
                      </a:endParaRPr>
                    </a:p>
                    <a:p>
                      <a:pPr>
                        <a:spcAft>
                          <a:spcPts val="0"/>
                        </a:spcAft>
                      </a:pPr>
                      <a:r>
                        <a:rPr lang="ru-RU" sz="900" kern="50" dirty="0">
                          <a:effectLst/>
                          <a:latin typeface="Times New Roman" panose="02020603050405020304" pitchFamily="18" charset="0"/>
                          <a:ea typeface="Times New Roman" panose="02020603050405020304" pitchFamily="18" charset="0"/>
                          <a:cs typeface="Liberation Serif"/>
                        </a:rPr>
                        <a:t>образования обучающихся с ограниченными возможностями здоровья и инвалидностью, в общей численности педагогических работников, работающих с детьми с ограниченными возможностями здоровья,%</a:t>
                      </a:r>
                      <a:endParaRPr lang="ru-RU" sz="1200" kern="50" dirty="0">
                        <a:effectLst/>
                        <a:latin typeface="Liberation Serif"/>
                        <a:ea typeface="Times New Roman" panose="02020603050405020304" pitchFamily="18" charset="0"/>
                        <a:cs typeface="Liberation Serif"/>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900" kern="50" dirty="0">
                          <a:effectLst/>
                          <a:latin typeface="Times New Roman" panose="02020603050405020304" pitchFamily="18" charset="0"/>
                          <a:ea typeface="Times New Roman" panose="02020603050405020304" pitchFamily="18" charset="0"/>
                          <a:cs typeface="Liberation Serif"/>
                        </a:rPr>
                        <a:t>Доля детей от 5 до 18 лет,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 18 лет, %</a:t>
                      </a:r>
                      <a:endParaRPr lang="ru-RU" sz="1200" kern="50" dirty="0">
                        <a:effectLst/>
                        <a:latin typeface="Liberation Serif"/>
                        <a:ea typeface="Times New Roman" panose="02020603050405020304" pitchFamily="18" charset="0"/>
                        <a:cs typeface="Liberation Serif"/>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Доля обучающихся из многодетных семей, получивших компенсацию на приобретение школьной формы (1 раз в 2 года), в общем количестве обучающихся, имеющих право получать компенсацию,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ctr">
                        <a:spcAft>
                          <a:spcPts val="0"/>
                        </a:spcAft>
                      </a:pPr>
                      <a:r>
                        <a:rPr lang="ru-RU" sz="900" kern="50">
                          <a:effectLst/>
                          <a:latin typeface="Times New Roman" panose="02020603050405020304" pitchFamily="18" charset="0"/>
                          <a:ea typeface="Times New Roman" panose="02020603050405020304" pitchFamily="18" charset="0"/>
                          <a:cs typeface="Liberation Serif"/>
                        </a:rPr>
                        <a:t>7,37</a:t>
                      </a:r>
                      <a:endParaRPr lang="ru-RU" sz="1200" kern="50">
                        <a:effectLst/>
                        <a:latin typeface="Liberation Serif"/>
                        <a:ea typeface="Times New Roman" panose="02020603050405020304" pitchFamily="18" charset="0"/>
                        <a:cs typeface="Liberation Serif"/>
                      </a:endParaRPr>
                    </a:p>
                  </a:txBody>
                  <a:tcPr marL="68580" marR="68580" marT="0" marB="0"/>
                </a:tc>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rPr>
                        <a:t>8,3</a:t>
                      </a:r>
                      <a:endParaRPr lang="ru-RU" sz="1200" dirty="0">
                        <a:effectLst/>
                        <a:latin typeface="Arial" panose="020B0604020202020204" pitchFamily="34" charset="0"/>
                        <a:ea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112,7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2"/>
                  </a:ext>
                </a:extLst>
              </a:tr>
              <a:tr h="5037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Доля детей, охваченных бесплатным питанием, из многодетных семей, средний душевой доход которых не превышает величины прожиточного минимума в среднем на душу населения, установленной в Республике Башкортостан, в общем количестве детей указанной категории,%</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3"/>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spcAft>
                          <a:spcPts val="0"/>
                        </a:spcAft>
                      </a:pPr>
                      <a:r>
                        <a:rPr lang="ru-RU" sz="900" kern="50" dirty="0">
                          <a:effectLst/>
                          <a:latin typeface="Times New Roman" panose="02020603050405020304" pitchFamily="18" charset="0"/>
                          <a:ea typeface="Times New Roman" panose="02020603050405020304" pitchFamily="18" charset="0"/>
                          <a:cs typeface="Liberation Serif"/>
                        </a:rPr>
                        <a:t>Доля образовательных учреждений, прошедших независимую оценку качества, в общем количестве учреждений, запланированных к проведению независимой оценки качества, %</a:t>
                      </a:r>
                      <a:endParaRPr lang="ru-RU" sz="1200" kern="50" dirty="0">
                        <a:effectLst/>
                        <a:latin typeface="Liberation Serif"/>
                        <a:ea typeface="Times New Roman" panose="02020603050405020304" pitchFamily="18" charset="0"/>
                        <a:cs typeface="Liberation Serif"/>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r h="223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Доля общеобразовательных организаций в которых созданы условия для инклюзивного образования детей-инвалидов,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4"/>
                  </a:ext>
                </a:extLst>
              </a:tr>
              <a:tr h="223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Доля дошкольных учреждений в которых созданы условия для инклюзивного образования детей-инвалидов,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5"/>
                  </a:ext>
                </a:extLst>
              </a:tr>
            </a:tbl>
          </a:graphicData>
        </a:graphic>
      </p:graphicFrame>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827584" y="641656"/>
            <a:ext cx="6825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b="1" dirty="0">
                <a:solidFill>
                  <a:srgbClr val="0070C0"/>
                </a:solidFill>
              </a:rPr>
              <a:t>Достигнутые значения целевых индикаторов за </a:t>
            </a:r>
            <a:r>
              <a:rPr lang="ru-RU" altLang="ru-RU" b="1" dirty="0" smtClean="0">
                <a:solidFill>
                  <a:srgbClr val="0070C0"/>
                </a:solidFill>
              </a:rPr>
              <a:t>2019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172962"/>
            <a:ext cx="8784976" cy="7350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500" b="1" dirty="0">
                <a:latin typeface="Cambria" panose="02040503050406030204" pitchFamily="18" charset="0"/>
                <a:cs typeface="Arial" panose="020B0604020202020204" pitchFamily="34" charset="0"/>
              </a:rPr>
              <a:t>Муниципальная программа «Развитие системы образования муниципального района Мелеузовский район республики Башкортостан на 2016-2021 годы»</a:t>
            </a:r>
            <a:endParaRPr lang="ru-RU" sz="1500" dirty="0">
              <a:latin typeface="Cambria" panose="02040503050406030204" pitchFamily="18" charset="0"/>
            </a:endParaRPr>
          </a:p>
        </p:txBody>
      </p:sp>
      <p:sp>
        <p:nvSpPr>
          <p:cNvPr id="3" name="Номер слайда 2"/>
          <p:cNvSpPr>
            <a:spLocks noGrp="1"/>
          </p:cNvSpPr>
          <p:nvPr>
            <p:ph type="sldNum" sz="quarter" idx="12"/>
          </p:nvPr>
        </p:nvSpPr>
        <p:spPr>
          <a:xfrm>
            <a:off x="7010400" y="175381"/>
            <a:ext cx="2133600" cy="365125"/>
          </a:xfrm>
        </p:spPr>
        <p:txBody>
          <a:bodyPr/>
          <a:lstStyle/>
          <a:p>
            <a:fld id="{434A3D7E-C280-4DCD-A7E1-93BBC7758E8E}" type="slidenum">
              <a:rPr lang="ru-RU" smtClean="0">
                <a:solidFill>
                  <a:schemeClr val="tx1"/>
                </a:solidFill>
              </a:rPr>
              <a:t>46</a:t>
            </a:fld>
            <a:endParaRPr lang="ru-RU">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23528" y="188640"/>
            <a:ext cx="8568952" cy="735088"/>
          </a:xfrm>
        </p:spPr>
        <p:txBody>
          <a:bodyPr>
            <a:noAutofit/>
          </a:bodyPr>
          <a:lstStyle/>
          <a:p>
            <a:pPr algn="ctr"/>
            <a:r>
              <a:rPr lang="ru-RU" sz="1500" b="1" dirty="0">
                <a:latin typeface="Cambria" panose="02040503050406030204" pitchFamily="18" charset="0"/>
                <a:cs typeface="Arial" panose="020B0604020202020204" pitchFamily="34" charset="0"/>
              </a:rPr>
              <a:t>Муниципальная программа «Управление  муниципальными финансами и муниципальным долгом муниципального района Мелеузовский район республики Башкортостан                  на 2016-2021 годы»</a:t>
            </a:r>
            <a:endParaRPr lang="ru-RU" sz="1500" dirty="0">
              <a:latin typeface="Cambria" panose="02040503050406030204" pitchFamily="18" charset="0"/>
            </a:endParaRPr>
          </a:p>
        </p:txBody>
      </p:sp>
      <p:sp>
        <p:nvSpPr>
          <p:cNvPr id="3" name="Номер слайда 2"/>
          <p:cNvSpPr>
            <a:spLocks noGrp="1"/>
          </p:cNvSpPr>
          <p:nvPr>
            <p:ph type="sldNum" sz="quarter" idx="12"/>
          </p:nvPr>
        </p:nvSpPr>
        <p:spPr>
          <a:xfrm>
            <a:off x="7012756" y="183555"/>
            <a:ext cx="2133600" cy="365125"/>
          </a:xfrm>
        </p:spPr>
        <p:txBody>
          <a:bodyPr/>
          <a:lstStyle/>
          <a:p>
            <a:pPr>
              <a:defRPr/>
            </a:pPr>
            <a:fld id="{1B7666BA-D9CA-4185-806B-0FC1DED90D94}" type="slidenum">
              <a:rPr lang="ru-RU" altLang="ru-RU" smtClean="0">
                <a:solidFill>
                  <a:schemeClr val="tx1"/>
                </a:solidFill>
              </a:rPr>
              <a:pPr>
                <a:defRPr/>
              </a:pPr>
              <a:t>47</a:t>
            </a:fld>
            <a:endParaRPr lang="ru-RU" altLang="ru-RU" dirty="0">
              <a:solidFill>
                <a:schemeClr val="tx1"/>
              </a:solidFill>
            </a:endParaRPr>
          </a:p>
        </p:txBody>
      </p:sp>
      <p:sp>
        <p:nvSpPr>
          <p:cNvPr id="4" name="Овал 3"/>
          <p:cNvSpPr/>
          <p:nvPr/>
        </p:nvSpPr>
        <p:spPr>
          <a:xfrm>
            <a:off x="0" y="980727"/>
            <a:ext cx="9036496" cy="2181170"/>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defRPr/>
            </a:pPr>
            <a:r>
              <a:rPr lang="ru-RU" sz="1200" b="1" dirty="0">
                <a:solidFill>
                  <a:schemeClr val="tx1"/>
                </a:solidFill>
              </a:rPr>
              <a:t>ЦЕЛИ</a:t>
            </a:r>
            <a:r>
              <a:rPr lang="ru-RU" sz="1000" b="1" dirty="0">
                <a:solidFill>
                  <a:schemeClr val="tx1"/>
                </a:solidFill>
              </a:rPr>
              <a:t> </a:t>
            </a:r>
            <a:r>
              <a:rPr lang="ru-RU" sz="1000" b="1" dirty="0" smtClean="0">
                <a:solidFill>
                  <a:schemeClr val="tx1"/>
                </a:solidFill>
              </a:rPr>
              <a:t>:</a:t>
            </a:r>
          </a:p>
          <a:p>
            <a:pPr marL="171450" indent="-171450">
              <a:buFontTx/>
              <a:buChar char="-"/>
              <a:defRPr/>
            </a:pPr>
            <a:r>
              <a:rPr lang="ru-RU" sz="1000" dirty="0" smtClean="0">
                <a:solidFill>
                  <a:schemeClr val="tx1"/>
                </a:solidFill>
                <a:latin typeface="Times New Roman" panose="02020603050405020304" pitchFamily="18" charset="0"/>
                <a:cs typeface="Times New Roman" panose="02020603050405020304" pitchFamily="18" charset="0"/>
              </a:rPr>
              <a:t> </a:t>
            </a:r>
            <a:r>
              <a:rPr lang="ru-RU" sz="1200" b="1" i="1" dirty="0">
                <a:solidFill>
                  <a:schemeClr val="accent3">
                    <a:lumMod val="50000"/>
                  </a:schemeClr>
                </a:solidFill>
                <a:latin typeface="Times New Roman" panose="02020603050405020304" pitchFamily="18" charset="0"/>
                <a:cs typeface="Times New Roman" panose="02020603050405020304" pitchFamily="18" charset="0"/>
              </a:rPr>
              <a:t>1.увеличить налоговые и неналоговые доходы консолидированного бюджета муниципального района Мелеузовский район РБ до 2021 года в 1,2 раза к уровню 2015 года;</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2. обеспечить качество управления муниципальными финансами на уровне не ниже </a:t>
            </a:r>
            <a:r>
              <a:rPr lang="en-US" sz="1200" b="1" i="1" dirty="0">
                <a:solidFill>
                  <a:schemeClr val="accent3">
                    <a:lumMod val="50000"/>
                  </a:schemeClr>
                </a:solidFill>
                <a:latin typeface="Times New Roman" panose="02020603050405020304" pitchFamily="18" charset="0"/>
                <a:cs typeface="Times New Roman" panose="02020603050405020304" pitchFamily="18" charset="0"/>
              </a:rPr>
              <a:t>II </a:t>
            </a:r>
            <a:r>
              <a:rPr lang="ru-RU" sz="1200" b="1" i="1" dirty="0">
                <a:solidFill>
                  <a:schemeClr val="accent3">
                    <a:lumMod val="50000"/>
                  </a:schemeClr>
                </a:solidFill>
                <a:latin typeface="Times New Roman" panose="02020603050405020304" pitchFamily="18" charset="0"/>
                <a:cs typeface="Times New Roman" panose="02020603050405020304" pitchFamily="18" charset="0"/>
              </a:rPr>
              <a:t>степени качества (по оценке Министерства финансов Республики Башкортостан);</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3. обеспечить уровень долговой нагрузки в пределах 10% доходов бюджета муниципального района Мелеузовский район РБ без учета безвозмездных поступлений</a:t>
            </a:r>
          </a:p>
        </p:txBody>
      </p:sp>
      <p:sp>
        <p:nvSpPr>
          <p:cNvPr id="7" name="TextBox 6"/>
          <p:cNvSpPr txBox="1"/>
          <p:nvPr/>
        </p:nvSpPr>
        <p:spPr>
          <a:xfrm>
            <a:off x="1259632" y="3294951"/>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15" name="Скругленный прямоугольник 14"/>
          <p:cNvSpPr/>
          <p:nvPr/>
        </p:nvSpPr>
        <p:spPr>
          <a:xfrm>
            <a:off x="899592" y="3294951"/>
            <a:ext cx="6259625" cy="3107726"/>
          </a:xfrm>
          <a:prstGeom prst="roundRect">
            <a:avLst>
              <a:gd name="adj" fmla="val 12275"/>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организовать работу по повышению качества администрирования доходов бюджета и совершенствованию налогового законодательства муниципального района Мелеузовский район Республики Башкортостан;</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обеспечить качество организации бюджетного процесса;</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совершенствовать межбюджетные отношения, повысить эффективность оказания финансовой помощи бюджетам сельских и городского поселений муниципального района Мелеузовский район Республики Башкортостан;</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обеспечить организацию и осуществление контроля в финансово-бюджетной сфере и в сфере закупок;</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обеспечить эффективное управление муниципальным долгом муниципального района Мелеузовский район Республики Башкортостан </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организовать централизацию бухгалтерского учета муниципальных учреждений</a:t>
            </a:r>
          </a:p>
        </p:txBody>
      </p:sp>
      <p:pic>
        <p:nvPicPr>
          <p:cNvPr id="296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216" y="836712"/>
            <a:ext cx="143827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565237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graphicFrame>
        <p:nvGraphicFramePr>
          <p:cNvPr id="2" name="Таблица 1">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575370099"/>
              </p:ext>
            </p:extLst>
          </p:nvPr>
        </p:nvGraphicFramePr>
        <p:xfrm>
          <a:off x="39061" y="1372190"/>
          <a:ext cx="9104939" cy="5485812"/>
        </p:xfrm>
        <a:graphic>
          <a:graphicData uri="http://schemas.openxmlformats.org/drawingml/2006/table">
            <a:tbl>
              <a:tblPr>
                <a:tableStyleId>{0505E3EF-67EA-436B-97B2-0124C06EBD24}</a:tableStyleId>
              </a:tblPr>
              <a:tblGrid>
                <a:gridCol w="364197">
                  <a:extLst>
                    <a:ext uri="{9D8B030D-6E8A-4147-A177-3AD203B41FA5}">
                      <a16:colId xmlns="" xmlns:a16="http://schemas.microsoft.com/office/drawing/2014/main" val="20004"/>
                    </a:ext>
                  </a:extLst>
                </a:gridCol>
                <a:gridCol w="7065434">
                  <a:extLst>
                    <a:ext uri="{9D8B030D-6E8A-4147-A177-3AD203B41FA5}">
                      <a16:colId xmlns="" xmlns:a16="http://schemas.microsoft.com/office/drawing/2014/main" val="20000"/>
                    </a:ext>
                  </a:extLst>
                </a:gridCol>
                <a:gridCol w="582716">
                  <a:extLst>
                    <a:ext uri="{9D8B030D-6E8A-4147-A177-3AD203B41FA5}">
                      <a16:colId xmlns="" xmlns:a16="http://schemas.microsoft.com/office/drawing/2014/main" val="20001"/>
                    </a:ext>
                  </a:extLst>
                </a:gridCol>
                <a:gridCol w="582716">
                  <a:extLst>
                    <a:ext uri="{9D8B030D-6E8A-4147-A177-3AD203B41FA5}">
                      <a16:colId xmlns="" xmlns:a16="http://schemas.microsoft.com/office/drawing/2014/main" val="20002"/>
                    </a:ext>
                  </a:extLst>
                </a:gridCol>
                <a:gridCol w="509876">
                  <a:extLst>
                    <a:ext uri="{9D8B030D-6E8A-4147-A177-3AD203B41FA5}">
                      <a16:colId xmlns="" xmlns:a16="http://schemas.microsoft.com/office/drawing/2014/main" val="20003"/>
                    </a:ext>
                  </a:extLst>
                </a:gridCol>
              </a:tblGrid>
              <a:tr h="413693">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222741">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40800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lang="ru-RU" sz="1000" kern="1200" dirty="0">
                          <a:effectLst/>
                          <a:latin typeface="Times New Roman" panose="02020603050405020304" pitchFamily="18" charset="0"/>
                          <a:cs typeface="Times New Roman" panose="02020603050405020304" pitchFamily="18" charset="0"/>
                        </a:rPr>
                        <a:t>Объем налоговых и неналоговых доходов консолидированного бюджета муниципального района Мелеузовский район Республики Башкортостан, млн. рублей</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754,3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841,9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111,6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40800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lang="ru-RU" sz="1000" kern="1200" dirty="0">
                          <a:effectLst/>
                          <a:latin typeface="Times New Roman" panose="02020603050405020304" pitchFamily="18" charset="0"/>
                          <a:cs typeface="Times New Roman" panose="02020603050405020304" pitchFamily="18" charset="0"/>
                        </a:rPr>
                        <a:t>Выполнение плана по налоговым и неналоговым доходам консолидированного бюджета муниципального района Мелеузовский район Республики Башкортостан,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114,2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56713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lang="ru-RU" sz="1000" kern="1200" dirty="0">
                          <a:effectLst/>
                          <a:latin typeface="Times New Roman" panose="02020603050405020304" pitchFamily="18" charset="0"/>
                          <a:cs typeface="Times New Roman" panose="02020603050405020304" pitchFamily="18" charset="0"/>
                        </a:rPr>
                        <a:t>Отношение недополученных доходов по местным налогам в результате налоговых льгот, установленных нормативно - правовыми актами муниципального района Мелеузовский район Республики Башкортостан, к общему объему налоговых доходов бюджета муниципального района Мелеузовский район Республики Башкортостан,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1000" u="none" strike="noStrike" cap="none" normalizeH="0" baseline="0" dirty="0">
                          <a:ln>
                            <a:noFill/>
                          </a:ln>
                          <a:effectLst/>
                          <a:latin typeface="Times New Roman" panose="02020603050405020304" pitchFamily="18" charset="0"/>
                          <a:cs typeface="Times New Roman" panose="02020603050405020304" pitchFamily="18" charset="0"/>
                        </a:rPr>
                        <a:t>&lt;</a:t>
                      </a: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0,13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506517">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Рейтинг муниципального района Мелеузовский район Республики Башкортостан среди муниципальных районов Республики Башкортостан по качеству управления муниципальными финансами (по оценке Министерства финансов Республики Башкортостан), степень качества</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en-US" sz="1000" dirty="0">
                          <a:effectLst/>
                          <a:latin typeface="Times New Roman" panose="02020603050405020304" pitchFamily="18" charset="0"/>
                          <a:cs typeface="Times New Roman" panose="02020603050405020304" pitchFamily="18" charset="0"/>
                        </a:rPr>
                        <a:t>=&gt; II</a:t>
                      </a:r>
                      <a:endParaRPr lang="ru-RU" sz="1000" dirty="0">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1000" u="none" strike="noStrike" cap="none" normalizeH="0" baseline="0" dirty="0">
                          <a:ln>
                            <a:noFill/>
                          </a:ln>
                          <a:effectLst/>
                          <a:latin typeface="Times New Roman" panose="02020603050405020304" pitchFamily="18" charset="0"/>
                          <a:cs typeface="Times New Roman" panose="02020603050405020304" pitchFamily="18" charset="0"/>
                        </a:rPr>
                        <a:t>I</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31825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Соблюдение установленных законодательством Российской Федерации требований к бюджету муниципального района Мелеузовский район Республики Башкортостан и отчетности о его исполнении, да/нет (1/0)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47737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расходов бюджета муниципального района Мелеузовский район Республики Башкортостан, формируемых в рамках муниципальных программ, в общем объеме расходов бюджета муниципального района Мелеузовский район Республики Башкортостан,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31825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бюджетов муниципальных образований муниципального района Мелеузовский район Республики Башкортостан с уровнем бюджетной обеспеченности выше среднего по муниципальному району</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35,3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116,7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31825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Количество бюджетов муниципальных образований муниципального района Мелеузовский район Республики Башкортостан с уровнем бюджетной обеспеченности выше среднего по муниципальному району, единицы</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116,7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47737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Соотношение объема проверенных средств бюджета муниципального района Мелеузовский район Республики Башкортостан и общей суммы расходов бюджета муниципального района Мелеузовский район Республики Башкортостан года, предшествующего отчетному,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40,9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292,14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254567">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Выполнение планов контрольных мероприятий,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2"/>
                  </a:ext>
                </a:extLst>
              </a:tr>
              <a:tr h="31825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Просроченная задолженность по долговым обязательствам муниципального района </a:t>
                      </a:r>
                      <a:r>
                        <a:rPr lang="ru-RU" sz="1000" dirty="0" err="1">
                          <a:effectLst/>
                          <a:latin typeface="Times New Roman" panose="02020603050405020304" pitchFamily="18" charset="0"/>
                          <a:cs typeface="Times New Roman" panose="02020603050405020304" pitchFamily="18" charset="0"/>
                        </a:rPr>
                        <a:t>Мелеузовский</a:t>
                      </a:r>
                      <a:r>
                        <a:rPr lang="ru-RU" sz="1000" dirty="0">
                          <a:effectLst/>
                          <a:latin typeface="Times New Roman" panose="02020603050405020304" pitchFamily="18" charset="0"/>
                          <a:cs typeface="Times New Roman" panose="02020603050405020304" pitchFamily="18" charset="0"/>
                        </a:rPr>
                        <a:t> район Республики Башкортостан, </a:t>
                      </a:r>
                      <a:r>
                        <a:rPr lang="ru-RU" sz="1000" dirty="0" err="1">
                          <a:effectLst/>
                          <a:latin typeface="Times New Roman" panose="02020603050405020304" pitchFamily="18" charset="0"/>
                          <a:cs typeface="Times New Roman" panose="02020603050405020304" pitchFamily="18" charset="0"/>
                        </a:rPr>
                        <a:t>тыс.руб</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r h="47737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муниципальных учреждений (за исключением учреждений сферы образования), обслуживаемых МКУ Централизованная бухгалтерия муниципального района </a:t>
                      </a:r>
                      <a:r>
                        <a:rPr lang="ru-RU" sz="1000" dirty="0" err="1">
                          <a:effectLst/>
                          <a:latin typeface="Times New Roman" panose="02020603050405020304" pitchFamily="18" charset="0"/>
                          <a:cs typeface="Times New Roman" panose="02020603050405020304" pitchFamily="18" charset="0"/>
                        </a:rPr>
                        <a:t>Мелеузовский</a:t>
                      </a:r>
                      <a:r>
                        <a:rPr lang="ru-RU" sz="1000" dirty="0">
                          <a:effectLst/>
                          <a:latin typeface="Times New Roman" panose="02020603050405020304" pitchFamily="18" charset="0"/>
                          <a:cs typeface="Times New Roman" panose="02020603050405020304" pitchFamily="18" charset="0"/>
                        </a:rPr>
                        <a:t> район Республики Башкортостан от общего количества муниципальных учреждений,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92,3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108,3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3"/>
                  </a:ext>
                </a:extLst>
              </a:tr>
            </a:tbl>
          </a:graphicData>
        </a:graphic>
      </p:graphicFrame>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835685" y="1065421"/>
            <a:ext cx="6825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b="1" dirty="0">
                <a:solidFill>
                  <a:srgbClr val="0070C0"/>
                </a:solidFill>
              </a:rPr>
              <a:t>Достигнутые значения целевых индикаторов за </a:t>
            </a:r>
            <a:r>
              <a:rPr lang="ru-RU" altLang="ru-RU" b="1" dirty="0" smtClean="0">
                <a:solidFill>
                  <a:srgbClr val="0070C0"/>
                </a:solidFill>
              </a:rPr>
              <a:t>2019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204712"/>
            <a:ext cx="8784976" cy="4369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500" b="1" dirty="0">
                <a:latin typeface="Cambria" panose="02040503050406030204" pitchFamily="18" charset="0"/>
                <a:cs typeface="Arial" panose="020B0604020202020204" pitchFamily="34" charset="0"/>
              </a:rPr>
              <a:t>Муниципальная программа «Управление  муниципальными финансами и муниципальным долгом муниципального района Мелеузовский район республики Башкортостан                                на 2016-2021 годы»</a:t>
            </a:r>
            <a:endParaRPr lang="ru-RU" sz="1500" dirty="0">
              <a:latin typeface="Cambria" panose="02040503050406030204" pitchFamily="18" charset="0"/>
            </a:endParaRPr>
          </a:p>
        </p:txBody>
      </p:sp>
      <p:sp>
        <p:nvSpPr>
          <p:cNvPr id="3" name="Номер слайда 2"/>
          <p:cNvSpPr>
            <a:spLocks noGrp="1"/>
          </p:cNvSpPr>
          <p:nvPr>
            <p:ph type="sldNum" sz="quarter" idx="12"/>
          </p:nvPr>
        </p:nvSpPr>
        <p:spPr>
          <a:xfrm>
            <a:off x="7010400" y="175381"/>
            <a:ext cx="2133600" cy="365125"/>
          </a:xfrm>
        </p:spPr>
        <p:txBody>
          <a:bodyPr/>
          <a:lstStyle/>
          <a:p>
            <a:fld id="{434A3D7E-C280-4DCD-A7E1-93BBC7758E8E}" type="slidenum">
              <a:rPr lang="ru-RU" smtClean="0">
                <a:solidFill>
                  <a:schemeClr val="tx1"/>
                </a:solidFill>
              </a:rPr>
              <a:t>48</a:t>
            </a:fld>
            <a:endParaRPr lang="ru-RU" dirty="0">
              <a:solidFill>
                <a:schemeClr val="tx1"/>
              </a:solidFill>
            </a:endParaRPr>
          </a:p>
        </p:txBody>
      </p:sp>
    </p:spTree>
    <p:extLst>
      <p:ext uri="{BB962C8B-B14F-4D97-AF65-F5344CB8AC3E}">
        <p14:creationId xmlns:p14="http://schemas.microsoft.com/office/powerpoint/2010/main" val="1470041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2069" y="260648"/>
            <a:ext cx="8784976" cy="576064"/>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молодежной политики, физкультуры и спорта в муниципальном районе Мелеузовский район Республики Башкортостан </a:t>
            </a:r>
            <a:br>
              <a:rPr lang="ru-RU" sz="1600" b="1" dirty="0">
                <a:latin typeface="Cambria" panose="02040503050406030204" pitchFamily="18" charset="0"/>
                <a:cs typeface="Arial" panose="020B0604020202020204" pitchFamily="34" charset="0"/>
              </a:rPr>
            </a:br>
            <a:r>
              <a:rPr lang="ru-RU" sz="1600" b="1" dirty="0">
                <a:latin typeface="Cambria" panose="02040503050406030204" pitchFamily="18" charset="0"/>
                <a:cs typeface="Arial" panose="020B0604020202020204" pitchFamily="34" charset="0"/>
              </a:rPr>
              <a:t>на 2016-2021 годы»</a:t>
            </a:r>
            <a:endParaRPr lang="ru-RU" sz="1600" dirty="0">
              <a:latin typeface="Cambria" panose="02040503050406030204" pitchFamily="18" charset="0"/>
            </a:endParaRPr>
          </a:p>
        </p:txBody>
      </p:sp>
      <p:sp>
        <p:nvSpPr>
          <p:cNvPr id="3" name="Номер слайда 2"/>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chemeClr val="tx1"/>
                </a:solidFill>
              </a:rPr>
              <a:pPr>
                <a:defRPr/>
              </a:pPr>
              <a:t>49</a:t>
            </a:fld>
            <a:endParaRPr lang="ru-RU" altLang="ru-RU" dirty="0">
              <a:solidFill>
                <a:schemeClr val="tx1"/>
              </a:solidFill>
            </a:endParaRPr>
          </a:p>
        </p:txBody>
      </p:sp>
      <p:sp>
        <p:nvSpPr>
          <p:cNvPr id="4" name="Овал 3"/>
          <p:cNvSpPr/>
          <p:nvPr/>
        </p:nvSpPr>
        <p:spPr>
          <a:xfrm>
            <a:off x="89710" y="986714"/>
            <a:ext cx="8995952" cy="1404000"/>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a:solidFill>
                  <a:prstClr val="black"/>
                </a:solidFill>
              </a:rPr>
              <a:t>ЦЕЛИ</a:t>
            </a:r>
            <a:r>
              <a:rPr lang="ru-RU" sz="1000" b="1" dirty="0">
                <a:solidFill>
                  <a:prstClr val="black"/>
                </a:solidFill>
              </a:rPr>
              <a:t> </a:t>
            </a:r>
            <a:r>
              <a:rPr lang="ru-RU" sz="1000" i="1" dirty="0">
                <a:solidFill>
                  <a:prstClr val="black"/>
                </a:solidFill>
                <a:latin typeface="Times New Roman" panose="02020603050405020304" pitchFamily="18" charset="0"/>
                <a:cs typeface="Times New Roman" panose="02020603050405020304" pitchFamily="18" charset="0"/>
              </a:rPr>
              <a:t>1. создание социально-экономических, организационных, правовых условий и гарантий социального становления и развития молодых граждан, их наиболее полной самореализации в интересах общества;</a:t>
            </a:r>
          </a:p>
          <a:p>
            <a:pPr>
              <a:defRPr/>
            </a:pPr>
            <a:r>
              <a:rPr lang="ru-RU" sz="1000" i="1" dirty="0">
                <a:solidFill>
                  <a:prstClr val="black"/>
                </a:solidFill>
                <a:latin typeface="Times New Roman" panose="02020603050405020304" pitchFamily="18" charset="0"/>
                <a:cs typeface="Times New Roman" panose="02020603050405020304" pitchFamily="18" charset="0"/>
              </a:rPr>
              <a:t>2. Повышение физической активности и подготовленности всех возрастных групп населения;</a:t>
            </a:r>
          </a:p>
          <a:p>
            <a:pPr>
              <a:defRPr/>
            </a:pPr>
            <a:r>
              <a:rPr lang="ru-RU" sz="1000" i="1" dirty="0">
                <a:solidFill>
                  <a:prstClr val="black"/>
                </a:solidFill>
                <a:latin typeface="Times New Roman" panose="02020603050405020304" pitchFamily="18" charset="0"/>
                <a:cs typeface="Times New Roman" panose="02020603050405020304" pitchFamily="18" charset="0"/>
              </a:rPr>
              <a:t>3. Создание условий для подготовки спортивного резерва и успешного выступления спортсменов Мелеузовского района в официальных республиканских, российских и международных соревнованиях</a:t>
            </a:r>
          </a:p>
          <a:p>
            <a:pPr algn="ctr"/>
            <a:endParaRPr lang="ru-RU" sz="1000" b="1" dirty="0">
              <a:solidFill>
                <a:prstClr val="black"/>
              </a:solidFill>
            </a:endParaRPr>
          </a:p>
        </p:txBody>
      </p:sp>
      <p:sp>
        <p:nvSpPr>
          <p:cNvPr id="7" name="TextBox 6"/>
          <p:cNvSpPr txBox="1"/>
          <p:nvPr/>
        </p:nvSpPr>
        <p:spPr>
          <a:xfrm>
            <a:off x="251520" y="2403909"/>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46763" y="2773241"/>
            <a:ext cx="2889269" cy="3582815"/>
          </a:xfrm>
          <a:prstGeom prst="roundRect">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pPr algn="just">
              <a:defRPr/>
            </a:pPr>
            <a:r>
              <a:rPr lang="ru-RU" sz="1100" b="1" i="1" dirty="0">
                <a:ln>
                  <a:noFill/>
                  <a:prstDash val="solid"/>
                  <a:bevel/>
                </a:ln>
                <a:solidFill>
                  <a:schemeClr val="tx1"/>
                </a:solidFill>
                <a:effectLst/>
                <a:cs typeface="Times New Roman" panose="02020603050405020304" pitchFamily="18" charset="0"/>
              </a:rPr>
              <a:t>- создание условий для организации и проведения культурно-досуговых и зрелищных мероприятий с детьми и молодежью муниципального района Мелеузовский район Республики Башкортостан;</a:t>
            </a:r>
          </a:p>
          <a:p>
            <a:pPr algn="just">
              <a:defRPr/>
            </a:pPr>
            <a:r>
              <a:rPr lang="ru-RU" sz="1100" b="1" i="1" dirty="0">
                <a:ln>
                  <a:noFill/>
                  <a:prstDash val="solid"/>
                  <a:bevel/>
                </a:ln>
                <a:solidFill>
                  <a:schemeClr val="tx1"/>
                </a:solidFill>
                <a:effectLst/>
                <a:cs typeface="Times New Roman" panose="02020603050405020304" pitchFamily="18" charset="0"/>
              </a:rPr>
              <a:t>- повышение эффективности мероприятий, направленных на профилактику социальных деструкций и вовлечение молодежи в социально активную деятельность;</a:t>
            </a:r>
          </a:p>
          <a:p>
            <a:pPr algn="just">
              <a:defRPr/>
            </a:pPr>
            <a:r>
              <a:rPr lang="ru-RU" sz="1100" b="1" i="1" dirty="0">
                <a:ln>
                  <a:noFill/>
                  <a:prstDash val="solid"/>
                  <a:bevel/>
                </a:ln>
                <a:solidFill>
                  <a:schemeClr val="tx1"/>
                </a:solidFill>
                <a:effectLst/>
                <a:cs typeface="Times New Roman" panose="02020603050405020304" pitchFamily="18" charset="0"/>
              </a:rPr>
              <a:t>- развитие массовой  физической культуры и спорта среди населения муниципального района Мелеузовский район Республики Башкортостан, в том числе среди лиц с ограниченными возможностями здоровья;</a:t>
            </a:r>
          </a:p>
          <a:p>
            <a:pPr algn="just">
              <a:defRPr/>
            </a:pPr>
            <a:r>
              <a:rPr lang="ru-RU" sz="1100" b="1" i="1" dirty="0">
                <a:ln>
                  <a:noFill/>
                  <a:prstDash val="solid"/>
                  <a:bevel/>
                </a:ln>
                <a:solidFill>
                  <a:schemeClr val="tx1"/>
                </a:solidFill>
                <a:effectLst/>
                <a:cs typeface="Times New Roman" panose="02020603050405020304" pitchFamily="18" charset="0"/>
              </a:rPr>
              <a:t>- развитие системы подготовки спортивного резерва.</a:t>
            </a:r>
          </a:p>
        </p:txBody>
      </p:sp>
      <p:pic>
        <p:nvPicPr>
          <p:cNvPr id="1026" name="Picture 2" descr="Картинки по запросу спорт фото"/>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0446" y="764705"/>
            <a:ext cx="1004830" cy="57606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683329" y="2403909"/>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graphicFrame>
        <p:nvGraphicFramePr>
          <p:cNvPr id="9" name="Таблица 8">
            <a:extLst>
              <a:ext uri="{FF2B5EF4-FFF2-40B4-BE49-F238E27FC236}">
                <a16:creationId xmlns="" xmlns:a16="http://schemas.microsoft.com/office/drawing/2014/main" id="{0A8AA381-B22E-4CF3-9114-B55D1CD2FE5B}"/>
              </a:ext>
            </a:extLst>
          </p:cNvPr>
          <p:cNvGraphicFramePr>
            <a:graphicFrameLocks noGrp="1"/>
          </p:cNvGraphicFramePr>
          <p:nvPr>
            <p:extLst>
              <p:ext uri="{D42A27DB-BD31-4B8C-83A1-F6EECF244321}">
                <p14:modId xmlns:p14="http://schemas.microsoft.com/office/powerpoint/2010/main" val="1295323882"/>
              </p:ext>
            </p:extLst>
          </p:nvPr>
        </p:nvGraphicFramePr>
        <p:xfrm>
          <a:off x="2817847" y="2784909"/>
          <a:ext cx="6294105" cy="3962134"/>
        </p:xfrm>
        <a:graphic>
          <a:graphicData uri="http://schemas.openxmlformats.org/drawingml/2006/table">
            <a:tbl>
              <a:tblPr>
                <a:tableStyleId>{0505E3EF-67EA-436B-97B2-0124C06EBD24}</a:tableStyleId>
              </a:tblPr>
              <a:tblGrid>
                <a:gridCol w="386001">
                  <a:extLst>
                    <a:ext uri="{9D8B030D-6E8A-4147-A177-3AD203B41FA5}">
                      <a16:colId xmlns="" xmlns:a16="http://schemas.microsoft.com/office/drawing/2014/main" val="20004"/>
                    </a:ext>
                  </a:extLst>
                </a:gridCol>
                <a:gridCol w="4344519">
                  <a:extLst>
                    <a:ext uri="{9D8B030D-6E8A-4147-A177-3AD203B41FA5}">
                      <a16:colId xmlns="" xmlns:a16="http://schemas.microsoft.com/office/drawing/2014/main" val="20000"/>
                    </a:ext>
                  </a:extLst>
                </a:gridCol>
                <a:gridCol w="548702">
                  <a:extLst>
                    <a:ext uri="{9D8B030D-6E8A-4147-A177-3AD203B41FA5}">
                      <a16:colId xmlns="" xmlns:a16="http://schemas.microsoft.com/office/drawing/2014/main" val="20001"/>
                    </a:ext>
                  </a:extLst>
                </a:gridCol>
                <a:gridCol w="542390">
                  <a:extLst>
                    <a:ext uri="{9D8B030D-6E8A-4147-A177-3AD203B41FA5}">
                      <a16:colId xmlns="" xmlns:a16="http://schemas.microsoft.com/office/drawing/2014/main" val="20002"/>
                    </a:ext>
                  </a:extLst>
                </a:gridCol>
                <a:gridCol w="472493">
                  <a:extLst>
                    <a:ext uri="{9D8B030D-6E8A-4147-A177-3AD203B41FA5}">
                      <a16:colId xmlns="" xmlns:a16="http://schemas.microsoft.com/office/drawing/2014/main" val="20003"/>
                    </a:ext>
                  </a:extLst>
                </a:gridCol>
              </a:tblGrid>
              <a:tr h="35963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900" u="none" strike="noStrike" cap="none" normalizeH="0" baseline="0" dirty="0">
                          <a:ln>
                            <a:noFill/>
                          </a:ln>
                          <a:effectLst/>
                          <a:latin typeface="Times New Roman" panose="02020603050405020304" pitchFamily="18" charset="0"/>
                          <a:cs typeface="Times New Roman" panose="02020603050405020304" pitchFamily="18" charset="0"/>
                        </a:rPr>
                        <a:t>% исполнения</a:t>
                      </a:r>
                      <a:endParaRPr kumimoji="0" lang="ru-RU" sz="9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extLst>
                  <a:ext uri="{0D108BD9-81ED-4DB2-BD59-A6C34878D82A}">
                    <a16:rowId xmlns="" xmlns:a16="http://schemas.microsoft.com/office/drawing/2014/main" val="10000"/>
                  </a:ext>
                </a:extLst>
              </a:tr>
              <a:tr h="221297">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vMerge="1">
                  <a:txBody>
                    <a:bodyPr/>
                    <a:lstStyle/>
                    <a:p>
                      <a:endParaRPr lang="ru-RU"/>
                    </a:p>
                  </a:txBody>
                  <a:tcPr/>
                </a:tc>
                <a:extLst>
                  <a:ext uri="{0D108BD9-81ED-4DB2-BD59-A6C34878D82A}">
                    <a16:rowId xmlns="" xmlns:a16="http://schemas.microsoft.com/office/drawing/2014/main" val="10001"/>
                  </a:ext>
                </a:extLst>
              </a:tr>
              <a:tr h="35965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73" marR="91473" marT="45714" marB="45714" horzOverflow="overflow"/>
                </a:tc>
                <a:tc>
                  <a:txBody>
                    <a:bodyPr/>
                    <a:lstStyle/>
                    <a:p>
                      <a:pPr algn="just">
                        <a:spcAft>
                          <a:spcPts val="0"/>
                        </a:spcAft>
                      </a:pPr>
                      <a:r>
                        <a:rPr lang="ru-RU" sz="1000" kern="50" dirty="0">
                          <a:effectLst/>
                          <a:latin typeface="Times New Roman" panose="02020603050405020304" pitchFamily="18" charset="0"/>
                          <a:cs typeface="Times New Roman" panose="02020603050405020304" pitchFamily="18" charset="0"/>
                        </a:rPr>
                        <a:t>Количество молодых людей, посещающих кружки и секции спортивной направленности, чел.</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73" marR="91473" marT="45714" marB="45714"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785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795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2"/>
                  </a:ext>
                </a:extLst>
              </a:tr>
              <a:tr h="49798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73" marR="91473" marT="45714" marB="45714" horzOverflow="overflow"/>
                </a:tc>
                <a:tc>
                  <a:txBody>
                    <a:bodyPr/>
                    <a:lstStyle/>
                    <a:p>
                      <a:pPr algn="just">
                        <a:spcAft>
                          <a:spcPts val="0"/>
                        </a:spcAft>
                      </a:pPr>
                      <a:r>
                        <a:rPr lang="ru-RU" sz="1000" kern="50" dirty="0">
                          <a:effectLst/>
                          <a:latin typeface="Times New Roman" panose="02020603050405020304" pitchFamily="18" charset="0"/>
                          <a:cs typeface="Times New Roman" panose="02020603050405020304" pitchFamily="18" charset="0"/>
                        </a:rPr>
                        <a:t>Доля молодых граждан, с которыми проведены индивидуальные консультации и беседы, направленных на профилактику социальных деструкций,%</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73" marR="91473" marT="45714" marB="45714"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3"/>
                  </a:ext>
                </a:extLst>
              </a:tr>
              <a:tr h="221322">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73" marR="91473" marT="45714" marB="45714" horzOverflow="overflow"/>
                </a:tc>
                <a:tc>
                  <a:txBody>
                    <a:bodyPr/>
                    <a:lstStyle/>
                    <a:p>
                      <a:pPr algn="just">
                        <a:spcAft>
                          <a:spcPts val="0"/>
                        </a:spcAft>
                      </a:pPr>
                      <a:r>
                        <a:rPr lang="ru-RU" sz="1000" kern="50" dirty="0">
                          <a:effectLst/>
                          <a:latin typeface="Times New Roman" panose="02020603050405020304" pitchFamily="18" charset="0"/>
                          <a:cs typeface="Times New Roman" panose="02020603050405020304" pitchFamily="18" charset="0"/>
                        </a:rPr>
                        <a:t>Количество посетителей спортивных объектов ,</a:t>
                      </a:r>
                      <a:r>
                        <a:rPr lang="ru-RU" sz="1000" kern="50" dirty="0" err="1">
                          <a:effectLst/>
                          <a:latin typeface="Times New Roman" panose="02020603050405020304" pitchFamily="18" charset="0"/>
                          <a:cs typeface="Times New Roman" panose="02020603050405020304" pitchFamily="18" charset="0"/>
                        </a:rPr>
                        <a:t>тыс.чел</a:t>
                      </a:r>
                      <a:r>
                        <a:rPr lang="ru-RU" sz="1000" kern="50" dirty="0">
                          <a:effectLst/>
                          <a:latin typeface="Times New Roman" panose="02020603050405020304" pitchFamily="18" charset="0"/>
                          <a:cs typeface="Times New Roman" panose="02020603050405020304" pitchFamily="18" charset="0"/>
                        </a:rPr>
                        <a:t>.</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73" marR="91473" marT="45714" marB="45714"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24,3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24,8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102,1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4"/>
                  </a:ext>
                </a:extLst>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algn="just">
                        <a:spcAft>
                          <a:spcPts val="0"/>
                        </a:spcAft>
                      </a:pPr>
                      <a:r>
                        <a:rPr lang="ru-RU" sz="1000" kern="50" dirty="0">
                          <a:effectLst/>
                          <a:latin typeface="Times New Roman" panose="02020603050405020304" pitchFamily="18" charset="0"/>
                          <a:cs typeface="Times New Roman" panose="02020603050405020304" pitchFamily="18" charset="0"/>
                        </a:rPr>
                        <a:t>Количество посетителей занятий  физкультурно-спортивной направленности, тыс. чел.</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5"/>
                  </a:ext>
                </a:extLst>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a:effectLst/>
                          <a:latin typeface="Times New Roman" panose="02020603050405020304" pitchFamily="18" charset="0"/>
                          <a:cs typeface="Times New Roman" panose="02020603050405020304" pitchFamily="18" charset="0"/>
                        </a:rPr>
                        <a:t>Количество участников физкультурно-оздоровительных  мероприятий, </a:t>
                      </a:r>
                      <a:r>
                        <a:rPr lang="ru-RU" sz="1000" kern="50" dirty="0" err="1">
                          <a:effectLst/>
                          <a:latin typeface="Times New Roman" panose="02020603050405020304" pitchFamily="18" charset="0"/>
                          <a:cs typeface="Times New Roman" panose="02020603050405020304" pitchFamily="18" charset="0"/>
                        </a:rPr>
                        <a:t>тыс.чел</a:t>
                      </a:r>
                      <a:r>
                        <a:rPr lang="ru-RU" sz="1000" kern="50" dirty="0">
                          <a:effectLst/>
                          <a:latin typeface="Times New Roman" panose="02020603050405020304" pitchFamily="18" charset="0"/>
                          <a:cs typeface="Times New Roman" panose="02020603050405020304" pitchFamily="18" charset="0"/>
                        </a:rPr>
                        <a:t>.</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22,4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26,0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116,1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6"/>
                  </a:ext>
                </a:extLst>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a:effectLst/>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 %</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33,8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130,2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7"/>
                  </a:ext>
                </a:extLst>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a:effectLst/>
                          <a:latin typeface="Times New Roman" panose="02020603050405020304" pitchFamily="18" charset="0"/>
                          <a:cs typeface="Times New Roman" panose="02020603050405020304" pitchFamily="18" charset="0"/>
                        </a:rPr>
                        <a:t>Численность спортсменов включенных в состав сборных команд РБ, РФ, чел.</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83,3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8"/>
                  </a:ext>
                </a:extLst>
              </a:tr>
              <a:tr h="49797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a:effectLst/>
                          <a:latin typeface="Times New Roman" panose="02020603050405020304" pitchFamily="18" charset="0"/>
                          <a:cs typeface="Times New Roman" panose="02020603050405020304" pitchFamily="18" charset="0"/>
                        </a:rPr>
                        <a:t>Соотношение участников с ограниченными возможностями, участвующими в физкультурно-оздоровительных</a:t>
                      </a:r>
                      <a:r>
                        <a:rPr lang="ru-RU" sz="1000" kern="50" baseline="0" dirty="0">
                          <a:effectLst/>
                          <a:latin typeface="Times New Roman" panose="02020603050405020304" pitchFamily="18" charset="0"/>
                          <a:cs typeface="Times New Roman" panose="02020603050405020304" pitchFamily="18" charset="0"/>
                        </a:rPr>
                        <a:t> мероприятиях, в </a:t>
                      </a:r>
                      <a:r>
                        <a:rPr lang="ru-RU" sz="1000" kern="50" baseline="0" dirty="0" err="1">
                          <a:effectLst/>
                          <a:latin typeface="Times New Roman" panose="02020603050405020304" pitchFamily="18" charset="0"/>
                          <a:cs typeface="Times New Roman" panose="02020603050405020304" pitchFamily="18" charset="0"/>
                        </a:rPr>
                        <a:t>т.ч</a:t>
                      </a:r>
                      <a:r>
                        <a:rPr lang="ru-RU" sz="1000" kern="50" baseline="0" dirty="0">
                          <a:effectLst/>
                          <a:latin typeface="Times New Roman" panose="02020603050405020304" pitchFamily="18" charset="0"/>
                          <a:cs typeface="Times New Roman" panose="02020603050405020304" pitchFamily="18" charset="0"/>
                        </a:rPr>
                        <a:t>. кружках и секциях, от общего числа лиц с ограниченными возможностями,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17,4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103,4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9"/>
                  </a:ext>
                </a:extLst>
              </a:tr>
            </a:tbl>
          </a:graphicData>
        </a:graphic>
      </p:graphicFrame>
    </p:spTree>
    <p:extLst>
      <p:ext uri="{BB962C8B-B14F-4D97-AF65-F5344CB8AC3E}">
        <p14:creationId xmlns:p14="http://schemas.microsoft.com/office/powerpoint/2010/main" val="233525107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2069" y="260648"/>
            <a:ext cx="8784976" cy="576064"/>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и поддержка малого и среднего предпринимательства в муниципальном районе Мелеузовский район Республики Башкортостан на 2014-2021 годы»</a:t>
            </a:r>
            <a:endParaRPr lang="ru-RU" sz="1600" dirty="0">
              <a:latin typeface="Cambria" panose="02040503050406030204" pitchFamily="18" charset="0"/>
            </a:endParaRPr>
          </a:p>
        </p:txBody>
      </p:sp>
      <p:sp>
        <p:nvSpPr>
          <p:cNvPr id="3" name="Номер слайда 2"/>
          <p:cNvSpPr>
            <a:spLocks noGrp="1"/>
          </p:cNvSpPr>
          <p:nvPr>
            <p:ph type="sldNum" sz="quarter" idx="12"/>
          </p:nvPr>
        </p:nvSpPr>
        <p:spPr>
          <a:xfrm>
            <a:off x="6987615" y="116632"/>
            <a:ext cx="2133600" cy="365125"/>
          </a:xfrm>
        </p:spPr>
        <p:txBody>
          <a:bodyPr/>
          <a:lstStyle/>
          <a:p>
            <a:pPr>
              <a:defRPr/>
            </a:pPr>
            <a:fld id="{1B7666BA-D9CA-4185-806B-0FC1DED90D94}" type="slidenum">
              <a:rPr lang="ru-RU" altLang="ru-RU" smtClean="0">
                <a:solidFill>
                  <a:srgbClr val="073E87"/>
                </a:solidFill>
              </a:rPr>
              <a:pPr>
                <a:defRPr/>
              </a:pPr>
              <a:t>50</a:t>
            </a:fld>
            <a:endParaRPr lang="ru-RU" altLang="ru-RU" dirty="0">
              <a:solidFill>
                <a:srgbClr val="073E87"/>
              </a:solidFill>
            </a:endParaRPr>
          </a:p>
        </p:txBody>
      </p:sp>
      <p:sp>
        <p:nvSpPr>
          <p:cNvPr id="4" name="Овал 3"/>
          <p:cNvSpPr/>
          <p:nvPr/>
        </p:nvSpPr>
        <p:spPr>
          <a:xfrm>
            <a:off x="507435" y="974392"/>
            <a:ext cx="8388000" cy="1656000"/>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scene3d>
              <a:camera prst="orthographicFront"/>
              <a:lightRig rig="threePt" dir="t"/>
            </a:scene3d>
            <a:sp3d contourW="12700">
              <a:contourClr>
                <a:schemeClr val="bg1"/>
              </a:contourClr>
            </a:sp3d>
          </a:bodyPr>
          <a:lstStyle/>
          <a:p>
            <a:pPr algn="ctr"/>
            <a:endParaRPr lang="ru-RU" sz="1000" b="1" dirty="0">
              <a:noFill/>
              <a:effectLst/>
            </a:endParaRPr>
          </a:p>
          <a:p>
            <a:pPr>
              <a:defRPr/>
            </a:pPr>
            <a:r>
              <a:rPr lang="ru-RU" sz="1000" b="1" dirty="0">
                <a:solidFill>
                  <a:schemeClr val="tx1"/>
                </a:solidFill>
                <a:effectLst/>
                <a:latin typeface="Times New Roman" panose="02020603050405020304" pitchFamily="18" charset="0"/>
                <a:cs typeface="Times New Roman" panose="02020603050405020304" pitchFamily="18" charset="0"/>
              </a:rPr>
              <a:t>ЦЕЛИ</a:t>
            </a:r>
            <a:r>
              <a:rPr lang="ru-RU" sz="1000" i="1" dirty="0">
                <a:solidFill>
                  <a:schemeClr val="tx1"/>
                </a:solidFill>
                <a:effectLst/>
                <a:latin typeface="Times New Roman" panose="02020603050405020304" pitchFamily="18" charset="0"/>
                <a:cs typeface="Times New Roman" panose="02020603050405020304" pitchFamily="18" charset="0"/>
              </a:rPr>
              <a:t>:  1</a:t>
            </a:r>
            <a:r>
              <a:rPr lang="ru-RU" sz="1000" b="1" i="1" dirty="0">
                <a:solidFill>
                  <a:schemeClr val="tx1"/>
                </a:solidFill>
                <a:effectLst/>
                <a:latin typeface="Times New Roman" panose="02020603050405020304" pitchFamily="18" charset="0"/>
                <a:cs typeface="Times New Roman" panose="02020603050405020304" pitchFamily="18" charset="0"/>
              </a:rPr>
              <a:t>. создание условий для развития малого и среднего предпринимательства в муниципальном районе Мелеузовский район РБ на основе формирования эффективных механизмов его поддержки, повышение вклада малого и среднего предпринимательства в решении экономических и социальных  задач района;</a:t>
            </a:r>
          </a:p>
          <a:p>
            <a:pPr>
              <a:defRPr/>
            </a:pPr>
            <a:r>
              <a:rPr lang="ru-RU" sz="1000" b="1" i="1" dirty="0">
                <a:solidFill>
                  <a:schemeClr val="tx1"/>
                </a:solidFill>
                <a:effectLst/>
                <a:latin typeface="Times New Roman" panose="02020603050405020304" pitchFamily="18" charset="0"/>
                <a:cs typeface="Times New Roman" panose="02020603050405020304" pitchFamily="18" charset="0"/>
              </a:rPr>
              <a:t>2. Обеспечение устойчивого развития предпринимательства, как важнейшего  компонента формирования оптимальной территориальной и отраслевой экономики, способа создания новых рабочих мест, рационального использования природных, материальных и трудовых ресурсов, одного из источников пополнения бюджетов всех уровней</a:t>
            </a:r>
            <a:endParaRPr lang="ru-RU" sz="1000" b="1" i="1" dirty="0">
              <a:noFill/>
              <a:effectLst/>
              <a:latin typeface="Times New Roman" panose="02020603050405020304" pitchFamily="18" charset="0"/>
              <a:cs typeface="Times New Roman" panose="02020603050405020304" pitchFamily="18" charset="0"/>
            </a:endParaRPr>
          </a:p>
          <a:p>
            <a:pPr algn="ctr"/>
            <a:endParaRPr lang="ru-RU" sz="1000" b="1" dirty="0">
              <a:noFill/>
              <a:effectLst/>
            </a:endParaRPr>
          </a:p>
        </p:txBody>
      </p:sp>
      <p:sp>
        <p:nvSpPr>
          <p:cNvPr id="7" name="TextBox 6"/>
          <p:cNvSpPr txBox="1"/>
          <p:nvPr/>
        </p:nvSpPr>
        <p:spPr>
          <a:xfrm>
            <a:off x="251520" y="2411716"/>
            <a:ext cx="2185799" cy="323165"/>
          </a:xfrm>
          <a:prstGeom prst="rect">
            <a:avLst/>
          </a:prstGeom>
          <a:noFill/>
        </p:spPr>
        <p:txBody>
          <a:bodyPr wrap="squar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5138" y="2734882"/>
            <a:ext cx="3846782" cy="3862470"/>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lstStyle/>
          <a:p>
            <a:pPr algn="just">
              <a:defRPr/>
            </a:pPr>
            <a:r>
              <a:rPr lang="ru-RU" sz="900" dirty="0">
                <a:ln w="0">
                  <a:noFill/>
                </a:ln>
                <a:solidFill>
                  <a:schemeClr val="tx1"/>
                </a:solidFill>
                <a:effectLst>
                  <a:glow rad="63500">
                    <a:schemeClr val="accent2">
                      <a:lumMod val="20000"/>
                      <a:lumOff val="80000"/>
                    </a:schemeClr>
                  </a:glow>
                </a:effectLst>
                <a:cs typeface="Times New Roman" panose="02020603050405020304" pitchFamily="18" charset="0"/>
              </a:rPr>
              <a:t>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увеличить       финансовый      результат  от всех видов</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предпринимательской деятельности;</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увеличить численность населения </a:t>
            </a:r>
            <a:r>
              <a:rPr lang="ru-RU" sz="900" dirty="0" err="1">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Мелеузовкого</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района Республики Башкортостан, осуществляющего предпринимательскую деятельность и работающего в сфере малого и среднего предпринимательства;</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формирование  благоприятного    климата  для развития малого и среднего бизнеса в муниципальном районе Мелеузовский район Республики Башкортостан;</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развитие  прогрессивных  технологий  финансовой  и инвестиционной  поддержки,  повышение  доступности  финансовых ресурсов  для  субъектов  малого  и  среднего  предпринимательства муниципального района Мелеузовский район Республики Башкортостан;</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создание  эффективной  инфраструктуры  поддержки  субъектов малого и среднего предпринимательства; </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развитие системы информационно-консультационной, научной и образовательной  поддержки  субъектов  малого  и  среднего предпринимательства;</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содействие  росту  конкурентоспособности  и  продвижению продукции  субъектов  малого  и  среднего  предпринимательства  на товарные рынки;</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повышение  престижа  предпринимательской  деятельности  в муниципальном районе Мелеузовский район Республики Башкортостан;</a:t>
            </a:r>
          </a:p>
          <a:p>
            <a:pPr algn="just">
              <a:defRPr/>
            </a:pP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развитие малого и среднего предпринимательства во всех отраслях и секторах экономики  муниципального района Мелеузовский район Республики Башкортостан</a:t>
            </a:r>
            <a:r>
              <a:rPr lang="ru-RU" sz="900" dirty="0">
                <a:ln w="0">
                  <a:solidFill>
                    <a:schemeClr val="tx1"/>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a:t>
            </a:r>
            <a:endParaRPr lang="ru-RU" sz="900" b="1" dirty="0">
              <a:ln w="0">
                <a:solidFill>
                  <a:schemeClr val="tx1"/>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419872" y="2381752"/>
            <a:ext cx="5990607" cy="615553"/>
          </a:xfrm>
          <a:prstGeom prst="rect">
            <a:avLst/>
          </a:prstGeom>
        </p:spPr>
        <p:txBody>
          <a:bodyPr wrap="square">
            <a:spAutoFit/>
          </a:bodyPr>
          <a:lstStyle/>
          <a:p>
            <a:pPr algn="ctr"/>
            <a:endParaRPr lang="ru-RU" altLang="ru-RU" b="1" dirty="0">
              <a:solidFill>
                <a:srgbClr val="0070C0"/>
              </a:solidFill>
              <a:latin typeface="Times New Roman" panose="02020603050405020304" pitchFamily="18" charset="0"/>
              <a:cs typeface="Times New Roman" panose="02020603050405020304" pitchFamily="18" charset="0"/>
            </a:endParaRPr>
          </a:p>
          <a:p>
            <a:pPr algn="ctr"/>
            <a:r>
              <a:rPr lang="ru-RU" altLang="ru-RU" sz="1600"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sz="1600" b="1" dirty="0" smtClean="0">
                <a:solidFill>
                  <a:srgbClr val="0070C0"/>
                </a:solidFill>
                <a:latin typeface="Times New Roman" panose="02020603050405020304" pitchFamily="18" charset="0"/>
                <a:cs typeface="Times New Roman" panose="02020603050405020304" pitchFamily="18" charset="0"/>
              </a:rPr>
              <a:t>2019 </a:t>
            </a:r>
            <a:r>
              <a:rPr lang="ru-RU" altLang="ru-RU" sz="1600" b="1" dirty="0">
                <a:solidFill>
                  <a:srgbClr val="0070C0"/>
                </a:solidFill>
                <a:latin typeface="Times New Roman" panose="02020603050405020304" pitchFamily="18" charset="0"/>
                <a:cs typeface="Times New Roman" panose="02020603050405020304" pitchFamily="18" charset="0"/>
              </a:rPr>
              <a:t>год</a:t>
            </a:r>
          </a:p>
        </p:txBody>
      </p:sp>
      <p:graphicFrame>
        <p:nvGraphicFramePr>
          <p:cNvPr id="11" name="Таблица 10">
            <a:extLst>
              <a:ext uri="{FF2B5EF4-FFF2-40B4-BE49-F238E27FC236}">
                <a16:creationId xmlns="" xmlns:a16="http://schemas.microsoft.com/office/drawing/2014/main" id="{64AF2FF8-FF64-47FF-9A20-B0ED0D8B3D80}"/>
              </a:ext>
            </a:extLst>
          </p:cNvPr>
          <p:cNvGraphicFramePr>
            <a:graphicFrameLocks noGrp="1"/>
          </p:cNvGraphicFramePr>
          <p:nvPr>
            <p:extLst>
              <p:ext uri="{D42A27DB-BD31-4B8C-83A1-F6EECF244321}">
                <p14:modId xmlns:p14="http://schemas.microsoft.com/office/powerpoint/2010/main" val="189512483"/>
              </p:ext>
            </p:extLst>
          </p:nvPr>
        </p:nvGraphicFramePr>
        <p:xfrm>
          <a:off x="3918034" y="2983043"/>
          <a:ext cx="5225966" cy="3626796"/>
        </p:xfrm>
        <a:graphic>
          <a:graphicData uri="http://schemas.openxmlformats.org/drawingml/2006/table">
            <a:tbl>
              <a:tblPr>
                <a:tableStyleId>{0505E3EF-67EA-436B-97B2-0124C06EBD24}</a:tableStyleId>
              </a:tblPr>
              <a:tblGrid>
                <a:gridCol w="367708">
                  <a:extLst>
                    <a:ext uri="{9D8B030D-6E8A-4147-A177-3AD203B41FA5}">
                      <a16:colId xmlns="" xmlns:a16="http://schemas.microsoft.com/office/drawing/2014/main" val="20004"/>
                    </a:ext>
                  </a:extLst>
                </a:gridCol>
                <a:gridCol w="3094571">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648072">
                  <a:extLst>
                    <a:ext uri="{9D8B030D-6E8A-4147-A177-3AD203B41FA5}">
                      <a16:colId xmlns="" xmlns:a16="http://schemas.microsoft.com/office/drawing/2014/main" val="20002"/>
                    </a:ext>
                  </a:extLst>
                </a:gridCol>
                <a:gridCol w="539551">
                  <a:extLst>
                    <a:ext uri="{9D8B030D-6E8A-4147-A177-3AD203B41FA5}">
                      <a16:colId xmlns="" xmlns:a16="http://schemas.microsoft.com/office/drawing/2014/main" val="20003"/>
                    </a:ext>
                  </a:extLst>
                </a:gridCol>
              </a:tblGrid>
              <a:tr h="363193">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23486">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50290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a:effectLst/>
                          <a:latin typeface="Times New Roman" panose="02020603050405020304" pitchFamily="18" charset="0"/>
                          <a:cs typeface="Times New Roman" panose="02020603050405020304" pitchFamily="18" charset="0"/>
                        </a:rPr>
                        <a:t>Доля продукции, произведенной субъектами малого и среднего предпринимательства в общем объеме отгруженной продукции муниципального района,%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29,74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35,2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2"/>
                  </a:ext>
                </a:extLst>
              </a:tr>
              <a:tr h="3632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Количество субъектов малого и среднего предпринимательства на 1000 человек населения, ед.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23,2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23,9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3"/>
                  </a:ext>
                </a:extLst>
              </a:tr>
              <a:tr h="3632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Средняя заработная плата в сфере малого и среднего предпринимательства, </a:t>
                      </a:r>
                      <a:r>
                        <a:rPr lang="ru-RU" sz="1000" dirty="0" err="1">
                          <a:effectLst/>
                          <a:latin typeface="Times New Roman" panose="02020603050405020304" pitchFamily="18" charset="0"/>
                          <a:cs typeface="Times New Roman" panose="02020603050405020304" pitchFamily="18" charset="0"/>
                        </a:rPr>
                        <a:t>руб</a:t>
                      </a:r>
                      <a:r>
                        <a:rPr lang="ru-RU" sz="1000" dirty="0">
                          <a:effectLst/>
                          <a:latin typeface="Times New Roman" panose="02020603050405020304" pitchFamily="18" charset="0"/>
                          <a:cs typeface="Times New Roman" panose="02020603050405020304" pitchFamily="18" charset="0"/>
                        </a:rPr>
                        <a:t>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14 925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19 655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5"/>
                  </a:ext>
                </a:extLst>
              </a:tr>
              <a:tr h="3632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Объем  инвестиций в основной капитал малых и средних предприятий,</a:t>
                      </a:r>
                      <a:r>
                        <a:rPr lang="ru-RU" sz="1000" baseline="0" dirty="0">
                          <a:effectLst/>
                          <a:latin typeface="Times New Roman" panose="02020603050405020304" pitchFamily="18" charset="0"/>
                          <a:cs typeface="Times New Roman" panose="02020603050405020304" pitchFamily="18" charset="0"/>
                        </a:rPr>
                        <a:t> </a:t>
                      </a:r>
                      <a:r>
                        <a:rPr lang="ru-RU" sz="1000" dirty="0" err="1">
                          <a:effectLst/>
                          <a:latin typeface="Times New Roman" panose="02020603050405020304" pitchFamily="18" charset="0"/>
                          <a:cs typeface="Times New Roman" panose="02020603050405020304" pitchFamily="18" charset="0"/>
                        </a:rPr>
                        <a:t>млн.руб</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839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117,4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6"/>
                  </a:ext>
                </a:extLst>
              </a:tr>
              <a:tr h="50290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a:effectLst/>
                          <a:latin typeface="Times New Roman" panose="02020603050405020304" pitchFamily="18" charset="0"/>
                          <a:cs typeface="Times New Roman" panose="02020603050405020304" pitchFamily="18" charset="0"/>
                        </a:rPr>
                        <a:t>Доля налоговых поступлений субъектов малого и среднего предпринимательства в бюджете муниципального района,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21,65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7"/>
                  </a:ext>
                </a:extLst>
              </a:tr>
              <a:tr h="64261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a:effectLst/>
                          <a:latin typeface="Times New Roman" panose="02020603050405020304" pitchFamily="18" charset="0"/>
                          <a:cs typeface="Times New Roman" panose="02020603050405020304" pitchFamily="18" charset="0"/>
                        </a:rPr>
                        <a:t>Доля среднесписочной численности работников </a:t>
                      </a:r>
                    </a:p>
                    <a:p>
                      <a:pPr>
                        <a:spcAft>
                          <a:spcPts val="0"/>
                        </a:spcAft>
                      </a:pPr>
                      <a:r>
                        <a:rPr lang="ru-RU" sz="1000" dirty="0">
                          <a:effectLst/>
                          <a:latin typeface="Times New Roman" panose="02020603050405020304" pitchFamily="18" charset="0"/>
                          <a:cs typeface="Times New Roman" panose="02020603050405020304" pitchFamily="18" charset="0"/>
                        </a:rPr>
                        <a:t>субъектов малого и среднего</a:t>
                      </a:r>
                      <a:r>
                        <a:rPr lang="ru-RU" sz="1000" baseline="0" dirty="0">
                          <a:effectLst/>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cs typeface="Times New Roman" panose="02020603050405020304" pitchFamily="18" charset="0"/>
                        </a:rPr>
                        <a:t>предпринимательства </a:t>
                      </a:r>
                    </a:p>
                    <a:p>
                      <a:pPr>
                        <a:spcAft>
                          <a:spcPts val="0"/>
                        </a:spcAft>
                      </a:pPr>
                      <a:r>
                        <a:rPr lang="ru-RU" sz="1000" dirty="0">
                          <a:effectLst/>
                          <a:latin typeface="Times New Roman" panose="02020603050405020304" pitchFamily="18" charset="0"/>
                          <a:cs typeface="Times New Roman" panose="02020603050405020304" pitchFamily="18" charset="0"/>
                        </a:rPr>
                        <a:t>в среднесписочной численности всех предприятий и организаций,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52,65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61,9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117,6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4"/>
                  </a:ext>
                </a:extLst>
              </a:tr>
            </a:tbl>
          </a:graphicData>
        </a:graphic>
      </p:graphicFrame>
      <p:pic>
        <p:nvPicPr>
          <p:cNvPr id="266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7" y="692696"/>
            <a:ext cx="1596887" cy="676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332759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сельского хозяйства и регулирование рынков сельскохозяйственной продукции, сырья и продовольствия в муниципальном районе Мелеузовский район Республики Башкортостан на 2016-2021 годы»</a:t>
            </a:r>
            <a:endParaRPr lang="ru-RU" sz="1600" dirty="0">
              <a:latin typeface="Cambria" panose="02040503050406030204" pitchFamily="18" charset="0"/>
            </a:endParaRPr>
          </a:p>
        </p:txBody>
      </p:sp>
      <p:sp>
        <p:nvSpPr>
          <p:cNvPr id="6" name="Номер слайда 5"/>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51</a:t>
            </a:fld>
            <a:endParaRPr lang="ru-RU" altLang="ru-RU" dirty="0">
              <a:solidFill>
                <a:srgbClr val="073E87"/>
              </a:solidFill>
            </a:endParaRPr>
          </a:p>
        </p:txBody>
      </p:sp>
      <p:sp>
        <p:nvSpPr>
          <p:cNvPr id="4" name="Овал 3"/>
          <p:cNvSpPr/>
          <p:nvPr/>
        </p:nvSpPr>
        <p:spPr>
          <a:xfrm>
            <a:off x="0" y="968622"/>
            <a:ext cx="8995952" cy="1428214"/>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a:solidFill>
                  <a:prstClr val="black"/>
                </a:solidFill>
                <a:latin typeface="Times New Roman" panose="02020603050405020304" pitchFamily="18" charset="0"/>
                <a:cs typeface="Times New Roman" panose="02020603050405020304" pitchFamily="18" charset="0"/>
              </a:rPr>
              <a:t>ЦЕЛИ</a:t>
            </a:r>
            <a:r>
              <a:rPr lang="ru-RU" sz="1000" b="1" dirty="0">
                <a:solidFill>
                  <a:prstClr val="black"/>
                </a:solidFill>
                <a:latin typeface="Times New Roman" panose="02020603050405020304" pitchFamily="18" charset="0"/>
                <a:cs typeface="Times New Roman" panose="02020603050405020304" pitchFamily="18" charset="0"/>
              </a:rPr>
              <a:t> </a:t>
            </a:r>
            <a:r>
              <a:rPr lang="ru-RU" sz="1200" b="1" i="1" dirty="0">
                <a:solidFill>
                  <a:prstClr val="black"/>
                </a:solidFill>
                <a:latin typeface="Times New Roman" panose="02020603050405020304" pitchFamily="18" charset="0"/>
                <a:cs typeface="Times New Roman" panose="02020603050405020304" pitchFamily="18" charset="0"/>
              </a:rPr>
              <a:t>1.увеличение производства продукции сельского хозяйства и ее переработки;</a:t>
            </a:r>
          </a:p>
          <a:p>
            <a:pPr>
              <a:defRPr/>
            </a:pPr>
            <a:r>
              <a:rPr lang="ru-RU" sz="1200" b="1" i="1" dirty="0">
                <a:solidFill>
                  <a:prstClr val="black"/>
                </a:solidFill>
                <a:latin typeface="Times New Roman" panose="02020603050405020304" pitchFamily="18" charset="0"/>
                <a:cs typeface="Times New Roman" panose="02020603050405020304" pitchFamily="18" charset="0"/>
              </a:rPr>
              <a:t>         2. предупреждение и ликвидация заразных и массовых незаразных заболеваний животных, защита населения от болезней общих для человека и животных;</a:t>
            </a:r>
          </a:p>
          <a:p>
            <a:pPr>
              <a:defRPr/>
            </a:pPr>
            <a:r>
              <a:rPr lang="ru-RU" sz="1200" b="1" i="1" dirty="0">
                <a:solidFill>
                  <a:prstClr val="black"/>
                </a:solidFill>
                <a:latin typeface="Times New Roman" panose="02020603050405020304" pitchFamily="18" charset="0"/>
                <a:cs typeface="Times New Roman" panose="02020603050405020304" pitchFamily="18" charset="0"/>
              </a:rPr>
              <a:t>       3. повышение финансовой устойчивости предприятий агропромышленного комплекса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7007" y="2206624"/>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26547" y="2529789"/>
            <a:ext cx="2961277" cy="3707523"/>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стимулирование увеличения  производства основных видов сельскохозяйственной продукции и производства пищевых продуктов;</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поддержка малых форм хозяйствования;</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повышение уровня рентабельности в сельском хозяйстве для обеспечения его устойчивого развития;</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стимулирование инновационной деятельности и инновационного развития агропромышленного комплекса;</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повышение технической оснащенности в сельском хозяйстве;</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улучшение ветеринарно-санитарной обстановки в сельском хозяйстве.</a:t>
            </a:r>
            <a:endParaRPr lang="ru-RU" sz="1200" b="1" dirty="0">
              <a:ln w="0">
                <a:noFill/>
              </a:ln>
              <a:solidFill>
                <a:schemeClr val="tx1"/>
              </a:solidFill>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2" name="Прямоугольник 1"/>
          <p:cNvSpPr/>
          <p:nvPr/>
        </p:nvSpPr>
        <p:spPr>
          <a:xfrm>
            <a:off x="2681536" y="2529789"/>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graphicFrame>
        <p:nvGraphicFramePr>
          <p:cNvPr id="10" name="Таблица 9">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2780542818"/>
              </p:ext>
            </p:extLst>
          </p:nvPr>
        </p:nvGraphicFramePr>
        <p:xfrm>
          <a:off x="3046043" y="2885906"/>
          <a:ext cx="5949909" cy="3181311"/>
        </p:xfrm>
        <a:graphic>
          <a:graphicData uri="http://schemas.openxmlformats.org/drawingml/2006/table">
            <a:tbl>
              <a:tblPr>
                <a:tableStyleId>{0505E3EF-67EA-436B-97B2-0124C06EBD24}</a:tableStyleId>
              </a:tblPr>
              <a:tblGrid>
                <a:gridCol w="405293">
                  <a:extLst>
                    <a:ext uri="{9D8B030D-6E8A-4147-A177-3AD203B41FA5}">
                      <a16:colId xmlns="" xmlns:a16="http://schemas.microsoft.com/office/drawing/2014/main" val="20004"/>
                    </a:ext>
                  </a:extLst>
                </a:gridCol>
                <a:gridCol w="3888432">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576064">
                  <a:extLst>
                    <a:ext uri="{9D8B030D-6E8A-4147-A177-3AD203B41FA5}">
                      <a16:colId xmlns="" xmlns:a16="http://schemas.microsoft.com/office/drawing/2014/main" val="20002"/>
                    </a:ext>
                  </a:extLst>
                </a:gridCol>
                <a:gridCol w="504056">
                  <a:extLst>
                    <a:ext uri="{9D8B030D-6E8A-4147-A177-3AD203B41FA5}">
                      <a16:colId xmlns="" xmlns:a16="http://schemas.microsoft.com/office/drawing/2014/main" val="20003"/>
                    </a:ext>
                  </a:extLst>
                </a:gridCol>
              </a:tblGrid>
              <a:tr h="386706">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37954">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3881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109,4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108,2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44624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Индекс производства продукции растениеводства (в сопоставимых ценах),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115,9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115,2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38668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Индекс производства продукции животноводства</a:t>
                      </a:r>
                      <a:r>
                        <a:rPr lang="ru-RU" sz="1000" baseline="0" dirty="0">
                          <a:effectLst/>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cs typeface="Times New Roman" panose="02020603050405020304" pitchFamily="18" charset="0"/>
                        </a:rPr>
                        <a:t>(в сопоставимых ценах),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3324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Рентабельность сельскохозяйственных организаций,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145,6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6"/>
                  </a:ext>
                </a:extLst>
              </a:tr>
              <a:tr h="42170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Индекс физического объема инвестиций в основной капитал сельского хозяйства,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68,6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136,7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199,3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53543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Среднемесячная номинальная заработная плата в сельском хозяйстве </a:t>
                      </a:r>
                      <a:r>
                        <a:rPr lang="ru-RU" sz="1000" baseline="0" dirty="0">
                          <a:effectLst/>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cs typeface="Times New Roman" panose="02020603050405020304" pitchFamily="18" charset="0"/>
                        </a:rPr>
                        <a:t>(по сельскохозяйственным организациям, не относящимся к субъектам малого предпринимательства), рубли</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19 400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26 499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pic>
        <p:nvPicPr>
          <p:cNvPr id="276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1322660"/>
            <a:ext cx="1475656" cy="1207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7330418" y="2396836"/>
            <a:ext cx="1813582" cy="1329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6296882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культуры в муниципальном районе Мелеузовский район Республики Башкортостан на 2016-2021 годы»</a:t>
            </a:r>
            <a:endParaRPr lang="ru-RU" sz="1600" dirty="0">
              <a:latin typeface="Cambria" panose="02040503050406030204" pitchFamily="18" charset="0"/>
            </a:endParaRPr>
          </a:p>
        </p:txBody>
      </p:sp>
      <p:sp>
        <p:nvSpPr>
          <p:cNvPr id="3" name="Номер слайда 2"/>
          <p:cNvSpPr>
            <a:spLocks noGrp="1"/>
          </p:cNvSpPr>
          <p:nvPr>
            <p:ph type="sldNum" sz="quarter" idx="12"/>
          </p:nvPr>
        </p:nvSpPr>
        <p:spPr>
          <a:xfrm>
            <a:off x="6987356" y="116632"/>
            <a:ext cx="2133600" cy="365125"/>
          </a:xfrm>
        </p:spPr>
        <p:txBody>
          <a:bodyPr/>
          <a:lstStyle/>
          <a:p>
            <a:pPr>
              <a:defRPr/>
            </a:pPr>
            <a:fld id="{1B7666BA-D9CA-4185-806B-0FC1DED90D94}" type="slidenum">
              <a:rPr lang="ru-RU" altLang="ru-RU" smtClean="0">
                <a:solidFill>
                  <a:srgbClr val="073E87"/>
                </a:solidFill>
              </a:rPr>
              <a:pPr>
                <a:defRPr/>
              </a:pPr>
              <a:t>52</a:t>
            </a:fld>
            <a:endParaRPr lang="ru-RU" altLang="ru-RU" dirty="0">
              <a:solidFill>
                <a:srgbClr val="073E87"/>
              </a:solidFill>
            </a:endParaRPr>
          </a:p>
        </p:txBody>
      </p:sp>
      <p:sp>
        <p:nvSpPr>
          <p:cNvPr id="4" name="Овал 3"/>
          <p:cNvSpPr/>
          <p:nvPr/>
        </p:nvSpPr>
        <p:spPr>
          <a:xfrm>
            <a:off x="0" y="894042"/>
            <a:ext cx="9085208" cy="2466915"/>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lgn="just">
              <a:defRPr/>
            </a:pPr>
            <a:r>
              <a:rPr lang="ru-RU" sz="1400" b="1" dirty="0" smtClean="0">
                <a:solidFill>
                  <a:prstClr val="black"/>
                </a:solidFill>
                <a:latin typeface="Times New Roman" panose="02020603050405020304" pitchFamily="18" charset="0"/>
                <a:cs typeface="Times New Roman" panose="02020603050405020304" pitchFamily="18" charset="0"/>
              </a:rPr>
              <a:t>ЦЕЛИ</a:t>
            </a:r>
          </a:p>
          <a:p>
            <a:pPr marL="285750" indent="-285750" algn="just">
              <a:buFontTx/>
              <a:buChar char="-"/>
              <a:defRPr/>
            </a:pPr>
            <a:r>
              <a:rPr lang="ru-RU" sz="1200" dirty="0">
                <a:solidFill>
                  <a:schemeClr val="tx1"/>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1</a:t>
            </a:r>
            <a:r>
              <a:rPr lang="ru-RU" sz="1200" b="1" i="1" dirty="0" smtClean="0">
                <a:solidFill>
                  <a:schemeClr val="tx1"/>
                </a:solidFill>
                <a:latin typeface="Times New Roman" panose="02020603050405020304" pitchFamily="18" charset="0"/>
                <a:cs typeface="Times New Roman" panose="02020603050405020304" pitchFamily="18" charset="0"/>
              </a:rPr>
              <a:t>. Формирование </a:t>
            </a:r>
            <a:r>
              <a:rPr lang="ru-RU" sz="1200" b="1" i="1" dirty="0">
                <a:solidFill>
                  <a:schemeClr val="tx1"/>
                </a:solidFill>
                <a:latin typeface="Times New Roman" panose="02020603050405020304" pitchFamily="18" charset="0"/>
                <a:cs typeface="Times New Roman" panose="02020603050405020304" pitchFamily="18" charset="0"/>
              </a:rPr>
              <a:t>единого культурного пространства, создание условий для выравнивания  доступа населения к культурным ценностям, информационным ресурсам и  повышения уровня удовлетворенности населения муниципального района Мелеузовский район Республики Башкортостан качеством предоставляемых услуг в сфере культуры и искусства;</a:t>
            </a:r>
          </a:p>
          <a:p>
            <a:pPr marL="285750" indent="-285750" algn="just">
              <a:buFontTx/>
              <a:buChar char="-"/>
              <a:defRPr/>
            </a:pPr>
            <a:r>
              <a:rPr lang="ru-RU" sz="1200" b="1" i="1" dirty="0" smtClean="0">
                <a:solidFill>
                  <a:schemeClr val="tx1"/>
                </a:solidFill>
                <a:latin typeface="Times New Roman" panose="02020603050405020304" pitchFamily="18" charset="0"/>
                <a:cs typeface="Times New Roman" panose="02020603050405020304" pitchFamily="18" charset="0"/>
              </a:rPr>
              <a:t>2. Формирование </a:t>
            </a:r>
            <a:r>
              <a:rPr lang="ru-RU" sz="1200" b="1" i="1" dirty="0">
                <a:solidFill>
                  <a:schemeClr val="tx1"/>
                </a:solidFill>
                <a:latin typeface="Times New Roman" panose="02020603050405020304" pitchFamily="18" charset="0"/>
                <a:cs typeface="Times New Roman" panose="02020603050405020304" pitchFamily="18" charset="0"/>
              </a:rPr>
              <a:t>открытого информационного пространства на территории муниципального района  Мелеузовский район.</a:t>
            </a:r>
          </a:p>
        </p:txBody>
      </p:sp>
      <p:sp>
        <p:nvSpPr>
          <p:cNvPr id="7" name="TextBox 6"/>
          <p:cNvSpPr txBox="1"/>
          <p:nvPr/>
        </p:nvSpPr>
        <p:spPr>
          <a:xfrm>
            <a:off x="827584" y="3468161"/>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613561" y="3356993"/>
            <a:ext cx="7929829" cy="2376264"/>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со</a:t>
            </a:r>
            <a:r>
              <a:rPr lang="ru-RU" sz="1200" b="1" i="1" dirty="0">
                <a:solidFill>
                  <a:schemeClr val="tx1"/>
                </a:solidFill>
                <a:latin typeface="Times New Roman" panose="02020603050405020304" pitchFamily="18" charset="0"/>
                <a:cs typeface="Times New Roman" panose="02020603050405020304" pitchFamily="18" charset="0"/>
              </a:rPr>
              <a:t>здать благоприятные условия для устойчивого развития сферы культуры и искусства, сохранить культурное и историческое наследие, увеличить доступ населения к культурным ценностям и информации;</a:t>
            </a:r>
          </a:p>
          <a:p>
            <a:pPr marL="285750" indent="-285750" algn="just">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создать условия для эффективного развития системы дополнительного образования детей  в сфере культуры и искусства;</a:t>
            </a:r>
          </a:p>
          <a:p>
            <a:pPr marL="285750" indent="-285750" algn="just">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обеспечение прав граждан в сфере информатизации и расширение  информационного пространства на территории муниципального района Мелеузовский район Республики Башкортостан</a:t>
            </a: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7919" y="908720"/>
            <a:ext cx="1954890"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403880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graphicFrame>
        <p:nvGraphicFramePr>
          <p:cNvPr id="2" name="Таблица 1">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1747565415"/>
              </p:ext>
            </p:extLst>
          </p:nvPr>
        </p:nvGraphicFramePr>
        <p:xfrm>
          <a:off x="12700" y="1604077"/>
          <a:ext cx="9104939" cy="4508416"/>
        </p:xfrm>
        <a:graphic>
          <a:graphicData uri="http://schemas.openxmlformats.org/drawingml/2006/table">
            <a:tbl>
              <a:tblPr>
                <a:tableStyleId>{0505E3EF-67EA-436B-97B2-0124C06EBD24}</a:tableStyleId>
              </a:tblPr>
              <a:tblGrid>
                <a:gridCol w="364197">
                  <a:extLst>
                    <a:ext uri="{9D8B030D-6E8A-4147-A177-3AD203B41FA5}">
                      <a16:colId xmlns="" xmlns:a16="http://schemas.microsoft.com/office/drawing/2014/main" val="20004"/>
                    </a:ext>
                  </a:extLst>
                </a:gridCol>
                <a:gridCol w="7065434">
                  <a:extLst>
                    <a:ext uri="{9D8B030D-6E8A-4147-A177-3AD203B41FA5}">
                      <a16:colId xmlns="" xmlns:a16="http://schemas.microsoft.com/office/drawing/2014/main" val="20000"/>
                    </a:ext>
                  </a:extLst>
                </a:gridCol>
                <a:gridCol w="582716">
                  <a:extLst>
                    <a:ext uri="{9D8B030D-6E8A-4147-A177-3AD203B41FA5}">
                      <a16:colId xmlns="" xmlns:a16="http://schemas.microsoft.com/office/drawing/2014/main" val="20001"/>
                    </a:ext>
                  </a:extLst>
                </a:gridCol>
                <a:gridCol w="582716">
                  <a:extLst>
                    <a:ext uri="{9D8B030D-6E8A-4147-A177-3AD203B41FA5}">
                      <a16:colId xmlns="" xmlns:a16="http://schemas.microsoft.com/office/drawing/2014/main" val="20002"/>
                    </a:ext>
                  </a:extLst>
                </a:gridCol>
                <a:gridCol w="509876">
                  <a:extLst>
                    <a:ext uri="{9D8B030D-6E8A-4147-A177-3AD203B41FA5}">
                      <a16:colId xmlns="" xmlns:a16="http://schemas.microsoft.com/office/drawing/2014/main" val="20003"/>
                    </a:ext>
                  </a:extLst>
                </a:gridCol>
              </a:tblGrid>
              <a:tr h="38708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208412">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238190">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algn="just">
                        <a:lnSpc>
                          <a:spcPct val="115000"/>
                        </a:lnSpc>
                        <a:spcAft>
                          <a:spcPts val="0"/>
                        </a:spcAft>
                      </a:pPr>
                      <a:r>
                        <a:rPr lang="ru-RU" sz="1000" dirty="0" err="1">
                          <a:effectLst/>
                          <a:latin typeface="Times New Roman" panose="02020603050405020304" pitchFamily="18" charset="0"/>
                          <a:cs typeface="Times New Roman" panose="02020603050405020304" pitchFamily="18" charset="0"/>
                        </a:rPr>
                        <a:t>Книгообеспеченность</a:t>
                      </a:r>
                      <a:r>
                        <a:rPr lang="ru-RU" sz="1000" dirty="0">
                          <a:effectLst/>
                          <a:latin typeface="Times New Roman" panose="02020603050405020304" pitchFamily="18" charset="0"/>
                          <a:cs typeface="Times New Roman" panose="02020603050405020304" pitchFamily="18" charset="0"/>
                        </a:rPr>
                        <a:t> на 1 жителя, ед.</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4,69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104,5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238190">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Число посещений библиотек на 1000 чел, чел</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5270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5270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28987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Доля документов из фондов библиотеки, библиографические описания которых отражены в электронном каталоге,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9</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smtClean="0">
                          <a:effectLst/>
                          <a:latin typeface="Times New Roman" panose="02020603050405020304" pitchFamily="18" charset="0"/>
                          <a:cs typeface="Times New Roman" panose="02020603050405020304" pitchFamily="18" charset="0"/>
                        </a:rPr>
                        <a:t>9,2</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102,2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25888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Охват населения мероприятиями, проведенными учреждениями культуры,%</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21,6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24,44</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113,2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23819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Количество клубных формирований, </a:t>
                      </a:r>
                      <a:r>
                        <a:rPr lang="ru-RU" sz="1000" dirty="0" err="1">
                          <a:effectLst/>
                          <a:latin typeface="Times New Roman" panose="02020603050405020304" pitchFamily="18" charset="0"/>
                          <a:cs typeface="Times New Roman" panose="02020603050405020304" pitchFamily="18" charset="0"/>
                        </a:rPr>
                        <a:t>ед</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286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286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культурно-массовых, просветительских мероприятий, направленных на сохранность и популяризацию культурного наследия народов,  населяющих муниципальный район Мелеузовский район,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22,5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22,5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детей, привлекаемых к участию в творческих мероприятиях в целях выявления и поддержки юных талантов, в общем числе детей республики,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29777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лауреатов, дипломантов конкурсов, фестивалей, смотров, художественных выставках различного уровня,%</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38,18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127,3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выпускников, продолживших обучение по программам среднего и высшего профессионального образования в области культуры и искусства,%</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20,78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122,2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Удовлетворенность населения качеством и доступностью получения информации о социально-экономическом, общественно-политическом и культурном развитии муниципального района,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2"/>
                  </a:ext>
                </a:extLst>
              </a:tr>
              <a:tr h="47393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Количество размещенных тематических материалов, ед.</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4000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4000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p>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bl>
          </a:graphicData>
        </a:graphic>
      </p:graphicFrame>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835685" y="1065421"/>
            <a:ext cx="6825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b="1" dirty="0">
                <a:solidFill>
                  <a:srgbClr val="0070C0"/>
                </a:solidFill>
              </a:rPr>
              <a:t>Достигнутые значения целевых индикаторов за </a:t>
            </a:r>
            <a:r>
              <a:rPr lang="ru-RU" altLang="ru-RU" b="1" dirty="0" smtClean="0">
                <a:solidFill>
                  <a:srgbClr val="0070C0"/>
                </a:solidFill>
              </a:rPr>
              <a:t>2019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204712"/>
            <a:ext cx="8784976" cy="4369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500" b="1" dirty="0">
                <a:latin typeface="Cambria" panose="02040503050406030204" pitchFamily="18" charset="0"/>
                <a:cs typeface="Arial" panose="020B0604020202020204" pitchFamily="34" charset="0"/>
              </a:rPr>
              <a:t>Муниципальная программа «</a:t>
            </a:r>
            <a:r>
              <a:rPr lang="ru-RU" sz="1400" b="1" dirty="0">
                <a:latin typeface="Cambria" panose="02040503050406030204" pitchFamily="18" charset="0"/>
                <a:cs typeface="Arial" panose="020B0604020202020204" pitchFamily="34" charset="0"/>
              </a:rPr>
              <a:t>Развитие культуры в муниципальном районе Мелеузовский район Республики Башкортостан на 2016-2021 годы</a:t>
            </a:r>
            <a:r>
              <a:rPr lang="ru-RU" sz="1500" b="1" dirty="0">
                <a:latin typeface="Cambria" panose="02040503050406030204" pitchFamily="18" charset="0"/>
                <a:cs typeface="Arial" panose="020B0604020202020204" pitchFamily="34" charset="0"/>
              </a:rPr>
              <a:t>»</a:t>
            </a:r>
            <a:endParaRPr lang="ru-RU" sz="1500" dirty="0">
              <a:latin typeface="Cambria" panose="02040503050406030204" pitchFamily="18" charset="0"/>
            </a:endParaRPr>
          </a:p>
        </p:txBody>
      </p:sp>
      <p:sp>
        <p:nvSpPr>
          <p:cNvPr id="3" name="Номер слайда 2"/>
          <p:cNvSpPr>
            <a:spLocks noGrp="1"/>
          </p:cNvSpPr>
          <p:nvPr>
            <p:ph type="sldNum" sz="quarter" idx="12"/>
          </p:nvPr>
        </p:nvSpPr>
        <p:spPr>
          <a:xfrm>
            <a:off x="7010400" y="175381"/>
            <a:ext cx="2133600" cy="365125"/>
          </a:xfrm>
        </p:spPr>
        <p:txBody>
          <a:bodyPr/>
          <a:lstStyle/>
          <a:p>
            <a:fld id="{434A3D7E-C280-4DCD-A7E1-93BBC7758E8E}" type="slidenum">
              <a:rPr lang="ru-RU" smtClean="0">
                <a:solidFill>
                  <a:schemeClr val="tx1"/>
                </a:solidFill>
              </a:rPr>
              <a:t>53</a:t>
            </a:fld>
            <a:endParaRPr lang="ru-RU" dirty="0">
              <a:solidFill>
                <a:schemeClr val="tx1"/>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4879" y="642633"/>
            <a:ext cx="1389734" cy="84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6292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4407" y="598579"/>
            <a:ext cx="1033935" cy="764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муниципальной службы в муниципальном районе Мелеузовский район Республики Башкортостан на 2016-2021 годы»</a:t>
            </a:r>
            <a:endParaRPr lang="ru-RU" sz="1600" dirty="0">
              <a:latin typeface="Cambria" panose="02040503050406030204" pitchFamily="18" charset="0"/>
            </a:endParaRPr>
          </a:p>
        </p:txBody>
      </p:sp>
      <p:sp>
        <p:nvSpPr>
          <p:cNvPr id="3" name="Номер слайда 2"/>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54</a:t>
            </a:fld>
            <a:endParaRPr lang="ru-RU" altLang="ru-RU" dirty="0">
              <a:solidFill>
                <a:srgbClr val="073E87"/>
              </a:solidFill>
            </a:endParaRPr>
          </a:p>
        </p:txBody>
      </p:sp>
      <p:sp>
        <p:nvSpPr>
          <p:cNvPr id="4" name="Овал 3"/>
          <p:cNvSpPr/>
          <p:nvPr/>
        </p:nvSpPr>
        <p:spPr>
          <a:xfrm>
            <a:off x="15180" y="980728"/>
            <a:ext cx="9085208" cy="1168539"/>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lvl="0">
              <a:defRPr/>
            </a:pPr>
            <a:r>
              <a:rPr lang="ru-RU" sz="1400" b="1" dirty="0">
                <a:solidFill>
                  <a:prstClr val="black"/>
                </a:solidFill>
                <a:latin typeface="Times New Roman" panose="02020603050405020304" pitchFamily="18" charset="0"/>
                <a:cs typeface="Times New Roman" panose="02020603050405020304" pitchFamily="18" charset="0"/>
              </a:rPr>
              <a:t>ЦЕЛЬ:</a:t>
            </a:r>
            <a:r>
              <a:rPr lang="ru-RU" sz="1000" b="1" dirty="0">
                <a:solidFill>
                  <a:prstClr val="black"/>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совершенствование организации муниципальной службы в муниципальном район Мелеузовский район Республики Башкортостан, повышение эффективности муниципального управления</a:t>
            </a:r>
            <a:r>
              <a:rPr lang="ru-RU" sz="1200" b="1" i="1" dirty="0">
                <a:ln>
                  <a:solidFill>
                    <a:srgbClr val="A5D028">
                      <a:lumMod val="50000"/>
                    </a:srgbClr>
                  </a:solidFill>
                </a:ln>
                <a:solidFill>
                  <a:schemeClr val="tx1"/>
                </a:solidFill>
                <a:latin typeface="Times New Roman" panose="02020603050405020304" pitchFamily="18" charset="0"/>
                <a:cs typeface="Times New Roman" panose="02020603050405020304" pitchFamily="18" charset="0"/>
              </a:rPr>
              <a:t>.</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98250" y="2153270"/>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0" y="2452523"/>
            <a:ext cx="3033285" cy="3797295"/>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стимулирование органов местного самоуправления к наращиванию социально-экономического потенциала муниципального образования;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повышение профессиональной компетенции муниципальных служащих в </a:t>
            </a:r>
            <a:r>
              <a:rPr lang="ru-RU" sz="1200" b="1" i="1" dirty="0" err="1">
                <a:solidFill>
                  <a:schemeClr val="tx1"/>
                </a:solidFill>
                <a:latin typeface="Times New Roman" panose="02020603050405020304" pitchFamily="18" charset="0"/>
                <a:cs typeface="Times New Roman" panose="02020603050405020304" pitchFamily="18" charset="0"/>
              </a:rPr>
              <a:t>Мелеузовском</a:t>
            </a:r>
            <a:r>
              <a:rPr lang="ru-RU" sz="1200" b="1" i="1" dirty="0">
                <a:solidFill>
                  <a:schemeClr val="tx1"/>
                </a:solidFill>
                <a:latin typeface="Times New Roman" panose="02020603050405020304" pitchFamily="18" charset="0"/>
                <a:cs typeface="Times New Roman" panose="02020603050405020304" pitchFamily="18" charset="0"/>
              </a:rPr>
              <a:t> районе; повышение привлекательности муниципальной службы;</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организовать исполнение полномочий в части первичного воинского учета на территориях сельских поселений;</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проведение выборов в представительный орган местного самоуправления.</a:t>
            </a: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2" name="Прямоугольник 1"/>
          <p:cNvSpPr/>
          <p:nvPr/>
        </p:nvSpPr>
        <p:spPr>
          <a:xfrm>
            <a:off x="2546544" y="2225471"/>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475045360"/>
              </p:ext>
            </p:extLst>
          </p:nvPr>
        </p:nvGraphicFramePr>
        <p:xfrm>
          <a:off x="3150479" y="2691371"/>
          <a:ext cx="5949909" cy="4166628"/>
        </p:xfrm>
        <a:graphic>
          <a:graphicData uri="http://schemas.openxmlformats.org/drawingml/2006/table">
            <a:tbl>
              <a:tblPr>
                <a:tableStyleId>{0505E3EF-67EA-436B-97B2-0124C06EBD24}</a:tableStyleId>
              </a:tblPr>
              <a:tblGrid>
                <a:gridCol w="405293">
                  <a:extLst>
                    <a:ext uri="{9D8B030D-6E8A-4147-A177-3AD203B41FA5}">
                      <a16:colId xmlns="" xmlns:a16="http://schemas.microsoft.com/office/drawing/2014/main" val="20004"/>
                    </a:ext>
                  </a:extLst>
                </a:gridCol>
                <a:gridCol w="3888432">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576064">
                  <a:extLst>
                    <a:ext uri="{9D8B030D-6E8A-4147-A177-3AD203B41FA5}">
                      <a16:colId xmlns="" xmlns:a16="http://schemas.microsoft.com/office/drawing/2014/main" val="20002"/>
                    </a:ext>
                  </a:extLst>
                </a:gridCol>
                <a:gridCol w="504056">
                  <a:extLst>
                    <a:ext uri="{9D8B030D-6E8A-4147-A177-3AD203B41FA5}">
                      <a16:colId xmlns="" xmlns:a16="http://schemas.microsoft.com/office/drawing/2014/main" val="20003"/>
                    </a:ext>
                  </a:extLst>
                </a:gridCol>
              </a:tblGrid>
              <a:tr h="410612">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52665">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56853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муниципальных служащих, прошедших повышение квалификации относительно количества муниципальных служащих, которым подлежит пройти повышение квалификации,%</a:t>
                      </a:r>
                      <a:endParaRPr lang="ru-RU" sz="1000" b="0" dirty="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57,8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41058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Доля муниципальных служащих соблюдающих запреты и ограничения, направленных на предупреждение коррупции,%</a:t>
                      </a:r>
                      <a:endParaRPr lang="ru-RU" sz="1000" b="0" dirty="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56853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Доля участия муниципальных  служащих в проведении семинаров-совещаний, видеоконференций   по актуальным проблемам применения законодательства в сфере   муниципальной службы,%</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72648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Доля размещенных муниципальных нормативно-правовых  </a:t>
                      </a:r>
                      <a:br>
                        <a:rPr lang="ru-RU" sz="1000" dirty="0">
                          <a:effectLst/>
                          <a:latin typeface="Times New Roman" panose="02020603050405020304" pitchFamily="18" charset="0"/>
                          <a:cs typeface="Times New Roman" panose="02020603050405020304" pitchFamily="18" charset="0"/>
                        </a:rPr>
                      </a:br>
                      <a:r>
                        <a:rPr lang="ru-RU" sz="1000" dirty="0">
                          <a:effectLst/>
                          <a:latin typeface="Times New Roman" panose="02020603050405020304" pitchFamily="18" charset="0"/>
                          <a:cs typeface="Times New Roman" panose="02020603050405020304" pitchFamily="18" charset="0"/>
                        </a:rPr>
                        <a:t>актов в сфере муниципальной службы   на    официальном сайте     органа   местного самоуправления от общего количества, подлежащего размещению,%</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6"/>
                  </a:ext>
                </a:extLst>
              </a:tr>
              <a:tr h="56853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Организация первичного воинского учета в сельских поселениях, на территориях которых отсутствуют воинские комиссариаты от общего количества сельских поселений,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660671">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Организация выборов в представительный орган муниципального образования на всех участках избирательных комиссий, %</a:t>
                      </a:r>
                    </a:p>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37124847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accent3">
            <a:tint val="20000"/>
          </a:schemeClr>
        </a:solid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                            на 2016-2021 годы»</a:t>
            </a:r>
            <a:endParaRPr lang="ru-RU" sz="1600" dirty="0">
              <a:latin typeface="Cambria" panose="02040503050406030204" pitchFamily="18" charset="0"/>
            </a:endParaRPr>
          </a:p>
        </p:txBody>
      </p:sp>
      <p:sp>
        <p:nvSpPr>
          <p:cNvPr id="2" name="Номер слайда 1"/>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55</a:t>
            </a:fld>
            <a:endParaRPr lang="ru-RU" altLang="ru-RU" dirty="0">
              <a:solidFill>
                <a:srgbClr val="073E87"/>
              </a:solidFill>
            </a:endParaRPr>
          </a:p>
        </p:txBody>
      </p:sp>
      <p:sp>
        <p:nvSpPr>
          <p:cNvPr id="4" name="Овал 3"/>
          <p:cNvSpPr/>
          <p:nvPr/>
        </p:nvSpPr>
        <p:spPr>
          <a:xfrm>
            <a:off x="1" y="1171373"/>
            <a:ext cx="9143999" cy="1944000"/>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a:solidFill>
                  <a:prstClr val="black"/>
                </a:solidFill>
                <a:latin typeface="Times New Roman" panose="02020603050405020304" pitchFamily="18" charset="0"/>
                <a:cs typeface="Times New Roman" panose="02020603050405020304" pitchFamily="18" charset="0"/>
              </a:rPr>
              <a:t>ЦЕЛИ:</a:t>
            </a:r>
            <a:r>
              <a:rPr lang="ru-RU" sz="1000" b="1" dirty="0">
                <a:solidFill>
                  <a:prstClr val="black"/>
                </a:solidFill>
                <a:latin typeface="Times New Roman" panose="02020603050405020304" pitchFamily="18" charset="0"/>
                <a:cs typeface="Times New Roman" panose="02020603050405020304" pitchFamily="18" charset="0"/>
              </a:rPr>
              <a:t> 1.</a:t>
            </a:r>
            <a:r>
              <a:rPr lang="ru-RU" sz="1200" b="1" i="1" dirty="0">
                <a:solidFill>
                  <a:schemeClr val="tx1"/>
                </a:solidFill>
                <a:latin typeface="Times New Roman" panose="02020603050405020304" pitchFamily="18" charset="0"/>
                <a:cs typeface="Times New Roman" panose="02020603050405020304" pitchFamily="18" charset="0"/>
              </a:rPr>
              <a:t>создание условий для обеспечения устойчивого роста объектов ввода жилья,   повысить уровень обеспеченности жилыми помещениями до 18 м</a:t>
            </a:r>
            <a:r>
              <a:rPr lang="ru-RU" sz="1200" b="1" i="1" baseline="30000" dirty="0">
                <a:solidFill>
                  <a:schemeClr val="tx1"/>
                </a:solidFill>
                <a:latin typeface="Times New Roman" panose="02020603050405020304" pitchFamily="18" charset="0"/>
                <a:cs typeface="Times New Roman" panose="02020603050405020304" pitchFamily="18" charset="0"/>
              </a:rPr>
              <a:t>2</a:t>
            </a:r>
            <a:r>
              <a:rPr lang="ru-RU" sz="1200" b="1" i="1" dirty="0">
                <a:solidFill>
                  <a:schemeClr val="tx1"/>
                </a:solidFill>
                <a:latin typeface="Times New Roman" panose="02020603050405020304" pitchFamily="18" charset="0"/>
                <a:cs typeface="Times New Roman" panose="02020603050405020304" pitchFamily="18" charset="0"/>
              </a:rPr>
              <a:t> на 1 проживающего; </a:t>
            </a:r>
          </a:p>
          <a:p>
            <a:pPr>
              <a:defRPr/>
            </a:pPr>
            <a:r>
              <a:rPr lang="ru-RU" sz="1200" b="1" i="1" dirty="0">
                <a:solidFill>
                  <a:schemeClr val="tx1"/>
                </a:solidFill>
                <a:latin typeface="Times New Roman" panose="02020603050405020304" pitchFamily="18" charset="0"/>
                <a:cs typeface="Times New Roman" panose="02020603050405020304" pitchFamily="18" charset="0"/>
              </a:rPr>
              <a:t>               2. создание благоприятных и комфортных условий для проживания населения;</a:t>
            </a:r>
          </a:p>
          <a:p>
            <a:pPr>
              <a:defRPr/>
            </a:pPr>
            <a:r>
              <a:rPr lang="ru-RU" sz="1200" b="1" i="1" dirty="0">
                <a:solidFill>
                  <a:schemeClr val="tx1"/>
                </a:solidFill>
                <a:latin typeface="Times New Roman" panose="02020603050405020304" pitchFamily="18" charset="0"/>
                <a:cs typeface="Times New Roman" panose="02020603050405020304" pitchFamily="18" charset="0"/>
              </a:rPr>
              <a:t>               3. повышение качества оказания услуг и эффективности управления в сфере жилищно-коммунального хозяйства;</a:t>
            </a:r>
          </a:p>
          <a:p>
            <a:pPr>
              <a:defRPr/>
            </a:pPr>
            <a:r>
              <a:rPr lang="ru-RU" sz="1200" b="1" i="1" dirty="0">
                <a:solidFill>
                  <a:schemeClr val="tx1"/>
                </a:solidFill>
                <a:latin typeface="Times New Roman" panose="02020603050405020304" pitchFamily="18" charset="0"/>
                <a:cs typeface="Times New Roman" panose="02020603050405020304" pitchFamily="18" charset="0"/>
              </a:rPr>
              <a:t>             4.обеспечение гарантированности  поставок коммунальных ресурсов при минимальных показателях потерь</a:t>
            </a:r>
          </a:p>
        </p:txBody>
      </p:sp>
      <p:sp>
        <p:nvSpPr>
          <p:cNvPr id="7" name="TextBox 6"/>
          <p:cNvSpPr txBox="1"/>
          <p:nvPr/>
        </p:nvSpPr>
        <p:spPr>
          <a:xfrm>
            <a:off x="66320" y="2958797"/>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633023" y="3281962"/>
            <a:ext cx="8217861" cy="2976984"/>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обеспечивать инфраструктурой, земельными участками для жилищной застройки;</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переселение граждан из аварийного жилья;</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подготовку проектной документации и осуществление надзора в сфере строительства;</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повысить уровень благоустройства населенных пунктов муниципального района Мелеузовский район Республики Башкортостан;</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сферу жилищно-коммунального хозяйства района профессиональными кадрами;</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модернизировать инженерные сети, повысить </a:t>
            </a:r>
            <a:r>
              <a:rPr lang="ru-RU" sz="1200" b="1" i="1" dirty="0" err="1">
                <a:solidFill>
                  <a:schemeClr val="tx1"/>
                </a:solidFill>
                <a:latin typeface="Times New Roman" panose="02020603050405020304" pitchFamily="18" charset="0"/>
                <a:cs typeface="Times New Roman" panose="02020603050405020304" pitchFamily="18" charset="0"/>
              </a:rPr>
              <a:t>энерго</a:t>
            </a:r>
            <a:r>
              <a:rPr lang="ru-RU" sz="1200" b="1" i="1" dirty="0">
                <a:solidFill>
                  <a:schemeClr val="tx1"/>
                </a:solidFill>
                <a:latin typeface="Times New Roman" panose="02020603050405020304" pitchFamily="18" charset="0"/>
                <a:cs typeface="Times New Roman" panose="02020603050405020304" pitchFamily="18" charset="0"/>
              </a:rPr>
              <a:t> и </a:t>
            </a:r>
            <a:r>
              <a:rPr lang="ru-RU" sz="1200" b="1" i="1" dirty="0" err="1">
                <a:solidFill>
                  <a:schemeClr val="tx1"/>
                </a:solidFill>
                <a:latin typeface="Times New Roman" panose="02020603050405020304" pitchFamily="18" charset="0"/>
                <a:cs typeface="Times New Roman" panose="02020603050405020304" pitchFamily="18" charset="0"/>
              </a:rPr>
              <a:t>ресурсоэффективность</a:t>
            </a:r>
            <a:r>
              <a:rPr lang="ru-RU" sz="1200" b="1" i="1" dirty="0">
                <a:solidFill>
                  <a:schemeClr val="tx1"/>
                </a:solidFill>
                <a:latin typeface="Times New Roman" panose="02020603050405020304" pitchFamily="18" charset="0"/>
                <a:cs typeface="Times New Roman" panose="02020603050405020304" pitchFamily="18" charset="0"/>
              </a:rPr>
              <a:t> жилищно-коммунального хозяйства;</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жилыми помещениями граждан, перед которыми государство имеет обязательства в соответствии с законодательством;</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повышение эффективности управления  объектов муниципальной собственности,  создания условий для обеспечения гарантийной защиты прав муниципальной собственности на объекты недвижимости;</a:t>
            </a:r>
          </a:p>
          <a:p>
            <a:pPr marL="285750" indent="-285750">
              <a:spcBef>
                <a:spcPts val="100"/>
              </a:spcBef>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повышение эффективности управления и распоряжения земельными участками.</a:t>
            </a: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pic>
        <p:nvPicPr>
          <p:cNvPr id="286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6244" y="908721"/>
            <a:ext cx="1465015"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181564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767017" y="1161617"/>
            <a:ext cx="689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b="1" dirty="0">
                <a:solidFill>
                  <a:srgbClr val="0070C0"/>
                </a:solidFill>
              </a:rPr>
              <a:t>Достигнутые значения целевых индикаторов за </a:t>
            </a:r>
            <a:r>
              <a:rPr lang="ru-RU" altLang="ru-RU" b="1" dirty="0" smtClean="0">
                <a:solidFill>
                  <a:srgbClr val="0070C0"/>
                </a:solidFill>
              </a:rPr>
              <a:t>2019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172962"/>
            <a:ext cx="8784976" cy="7350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600" b="1" dirty="0">
                <a:latin typeface="Cambria" panose="02040503050406030204" pitchFamily="18" charset="0"/>
                <a:cs typeface="Arial" panose="020B0604020202020204" pitchFamily="34" charset="0"/>
              </a:rPr>
              <a:t>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                          на 2016-2021 годы»</a:t>
            </a:r>
            <a:endParaRPr lang="ru-RU" sz="1600" dirty="0">
              <a:latin typeface="Cambria" panose="02040503050406030204" pitchFamily="18" charset="0"/>
            </a:endParaRPr>
          </a:p>
        </p:txBody>
      </p:sp>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1078" y="729093"/>
            <a:ext cx="1220571" cy="825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83306"/>
            <a:ext cx="2133600" cy="365125"/>
          </a:xfrm>
        </p:spPr>
        <p:txBody>
          <a:bodyPr/>
          <a:lstStyle/>
          <a:p>
            <a:fld id="{434A3D7E-C280-4DCD-A7E1-93BBC7758E8E}" type="slidenum">
              <a:rPr lang="ru-RU" smtClean="0"/>
              <a:t>56</a:t>
            </a:fld>
            <a:endParaRPr lang="ru-RU" dirty="0"/>
          </a:p>
        </p:txBody>
      </p:sp>
      <p:graphicFrame>
        <p:nvGraphicFramePr>
          <p:cNvPr id="10" name="Таблица 9">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3725436014"/>
              </p:ext>
            </p:extLst>
          </p:nvPr>
        </p:nvGraphicFramePr>
        <p:xfrm>
          <a:off x="12700" y="1604077"/>
          <a:ext cx="9104939" cy="4922409"/>
        </p:xfrm>
        <a:graphic>
          <a:graphicData uri="http://schemas.openxmlformats.org/drawingml/2006/table">
            <a:tbl>
              <a:tblPr>
                <a:tableStyleId>{0505E3EF-67EA-436B-97B2-0124C06EBD24}</a:tableStyleId>
              </a:tblPr>
              <a:tblGrid>
                <a:gridCol w="364197">
                  <a:extLst>
                    <a:ext uri="{9D8B030D-6E8A-4147-A177-3AD203B41FA5}">
                      <a16:colId xmlns="" xmlns:a16="http://schemas.microsoft.com/office/drawing/2014/main" val="20004"/>
                    </a:ext>
                  </a:extLst>
                </a:gridCol>
                <a:gridCol w="7065434">
                  <a:extLst>
                    <a:ext uri="{9D8B030D-6E8A-4147-A177-3AD203B41FA5}">
                      <a16:colId xmlns="" xmlns:a16="http://schemas.microsoft.com/office/drawing/2014/main" val="20000"/>
                    </a:ext>
                  </a:extLst>
                </a:gridCol>
                <a:gridCol w="582716">
                  <a:extLst>
                    <a:ext uri="{9D8B030D-6E8A-4147-A177-3AD203B41FA5}">
                      <a16:colId xmlns="" xmlns:a16="http://schemas.microsoft.com/office/drawing/2014/main" val="20001"/>
                    </a:ext>
                  </a:extLst>
                </a:gridCol>
                <a:gridCol w="582716">
                  <a:extLst>
                    <a:ext uri="{9D8B030D-6E8A-4147-A177-3AD203B41FA5}">
                      <a16:colId xmlns="" xmlns:a16="http://schemas.microsoft.com/office/drawing/2014/main" val="20002"/>
                    </a:ext>
                  </a:extLst>
                </a:gridCol>
                <a:gridCol w="509876">
                  <a:extLst>
                    <a:ext uri="{9D8B030D-6E8A-4147-A177-3AD203B41FA5}">
                      <a16:colId xmlns="" xmlns:a16="http://schemas.microsoft.com/office/drawing/2014/main" val="20003"/>
                    </a:ext>
                  </a:extLst>
                </a:gridCol>
              </a:tblGrid>
              <a:tr h="34931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88076">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251087">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 </a:t>
                      </a:r>
                      <a:r>
                        <a:rPr lang="ru-RU" sz="1000" kern="0" dirty="0">
                          <a:effectLst/>
                          <a:latin typeface="Times New Roman" panose="02020603050405020304" pitchFamily="18" charset="0"/>
                          <a:cs typeface="Times New Roman" panose="02020603050405020304" pitchFamily="18" charset="0"/>
                        </a:rPr>
                        <a:t>Доля инженерных сетей, введенных в эксплуатацию, к общему объему ввода инженерных сетей, %</a:t>
                      </a:r>
                      <a:endParaRPr lang="ru-RU" sz="1000" b="0" kern="5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50,5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50,5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99,4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214949">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a:spcAft>
                          <a:spcPts val="0"/>
                        </a:spcAft>
                      </a:pPr>
                      <a:r>
                        <a:rPr lang="ru-RU" sz="1000" kern="0" dirty="0">
                          <a:effectLst/>
                          <a:latin typeface="Times New Roman" panose="02020603050405020304" pitchFamily="18" charset="0"/>
                          <a:cs typeface="Times New Roman" panose="02020603050405020304" pitchFamily="18" charset="0"/>
                        </a:rPr>
                        <a:t>Доля расселенного аварийного и ветхого жилья в общей площади аварийного и ветхого жилья, %</a:t>
                      </a:r>
                      <a:endParaRPr lang="ru-RU" sz="1000" b="0" kern="5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21494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Обеспеченность благоустроенных  дорог и улиц городского и сельских поселений,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21494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Доля инвалидов,</a:t>
                      </a:r>
                      <a:r>
                        <a:rPr lang="ru-RU" sz="1000" baseline="0" dirty="0">
                          <a:effectLst/>
                          <a:latin typeface="Times New Roman" panose="02020603050405020304" pitchFamily="18" charset="0"/>
                          <a:cs typeface="Times New Roman" panose="02020603050405020304" pitchFamily="18" charset="0"/>
                        </a:rPr>
                        <a:t> обеспеченных беспрепятственным доступам к жилым помещениям в многоквартирных домах, %</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29666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сетей теплоснабжения, водоснабжения и водоотведения, нуждающихся в замене, в их суммарной протяженности по </a:t>
                      </a:r>
                      <a:r>
                        <a:rPr lang="ru-RU" sz="1000" dirty="0" err="1">
                          <a:effectLst/>
                          <a:latin typeface="Times New Roman" panose="02020603050405020304" pitchFamily="18" charset="0"/>
                          <a:cs typeface="Times New Roman" panose="02020603050405020304" pitchFamily="18" charset="0"/>
                        </a:rPr>
                        <a:t>Мелеузовскому</a:t>
                      </a:r>
                      <a:r>
                        <a:rPr lang="ru-RU" sz="1000" dirty="0">
                          <a:effectLst/>
                          <a:latin typeface="Times New Roman" panose="02020603050405020304" pitchFamily="18" charset="0"/>
                          <a:cs typeface="Times New Roman" panose="02020603050405020304" pitchFamily="18" charset="0"/>
                        </a:rPr>
                        <a:t> району Республики Башкортостан,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11,8</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11,9</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детей, находящихся под опекой (попечительством), не имеющих закрепленного жилого помещения и получивших право на получение жилья в текущем году, обеспеченных жилыми помещениями,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детей-сирот, детей, оставшихся без попечения родителей, лиц из их числа, имеющих право на проведение ремонта ранее занимаемого жилого помещения,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26872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Объем вводимого жилья  участниками Программы </a:t>
                      </a:r>
                      <a:r>
                        <a:rPr lang="ru-RU" sz="1000" dirty="0" err="1">
                          <a:effectLst/>
                          <a:latin typeface="Times New Roman" panose="02020603050405020304" pitchFamily="18" charset="0"/>
                          <a:cs typeface="Times New Roman" panose="02020603050405020304" pitchFamily="18" charset="0"/>
                        </a:rPr>
                        <a:t>кв.м</a:t>
                      </a:r>
                      <a:r>
                        <a:rPr lang="ru-RU" sz="1000" dirty="0">
                          <a:effectLst/>
                          <a:latin typeface="Times New Roman" panose="02020603050405020304" pitchFamily="18" charset="0"/>
                          <a:cs typeface="Times New Roman" panose="02020603050405020304" pitchFamily="18" charset="0"/>
                        </a:rPr>
                        <a:t>.,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111,3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111,3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53744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организаций Мелеузовского района Республики Башкортостан, своевременно получивших паспорта готовности к прохождению очередного осенне-зимнего периода, в общем количестве организаций Мелеузовского района Республики Башкортостан,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Обеспечение потребности в оплате взносов на капитальный ремонт общего имущества многоквартирного дома по объектам муниципальной собственности,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2"/>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Уровень обеспеченности граждан земельными участками, имеющих право на получение земельного участка однократно и бесплатно, %</a:t>
                      </a: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r h="26872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Доля разработанных проектов планировок микрорайонов жилой застройки на территории муниципального</a:t>
                      </a:r>
                      <a:r>
                        <a:rPr lang="ru-RU" sz="1000" baseline="0" dirty="0">
                          <a:effectLst/>
                          <a:latin typeface="Times New Roman" panose="02020603050405020304" pitchFamily="18" charset="0"/>
                          <a:cs typeface="Times New Roman" panose="02020603050405020304" pitchFamily="18" charset="0"/>
                        </a:rPr>
                        <a:t> района Мелеузовский район,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39,7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39,7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3"/>
                  </a:ext>
                </a:extLst>
              </a:tr>
            </a:tbl>
          </a:graphicData>
        </a:graphic>
      </p:graphicFrame>
    </p:spTree>
    <p:extLst>
      <p:ext uri="{BB962C8B-B14F-4D97-AF65-F5344CB8AC3E}">
        <p14:creationId xmlns:p14="http://schemas.microsoft.com/office/powerpoint/2010/main" val="2233547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5527" y="1893379"/>
            <a:ext cx="1593588" cy="1272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«Дорожное хозяйство и транспортное обслуживание муниципального района Мелеузовский район Республики Башкортостан </a:t>
            </a:r>
            <a:br>
              <a:rPr lang="ru-RU" sz="1600" b="1" dirty="0">
                <a:latin typeface="Cambria" panose="02040503050406030204" pitchFamily="18" charset="0"/>
                <a:cs typeface="Arial" panose="020B0604020202020204" pitchFamily="34" charset="0"/>
              </a:rPr>
            </a:br>
            <a:r>
              <a:rPr lang="ru-RU" sz="1600" b="1" dirty="0">
                <a:latin typeface="Cambria" panose="02040503050406030204" pitchFamily="18" charset="0"/>
                <a:cs typeface="Arial" panose="020B0604020202020204" pitchFamily="34" charset="0"/>
              </a:rPr>
              <a:t>на 2014-2021 годы»</a:t>
            </a:r>
            <a:endParaRPr lang="ru-RU" sz="1600" dirty="0">
              <a:latin typeface="Cambria" panose="02040503050406030204" pitchFamily="18" charset="0"/>
            </a:endParaRPr>
          </a:p>
        </p:txBody>
      </p:sp>
      <p:sp>
        <p:nvSpPr>
          <p:cNvPr id="6" name="Номер слайда 5"/>
          <p:cNvSpPr>
            <a:spLocks noGrp="1"/>
          </p:cNvSpPr>
          <p:nvPr>
            <p:ph type="sldNum" sz="quarter" idx="12"/>
          </p:nvPr>
        </p:nvSpPr>
        <p:spPr>
          <a:xfrm>
            <a:off x="6990352" y="116632"/>
            <a:ext cx="2133600" cy="365125"/>
          </a:xfrm>
        </p:spPr>
        <p:txBody>
          <a:bodyPr/>
          <a:lstStyle/>
          <a:p>
            <a:pPr>
              <a:defRPr/>
            </a:pPr>
            <a:fld id="{1B7666BA-D9CA-4185-806B-0FC1DED90D94}" type="slidenum">
              <a:rPr lang="ru-RU" altLang="ru-RU" smtClean="0">
                <a:solidFill>
                  <a:srgbClr val="073E87"/>
                </a:solidFill>
              </a:rPr>
              <a:pPr>
                <a:defRPr/>
              </a:pPr>
              <a:t>57</a:t>
            </a:fld>
            <a:endParaRPr lang="ru-RU" altLang="ru-RU" dirty="0">
              <a:solidFill>
                <a:srgbClr val="073E87"/>
              </a:solidFill>
            </a:endParaRPr>
          </a:p>
        </p:txBody>
      </p:sp>
      <p:sp>
        <p:nvSpPr>
          <p:cNvPr id="4" name="Овал 3"/>
          <p:cNvSpPr/>
          <p:nvPr/>
        </p:nvSpPr>
        <p:spPr>
          <a:xfrm>
            <a:off x="15180" y="980728"/>
            <a:ext cx="9085208" cy="1168539"/>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a:solidFill>
                  <a:prstClr val="black"/>
                </a:solidFill>
                <a:latin typeface="Times New Roman" panose="02020603050405020304" pitchFamily="18" charset="0"/>
                <a:cs typeface="Times New Roman" panose="02020603050405020304" pitchFamily="18" charset="0"/>
              </a:rPr>
              <a:t>ЦЕЛЬ:</a:t>
            </a:r>
            <a:r>
              <a:rPr lang="ru-RU" sz="1000" b="1" dirty="0">
                <a:solidFill>
                  <a:prstClr val="black"/>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обеспечение устойчивости и сохранения существующей сети автомобильных дорог общего пользования, повышение их доступности для населения муниципального района Мелеузовский район Республики Башкортостан</a:t>
            </a:r>
          </a:p>
        </p:txBody>
      </p:sp>
      <p:sp>
        <p:nvSpPr>
          <p:cNvPr id="7" name="TextBox 6"/>
          <p:cNvSpPr txBox="1"/>
          <p:nvPr/>
        </p:nvSpPr>
        <p:spPr>
          <a:xfrm>
            <a:off x="198250" y="2368207"/>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26547" y="2876038"/>
            <a:ext cx="2889269" cy="3073242"/>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r>
              <a:rPr lang="ru-RU" sz="1400" b="1" i="1" dirty="0">
                <a:solidFill>
                  <a:schemeClr val="tx1"/>
                </a:solidFill>
                <a:latin typeface="Times New Roman" panose="02020603050405020304" pitchFamily="18" charset="0"/>
                <a:cs typeface="Times New Roman" panose="02020603050405020304" pitchFamily="18" charset="0"/>
              </a:rPr>
              <a:t>формирование единой дорожной сети круглогодичной доступности для населения муниципального района Мелеузовский район Республики Башкортостан;</a:t>
            </a:r>
          </a:p>
          <a:p>
            <a:pPr marL="285750" indent="-285750" algn="just">
              <a:buFontTx/>
              <a:buChar char="-"/>
              <a:defRPr/>
            </a:pPr>
            <a:r>
              <a:rPr lang="ru-RU" sz="1400" b="1" i="1" dirty="0">
                <a:solidFill>
                  <a:schemeClr val="tx1"/>
                </a:solidFill>
                <a:latin typeface="Times New Roman" panose="02020603050405020304" pitchFamily="18" charset="0"/>
                <a:cs typeface="Times New Roman" panose="02020603050405020304" pitchFamily="18" charset="0"/>
              </a:rPr>
              <a:t>оказание мер социальной поддержки населению района при проезде на общественном транспорте.</a:t>
            </a:r>
            <a:endParaRPr lang="ru-RU" sz="14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graphicFrame>
        <p:nvGraphicFramePr>
          <p:cNvPr id="10" name="Таблица 9">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3601194810"/>
              </p:ext>
            </p:extLst>
          </p:nvPr>
        </p:nvGraphicFramePr>
        <p:xfrm>
          <a:off x="3216330" y="3232607"/>
          <a:ext cx="5884058" cy="2742947"/>
        </p:xfrm>
        <a:graphic>
          <a:graphicData uri="http://schemas.openxmlformats.org/drawingml/2006/table">
            <a:tbl>
              <a:tblPr>
                <a:tableStyleId>{0505E3EF-67EA-436B-97B2-0124C06EBD24}</a:tableStyleId>
              </a:tblPr>
              <a:tblGrid>
                <a:gridCol w="504056">
                  <a:extLst>
                    <a:ext uri="{9D8B030D-6E8A-4147-A177-3AD203B41FA5}">
                      <a16:colId xmlns="" xmlns:a16="http://schemas.microsoft.com/office/drawing/2014/main" val="20004"/>
                    </a:ext>
                  </a:extLst>
                </a:gridCol>
                <a:gridCol w="3671697">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648072">
                  <a:extLst>
                    <a:ext uri="{9D8B030D-6E8A-4147-A177-3AD203B41FA5}">
                      <a16:colId xmlns="" xmlns:a16="http://schemas.microsoft.com/office/drawing/2014/main" val="20002"/>
                    </a:ext>
                  </a:extLst>
                </a:gridCol>
                <a:gridCol w="484169">
                  <a:extLst>
                    <a:ext uri="{9D8B030D-6E8A-4147-A177-3AD203B41FA5}">
                      <a16:colId xmlns="" xmlns:a16="http://schemas.microsoft.com/office/drawing/2014/main" val="20003"/>
                    </a:ext>
                  </a:extLst>
                </a:gridCol>
              </a:tblGrid>
              <a:tr h="26791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334933">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602853">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1</a:t>
                      </a:r>
                      <a:endParaRPr lang="ru-RU" sz="1200" b="1"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Доля протяженности автомобильных дорог общего пользования местного значения, не отвечающих нормативным требованиям, в общей</a:t>
                      </a:r>
                      <a:r>
                        <a:rPr lang="ru-RU" sz="1200" baseline="0" dirty="0">
                          <a:effectLst/>
                          <a:latin typeface="Times New Roman" panose="02020603050405020304" pitchFamily="18" charset="0"/>
                          <a:cs typeface="Times New Roman" panose="02020603050405020304" pitchFamily="18" charset="0"/>
                        </a:rPr>
                        <a:t> протяженности автомобильных дорог общего пользования местного значения, %</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11</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95,5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602853">
                <a:tc>
                  <a:txBody>
                    <a:bodyPr/>
                    <a:lstStyle/>
                    <a:p>
                      <a:pPr lvl="0" algn="just" rtl="0"/>
                      <a:r>
                        <a:rPr lang="ru-RU" sz="1200" dirty="0">
                          <a:latin typeface="Times New Roman" panose="02020603050405020304" pitchFamily="18" charset="0"/>
                          <a:cs typeface="Times New Roman" panose="02020603050405020304" pitchFamily="18" charset="0"/>
                        </a:rPr>
                        <a:t>2</a:t>
                      </a:r>
                    </a:p>
                  </a:txBody>
                  <a:tcPr marL="91446" marR="91446" marT="45752" marB="45752" horzOverflow="overflow"/>
                </a:tc>
                <a:tc>
                  <a:txBody>
                    <a:bodyPr/>
                    <a:lstStyle/>
                    <a:p>
                      <a:pPr lvl="0" algn="just" rtl="0"/>
                      <a:r>
                        <a:rPr lang="ru-RU" sz="1200" dirty="0">
                          <a:latin typeface="Times New Roman" panose="02020603050405020304" pitchFamily="18" charset="0"/>
                          <a:cs typeface="Times New Roman" panose="02020603050405020304" pitchFamily="18" charset="0"/>
                        </a:rPr>
                        <a:t>Доля пассажиров, перевезенных</a:t>
                      </a:r>
                      <a:r>
                        <a:rPr lang="ru-RU" sz="1200" baseline="0" dirty="0">
                          <a:latin typeface="Times New Roman" panose="02020603050405020304" pitchFamily="18" charset="0"/>
                          <a:cs typeface="Times New Roman" panose="02020603050405020304" pitchFamily="18" charset="0"/>
                        </a:rPr>
                        <a:t> общественным транспортом и имеющим право на меры социальной поддержки, в общей численности пассажиров, перевезенных общественным транспортом муниципального района Мелеузовский район, %</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bl>
          </a:graphicData>
        </a:graphic>
      </p:graphicFrame>
      <p:sp>
        <p:nvSpPr>
          <p:cNvPr id="3" name="Прямоугольник 2"/>
          <p:cNvSpPr/>
          <p:nvPr/>
        </p:nvSpPr>
        <p:spPr>
          <a:xfrm>
            <a:off x="6930874" y="3315748"/>
            <a:ext cx="2108241" cy="15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784500" y="2876038"/>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spTree>
    <p:extLst>
      <p:ext uri="{BB962C8B-B14F-4D97-AF65-F5344CB8AC3E}">
        <p14:creationId xmlns:p14="http://schemas.microsoft.com/office/powerpoint/2010/main" val="142262229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accent3">
            <a:tint val="20000"/>
          </a:schemeClr>
        </a:solid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«Развитие торговли в муниципальном районе Мелеузовский район Республики Башкортостан </a:t>
            </a:r>
            <a:br>
              <a:rPr lang="ru-RU" sz="1600" b="1" dirty="0">
                <a:latin typeface="Cambria" panose="02040503050406030204" pitchFamily="18" charset="0"/>
                <a:cs typeface="Arial" panose="020B0604020202020204" pitchFamily="34" charset="0"/>
              </a:rPr>
            </a:br>
            <a:r>
              <a:rPr lang="ru-RU" sz="1600" b="1" dirty="0">
                <a:latin typeface="Cambria" panose="02040503050406030204" pitchFamily="18" charset="0"/>
                <a:cs typeface="Arial" panose="020B0604020202020204" pitchFamily="34" charset="0"/>
              </a:rPr>
              <a:t>на 2014-2021 годы»</a:t>
            </a:r>
            <a:endParaRPr lang="ru-RU" sz="1600" dirty="0">
              <a:latin typeface="Cambria" panose="02040503050406030204" pitchFamily="18" charset="0"/>
            </a:endParaRPr>
          </a:p>
        </p:txBody>
      </p:sp>
      <p:sp>
        <p:nvSpPr>
          <p:cNvPr id="10" name="Номер слайда 9"/>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58</a:t>
            </a:fld>
            <a:endParaRPr lang="ru-RU" altLang="ru-RU" dirty="0">
              <a:solidFill>
                <a:srgbClr val="073E87"/>
              </a:solidFill>
            </a:endParaRPr>
          </a:p>
        </p:txBody>
      </p:sp>
      <p:sp>
        <p:nvSpPr>
          <p:cNvPr id="4" name="Овал 3"/>
          <p:cNvSpPr/>
          <p:nvPr/>
        </p:nvSpPr>
        <p:spPr>
          <a:xfrm>
            <a:off x="-10592" y="1043686"/>
            <a:ext cx="8136904" cy="1428214"/>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a:solidFill>
                  <a:prstClr val="black"/>
                </a:solidFill>
                <a:latin typeface="Times New Roman" panose="02020603050405020304" pitchFamily="18" charset="0"/>
                <a:cs typeface="Times New Roman" panose="02020603050405020304" pitchFamily="18" charset="0"/>
              </a:rPr>
              <a:t>ЦЕЛЬ:</a:t>
            </a:r>
            <a:r>
              <a:rPr lang="ru-RU" sz="1000" b="1" dirty="0">
                <a:solidFill>
                  <a:prstClr val="black"/>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создание условий для формирования комфортной среды для субъектов предпринимательской деятельности (как производителей товаров, так и субъектов торговой деятельности), а также обеспечение населения в полной мере качественными, безопасными товарами и услугами по доступным ценам</a:t>
            </a:r>
          </a:p>
        </p:txBody>
      </p:sp>
      <p:sp>
        <p:nvSpPr>
          <p:cNvPr id="7" name="TextBox 6"/>
          <p:cNvSpPr txBox="1"/>
          <p:nvPr/>
        </p:nvSpPr>
        <p:spPr>
          <a:xfrm>
            <a:off x="198250" y="2368207"/>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26547" y="2691372"/>
            <a:ext cx="2745253" cy="4166628"/>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000" b="1" i="1" dirty="0">
                <a:solidFill>
                  <a:schemeClr val="tx1"/>
                </a:solidFill>
                <a:latin typeface="Times New Roman" panose="02020603050405020304" pitchFamily="18" charset="0"/>
                <a:cs typeface="Times New Roman" panose="02020603050405020304" pitchFamily="18" charset="0"/>
              </a:rPr>
              <a:t>повышение экономической и физической доступности товаров и услуг на потребительском рынке, качество и культуру обслуживания населения при их предоставлении;</a:t>
            </a:r>
          </a:p>
          <a:p>
            <a:pPr marL="285750" indent="-285750" algn="just">
              <a:buFontTx/>
              <a:buChar char="-"/>
              <a:defRPr/>
            </a:pPr>
            <a:r>
              <a:rPr lang="ru-RU" sz="1000" b="1" i="1" dirty="0">
                <a:solidFill>
                  <a:schemeClr val="tx1"/>
                </a:solidFill>
                <a:latin typeface="Times New Roman" panose="02020603050405020304" pitchFamily="18" charset="0"/>
                <a:cs typeface="Times New Roman" panose="02020603050405020304" pitchFamily="18" charset="0"/>
              </a:rPr>
              <a:t>обеспечение сбалансированного развития торговли и сервисной инфраструктуры;</a:t>
            </a:r>
          </a:p>
          <a:p>
            <a:pPr marL="285750" indent="-285750" algn="just">
              <a:buFontTx/>
              <a:buChar char="-"/>
              <a:defRPr/>
            </a:pPr>
            <a:r>
              <a:rPr lang="ru-RU" sz="1000" b="1" i="1" dirty="0">
                <a:solidFill>
                  <a:schemeClr val="tx1"/>
                </a:solidFill>
                <a:latin typeface="Times New Roman" panose="02020603050405020304" pitchFamily="18" charset="0"/>
                <a:cs typeface="Times New Roman" panose="02020603050405020304" pitchFamily="18" charset="0"/>
              </a:rPr>
              <a:t>содействие продвижению продукции отечественных производителей;</a:t>
            </a:r>
          </a:p>
          <a:p>
            <a:pPr marL="285750" indent="-285750" algn="just">
              <a:buFontTx/>
              <a:buChar char="-"/>
              <a:defRPr/>
            </a:pPr>
            <a:r>
              <a:rPr lang="ru-RU" sz="1000" b="1" i="1" dirty="0">
                <a:solidFill>
                  <a:schemeClr val="tx1"/>
                </a:solidFill>
                <a:latin typeface="Times New Roman" panose="02020603050405020304" pitchFamily="18" charset="0"/>
                <a:cs typeface="Times New Roman" panose="02020603050405020304" pitchFamily="18" charset="0"/>
              </a:rPr>
              <a:t>развитие ярмарочной, нестационарной и мобильной торговли;</a:t>
            </a:r>
          </a:p>
          <a:p>
            <a:pPr marL="285750" indent="-285750" algn="just">
              <a:buFontTx/>
              <a:buChar char="-"/>
              <a:defRPr/>
            </a:pPr>
            <a:r>
              <a:rPr lang="ru-RU" sz="1000" b="1" i="1" dirty="0">
                <a:solidFill>
                  <a:schemeClr val="tx1"/>
                </a:solidFill>
                <a:latin typeface="Times New Roman" panose="02020603050405020304" pitchFamily="18" charset="0"/>
                <a:cs typeface="Times New Roman" panose="02020603050405020304" pitchFamily="18" charset="0"/>
              </a:rPr>
              <a:t>обеспечение качество и безопасности товаров и услуг на потребительском рынке, в том числе алкогольной продукции, поступающей в розничную торговлю на территории муниципального района Мелеузовский район;</a:t>
            </a:r>
          </a:p>
          <a:p>
            <a:pPr marL="285750" indent="-285750" algn="just">
              <a:buFontTx/>
              <a:buChar char="-"/>
              <a:defRPr/>
            </a:pPr>
            <a:r>
              <a:rPr lang="ru-RU" sz="1000" b="1" i="1" dirty="0">
                <a:solidFill>
                  <a:schemeClr val="tx1"/>
                </a:solidFill>
                <a:latin typeface="Times New Roman" panose="02020603050405020304" pitchFamily="18" charset="0"/>
                <a:cs typeface="Times New Roman" panose="02020603050405020304" pitchFamily="18" charset="0"/>
              </a:rPr>
              <a:t>совершенствование норматива обеспеченности населения площадью торговых объектов.</a:t>
            </a:r>
            <a:endParaRPr lang="ru-RU" sz="10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3" name="Прямоугольник 2"/>
          <p:cNvSpPr/>
          <p:nvPr/>
        </p:nvSpPr>
        <p:spPr>
          <a:xfrm>
            <a:off x="6930875" y="3321574"/>
            <a:ext cx="2108241" cy="15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586068" y="2524352"/>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sp>
        <p:nvSpPr>
          <p:cNvPr id="9" name="10-конечная звезда 8"/>
          <p:cNvSpPr/>
          <p:nvPr/>
        </p:nvSpPr>
        <p:spPr>
          <a:xfrm rot="19946127">
            <a:off x="7309756" y="1379326"/>
            <a:ext cx="1469036" cy="978186"/>
          </a:xfrm>
          <a:prstGeom prst="star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75000"/>
                    <a:lumOff val="25000"/>
                  </a:schemeClr>
                </a:solidFill>
                <a:latin typeface="Times New Roman" panose="02020603050405020304" pitchFamily="18" charset="0"/>
                <a:cs typeface="Times New Roman" panose="02020603050405020304" pitchFamily="18" charset="0"/>
              </a:rPr>
              <a:t>Финансирование из бюджета муниципального района не предусмотрено</a:t>
            </a: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588993460"/>
              </p:ext>
            </p:extLst>
          </p:nvPr>
        </p:nvGraphicFramePr>
        <p:xfrm>
          <a:off x="3066655" y="2915760"/>
          <a:ext cx="5949909" cy="3203060"/>
        </p:xfrm>
        <a:graphic>
          <a:graphicData uri="http://schemas.openxmlformats.org/drawingml/2006/table">
            <a:tbl>
              <a:tblPr>
                <a:tableStyleId>{0505E3EF-67EA-436B-97B2-0124C06EBD24}</a:tableStyleId>
              </a:tblPr>
              <a:tblGrid>
                <a:gridCol w="402673">
                  <a:extLst>
                    <a:ext uri="{9D8B030D-6E8A-4147-A177-3AD203B41FA5}">
                      <a16:colId xmlns="" xmlns:a16="http://schemas.microsoft.com/office/drawing/2014/main" val="20004"/>
                    </a:ext>
                  </a:extLst>
                </a:gridCol>
                <a:gridCol w="3783548">
                  <a:extLst>
                    <a:ext uri="{9D8B030D-6E8A-4147-A177-3AD203B41FA5}">
                      <a16:colId xmlns="" xmlns:a16="http://schemas.microsoft.com/office/drawing/2014/main" val="20000"/>
                    </a:ext>
                  </a:extLst>
                </a:gridCol>
                <a:gridCol w="683568">
                  <a:extLst>
                    <a:ext uri="{9D8B030D-6E8A-4147-A177-3AD203B41FA5}">
                      <a16:colId xmlns="" xmlns:a16="http://schemas.microsoft.com/office/drawing/2014/main" val="20001"/>
                    </a:ext>
                  </a:extLst>
                </a:gridCol>
                <a:gridCol w="576064">
                  <a:extLst>
                    <a:ext uri="{9D8B030D-6E8A-4147-A177-3AD203B41FA5}">
                      <a16:colId xmlns="" xmlns:a16="http://schemas.microsoft.com/office/drawing/2014/main" val="20002"/>
                    </a:ext>
                  </a:extLst>
                </a:gridCol>
                <a:gridCol w="504056">
                  <a:extLst>
                    <a:ext uri="{9D8B030D-6E8A-4147-A177-3AD203B41FA5}">
                      <a16:colId xmlns="" xmlns:a16="http://schemas.microsoft.com/office/drawing/2014/main" val="20003"/>
                    </a:ext>
                  </a:extLst>
                </a:gridCol>
              </a:tblGrid>
              <a:tr h="352528">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16924">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48811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Темп роста розничной и оптовой торговли, общественного питания, платных и бытовых  услуг населению  в муниципальном районе Мелеузовский район Республики Башкортостан, ,%</a:t>
                      </a:r>
                      <a:endParaRPr lang="ru-RU" sz="1000" b="0" dirty="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104,6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96,95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50308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nSpc>
                          <a:spcPct val="106000"/>
                        </a:lnSpc>
                        <a:spcAft>
                          <a:spcPts val="0"/>
                        </a:spcAft>
                      </a:pPr>
                      <a:r>
                        <a:rPr lang="ru-RU" sz="1000" dirty="0">
                          <a:effectLst/>
                          <a:latin typeface="Times New Roman" panose="02020603050405020304" pitchFamily="18" charset="0"/>
                          <a:cs typeface="Times New Roman" panose="02020603050405020304" pitchFamily="18" charset="0"/>
                        </a:rPr>
                        <a:t>Обеспеченность населения площадью торговых объектов в муниципальном районе Мелеузовский район Республики Башкортостан, кв. м на 1000 человек</a:t>
                      </a:r>
                      <a:endParaRPr lang="ru-RU" sz="11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665,7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739,98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112,9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21690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Количество стационарных торговых объектов всех форматов, ед.</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556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35250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Обеспеченность населения торговыми павильонами и киосками по продаже продукции общественного питания, ед. на 10000 чел.</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17,56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195,1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6"/>
                  </a:ext>
                </a:extLst>
              </a:tr>
              <a:tr h="21690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a:effectLst/>
                          <a:latin typeface="Times New Roman" panose="02020603050405020304" pitchFamily="18" charset="0"/>
                          <a:cs typeface="Times New Roman" panose="02020603050405020304" pitchFamily="18" charset="0"/>
                        </a:rPr>
                        <a:t>Количество проведенных ярмарок, ед.</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50308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nSpc>
                          <a:spcPct val="106000"/>
                        </a:lnSpc>
                        <a:spcAft>
                          <a:spcPts val="0"/>
                        </a:spcAft>
                      </a:pPr>
                      <a:r>
                        <a:rPr lang="ru-RU" sz="1000" dirty="0">
                          <a:effectLst/>
                          <a:latin typeface="Times New Roman" panose="02020603050405020304" pitchFamily="18" charset="0"/>
                          <a:cs typeface="Times New Roman" panose="02020603050405020304" pitchFamily="18" charset="0"/>
                        </a:rPr>
                        <a:t>Представленность социально значимых продуктов питания, произведенных в Республике Башкортостан, в общем товарном ассортименте социально значимых продуктов питания,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72,8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70,56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96,9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24948789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«Снижение рисков и смягчение последствий чрезвычайных ситуаций природного и техногенного характера в муниципальном района Мелеузовский район Республики Башкортостан на 2014-2021 годы»</a:t>
            </a:r>
            <a:endParaRPr lang="ru-RU" sz="1600" dirty="0">
              <a:latin typeface="Cambria" panose="02040503050406030204" pitchFamily="18" charset="0"/>
            </a:endParaRPr>
          </a:p>
        </p:txBody>
      </p:sp>
      <p:sp>
        <p:nvSpPr>
          <p:cNvPr id="6" name="Номер слайда 5"/>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59</a:t>
            </a:fld>
            <a:endParaRPr lang="ru-RU" altLang="ru-RU" dirty="0">
              <a:solidFill>
                <a:srgbClr val="073E87"/>
              </a:solidFill>
            </a:endParaRPr>
          </a:p>
        </p:txBody>
      </p:sp>
      <p:sp>
        <p:nvSpPr>
          <p:cNvPr id="4" name="Овал 3"/>
          <p:cNvSpPr/>
          <p:nvPr/>
        </p:nvSpPr>
        <p:spPr>
          <a:xfrm>
            <a:off x="-14412" y="1098707"/>
            <a:ext cx="8845480" cy="1260000"/>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a:solidFill>
                  <a:prstClr val="black"/>
                </a:solidFill>
                <a:latin typeface="Times New Roman" panose="02020603050405020304" pitchFamily="18" charset="0"/>
                <a:cs typeface="Times New Roman" panose="02020603050405020304" pitchFamily="18" charset="0"/>
              </a:rPr>
              <a:t>ЦЕЛЬ</a:t>
            </a:r>
            <a:r>
              <a:rPr lang="ru-RU" sz="1400" b="1" dirty="0">
                <a:solidFill>
                  <a:schemeClr val="tx1"/>
                </a:solidFill>
                <a:latin typeface="Times New Roman" panose="02020603050405020304" pitchFamily="18" charset="0"/>
                <a:cs typeface="Times New Roman" panose="02020603050405020304" pitchFamily="18" charset="0"/>
              </a:rPr>
              <a:t>:</a:t>
            </a:r>
            <a:r>
              <a:rPr lang="ru-RU" sz="1000" b="1" dirty="0">
                <a:solidFill>
                  <a:schemeClr val="tx1"/>
                </a:solidFill>
                <a:latin typeface="Times New Roman" panose="02020603050405020304" pitchFamily="18" charset="0"/>
                <a:cs typeface="Times New Roman" panose="02020603050405020304" pitchFamily="18" charset="0"/>
              </a:rPr>
              <a:t> </a:t>
            </a:r>
            <a:r>
              <a:rPr lang="ru-RU" sz="1200" b="1" i="1" dirty="0">
                <a:ln w="6350" cmpd="thinThick">
                  <a:noFill/>
                  <a:miter lim="800000"/>
                </a:ln>
                <a:solidFill>
                  <a:schemeClr val="tx1"/>
                </a:solidFill>
                <a:effectLst>
                  <a:glow>
                    <a:srgbClr val="216D57"/>
                  </a:glow>
                </a:effectLst>
                <a:latin typeface="Times New Roman" panose="02020603050405020304" pitchFamily="18" charset="0"/>
                <a:cs typeface="Times New Roman" panose="02020603050405020304" pitchFamily="18" charset="0"/>
              </a:rPr>
              <a:t>п</a:t>
            </a:r>
            <a:r>
              <a:rPr lang="ru-RU" sz="1200" b="1" i="1" dirty="0">
                <a:solidFill>
                  <a:schemeClr val="tx1"/>
                </a:solidFill>
                <a:latin typeface="Times New Roman" panose="02020603050405020304" pitchFamily="18" charset="0"/>
                <a:cs typeface="Times New Roman" panose="02020603050405020304" pitchFamily="18" charset="0"/>
              </a:rPr>
              <a:t>оследовательное снижение рисков чрезвычайных ситуаций, повышение безопасности населения муниципального района. Обеспечение необходимых условий для безопасности жизнедеятельности и устойчивого социально-экономического развития муниципального района</a:t>
            </a:r>
            <a:r>
              <a:rPr lang="ru-RU" sz="1200" b="1" i="1" dirty="0">
                <a:solidFill>
                  <a:srgbClr val="C92535"/>
                </a:solidFill>
                <a:latin typeface="Times New Roman" panose="02020603050405020304" pitchFamily="18" charset="0"/>
                <a:cs typeface="Times New Roman" panose="02020603050405020304" pitchFamily="18" charset="0"/>
              </a:rPr>
              <a:t>.  </a:t>
            </a:r>
          </a:p>
          <a:p>
            <a:pPr>
              <a:defRPr/>
            </a:pP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98250" y="2368207"/>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26547" y="2876038"/>
            <a:ext cx="3249309" cy="3649306"/>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endPar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buFontTx/>
              <a:buChar char="-"/>
              <a:defRPr/>
            </a:pPr>
            <a:endPar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buFontTx/>
              <a:buChar char="-"/>
              <a:defRPr/>
            </a:pP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с</a:t>
            </a:r>
            <a:r>
              <a:rPr lang="ru-RU" sz="1200" b="1" i="1" dirty="0">
                <a:solidFill>
                  <a:schemeClr val="tx1"/>
                </a:solidFill>
                <a:latin typeface="Times New Roman" panose="02020603050405020304" pitchFamily="18" charset="0"/>
                <a:cs typeface="Times New Roman" panose="02020603050405020304" pitchFamily="18" charset="0"/>
              </a:rPr>
              <a:t>нижение экономического ущерба и повышение эффективности работы экстренных служб муниципального района в критических условиях и чрезвычайных ситуациях;</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создание (развитие) информационного обеспечения, совершенствование системы связи и оповещения при чрезвычайных ситуациях. Развитие единой системы экстренного оповещения «Служба 112» на базе МКУ «ЕДДС муниципального района»;</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обучение населения действиям  в области защиты от чрезвычайных ситуаций природного и техногенного характера, а также правилам поведения в чрезвычайных ситуациях.</a:t>
            </a: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2" name="Прямоугольник 1"/>
          <p:cNvSpPr/>
          <p:nvPr/>
        </p:nvSpPr>
        <p:spPr>
          <a:xfrm>
            <a:off x="2368604" y="2580540"/>
            <a:ext cx="6462464" cy="646331"/>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a:t>
            </a:r>
          </a:p>
          <a:p>
            <a:pPr algn="ctr"/>
            <a:r>
              <a:rPr lang="ru-RU" altLang="ru-RU" b="1" dirty="0">
                <a:solidFill>
                  <a:srgbClr val="0070C0"/>
                </a:solidFill>
                <a:latin typeface="Times New Roman" panose="02020603050405020304" pitchFamily="18" charset="0"/>
                <a:cs typeface="Times New Roman" panose="02020603050405020304" pitchFamily="18" charset="0"/>
              </a:rPr>
              <a:t>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pic>
        <p:nvPicPr>
          <p:cNvPr id="317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145498"/>
            <a:ext cx="1349688" cy="10813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868233096"/>
              </p:ext>
            </p:extLst>
          </p:nvPr>
        </p:nvGraphicFramePr>
        <p:xfrm>
          <a:off x="3186635" y="3302111"/>
          <a:ext cx="5906565" cy="3437304"/>
        </p:xfrm>
        <a:graphic>
          <a:graphicData uri="http://schemas.openxmlformats.org/drawingml/2006/table">
            <a:tbl>
              <a:tblPr>
                <a:tableStyleId>{0505E3EF-67EA-436B-97B2-0124C06EBD24}</a:tableStyleId>
              </a:tblPr>
              <a:tblGrid>
                <a:gridCol w="504056">
                  <a:extLst>
                    <a:ext uri="{9D8B030D-6E8A-4147-A177-3AD203B41FA5}">
                      <a16:colId xmlns="" xmlns:a16="http://schemas.microsoft.com/office/drawing/2014/main" val="20004"/>
                    </a:ext>
                  </a:extLst>
                </a:gridCol>
                <a:gridCol w="3671697">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648072">
                  <a:extLst>
                    <a:ext uri="{9D8B030D-6E8A-4147-A177-3AD203B41FA5}">
                      <a16:colId xmlns="" xmlns:a16="http://schemas.microsoft.com/office/drawing/2014/main" val="20002"/>
                    </a:ext>
                  </a:extLst>
                </a:gridCol>
                <a:gridCol w="506676">
                  <a:extLst>
                    <a:ext uri="{9D8B030D-6E8A-4147-A177-3AD203B41FA5}">
                      <a16:colId xmlns="" xmlns:a16="http://schemas.microsoft.com/office/drawing/2014/main" val="20003"/>
                    </a:ext>
                  </a:extLst>
                </a:gridCol>
              </a:tblGrid>
              <a:tr h="26791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334933">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602853">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1</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Снижение косвенного экономического ущерба, увеличение объема резерва материальных ресурсов для ликвидации чрезвычайных ситуаций,%</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602853">
                <a:tc>
                  <a:txBody>
                    <a:bodyPr/>
                    <a:lstStyle/>
                    <a:p>
                      <a:pPr lvl="0" algn="just" rtl="0"/>
                      <a:r>
                        <a:rPr lang="ru-RU" sz="1200" dirty="0">
                          <a:latin typeface="Times New Roman" panose="02020603050405020304" pitchFamily="18" charset="0"/>
                          <a:cs typeface="Times New Roman" panose="02020603050405020304" pitchFamily="18" charset="0"/>
                        </a:rPr>
                        <a:t>2</a:t>
                      </a:r>
                    </a:p>
                  </a:txBody>
                  <a:tcPr marL="91446" marR="91446" marT="45752" marB="45752" horzOverflow="overflow"/>
                </a:tc>
                <a:tc>
                  <a:txBody>
                    <a:bodyPr/>
                    <a:lstStyle/>
                    <a:p>
                      <a:pPr lvl="0" algn="just" rtl="0"/>
                      <a:r>
                        <a:rPr lang="ru-RU" sz="1200" dirty="0">
                          <a:latin typeface="Times New Roman" panose="02020603050405020304" pitchFamily="18" charset="0"/>
                          <a:cs typeface="Times New Roman" panose="02020603050405020304" pitchFamily="18" charset="0"/>
                        </a:rPr>
                        <a:t>Количество погибших от чрезвычайных ситуаций, пожаров, ДТП и несчастных случаев на воде, люди</a:t>
                      </a: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20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20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411512">
                <a:tc>
                  <a:txBody>
                    <a:bodyPr/>
                    <a:lstStyle/>
                    <a:p>
                      <a:pPr lvl="0" algn="just" rtl="0"/>
                      <a:r>
                        <a:rPr lang="ru-RU" sz="1200" dirty="0">
                          <a:latin typeface="Times New Roman" panose="02020603050405020304" pitchFamily="18" charset="0"/>
                          <a:cs typeface="Times New Roman" panose="02020603050405020304" pitchFamily="18" charset="0"/>
                        </a:rPr>
                        <a:t>3</a:t>
                      </a: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cs typeface="Times New Roman" panose="02020603050405020304" pitchFamily="18" charset="0"/>
                        </a:rPr>
                        <a:t>Увеличение доли неработающего населения, обученного действиями по сигналам экстренного оповещения, правилами поведения в чрезвычайных ситуациях, %</a:t>
                      </a: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65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65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411512">
                <a:tc>
                  <a:txBody>
                    <a:bodyPr/>
                    <a:lstStyle/>
                    <a:p>
                      <a:pPr lvl="0" algn="just" rtl="0"/>
                      <a:r>
                        <a:rPr lang="ru-RU" sz="1200" dirty="0" smtClean="0">
                          <a:latin typeface="Times New Roman" panose="02020603050405020304" pitchFamily="18" charset="0"/>
                          <a:cs typeface="Times New Roman" panose="02020603050405020304" pitchFamily="18" charset="0"/>
                        </a:rPr>
                        <a:t>4</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dk1"/>
                          </a:solidFill>
                          <a:latin typeface="Times New Roman" panose="02020603050405020304" pitchFamily="18" charset="0"/>
                          <a:ea typeface="+mn-ea"/>
                          <a:cs typeface="Times New Roman" panose="02020603050405020304" pitchFamily="18" charset="0"/>
                        </a:rPr>
                        <a:t>Доля населения муниципального района охваченного комплексной системой экстренного оповещения населения (далее КСЭОН),%</a:t>
                      </a:r>
                      <a:endParaRPr lang="ru-RU" sz="1200" kern="1200" dirty="0">
                        <a:solidFill>
                          <a:schemeClr val="dk1"/>
                        </a:solidFill>
                        <a:latin typeface="Times New Roman" panose="02020603050405020304" pitchFamily="18" charset="0"/>
                        <a:ea typeface="+mn-ea"/>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85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85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bl>
          </a:graphicData>
        </a:graphic>
      </p:graphicFrame>
    </p:spTree>
    <p:extLst>
      <p:ext uri="{BB962C8B-B14F-4D97-AF65-F5344CB8AC3E}">
        <p14:creationId xmlns:p14="http://schemas.microsoft.com/office/powerpoint/2010/main" val="392300737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4224" y="1976302"/>
            <a:ext cx="1419776" cy="996512"/>
          </a:xfrm>
          <a:prstGeom prst="rect">
            <a:avLst/>
          </a:prstGeom>
          <a:solidFill>
            <a:schemeClr val="bg1"/>
          </a:solidFill>
          <a:ln>
            <a:noFill/>
          </a:ln>
          <a:extLst/>
        </p:spPr>
      </p:pic>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«Обеспечение общественной безопасности в муниципальном района Мелеузовский район Республики Башкортостан </a:t>
            </a:r>
            <a:br>
              <a:rPr lang="ru-RU" sz="1600" b="1" dirty="0">
                <a:latin typeface="Cambria" panose="02040503050406030204" pitchFamily="18" charset="0"/>
                <a:cs typeface="Arial" panose="020B0604020202020204" pitchFamily="34" charset="0"/>
              </a:rPr>
            </a:br>
            <a:r>
              <a:rPr lang="ru-RU" sz="1600" b="1" dirty="0">
                <a:latin typeface="Cambria" panose="02040503050406030204" pitchFamily="18" charset="0"/>
                <a:cs typeface="Arial" panose="020B0604020202020204" pitchFamily="34" charset="0"/>
              </a:rPr>
              <a:t>на 2016-2021 годы»</a:t>
            </a:r>
            <a:endParaRPr lang="ru-RU" sz="1600" dirty="0">
              <a:latin typeface="Cambria" panose="02040503050406030204" pitchFamily="18" charset="0"/>
            </a:endParaRPr>
          </a:p>
        </p:txBody>
      </p:sp>
      <p:sp>
        <p:nvSpPr>
          <p:cNvPr id="6" name="Номер слайда 5"/>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60</a:t>
            </a:fld>
            <a:endParaRPr lang="ru-RU" altLang="ru-RU" dirty="0">
              <a:solidFill>
                <a:srgbClr val="073E87"/>
              </a:solidFill>
            </a:endParaRPr>
          </a:p>
        </p:txBody>
      </p:sp>
      <p:sp>
        <p:nvSpPr>
          <p:cNvPr id="4" name="Овал 3"/>
          <p:cNvSpPr/>
          <p:nvPr/>
        </p:nvSpPr>
        <p:spPr>
          <a:xfrm>
            <a:off x="-14412" y="1252635"/>
            <a:ext cx="8845480" cy="952143"/>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defRPr/>
            </a:pPr>
            <a:r>
              <a:rPr lang="ru-RU" sz="1400" b="1" dirty="0" smtClean="0">
                <a:solidFill>
                  <a:schemeClr val="tx1"/>
                </a:solidFill>
                <a:latin typeface="Times New Roman" panose="02020603050405020304" pitchFamily="18" charset="0"/>
                <a:cs typeface="Times New Roman" panose="02020603050405020304" pitchFamily="18" charset="0"/>
              </a:rPr>
              <a:t>ЦЕЛЬ</a:t>
            </a:r>
            <a:r>
              <a:rPr lang="ru-RU" sz="1400" b="1" dirty="0">
                <a:solidFill>
                  <a:schemeClr val="tx1"/>
                </a:solidFill>
                <a:latin typeface="Times New Roman" panose="02020603050405020304" pitchFamily="18" charset="0"/>
                <a:cs typeface="Times New Roman" panose="02020603050405020304" pitchFamily="18" charset="0"/>
              </a:rPr>
              <a:t>:</a:t>
            </a:r>
            <a:r>
              <a:rPr lang="ru-RU" sz="1000" b="1" dirty="0">
                <a:solidFill>
                  <a:schemeClr val="tx1"/>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обеспечить комплексную безопасность населения и объектов социальной инфраструктуры на территории муниципального района Мелеузовский район Республики Башкортостан.</a:t>
            </a:r>
          </a:p>
        </p:txBody>
      </p:sp>
      <p:sp>
        <p:nvSpPr>
          <p:cNvPr id="7" name="TextBox 6"/>
          <p:cNvSpPr txBox="1"/>
          <p:nvPr/>
        </p:nvSpPr>
        <p:spPr>
          <a:xfrm>
            <a:off x="179512" y="2151393"/>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2" name="Прямоугольник 1"/>
          <p:cNvSpPr/>
          <p:nvPr/>
        </p:nvSpPr>
        <p:spPr>
          <a:xfrm>
            <a:off x="3057128" y="2312975"/>
            <a:ext cx="6462464" cy="646331"/>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a:t>
            </a:r>
          </a:p>
          <a:p>
            <a:pPr algn="ctr"/>
            <a:r>
              <a:rPr lang="ru-RU" altLang="ru-RU" b="1" dirty="0">
                <a:solidFill>
                  <a:srgbClr val="0070C0"/>
                </a:solidFill>
                <a:latin typeface="Times New Roman" panose="02020603050405020304" pitchFamily="18" charset="0"/>
                <a:cs typeface="Times New Roman" panose="02020603050405020304" pitchFamily="18" charset="0"/>
              </a:rPr>
              <a:t>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sp>
        <p:nvSpPr>
          <p:cNvPr id="11" name="Скругленный прямоугольник 10"/>
          <p:cNvSpPr/>
          <p:nvPr/>
        </p:nvSpPr>
        <p:spPr>
          <a:xfrm>
            <a:off x="21735" y="2412644"/>
            <a:ext cx="3537341" cy="3833972"/>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endPar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buFontTx/>
              <a:buChar char="-"/>
              <a:defRPr/>
            </a:pPr>
            <a:endPar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lgn="just">
              <a:buFontTx/>
              <a:buChar char="-"/>
              <a:defRPr/>
            </a:pP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Снизить уровень преступности в муниципальном районе Мелеузовский район Республики Башкортостан к 2021 году на 10% по сравнению с 2015 годом;</a:t>
            </a:r>
          </a:p>
          <a:p>
            <a:pPr marL="285750" indent="-285750" algn="just">
              <a:buFontTx/>
              <a:buChar char="-"/>
              <a:defRPr/>
            </a:pP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Предотвратить проявления терроризма и экстремизма в муниципальном районе Мелеузовский район республики Башкортостан;</a:t>
            </a:r>
          </a:p>
          <a:p>
            <a:pPr marL="285750" indent="-285750" algn="just">
              <a:buFontTx/>
              <a:buChar char="-"/>
              <a:defRPr/>
            </a:pP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обеспечить состояние </a:t>
            </a:r>
            <a:r>
              <a:rPr lang="ru-RU" sz="1200" b="1" i="1" dirty="0" err="1">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наркоситуации</a:t>
            </a: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 в муниципальном районе Мелеузовский район к 2021 году как «удовлетворительное» по сравнению с 2015 годом. Состояние </a:t>
            </a:r>
            <a:r>
              <a:rPr lang="ru-RU" sz="1200" b="1" i="1" dirty="0" err="1">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наркоситуации</a:t>
            </a: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 в 2015 году оценивалось как «тяжелое»;</a:t>
            </a:r>
          </a:p>
          <a:p>
            <a:pPr marL="285750" indent="-285750" algn="just">
              <a:buFontTx/>
              <a:buChar char="-"/>
              <a:defRPr/>
            </a:pPr>
            <a:r>
              <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организация отдыха несовершеннолетних в муниципальном районе Мелеузовский район Республики Башкортостан.</a:t>
            </a:r>
            <a:endParaRPr lang="ru-RU" sz="1200" b="1" i="1" dirty="0">
              <a:solidFill>
                <a:schemeClr val="tx1"/>
              </a:solidFill>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graphicFrame>
        <p:nvGraphicFramePr>
          <p:cNvPr id="12" name="Таблица 11">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236870776"/>
              </p:ext>
            </p:extLst>
          </p:nvPr>
        </p:nvGraphicFramePr>
        <p:xfrm>
          <a:off x="3559077" y="3050772"/>
          <a:ext cx="5588496" cy="3079900"/>
        </p:xfrm>
        <a:graphic>
          <a:graphicData uri="http://schemas.openxmlformats.org/drawingml/2006/table">
            <a:tbl>
              <a:tblPr>
                <a:tableStyleId>{0505E3EF-67EA-436B-97B2-0124C06EBD24}</a:tableStyleId>
              </a:tblPr>
              <a:tblGrid>
                <a:gridCol w="474355">
                  <a:extLst>
                    <a:ext uri="{9D8B030D-6E8A-4147-A177-3AD203B41FA5}">
                      <a16:colId xmlns="" xmlns:a16="http://schemas.microsoft.com/office/drawing/2014/main" val="20004"/>
                    </a:ext>
                  </a:extLst>
                </a:gridCol>
                <a:gridCol w="3455345">
                  <a:extLst>
                    <a:ext uri="{9D8B030D-6E8A-4147-A177-3AD203B41FA5}">
                      <a16:colId xmlns="" xmlns:a16="http://schemas.microsoft.com/office/drawing/2014/main" val="20000"/>
                    </a:ext>
                  </a:extLst>
                </a:gridCol>
                <a:gridCol w="542119">
                  <a:extLst>
                    <a:ext uri="{9D8B030D-6E8A-4147-A177-3AD203B41FA5}">
                      <a16:colId xmlns="" xmlns:a16="http://schemas.microsoft.com/office/drawing/2014/main" val="20001"/>
                    </a:ext>
                  </a:extLst>
                </a:gridCol>
                <a:gridCol w="609884">
                  <a:extLst>
                    <a:ext uri="{9D8B030D-6E8A-4147-A177-3AD203B41FA5}">
                      <a16:colId xmlns="" xmlns:a16="http://schemas.microsoft.com/office/drawing/2014/main" val="20002"/>
                    </a:ext>
                  </a:extLst>
                </a:gridCol>
                <a:gridCol w="506793">
                  <a:extLst>
                    <a:ext uri="{9D8B030D-6E8A-4147-A177-3AD203B41FA5}">
                      <a16:colId xmlns="" xmlns:a16="http://schemas.microsoft.com/office/drawing/2014/main" val="20003"/>
                    </a:ext>
                  </a:extLst>
                </a:gridCol>
              </a:tblGrid>
              <a:tr h="362998">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95446">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418939">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1</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a:effectLst/>
                          <a:latin typeface="Times New Roman" panose="02020603050405020304" pitchFamily="18" charset="0"/>
                          <a:cs typeface="Times New Roman" panose="02020603050405020304" pitchFamily="18" charset="0"/>
                        </a:rPr>
                        <a:t>Показатель снижения преступности на 100  чел., число преступлений</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a:t>
                      </a: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0,17</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-0,20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117,7</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534147">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2</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Уровень проявлений терроризма и экстремизма в муниципальном районе,</a:t>
                      </a:r>
                      <a:r>
                        <a:rPr lang="ru-RU" sz="1200" baseline="0" dirty="0">
                          <a:effectLst/>
                          <a:latin typeface="Times New Roman" panose="02020603050405020304" pitchFamily="18" charset="0"/>
                          <a:cs typeface="Times New Roman" panose="02020603050405020304" pitchFamily="18" charset="0"/>
                        </a:rPr>
                        <a:t> кол. возбужденных дел</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3"/>
                  </a:ext>
                </a:extLst>
              </a:tr>
              <a:tr h="381549">
                <a:tc>
                  <a:txBody>
                    <a:bodyPr/>
                    <a:lstStyle/>
                    <a:p>
                      <a:pPr algn="just">
                        <a:spcAft>
                          <a:spcPts val="0"/>
                        </a:spcAft>
                      </a:pPr>
                      <a:r>
                        <a:rPr lang="ru-RU" sz="1200" dirty="0">
                          <a:effectLst/>
                          <a:latin typeface="Times New Roman" panose="02020603050405020304" pitchFamily="18" charset="0"/>
                          <a:cs typeface="Times New Roman" panose="02020603050405020304" pitchFamily="18" charset="0"/>
                        </a:rPr>
                        <a:t>3</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a:effectLst/>
                          <a:latin typeface="Times New Roman" panose="02020603050405020304" pitchFamily="18" charset="0"/>
                          <a:cs typeface="Times New Roman" panose="02020603050405020304" pitchFamily="18" charset="0"/>
                        </a:rPr>
                        <a:t>Уровень </a:t>
                      </a:r>
                      <a:r>
                        <a:rPr lang="ru-RU" sz="1200" dirty="0" err="1">
                          <a:effectLst/>
                          <a:latin typeface="Times New Roman" panose="02020603050405020304" pitchFamily="18" charset="0"/>
                          <a:cs typeface="Times New Roman" panose="02020603050405020304" pitchFamily="18" charset="0"/>
                        </a:rPr>
                        <a:t>наркоситуации</a:t>
                      </a:r>
                      <a:r>
                        <a:rPr lang="ru-RU" sz="1200" dirty="0">
                          <a:effectLst/>
                          <a:latin typeface="Times New Roman" panose="02020603050405020304" pitchFamily="18" charset="0"/>
                          <a:cs typeface="Times New Roman" panose="02020603050405020304" pitchFamily="18" charset="0"/>
                        </a:rPr>
                        <a:t> в муниципальном районе</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66</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586491">
                <a:tc>
                  <a:txBody>
                    <a:bodyPr/>
                    <a:lstStyle/>
                    <a:p>
                      <a:pPr lvl="0" algn="just" rtl="0"/>
                      <a:r>
                        <a:rPr lang="ru-RU" sz="1200" dirty="0">
                          <a:latin typeface="Times New Roman" panose="02020603050405020304" pitchFamily="18" charset="0"/>
                          <a:cs typeface="Times New Roman" panose="02020603050405020304" pitchFamily="18" charset="0"/>
                        </a:rPr>
                        <a:t>4</a:t>
                      </a: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effectLst/>
                          <a:latin typeface="Times New Roman" panose="02020603050405020304" pitchFamily="18" charset="0"/>
                          <a:cs typeface="Times New Roman" panose="02020603050405020304" pitchFamily="18" charset="0"/>
                        </a:rPr>
                        <a:t>Доля несовершеннолетних детей, охваченных организованным отдыхом в каникулярное время в сравнении с прошлым годом</a:t>
                      </a:r>
                      <a:endParaRPr lang="ru-RU" sz="1200" b="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1,03</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1,03</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418939">
                <a:tc>
                  <a:txBody>
                    <a:bodyPr/>
                    <a:lstStyle/>
                    <a:p>
                      <a:pPr lvl="0" algn="just" rtl="0"/>
                      <a:r>
                        <a:rPr lang="ru-RU" sz="1200" dirty="0">
                          <a:latin typeface="Times New Roman" panose="02020603050405020304" pitchFamily="18" charset="0"/>
                          <a:cs typeface="Times New Roman" panose="02020603050405020304" pitchFamily="18" charset="0"/>
                        </a:rPr>
                        <a:t>5</a:t>
                      </a: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cs typeface="Times New Roman" panose="02020603050405020304" pitchFamily="18" charset="0"/>
                        </a:rPr>
                        <a:t>Готовность функционирования системы видеонаблюдения «Безопасный город», %</a:t>
                      </a: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02353058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latin typeface="Cambria" panose="02040503050406030204" pitchFamily="18" charset="0"/>
                <a:cs typeface="Arial" panose="020B0604020202020204" pitchFamily="34" charset="0"/>
              </a:rPr>
              <a:t>Муниципальная программа «Укрепление единства российской нации и этнокультурное развитие народов  муниципального района Мелеузовский район Республики Башкортостан на 2018-2022 годы»</a:t>
            </a:r>
            <a:endParaRPr lang="ru-RU" sz="1600" dirty="0">
              <a:latin typeface="Cambria" panose="02040503050406030204" pitchFamily="18" charset="0"/>
            </a:endParaRPr>
          </a:p>
        </p:txBody>
      </p:sp>
      <p:sp>
        <p:nvSpPr>
          <p:cNvPr id="10" name="Номер слайда 9"/>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61</a:t>
            </a:fld>
            <a:endParaRPr lang="ru-RU" altLang="ru-RU" dirty="0">
              <a:solidFill>
                <a:srgbClr val="073E87"/>
              </a:solidFill>
            </a:endParaRPr>
          </a:p>
        </p:txBody>
      </p:sp>
      <p:sp>
        <p:nvSpPr>
          <p:cNvPr id="4" name="Овал 3"/>
          <p:cNvSpPr/>
          <p:nvPr/>
        </p:nvSpPr>
        <p:spPr>
          <a:xfrm>
            <a:off x="-10592" y="1052736"/>
            <a:ext cx="8136904" cy="952143"/>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defRPr/>
            </a:pPr>
            <a:r>
              <a:rPr lang="ru-RU" sz="1400" b="1" dirty="0">
                <a:solidFill>
                  <a:prstClr val="black"/>
                </a:solidFill>
                <a:latin typeface="Times New Roman" panose="02020603050405020304" pitchFamily="18" charset="0"/>
                <a:cs typeface="Times New Roman" panose="02020603050405020304" pitchFamily="18" charset="0"/>
              </a:rPr>
              <a:t>ЦЕЛЬ:</a:t>
            </a:r>
            <a:r>
              <a:rPr lang="ru-RU" sz="1000" b="1" dirty="0">
                <a:solidFill>
                  <a:prstClr val="black"/>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укрепление общероссийского гражданского самосознания, единство и духовная общность многонационального народа муниципального района Мелеузовский район республики Башкортостан</a:t>
            </a:r>
          </a:p>
        </p:txBody>
      </p:sp>
      <p:sp>
        <p:nvSpPr>
          <p:cNvPr id="7" name="TextBox 6"/>
          <p:cNvSpPr txBox="1"/>
          <p:nvPr/>
        </p:nvSpPr>
        <p:spPr>
          <a:xfrm>
            <a:off x="158030" y="2043551"/>
            <a:ext cx="2095510" cy="323165"/>
          </a:xfrm>
          <a:prstGeom prst="rect">
            <a:avLst/>
          </a:prstGeom>
          <a:noFill/>
        </p:spPr>
        <p:txBody>
          <a:bodyPr wrap="none" rtlCol="0">
            <a:spAutoFit/>
          </a:bodyPr>
          <a:lstStyle/>
          <a:p>
            <a:r>
              <a:rPr lang="ru-RU" sz="1500" b="1" dirty="0">
                <a:solidFill>
                  <a:prstClr val="black"/>
                </a:solidFill>
              </a:rPr>
              <a:t>ЗАДАЧИ ПРОГРАММЫ:</a:t>
            </a:r>
          </a:p>
        </p:txBody>
      </p:sp>
      <p:sp>
        <p:nvSpPr>
          <p:cNvPr id="8" name="Скругленный прямоугольник 7"/>
          <p:cNvSpPr/>
          <p:nvPr/>
        </p:nvSpPr>
        <p:spPr>
          <a:xfrm>
            <a:off x="18969" y="2366716"/>
            <a:ext cx="2589215" cy="3257908"/>
          </a:xfrm>
          <a:prstGeom prst="roundRect">
            <a:avLst/>
          </a:prstGeom>
          <a:noFill/>
          <a:ln>
            <a:noFill/>
          </a:ln>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укрепить гражданское единство и обеспечить гармонизацию межнациональных отношений;</a:t>
            </a:r>
          </a:p>
          <a:p>
            <a:pPr marL="285750" indent="-285750" algn="just">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сохранение и развитие этнической уникальности башкирского народа;</a:t>
            </a:r>
          </a:p>
          <a:p>
            <a:pPr marL="285750" indent="-285750" algn="just">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Сохранять многообразие культуры и языка народов Республики Башкортостан.</a:t>
            </a: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3" name="Прямоугольник 2"/>
          <p:cNvSpPr/>
          <p:nvPr/>
        </p:nvSpPr>
        <p:spPr>
          <a:xfrm>
            <a:off x="6930875" y="3321574"/>
            <a:ext cx="2108241" cy="15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608184" y="2020468"/>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a:t>
            </a:r>
            <a:r>
              <a:rPr lang="ru-RU" altLang="ru-RU" b="1" dirty="0" smtClean="0">
                <a:solidFill>
                  <a:srgbClr val="0070C0"/>
                </a:solidFill>
                <a:latin typeface="Times New Roman" panose="02020603050405020304" pitchFamily="18" charset="0"/>
                <a:cs typeface="Times New Roman" panose="02020603050405020304" pitchFamily="18" charset="0"/>
              </a:rPr>
              <a:t>2019 </a:t>
            </a:r>
            <a:r>
              <a:rPr lang="ru-RU" altLang="ru-RU" b="1" dirty="0">
                <a:solidFill>
                  <a:srgbClr val="0070C0"/>
                </a:solidFill>
                <a:latin typeface="Times New Roman" panose="02020603050405020304" pitchFamily="18" charset="0"/>
                <a:cs typeface="Times New Roman" panose="02020603050405020304" pitchFamily="18" charset="0"/>
              </a:rPr>
              <a:t>год</a:t>
            </a:r>
          </a:p>
        </p:txBody>
      </p:sp>
      <p:sp>
        <p:nvSpPr>
          <p:cNvPr id="9" name="10-конечная звезда 8"/>
          <p:cNvSpPr/>
          <p:nvPr/>
        </p:nvSpPr>
        <p:spPr>
          <a:xfrm rot="19946127">
            <a:off x="7410786" y="836036"/>
            <a:ext cx="1451531" cy="1120178"/>
          </a:xfrm>
          <a:prstGeom prst="star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75000"/>
                    <a:lumOff val="25000"/>
                  </a:schemeClr>
                </a:solidFill>
                <a:latin typeface="Times New Roman" panose="02020603050405020304" pitchFamily="18" charset="0"/>
                <a:cs typeface="Times New Roman" panose="02020603050405020304" pitchFamily="18" charset="0"/>
              </a:rPr>
              <a:t>Финансирование из бюджета муниципального района не предусмотрено</a:t>
            </a: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2697908221"/>
              </p:ext>
            </p:extLst>
          </p:nvPr>
        </p:nvGraphicFramePr>
        <p:xfrm>
          <a:off x="2608184" y="2371160"/>
          <a:ext cx="6462465" cy="4323184"/>
        </p:xfrm>
        <a:graphic>
          <a:graphicData uri="http://schemas.openxmlformats.org/drawingml/2006/table">
            <a:tbl>
              <a:tblPr>
                <a:tableStyleId>{0505E3EF-67EA-436B-97B2-0124C06EBD24}</a:tableStyleId>
              </a:tblPr>
              <a:tblGrid>
                <a:gridCol w="440207">
                  <a:extLst>
                    <a:ext uri="{9D8B030D-6E8A-4147-A177-3AD203B41FA5}">
                      <a16:colId xmlns="" xmlns:a16="http://schemas.microsoft.com/office/drawing/2014/main" val="20004"/>
                    </a:ext>
                  </a:extLst>
                </a:gridCol>
                <a:gridCol w="4106637">
                  <a:extLst>
                    <a:ext uri="{9D8B030D-6E8A-4147-A177-3AD203B41FA5}">
                      <a16:colId xmlns="" xmlns:a16="http://schemas.microsoft.com/office/drawing/2014/main" val="20000"/>
                    </a:ext>
                  </a:extLst>
                </a:gridCol>
                <a:gridCol w="742454">
                  <a:extLst>
                    <a:ext uri="{9D8B030D-6E8A-4147-A177-3AD203B41FA5}">
                      <a16:colId xmlns="" xmlns:a16="http://schemas.microsoft.com/office/drawing/2014/main" val="20001"/>
                    </a:ext>
                  </a:extLst>
                </a:gridCol>
                <a:gridCol w="625689">
                  <a:extLst>
                    <a:ext uri="{9D8B030D-6E8A-4147-A177-3AD203B41FA5}">
                      <a16:colId xmlns="" xmlns:a16="http://schemas.microsoft.com/office/drawing/2014/main" val="20002"/>
                    </a:ext>
                  </a:extLst>
                </a:gridCol>
                <a:gridCol w="547478">
                  <a:extLst>
                    <a:ext uri="{9D8B030D-6E8A-4147-A177-3AD203B41FA5}">
                      <a16:colId xmlns="" xmlns:a16="http://schemas.microsoft.com/office/drawing/2014/main" val="20003"/>
                    </a:ext>
                  </a:extLst>
                </a:gridCol>
              </a:tblGrid>
              <a:tr h="219276">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74148">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904627">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kern="1200" dirty="0">
                          <a:effectLst/>
                          <a:latin typeface="Times New Roman" panose="02020603050405020304" pitchFamily="18" charset="0"/>
                          <a:cs typeface="Times New Roman" panose="02020603050405020304" pitchFamily="18" charset="0"/>
                        </a:rPr>
                        <a:t>Доля населения муниципального района Мелеузовский район  Республики Башкортостан, положительно оценивающего состояние межнациональных отношений в муниципальном районе Мелеузовский район  Республики Башкортостан, в общем количестве опрошенного населения муниципальном районе Мелеузовский район  Республики Башкортостан,%</a:t>
                      </a:r>
                      <a:endParaRPr lang="ru-RU" sz="1000" b="0" dirty="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49340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r>
                        <a:rPr lang="ru-RU" sz="1000" kern="1200" dirty="0">
                          <a:effectLst/>
                          <a:latin typeface="Times New Roman" panose="02020603050405020304" pitchFamily="18" charset="0"/>
                          <a:cs typeface="Times New Roman" panose="02020603050405020304" pitchFamily="18" charset="0"/>
                        </a:rPr>
                        <a:t>Уровень удовлетворенности башкирского населения развитием культуры, языка, истории башкирского этноса, в общем количестве опрошенного башкирского населения,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35633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1200" dirty="0">
                          <a:effectLst/>
                          <a:latin typeface="Times New Roman" panose="02020603050405020304" pitchFamily="18" charset="0"/>
                          <a:cs typeface="Times New Roman" panose="02020603050405020304" pitchFamily="18" charset="0"/>
                        </a:rPr>
                        <a:t>Уровень толерантного отношения к представителям другой национальности,%</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63047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1200" dirty="0">
                          <a:effectLst/>
                          <a:latin typeface="Times New Roman" panose="02020603050405020304" pitchFamily="18" charset="0"/>
                          <a:cs typeface="Times New Roman" panose="02020603050405020304" pitchFamily="18" charset="0"/>
                        </a:rPr>
                        <a:t>Прирост количества мероприятий, направленных на укрепление гражданского единства и гармонизацию межнациональных отношений в муниципальном районе Мелеузовский район  Республики Башкортостан,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6"/>
                  </a:ext>
                </a:extLst>
              </a:tr>
              <a:tr h="35633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r>
                        <a:rPr lang="ru-RU" sz="1000" kern="1200" dirty="0">
                          <a:effectLst/>
                          <a:latin typeface="Times New Roman" panose="02020603050405020304" pitchFamily="18" charset="0"/>
                          <a:cs typeface="Times New Roman" panose="02020603050405020304" pitchFamily="18" charset="0"/>
                        </a:rPr>
                        <a:t>Прирост количества мероприятий, направленных на   популяризацию башкирской культуры,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65383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nSpc>
                          <a:spcPct val="106000"/>
                        </a:lnSpc>
                        <a:spcAft>
                          <a:spcPts val="0"/>
                        </a:spcAft>
                      </a:pPr>
                      <a:r>
                        <a:rPr lang="ru-RU" sz="1000" kern="1200" dirty="0">
                          <a:effectLst/>
                          <a:latin typeface="Times New Roman" panose="02020603050405020304" pitchFamily="18" charset="0"/>
                          <a:cs typeface="Times New Roman" panose="02020603050405020304" pitchFamily="18" charset="0"/>
                        </a:rPr>
                        <a:t>Прирост количества мероприятий, направленных на этнокультурное развитие народов Республики Башкортостан  и поддержку языкового многообразия в муниципальном районе Мелеузовский район  Республики Башкортостан, %</a:t>
                      </a:r>
                      <a:endParaRPr lang="ru-RU" sz="10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82026211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20407FBE-CDF4-4B0C-BC0D-57F201FB7548}"/>
              </a:ext>
            </a:extLst>
          </p:cNvPr>
          <p:cNvSpPr txBox="1">
            <a:spLocks/>
          </p:cNvSpPr>
          <p:nvPr/>
        </p:nvSpPr>
        <p:spPr>
          <a:xfrm>
            <a:off x="8434" y="-1"/>
            <a:ext cx="9135566" cy="692697"/>
          </a:xfrm>
          <a:prstGeom prst="rect">
            <a:avLst/>
          </a:prstGeom>
          <a:solidFill>
            <a:schemeClr val="bg2">
              <a:lumMod val="90000"/>
            </a:schemeClr>
          </a:solidFill>
          <a:ln>
            <a:noFill/>
          </a:ln>
          <a:effectLst/>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Tx/>
              <a:buSzTx/>
              <a:buFont typeface="Georgia" pitchFamily="18" charset="0"/>
              <a:buNone/>
              <a:defRPr/>
            </a:pPr>
            <a:r>
              <a:rPr lang="ru-RU" sz="24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1600" b="0" dirty="0">
                <a:solidFill>
                  <a:prstClr val="black"/>
                </a:solidFill>
                <a:effectLst/>
                <a:latin typeface="Times New Roman" panose="02020603050405020304" pitchFamily="18" charset="0"/>
                <a:ea typeface="+mn-ea"/>
                <a:cs typeface="Times New Roman" panose="02020603050405020304" pitchFamily="18" charset="0"/>
              </a:rPr>
              <a:t>Объем муниципального долга по  муниципальному району </a:t>
            </a:r>
          </a:p>
          <a:p>
            <a:pPr marL="0" indent="0" algn="ctr">
              <a:buClrTx/>
              <a:buSzTx/>
              <a:buFont typeface="Georgia" pitchFamily="18" charset="0"/>
              <a:buNone/>
              <a:defRPr/>
            </a:pPr>
            <a:r>
              <a:rPr lang="ru-RU" sz="1600" b="0" dirty="0">
                <a:solidFill>
                  <a:prstClr val="black"/>
                </a:solidFill>
                <a:effectLst/>
                <a:latin typeface="Times New Roman" panose="02020603050405020304" pitchFamily="18" charset="0"/>
                <a:ea typeface="+mn-ea"/>
                <a:cs typeface="Times New Roman" panose="02020603050405020304" pitchFamily="18" charset="0"/>
              </a:rPr>
              <a:t>Мелеузовский район Республики Башкортостан за </a:t>
            </a:r>
            <a:r>
              <a:rPr lang="ru-RU" sz="1600" b="0" dirty="0" smtClean="0">
                <a:solidFill>
                  <a:prstClr val="black"/>
                </a:solidFill>
                <a:effectLst/>
                <a:latin typeface="Times New Roman" panose="02020603050405020304" pitchFamily="18" charset="0"/>
                <a:ea typeface="+mn-ea"/>
                <a:cs typeface="Times New Roman" panose="02020603050405020304" pitchFamily="18" charset="0"/>
              </a:rPr>
              <a:t>2019 </a:t>
            </a:r>
            <a:r>
              <a:rPr lang="ru-RU" sz="1600" b="0" dirty="0">
                <a:solidFill>
                  <a:prstClr val="black"/>
                </a:solidFill>
                <a:effectLst/>
                <a:latin typeface="Times New Roman" panose="02020603050405020304" pitchFamily="18" charset="0"/>
                <a:ea typeface="+mn-ea"/>
                <a:cs typeface="Times New Roman" panose="02020603050405020304" pitchFamily="18" charset="0"/>
              </a:rPr>
              <a:t>год</a:t>
            </a:r>
            <a:endParaRPr lang="ru-RU" sz="1600" b="0" dirty="0">
              <a:solidFill>
                <a:schemeClr val="tx1"/>
              </a:solidFill>
              <a:latin typeface="Times New Roman" panose="02020603050405020304" pitchFamily="18" charset="0"/>
              <a:cs typeface="Times New Roman" panose="02020603050405020304" pitchFamily="18" charset="0"/>
            </a:endParaRPr>
          </a:p>
        </p:txBody>
      </p:sp>
      <p:pic>
        <p:nvPicPr>
          <p:cNvPr id="175107" name="Picture 3">
            <a:extLst>
              <a:ext uri="{FF2B5EF4-FFF2-40B4-BE49-F238E27FC236}">
                <a16:creationId xmlns="" xmlns:a16="http://schemas.microsoft.com/office/drawing/2014/main" id="{40EB6FDF-69D5-499D-A2D3-D2391B0F2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9" y="15156"/>
            <a:ext cx="704850" cy="749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Блок-схема: перфолента 1"/>
          <p:cNvSpPr/>
          <p:nvPr/>
        </p:nvSpPr>
        <p:spPr>
          <a:xfrm>
            <a:off x="274278" y="891456"/>
            <a:ext cx="8568952" cy="1224136"/>
          </a:xfrm>
          <a:prstGeom prst="flowChartPunchedTape">
            <a:avLst/>
          </a:prstGeom>
          <a:noFill/>
          <a:ln>
            <a:solidFill>
              <a:schemeClr val="tx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a:solidFill>
                  <a:schemeClr val="tx1"/>
                </a:solidFill>
                <a:latin typeface="Times New Roman" panose="02020603050405020304" pitchFamily="18" charset="0"/>
                <a:cs typeface="Times New Roman" panose="02020603050405020304" pitchFamily="18" charset="0"/>
              </a:rPr>
              <a:t>Муниципальный долг возникает в силу осуществления заимствований. Расходы на обслуживание муниципального долга из бюджета муниципального района Мелеузовский район в </a:t>
            </a:r>
            <a:r>
              <a:rPr lang="ru-RU" dirty="0" smtClean="0">
                <a:solidFill>
                  <a:schemeClr val="tx1"/>
                </a:solidFill>
                <a:latin typeface="Times New Roman" panose="02020603050405020304" pitchFamily="18" charset="0"/>
                <a:cs typeface="Times New Roman" panose="02020603050405020304" pitchFamily="18" charset="0"/>
              </a:rPr>
              <a:t>2019 </a:t>
            </a:r>
            <a:r>
              <a:rPr lang="ru-RU" dirty="0">
                <a:solidFill>
                  <a:schemeClr val="tx1"/>
                </a:solidFill>
                <a:latin typeface="Times New Roman" panose="02020603050405020304" pitchFamily="18" charset="0"/>
                <a:cs typeface="Times New Roman" panose="02020603050405020304" pitchFamily="18" charset="0"/>
              </a:rPr>
              <a:t>году не производились. </a:t>
            </a:r>
          </a:p>
        </p:txBody>
      </p:sp>
      <p:sp>
        <p:nvSpPr>
          <p:cNvPr id="4" name="Овал 3"/>
          <p:cNvSpPr/>
          <p:nvPr/>
        </p:nvSpPr>
        <p:spPr>
          <a:xfrm>
            <a:off x="5172384" y="2414220"/>
            <a:ext cx="3888432" cy="936104"/>
          </a:xfrm>
          <a:prstGeom prst="ellipse">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Times New Roman" panose="02020603050405020304" pitchFamily="18" charset="0"/>
                <a:cs typeface="Times New Roman" panose="02020603050405020304" pitchFamily="18" charset="0"/>
              </a:rPr>
              <a:t>Заимствования необходимы для:</a:t>
            </a:r>
          </a:p>
        </p:txBody>
      </p:sp>
      <p:sp>
        <p:nvSpPr>
          <p:cNvPr id="5" name="Прямоугольник 4"/>
          <p:cNvSpPr/>
          <p:nvPr/>
        </p:nvSpPr>
        <p:spPr>
          <a:xfrm>
            <a:off x="5223379" y="4509120"/>
            <a:ext cx="1584176" cy="720080"/>
          </a:xfrm>
          <a:prstGeom prst="rect">
            <a:avLst/>
          </a:prstGeom>
          <a:no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400" dirty="0">
                <a:solidFill>
                  <a:schemeClr val="tx1"/>
                </a:solidFill>
                <a:latin typeface="Times New Roman" panose="02020603050405020304" pitchFamily="18" charset="0"/>
                <a:cs typeface="Times New Roman" panose="02020603050405020304" pitchFamily="18" charset="0"/>
              </a:rPr>
              <a:t>Финансирования дефицита бюджета</a:t>
            </a:r>
          </a:p>
        </p:txBody>
      </p:sp>
      <p:sp>
        <p:nvSpPr>
          <p:cNvPr id="6" name="Прямоугольник 5"/>
          <p:cNvSpPr/>
          <p:nvPr/>
        </p:nvSpPr>
        <p:spPr>
          <a:xfrm>
            <a:off x="7548648" y="4509120"/>
            <a:ext cx="1512168" cy="720080"/>
          </a:xfrm>
          <a:prstGeom prst="rect">
            <a:avLst/>
          </a:prstGeom>
          <a:no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400" dirty="0">
                <a:solidFill>
                  <a:schemeClr val="tx1"/>
                </a:solidFill>
                <a:latin typeface="Times New Roman" panose="02020603050405020304" pitchFamily="18" charset="0"/>
                <a:cs typeface="Times New Roman" panose="02020603050405020304" pitchFamily="18" charset="0"/>
              </a:rPr>
              <a:t>Погашения долговых обязательств</a:t>
            </a:r>
          </a:p>
        </p:txBody>
      </p:sp>
      <p:sp>
        <p:nvSpPr>
          <p:cNvPr id="7" name="Стрелка вниз 6"/>
          <p:cNvSpPr/>
          <p:nvPr/>
        </p:nvSpPr>
        <p:spPr>
          <a:xfrm rot="926602">
            <a:off x="6079323" y="3373102"/>
            <a:ext cx="307767" cy="1008112"/>
          </a:xfrm>
          <a:prstGeom prst="downArrow">
            <a:avLst/>
          </a:prstGeom>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20264749">
            <a:off x="7720362" y="3407252"/>
            <a:ext cx="414046" cy="988263"/>
          </a:xfrm>
          <a:prstGeom prst="downArrow">
            <a:avLst>
              <a:gd name="adj1" fmla="val 31596"/>
              <a:gd name="adj2" fmla="val 50000"/>
            </a:avLst>
          </a:prstGeom>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9" name="Таблица 8"/>
          <p:cNvGraphicFramePr>
            <a:graphicFrameLocks noGrp="1"/>
          </p:cNvGraphicFramePr>
          <p:nvPr>
            <p:extLst>
              <p:ext uri="{D42A27DB-BD31-4B8C-83A1-F6EECF244321}">
                <p14:modId xmlns:p14="http://schemas.microsoft.com/office/powerpoint/2010/main" val="4229956078"/>
              </p:ext>
            </p:extLst>
          </p:nvPr>
        </p:nvGraphicFramePr>
        <p:xfrm>
          <a:off x="22523" y="2342029"/>
          <a:ext cx="5003800" cy="3632213"/>
        </p:xfrm>
        <a:graphic>
          <a:graphicData uri="http://schemas.openxmlformats.org/drawingml/2006/table">
            <a:tbl>
              <a:tblPr>
                <a:tableStyleId>{5C22544A-7EE6-4342-B048-85BDC9FD1C3A}</a:tableStyleId>
              </a:tblPr>
              <a:tblGrid>
                <a:gridCol w="1701736">
                  <a:extLst>
                    <a:ext uri="{9D8B030D-6E8A-4147-A177-3AD203B41FA5}">
                      <a16:colId xmlns="" xmlns:a16="http://schemas.microsoft.com/office/drawing/2014/main" val="20000"/>
                    </a:ext>
                  </a:extLst>
                </a:gridCol>
                <a:gridCol w="1047541">
                  <a:extLst>
                    <a:ext uri="{9D8B030D-6E8A-4147-A177-3AD203B41FA5}">
                      <a16:colId xmlns="" xmlns:a16="http://schemas.microsoft.com/office/drawing/2014/main" val="20001"/>
                    </a:ext>
                  </a:extLst>
                </a:gridCol>
                <a:gridCol w="1080120">
                  <a:extLst>
                    <a:ext uri="{9D8B030D-6E8A-4147-A177-3AD203B41FA5}">
                      <a16:colId xmlns="" xmlns:a16="http://schemas.microsoft.com/office/drawing/2014/main" val="20002"/>
                    </a:ext>
                  </a:extLst>
                </a:gridCol>
                <a:gridCol w="1174403">
                  <a:extLst>
                    <a:ext uri="{9D8B030D-6E8A-4147-A177-3AD203B41FA5}">
                      <a16:colId xmlns="" xmlns:a16="http://schemas.microsoft.com/office/drawing/2014/main" val="20003"/>
                    </a:ext>
                  </a:extLst>
                </a:gridCol>
              </a:tblGrid>
              <a:tr h="311960">
                <a:tc gridSpan="4">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Муниципальный долг муниципального района Мелеузовский район Республики Башкортостан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324629">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Виды долговых обязательств</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на 1 января</a:t>
                      </a:r>
                    </a:p>
                    <a:p>
                      <a:pPr algn="ctr" fontAlgn="t"/>
                      <a:r>
                        <a:rPr lang="ru-RU" sz="1100" u="none" strike="noStrike" dirty="0" smtClean="0">
                          <a:effectLst/>
                          <a:latin typeface="Times New Roman" panose="02020603050405020304" pitchFamily="18" charset="0"/>
                          <a:cs typeface="Times New Roman" panose="02020603050405020304" pitchFamily="18" charset="0"/>
                        </a:rPr>
                        <a:t>2018 </a:t>
                      </a:r>
                      <a:r>
                        <a:rPr lang="ru-RU" sz="1100" u="none" strike="noStrike" dirty="0">
                          <a:effectLst/>
                          <a:latin typeface="Times New Roman" panose="02020603050405020304" pitchFamily="18" charset="0"/>
                          <a:cs typeface="Times New Roman" panose="02020603050405020304" pitchFamily="18" charset="0"/>
                        </a:rPr>
                        <a:t>года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на 1</a:t>
                      </a:r>
                      <a:r>
                        <a:rPr lang="ru-RU" sz="1100" u="none" strike="noStrike" baseline="0" dirty="0">
                          <a:effectLst/>
                          <a:latin typeface="Times New Roman" panose="02020603050405020304" pitchFamily="18" charset="0"/>
                          <a:cs typeface="Times New Roman" panose="02020603050405020304" pitchFamily="18" charset="0"/>
                        </a:rPr>
                        <a:t> января</a:t>
                      </a:r>
                    </a:p>
                    <a:p>
                      <a:pPr algn="ctr" fontAlgn="t"/>
                      <a:r>
                        <a:rPr lang="ru-RU" sz="1100" u="none" strike="noStrike" dirty="0">
                          <a:effectLst/>
                          <a:latin typeface="Times New Roman" panose="02020603050405020304" pitchFamily="18" charset="0"/>
                          <a:cs typeface="Times New Roman" panose="02020603050405020304" pitchFamily="18" charset="0"/>
                        </a:rPr>
                        <a:t> </a:t>
                      </a:r>
                      <a:r>
                        <a:rPr lang="ru-RU" sz="1100" u="none" strike="noStrike" dirty="0" smtClean="0">
                          <a:effectLst/>
                          <a:latin typeface="Times New Roman" panose="02020603050405020304" pitchFamily="18" charset="0"/>
                          <a:cs typeface="Times New Roman" panose="02020603050405020304" pitchFamily="18" charset="0"/>
                        </a:rPr>
                        <a:t>2019 </a:t>
                      </a:r>
                      <a:r>
                        <a:rPr lang="ru-RU" sz="1100" u="none" strike="noStrike" dirty="0">
                          <a:effectLst/>
                          <a:latin typeface="Times New Roman" panose="02020603050405020304" pitchFamily="18" charset="0"/>
                          <a:cs typeface="Times New Roman" panose="02020603050405020304" pitchFamily="18" charset="0"/>
                        </a:rPr>
                        <a:t>года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на 1 января  </a:t>
                      </a:r>
                    </a:p>
                    <a:p>
                      <a:pPr algn="ctr" fontAlgn="t"/>
                      <a:r>
                        <a:rPr lang="ru-RU" sz="1100" u="none" strike="noStrike" dirty="0" smtClean="0">
                          <a:effectLst/>
                          <a:latin typeface="Times New Roman" panose="02020603050405020304" pitchFamily="18" charset="0"/>
                          <a:cs typeface="Times New Roman" panose="02020603050405020304" pitchFamily="18" charset="0"/>
                        </a:rPr>
                        <a:t>2020 </a:t>
                      </a:r>
                      <a:r>
                        <a:rPr lang="ru-RU" sz="1100" u="none" strike="noStrike" dirty="0">
                          <a:effectLst/>
                          <a:latin typeface="Times New Roman" panose="02020603050405020304" pitchFamily="18" charset="0"/>
                          <a:cs typeface="Times New Roman" panose="02020603050405020304" pitchFamily="18" charset="0"/>
                        </a:rPr>
                        <a:t>года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332547">
                <a:tc>
                  <a:txBody>
                    <a:bodyPr/>
                    <a:lstStyle/>
                    <a:p>
                      <a:pPr algn="l" fontAlgn="t"/>
                      <a:r>
                        <a:rPr lang="ru-RU" sz="1200" u="none" strike="noStrike">
                          <a:effectLst/>
                          <a:latin typeface="Times New Roman" panose="02020603050405020304" pitchFamily="18" charset="0"/>
                          <a:cs typeface="Times New Roman" panose="02020603050405020304" pitchFamily="18" charset="0"/>
                        </a:rPr>
                        <a:t>Муниципальные ценные бумаги</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665093">
                <a:tc>
                  <a:txBody>
                    <a:bodyPr/>
                    <a:lstStyle/>
                    <a:p>
                      <a:pPr algn="l" fontAlgn="t"/>
                      <a:r>
                        <a:rPr lang="ru-RU" sz="1200" u="none" strike="noStrike">
                          <a:effectLst/>
                          <a:latin typeface="Times New Roman" panose="02020603050405020304" pitchFamily="18" charset="0"/>
                          <a:cs typeface="Times New Roman" panose="02020603050405020304" pitchFamily="18" charset="0"/>
                        </a:rPr>
                        <a:t>Кредиты, полученные от кредитных организаций</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997640">
                <a:tc>
                  <a:txBody>
                    <a:bodyPr/>
                    <a:lstStyle/>
                    <a:p>
                      <a:pPr algn="l" fontAlgn="t"/>
                      <a:r>
                        <a:rPr lang="ru-RU" sz="1200" u="none" strike="noStrike">
                          <a:effectLst/>
                          <a:latin typeface="Times New Roman" panose="02020603050405020304" pitchFamily="18" charset="0"/>
                          <a:cs typeface="Times New Roman" panose="02020603050405020304" pitchFamily="18" charset="0"/>
                        </a:rPr>
                        <a:t>Бюджетные кредиты, полученные из других бюджетов бюджетной системы РФ</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332547">
                <a:tc>
                  <a:txBody>
                    <a:bodyPr/>
                    <a:lstStyle/>
                    <a:p>
                      <a:pPr algn="l" fontAlgn="t"/>
                      <a:r>
                        <a:rPr lang="ru-RU" sz="1200" u="none" strike="noStrike">
                          <a:effectLst/>
                          <a:latin typeface="Times New Roman" panose="02020603050405020304" pitchFamily="18" charset="0"/>
                          <a:cs typeface="Times New Roman" panose="02020603050405020304" pitchFamily="18" charset="0"/>
                        </a:rPr>
                        <a:t>Муниципальные гарантии</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498820">
                <a:tc>
                  <a:txBody>
                    <a:bodyPr/>
                    <a:lstStyle/>
                    <a:p>
                      <a:pPr algn="l" fontAlgn="t"/>
                      <a:r>
                        <a:rPr lang="ru-RU" sz="1200" u="none" strike="noStrike">
                          <a:effectLst/>
                          <a:latin typeface="Times New Roman" panose="02020603050405020304" pitchFamily="18" charset="0"/>
                          <a:cs typeface="Times New Roman" panose="02020603050405020304" pitchFamily="18" charset="0"/>
                        </a:rPr>
                        <a:t>Всего муниципальный долг </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bl>
          </a:graphicData>
        </a:graphic>
      </p:graphicFrame>
      <p:sp>
        <p:nvSpPr>
          <p:cNvPr id="10" name="Номер слайда 9"/>
          <p:cNvSpPr>
            <a:spLocks noGrp="1"/>
          </p:cNvSpPr>
          <p:nvPr>
            <p:ph type="sldNum" sz="quarter" idx="12"/>
          </p:nvPr>
        </p:nvSpPr>
        <p:spPr>
          <a:xfrm>
            <a:off x="7010400" y="15156"/>
            <a:ext cx="2133600" cy="365125"/>
          </a:xfrm>
        </p:spPr>
        <p:txBody>
          <a:bodyPr/>
          <a:lstStyle/>
          <a:p>
            <a:fld id="{434A3D7E-C280-4DCD-A7E1-93BBC7758E8E}" type="slidenum">
              <a:rPr lang="ru-RU" smtClean="0"/>
              <a:t>62</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052866">
            <a:off x="6253062" y="1834925"/>
            <a:ext cx="2240725" cy="1401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31935">
            <a:off x="3016273" y="2036818"/>
            <a:ext cx="2440481" cy="129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13544">
            <a:off x="435458" y="2180260"/>
            <a:ext cx="2176537" cy="1361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970" name="Text Box 2">
            <a:extLst>
              <a:ext uri="{FF2B5EF4-FFF2-40B4-BE49-F238E27FC236}">
                <a16:creationId xmlns="" xmlns:a16="http://schemas.microsoft.com/office/drawing/2014/main" id="{F6D6C1C8-0C4C-4E60-86A6-8776B118D876}"/>
              </a:ext>
            </a:extLst>
          </p:cNvPr>
          <p:cNvSpPr txBox="1">
            <a:spLocks noChangeArrowheads="1"/>
          </p:cNvSpPr>
          <p:nvPr/>
        </p:nvSpPr>
        <p:spPr bwMode="auto">
          <a:xfrm>
            <a:off x="0" y="1"/>
            <a:ext cx="9120353" cy="540000"/>
          </a:xfrm>
          <a:prstGeom prst="rect">
            <a:avLst/>
          </a:prstGeom>
          <a:solidFill>
            <a:schemeClr val="bg2">
              <a:lumMod val="90000"/>
            </a:schemeClr>
          </a:solidFill>
          <a:ln>
            <a:noFill/>
          </a:ln>
          <a:effectLs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ru-RU" b="1" dirty="0">
                <a:solidFill>
                  <a:schemeClr val="bg1"/>
                </a:solidFill>
                <a:effectLst>
                  <a:outerShdw blurRad="38100" dist="38100" dir="2700000" algn="tl">
                    <a:srgbClr val="000000"/>
                  </a:outerShdw>
                </a:effectLst>
                <a:cs typeface="+mn-cs"/>
              </a:rPr>
              <a:t>        </a:t>
            </a:r>
          </a:p>
          <a:p>
            <a:pPr eaLnBrk="1" hangingPunct="1">
              <a:spcBef>
                <a:spcPct val="50000"/>
              </a:spcBef>
              <a:defRPr/>
            </a:pPr>
            <a:endParaRPr lang="ru-RU" b="1" dirty="0">
              <a:solidFill>
                <a:schemeClr val="bg1"/>
              </a:solidFill>
              <a:effectLst>
                <a:outerShdw blurRad="38100" dist="38100" dir="2700000" algn="tl">
                  <a:srgbClr val="000000"/>
                </a:outerShdw>
              </a:effectLst>
              <a:cs typeface="+mn-cs"/>
            </a:endParaRPr>
          </a:p>
        </p:txBody>
      </p:sp>
      <p:pic>
        <p:nvPicPr>
          <p:cNvPr id="180227" name="Picture 3">
            <a:extLst>
              <a:ext uri="{FF2B5EF4-FFF2-40B4-BE49-F238E27FC236}">
                <a16:creationId xmlns="" xmlns:a16="http://schemas.microsoft.com/office/drawing/2014/main" id="{5940820F-F1AE-49E4-A410-942CB7A1A1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3" y="0"/>
            <a:ext cx="70485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228" name="Line 7">
            <a:extLst>
              <a:ext uri="{FF2B5EF4-FFF2-40B4-BE49-F238E27FC236}">
                <a16:creationId xmlns="" xmlns:a16="http://schemas.microsoft.com/office/drawing/2014/main" id="{65A28CCF-D31B-48F3-AD22-88FD6FC4B73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0229" name="Rectangle 8">
            <a:extLst>
              <a:ext uri="{FF2B5EF4-FFF2-40B4-BE49-F238E27FC236}">
                <a16:creationId xmlns="" xmlns:a16="http://schemas.microsoft.com/office/drawing/2014/main" id="{0B59EA42-F067-44B4-A772-C301C0E2FA57}"/>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sp>
        <p:nvSpPr>
          <p:cNvPr id="180230" name="TextBox 1">
            <a:extLst>
              <a:ext uri="{FF2B5EF4-FFF2-40B4-BE49-F238E27FC236}">
                <a16:creationId xmlns="" xmlns:a16="http://schemas.microsoft.com/office/drawing/2014/main" id="{FE97A039-0BC7-44D5-B607-C3AFC7032377}"/>
              </a:ext>
            </a:extLst>
          </p:cNvPr>
          <p:cNvSpPr txBox="1">
            <a:spLocks noChangeArrowheads="1"/>
          </p:cNvSpPr>
          <p:nvPr/>
        </p:nvSpPr>
        <p:spPr bwMode="auto">
          <a:xfrm>
            <a:off x="735013" y="905024"/>
            <a:ext cx="7994650" cy="831850"/>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4800" b="1" i="1" dirty="0"/>
              <a:t>Благодарю за внимание!</a:t>
            </a:r>
          </a:p>
        </p:txBody>
      </p:sp>
      <p:sp>
        <p:nvSpPr>
          <p:cNvPr id="7" name="Скругленный прямоугольник 6">
            <a:extLst>
              <a:ext uri="{FF2B5EF4-FFF2-40B4-BE49-F238E27FC236}">
                <a16:creationId xmlns="" xmlns:a16="http://schemas.microsoft.com/office/drawing/2014/main" id="{5595D489-7EDF-4C26-BEA4-950FF0F4AF7D}"/>
              </a:ext>
            </a:extLst>
          </p:cNvPr>
          <p:cNvSpPr/>
          <p:nvPr/>
        </p:nvSpPr>
        <p:spPr>
          <a:xfrm>
            <a:off x="107950" y="3629684"/>
            <a:ext cx="8856663" cy="2535620"/>
          </a:xfrm>
          <a:prstGeom prst="roundRect">
            <a:avLst/>
          </a:prstGeom>
          <a:noFill/>
          <a:ln w="12700" cap="flat" cmpd="sng" algn="ctr">
            <a:solidFill>
              <a:srgbClr val="FFFFF7">
                <a:shade val="50000"/>
              </a:srgbClr>
            </a:solidFill>
            <a:prstDash val="solid"/>
            <a:miter lim="800000"/>
          </a:ln>
          <a:effectLst/>
        </p:spPr>
        <p:txBody>
          <a:bodyPr anchor="ctr"/>
          <a:lstStyle/>
          <a:p>
            <a:pPr fontAlgn="auto">
              <a:lnSpc>
                <a:spcPts val="1400"/>
              </a:lnSpc>
              <a:spcBef>
                <a:spcPts val="0"/>
              </a:spcBef>
              <a:spcAft>
                <a:spcPts val="0"/>
              </a:spcAft>
              <a:defRPr/>
            </a:pPr>
            <a:r>
              <a:rPr lang="ru-RU" sz="1200" b="1" kern="0" dirty="0">
                <a:latin typeface="Times New Roman" panose="02020603050405020304" pitchFamily="18" charset="0"/>
                <a:cs typeface="Times New Roman" panose="02020603050405020304" pitchFamily="18" charset="0"/>
              </a:rPr>
              <a:t>Информация подготовлена финансовым управлением Администрации муниципального района Мелеузовский район Республики Башкортостан</a:t>
            </a:r>
          </a:p>
          <a:p>
            <a:pPr fontAlgn="auto">
              <a:lnSpc>
                <a:spcPts val="1400"/>
              </a:lnSpc>
              <a:spcBef>
                <a:spcPts val="0"/>
              </a:spcBef>
              <a:spcAft>
                <a:spcPts val="0"/>
              </a:spcAft>
              <a:defRPr/>
            </a:pPr>
            <a:endParaRPr lang="ru-RU" sz="1200" b="1" kern="0" dirty="0">
              <a:latin typeface="Times New Roman" panose="02020603050405020304" pitchFamily="18" charset="0"/>
              <a:cs typeface="Times New Roman" panose="02020603050405020304" pitchFamily="18" charset="0"/>
            </a:endParaRPr>
          </a:p>
          <a:p>
            <a:pPr fontAlgn="auto">
              <a:lnSpc>
                <a:spcPts val="1400"/>
              </a:lnSpc>
              <a:spcBef>
                <a:spcPts val="0"/>
              </a:spcBef>
              <a:spcAft>
                <a:spcPts val="0"/>
              </a:spcAft>
              <a:defRPr/>
            </a:pPr>
            <a:r>
              <a:rPr lang="ru-RU" sz="1200" b="1" kern="0" dirty="0">
                <a:latin typeface="Times New Roman" panose="02020603050405020304" pitchFamily="18" charset="0"/>
                <a:cs typeface="Times New Roman" panose="02020603050405020304" pitchFamily="18" charset="0"/>
              </a:rPr>
              <a:t>Адрес: </a:t>
            </a:r>
            <a:r>
              <a:rPr lang="ru-RU" sz="1200" b="1" i="1" kern="0" dirty="0">
                <a:latin typeface="Times New Roman" panose="02020603050405020304" pitchFamily="18" charset="0"/>
                <a:cs typeface="Times New Roman" panose="02020603050405020304" pitchFamily="18" charset="0"/>
              </a:rPr>
              <a:t>453850, Республика Башкортостан, </a:t>
            </a:r>
            <a:r>
              <a:rPr lang="ru-RU" sz="1200" b="1" i="1" kern="0" dirty="0" smtClean="0">
                <a:latin typeface="Times New Roman" panose="02020603050405020304" pitchFamily="18" charset="0"/>
                <a:cs typeface="Times New Roman" panose="02020603050405020304" pitchFamily="18" charset="0"/>
              </a:rPr>
              <a:t>город </a:t>
            </a:r>
            <a:r>
              <a:rPr lang="ru-RU" sz="1200" b="1" i="1" kern="0" dirty="0">
                <a:latin typeface="Times New Roman" panose="02020603050405020304" pitchFamily="18" charset="0"/>
                <a:cs typeface="Times New Roman" panose="02020603050405020304" pitchFamily="18" charset="0"/>
              </a:rPr>
              <a:t>Мелеуз, ул</a:t>
            </a:r>
            <a:r>
              <a:rPr lang="ru-RU" sz="1200" b="1" i="1" kern="0" dirty="0" smtClean="0">
                <a:latin typeface="Times New Roman" panose="02020603050405020304" pitchFamily="18" charset="0"/>
                <a:cs typeface="Times New Roman" panose="02020603050405020304" pitchFamily="18" charset="0"/>
              </a:rPr>
              <a:t>. Воровского, 4</a:t>
            </a:r>
            <a:endParaRPr lang="ru-RU" sz="1200" b="1" i="1" kern="0" dirty="0">
              <a:latin typeface="Times New Roman" panose="02020603050405020304" pitchFamily="18" charset="0"/>
              <a:cs typeface="Times New Roman" panose="02020603050405020304" pitchFamily="18" charset="0"/>
            </a:endParaRPr>
          </a:p>
          <a:p>
            <a:pPr eaLnBrk="1" hangingPunct="1">
              <a:defRPr/>
            </a:pPr>
            <a:r>
              <a:rPr lang="ru-RU" sz="1200" b="1" i="1" kern="0" dirty="0">
                <a:latin typeface="Times New Roman" panose="02020603050405020304" pitchFamily="18" charset="0"/>
                <a:cs typeface="Times New Roman" panose="02020603050405020304" pitchFamily="18" charset="0"/>
              </a:rPr>
              <a:t>График работы : </a:t>
            </a:r>
            <a:r>
              <a:rPr lang="ru-RU" altLang="ru-RU" sz="1200" b="1" dirty="0">
                <a:latin typeface="Times New Roman" panose="02020603050405020304" pitchFamily="18" charset="0"/>
                <a:cs typeface="Times New Roman" panose="02020603050405020304" pitchFamily="18" charset="0"/>
              </a:rPr>
              <a:t>с понедельника по пятницу - с 8-00 до 17-00; суббота, воскресенье – выходные дни. Обеденный перерыв – с 13-00 </a:t>
            </a:r>
            <a:r>
              <a:rPr lang="ru-RU" altLang="ru-RU" sz="1200" b="1" dirty="0" smtClean="0">
                <a:latin typeface="Times New Roman" panose="02020603050405020304" pitchFamily="18" charset="0"/>
                <a:cs typeface="Times New Roman" panose="02020603050405020304" pitchFamily="18" charset="0"/>
              </a:rPr>
              <a:t> до </a:t>
            </a:r>
            <a:r>
              <a:rPr lang="ru-RU" altLang="ru-RU" sz="1200" b="1" dirty="0">
                <a:latin typeface="Times New Roman" panose="02020603050405020304" pitchFamily="18" charset="0"/>
                <a:cs typeface="Times New Roman" panose="02020603050405020304" pitchFamily="18" charset="0"/>
              </a:rPr>
              <a:t>14-00. Прием граждан осуществляется по средам с 9.00 до 11.00 в кабинете 201.</a:t>
            </a:r>
          </a:p>
          <a:p>
            <a:pPr fontAlgn="auto">
              <a:lnSpc>
                <a:spcPts val="1400"/>
              </a:lnSpc>
              <a:spcBef>
                <a:spcPts val="0"/>
              </a:spcBef>
              <a:spcAft>
                <a:spcPts val="0"/>
              </a:spcAft>
              <a:defRPr/>
            </a:pPr>
            <a:r>
              <a:rPr lang="ru-RU" sz="1200" b="1" kern="0" dirty="0">
                <a:latin typeface="Times New Roman" panose="02020603050405020304" pitchFamily="18" charset="0"/>
                <a:cs typeface="Times New Roman" panose="02020603050405020304" pitchFamily="18" charset="0"/>
              </a:rPr>
              <a:t>Тел:  8 (</a:t>
            </a:r>
            <a:r>
              <a:rPr lang="ru-RU" sz="1200" b="1" i="1" kern="0" dirty="0">
                <a:latin typeface="Times New Roman" panose="02020603050405020304" pitchFamily="18" charset="0"/>
                <a:cs typeface="Times New Roman" panose="02020603050405020304" pitchFamily="18" charset="0"/>
              </a:rPr>
              <a:t>34764)3-50-12, 3-52,23</a:t>
            </a:r>
          </a:p>
          <a:p>
            <a:pPr>
              <a:lnSpc>
                <a:spcPts val="1400"/>
              </a:lnSpc>
              <a:defRPr/>
            </a:pPr>
            <a:r>
              <a:rPr lang="ru-RU" sz="1200" b="1" i="1" kern="0" dirty="0">
                <a:latin typeface="Times New Roman" panose="02020603050405020304" pitchFamily="18" charset="0"/>
                <a:cs typeface="Times New Roman" panose="02020603050405020304" pitchFamily="18" charset="0"/>
              </a:rPr>
              <a:t>Факс:</a:t>
            </a:r>
            <a:r>
              <a:rPr lang="ru-RU" altLang="ru-RU" sz="1200" b="1" dirty="0">
                <a:latin typeface="Times New Roman" panose="02020603050405020304" pitchFamily="18" charset="0"/>
                <a:cs typeface="Times New Roman" panose="02020603050405020304" pitchFamily="18" charset="0"/>
              </a:rPr>
              <a:t> 8(34764) 3-50-29</a:t>
            </a:r>
            <a:r>
              <a:rPr lang="ru-RU" sz="1200" b="1" kern="0" dirty="0">
                <a:latin typeface="Franklin Gothic Heavy" pitchFamily="34" charset="0"/>
              </a:rPr>
              <a:t/>
            </a:r>
            <a:br>
              <a:rPr lang="ru-RU" sz="1200" b="1" kern="0" dirty="0">
                <a:latin typeface="Franklin Gothic Heavy" pitchFamily="34" charset="0"/>
              </a:rPr>
            </a:br>
            <a:r>
              <a:rPr lang="ru-RU" sz="1200" kern="0" dirty="0">
                <a:ln w="0"/>
                <a:effectLst>
                  <a:outerShdw blurRad="38100" dist="19050" dir="2700000" algn="tl" rotWithShape="0">
                    <a:schemeClr val="dk1">
                      <a:alpha val="40000"/>
                    </a:schemeClr>
                  </a:outerShdw>
                </a:effectLst>
                <a:latin typeface="Franklin Gothic Heavy" pitchFamily="34" charset="0"/>
              </a:rPr>
              <a:t>e-</a:t>
            </a:r>
            <a:r>
              <a:rPr lang="ru-RU" sz="1200" kern="0" dirty="0" err="1">
                <a:ln w="0"/>
                <a:effectLst>
                  <a:outerShdw blurRad="38100" dist="19050" dir="2700000" algn="tl" rotWithShape="0">
                    <a:schemeClr val="dk1">
                      <a:alpha val="40000"/>
                    </a:schemeClr>
                  </a:outerShdw>
                </a:effectLst>
                <a:latin typeface="Franklin Gothic Heavy" pitchFamily="34" charset="0"/>
              </a:rPr>
              <a:t>mail</a:t>
            </a:r>
            <a:r>
              <a:rPr lang="ru-RU" sz="1200" kern="0" dirty="0">
                <a:ln w="0"/>
                <a:effectLst>
                  <a:outerShdw blurRad="38100" dist="19050" dir="2700000" algn="tl" rotWithShape="0">
                    <a:schemeClr val="dk1">
                      <a:alpha val="40000"/>
                    </a:schemeClr>
                  </a:outerShdw>
                </a:effectLst>
                <a:latin typeface="Franklin Gothic Heavy" pitchFamily="34" charset="0"/>
              </a:rPr>
              <a:t>:</a:t>
            </a:r>
            <a:r>
              <a:rPr lang="ru-RU" sz="1200" b="1" kern="0" dirty="0">
                <a:latin typeface="Franklin Gothic Heavy" pitchFamily="34" charset="0"/>
              </a:rPr>
              <a:t> </a:t>
            </a:r>
            <a:r>
              <a:rPr lang="ru-RU" sz="1200" b="1" i="1" u="sng" kern="0" dirty="0">
                <a:solidFill>
                  <a:schemeClr val="tx2">
                    <a:lumMod val="60000"/>
                    <a:lumOff val="40000"/>
                  </a:schemeClr>
                </a:solidFill>
                <a:latin typeface="Albertus Extra Bold" panose="020E0802040304020204" pitchFamily="34" charset="0"/>
                <a:hlinkClick r:id="rId6"/>
              </a:rPr>
              <a:t>meleuz_gfu@ufamts.ru</a:t>
            </a:r>
            <a:endParaRPr lang="ru-RU" sz="1200" b="1" i="1" u="sng" kern="0" dirty="0">
              <a:solidFill>
                <a:schemeClr val="tx2">
                  <a:lumMod val="60000"/>
                  <a:lumOff val="40000"/>
                </a:schemeClr>
              </a:solidFill>
              <a:latin typeface="Albertus Extra Bold" panose="020E0802040304020204" pitchFamily="34" charset="0"/>
            </a:endParaRPr>
          </a:p>
          <a:p>
            <a:pPr fontAlgn="auto">
              <a:lnSpc>
                <a:spcPts val="1400"/>
              </a:lnSpc>
              <a:spcBef>
                <a:spcPts val="0"/>
              </a:spcBef>
              <a:spcAft>
                <a:spcPts val="0"/>
              </a:spcAft>
              <a:defRPr/>
            </a:pPr>
            <a:r>
              <a:rPr lang="ru-RU" sz="1200" b="1" i="1" kern="0" dirty="0">
                <a:latin typeface="Times New Roman" panose="02020603050405020304" pitchFamily="18" charset="0"/>
                <a:cs typeface="Times New Roman" panose="02020603050405020304" pitchFamily="18" charset="0"/>
              </a:rPr>
              <a:t>Ознакомиться с деятельностью финансового управления, принять участие в опросах граждан на бюджетную тематику можно на сайте</a:t>
            </a:r>
            <a:r>
              <a:rPr lang="ru-RU" sz="1200" b="1" i="1" kern="0" dirty="0">
                <a:latin typeface="Franklin Gothic Heavy" pitchFamily="34" charset="0"/>
              </a:rPr>
              <a:t>: </a:t>
            </a:r>
            <a:r>
              <a:rPr lang="en-US" sz="1200" b="1" i="1" kern="0" dirty="0">
                <a:latin typeface="Albertus Extra Bold" panose="020E0802040304020204" pitchFamily="34" charset="0"/>
                <a:hlinkClick r:id="rId7"/>
              </a:rPr>
              <a:t>http://finance.admmeleuz.ru</a:t>
            </a:r>
            <a:r>
              <a:rPr lang="ru-RU" sz="1200" b="1" i="1" kern="0" dirty="0">
                <a:latin typeface="Albertus Extra Bold" panose="020E0802040304020204" pitchFamily="34" charset="0"/>
              </a:rPr>
              <a:t>, а также в нашей группе в контакте </a:t>
            </a:r>
            <a:r>
              <a:rPr lang="en-US" sz="1200" b="1" i="1" kern="0" dirty="0">
                <a:latin typeface="Albertus Extra Bold" panose="020E0802040304020204" pitchFamily="34" charset="0"/>
                <a:hlinkClick r:id="rId8"/>
              </a:rPr>
              <a:t>https://vk.com/budgetmeleuz</a:t>
            </a:r>
            <a:endParaRPr lang="ru-RU" sz="1200" b="1" i="1" kern="0" dirty="0">
              <a:latin typeface="Albertus Extra Bold" panose="020E0802040304020204" pitchFamily="34" charset="0"/>
            </a:endParaRPr>
          </a:p>
          <a:p>
            <a:pPr fontAlgn="auto">
              <a:lnSpc>
                <a:spcPts val="1400"/>
              </a:lnSpc>
              <a:spcBef>
                <a:spcPts val="0"/>
              </a:spcBef>
              <a:spcAft>
                <a:spcPts val="0"/>
              </a:spcAft>
              <a:defRPr/>
            </a:pPr>
            <a:r>
              <a:rPr lang="ru-RU" sz="1200" b="1" i="1" kern="0" dirty="0">
                <a:latin typeface="Times New Roman" panose="02020603050405020304" pitchFamily="18" charset="0"/>
                <a:cs typeface="Times New Roman" panose="02020603050405020304" pitchFamily="18" charset="0"/>
              </a:rPr>
              <a:t>Ознакомиться с информацией о проведении публичных слушаний  по проекту бюджета и отчету о его исполнении, а также о результатах публичных слушаний можно на сайте</a:t>
            </a:r>
            <a:r>
              <a:rPr lang="ru-RU" sz="1200" b="1" i="1" kern="0" dirty="0">
                <a:latin typeface="Franklin Gothic Heavy" pitchFamily="34" charset="0"/>
              </a:rPr>
              <a:t>: </a:t>
            </a:r>
            <a:r>
              <a:rPr lang="en-US" sz="1200" b="1" i="1" kern="0" dirty="0">
                <a:latin typeface="Albertus Extra Bold" panose="020E0802040304020204" pitchFamily="34" charset="0"/>
                <a:hlinkClick r:id="rId9"/>
              </a:rPr>
              <a:t>https://meleuz.bashkortostan.ru</a:t>
            </a:r>
            <a:endParaRPr lang="ru-RU" sz="1200" b="1" i="1" kern="0" dirty="0">
              <a:latin typeface="Franklin Gothic Heavy" pitchFamily="34" charset="0"/>
            </a:endParaRPr>
          </a:p>
          <a:p>
            <a:pPr fontAlgn="auto">
              <a:lnSpc>
                <a:spcPts val="1400"/>
              </a:lnSpc>
              <a:spcBef>
                <a:spcPts val="0"/>
              </a:spcBef>
              <a:spcAft>
                <a:spcPts val="0"/>
              </a:spcAft>
              <a:defRPr/>
            </a:pPr>
            <a:endParaRPr lang="ru-RU" sz="1200" kern="0" dirty="0">
              <a:latin typeface="Arial"/>
              <a:cs typeface="+mn-cs"/>
            </a:endParaRPr>
          </a:p>
        </p:txBody>
      </p:sp>
      <p:sp>
        <p:nvSpPr>
          <p:cNvPr id="2" name="Номер слайда 1"/>
          <p:cNvSpPr>
            <a:spLocks noGrp="1"/>
          </p:cNvSpPr>
          <p:nvPr>
            <p:ph type="sldNum" sz="quarter" idx="12"/>
          </p:nvPr>
        </p:nvSpPr>
        <p:spPr>
          <a:xfrm>
            <a:off x="6986753" y="0"/>
            <a:ext cx="2133600" cy="365125"/>
          </a:xfrm>
        </p:spPr>
        <p:txBody>
          <a:bodyPr/>
          <a:lstStyle/>
          <a:p>
            <a:fld id="{434A3D7E-C280-4DCD-A7E1-93BBC7758E8E}" type="slidenum">
              <a:rPr lang="ru-RU" smtClean="0">
                <a:solidFill>
                  <a:schemeClr val="tx1"/>
                </a:solidFill>
              </a:rPr>
              <a:t>63</a:t>
            </a:fld>
            <a:endParaRPr lang="ru-RU" dirty="0">
              <a:solidFill>
                <a:schemeClr val="tx1"/>
              </a:solidFill>
            </a:endParaRPr>
          </a:p>
        </p:txBody>
      </p:sp>
    </p:spTree>
    <p:extLst>
      <p:ext uri="{BB962C8B-B14F-4D97-AF65-F5344CB8AC3E}">
        <p14:creationId xmlns:p14="http://schemas.microsoft.com/office/powerpoint/2010/main" val="2749140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3a560957eb4d83f40cbc80ff3b7862f65e6674"/>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22311</TotalTime>
  <Words>12635</Words>
  <Application>Microsoft Office PowerPoint</Application>
  <PresentationFormat>Экран (4:3)</PresentationFormat>
  <Paragraphs>2685</Paragraphs>
  <Slides>63</Slides>
  <Notes>7</Notes>
  <HiddenSlides>0</HiddenSlides>
  <MMClips>0</MMClips>
  <ScaleCrop>false</ScaleCrop>
  <HeadingPairs>
    <vt:vector size="8" baseType="variant">
      <vt:variant>
        <vt:lpstr>Использованные шрифты</vt:lpstr>
      </vt:variant>
      <vt:variant>
        <vt:i4>14</vt:i4>
      </vt:variant>
      <vt:variant>
        <vt:lpstr>Тема</vt:lpstr>
      </vt:variant>
      <vt:variant>
        <vt:i4>1</vt:i4>
      </vt:variant>
      <vt:variant>
        <vt:lpstr>Внедренные серверы OLE</vt:lpstr>
      </vt:variant>
      <vt:variant>
        <vt:i4>1</vt:i4>
      </vt:variant>
      <vt:variant>
        <vt:lpstr>Заголовки слайдов</vt:lpstr>
      </vt:variant>
      <vt:variant>
        <vt:i4>63</vt:i4>
      </vt:variant>
    </vt:vector>
  </HeadingPairs>
  <TitlesOfParts>
    <vt:vector size="79" baseType="lpstr">
      <vt:lpstr>Arial Unicode MS</vt:lpstr>
      <vt:lpstr>Albertus Extra Bold</vt:lpstr>
      <vt:lpstr>Arial</vt:lpstr>
      <vt:lpstr>Calibri</vt:lpstr>
      <vt:lpstr>Calibri Light</vt:lpstr>
      <vt:lpstr>Cambria</vt:lpstr>
      <vt:lpstr>Franklin Gothic Heavy</vt:lpstr>
      <vt:lpstr>Georgia</vt:lpstr>
      <vt:lpstr>Liberation Serif</vt:lpstr>
      <vt:lpstr>Monotype Corsiva</vt:lpstr>
      <vt:lpstr>Times New Roman</vt:lpstr>
      <vt:lpstr>Trebuchet MS</vt:lpstr>
      <vt:lpstr>Wingdings</vt:lpstr>
      <vt:lpstr>Wingdings 3</vt:lpstr>
      <vt:lpstr>Тема Office</vt:lpstr>
      <vt:lpstr>Диаграмма</vt:lpstr>
      <vt:lpstr>Исполнение бюджета за 2019 год</vt:lpstr>
      <vt:lpstr>Презентация PowerPoint</vt:lpstr>
      <vt:lpstr>Презентация PowerPoint</vt:lpstr>
      <vt:lpstr>Презентация PowerPoint</vt:lpstr>
      <vt:lpstr>ОЖИДАЕМЫЕ РЕЗУЛЬТАТЫ</vt:lpstr>
      <vt:lpstr>Гражданин, его участие в бюджетном процессе</vt:lpstr>
      <vt:lpstr>Этапы бюджетного процесса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Показатели консолидированного бюджета муниципального района  Мелеузовский район Республики Башкортостан </vt:lpstr>
      <vt:lpstr>Презентация PowerPoint</vt:lpstr>
      <vt:lpstr>Презентация PowerPoint</vt:lpstr>
      <vt:lpstr> Доля налоговых и неналоговых поступлений за 2019 год          от крупных промышленных  предприятий района </vt:lpstr>
      <vt:lpstr> Структура доходов консолидированного бюджета муниципального района  Мелеузовский район Республики Башкортостан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Перечень муниципальных программ муниципального района Мелеузовский                район Республики Башкортостан на 2019 год</vt:lpstr>
      <vt:lpstr>                  Перечень муниципальных программ муниципального района Мелеузовский                район Республики Башкортостан на 2019 год (продолжение)</vt:lpstr>
      <vt:lpstr>Муниципальная программа «Развитие системы образования муниципального района Мелеузовский район республики Башкортостан на 2016-2021 годы»</vt:lpstr>
      <vt:lpstr>Презентация PowerPoint</vt:lpstr>
      <vt:lpstr>Муниципальная программа «Управление  муниципальными финансами и муниципальным долгом муниципального района Мелеузовский район республики Башкортостан                  на 2016-2021 годы»</vt:lpstr>
      <vt:lpstr>Презентация PowerPoint</vt:lpstr>
      <vt:lpstr>Муниципальная программа «Развитие молодежной политики, физкультуры и спорта в муниципальном районе Мелеузовский район Республики Башкортостан  на 2016-2021 годы»</vt:lpstr>
      <vt:lpstr>Муниципальная программа «Развитие и поддержка малого и среднего предпринимательства в муниципальном районе Мелеузовский район Республики Башкортостан на 2014-2021 годы»</vt:lpstr>
      <vt:lpstr>Муниципальная программа «Развитие сельского хозяйства и регулирование рынков сельскохозяйственной продукции, сырья и продовольствия в муниципальном районе Мелеузовский район Республики Башкортостан на 2016-2021 годы»</vt:lpstr>
      <vt:lpstr>Муниципальная программа «Развитие культуры в муниципальном районе Мелеузовский район Республики Башкортостан на 2016-2021 годы»</vt:lpstr>
      <vt:lpstr>Презентация PowerPoint</vt:lpstr>
      <vt:lpstr>Муниципальная программа «Развитие муниципальной службы в муниципальном районе Мелеузовский район Республики Башкортостан на 2016-2021 годы»</vt:lpstr>
      <vt:lpstr>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                            на 2016-2021 годы»</vt:lpstr>
      <vt:lpstr>Презентация PowerPoint</vt:lpstr>
      <vt:lpstr>Муниципальная программа «Дорожное хозяйство и транспортное обслуживание муниципального района Мелеузовский район Республики Башкортостан  на 2014-2021 годы»</vt:lpstr>
      <vt:lpstr>Муниципальная программа «Развитие торговли в муниципальном районе Мелеузовский район Республики Башкортостан  на 2014-2021 годы»</vt:lpstr>
      <vt:lpstr>Муниципальная программа «Снижение рисков и смягчение последствий чрезвычайных ситуаций природного и техногенного характера в муниципальном района Мелеузовский район Республики Башкортостан на 2014-2021 годы»</vt:lpstr>
      <vt:lpstr>Муниципальная программа «Обеспечение общественной безопасности в муниципальном района Мелеузовский район Республики Башкортостан  на 2016-2021 годы»</vt:lpstr>
      <vt:lpstr>Муниципальная программа «Укрепление единства российской нации и этнокультурное развитие народов  муниципального района Мелеузовский район Республики Башкортостан на 2018-2022 годы»</vt:lpstr>
      <vt:lpstr>Презентация PowerPoint</vt:lpstr>
      <vt:lpstr>Презентация PowerPoint</vt:lpstr>
    </vt:vector>
  </TitlesOfParts>
  <Company>http://presentation-creation.ru/</Company>
  <LinksUpToDate>false</LinksUpToDate>
  <SharedDoc>false</SharedDoc>
  <HyperlinkBase>http://presentation-creation.ru/</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dc:title>
  <dc:creator>obstinate</dc:creator>
  <cp:lastModifiedBy>user</cp:lastModifiedBy>
  <cp:revision>536</cp:revision>
  <cp:lastPrinted>2020-07-02T03:41:55Z</cp:lastPrinted>
  <dcterms:created xsi:type="dcterms:W3CDTF">2017-06-04T12:24:27Z</dcterms:created>
  <dcterms:modified xsi:type="dcterms:W3CDTF">2020-07-03T09:04:22Z</dcterms:modified>
</cp:coreProperties>
</file>