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4.xml" ContentType="application/vnd.openxmlformats-officedocument.drawingml.chart+xml"/>
  <Override PartName="/ppt/drawings/drawing2.xml" ContentType="application/vnd.openxmlformats-officedocument.drawingml.chartshapes+xml"/>
  <Override PartName="/ppt/notesSlides/notesSlide3.xml" ContentType="application/vnd.openxmlformats-officedocument.presentationml.notesSlide+xml"/>
  <Override PartName="/ppt/charts/chart5.xml" ContentType="application/vnd.openxmlformats-officedocument.drawingml.chart+xml"/>
  <Override PartName="/ppt/drawings/drawing3.xml" ContentType="application/vnd.openxmlformats-officedocument.drawingml.chartshape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6.xml" ContentType="application/vnd.openxmlformats-officedocument.drawingml.chart+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7.xml" ContentType="application/vnd.openxmlformats-officedocument.drawingml.chart+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drawings/drawing5.xml" ContentType="application/vnd.openxmlformats-officedocument.drawingml.chartshapes+xml"/>
  <Override PartName="/ppt/charts/chart13.xml" ContentType="application/vnd.openxmlformats-officedocument.drawingml.chart+xml"/>
  <Override PartName="/ppt/drawings/drawing6.xml" ContentType="application/vnd.openxmlformats-officedocument.drawingml.chartshapes+xml"/>
  <Override PartName="/ppt/charts/chart14.xml" ContentType="application/vnd.openxmlformats-officedocument.drawingml.chart+xml"/>
  <Override PartName="/ppt/drawings/drawing7.xml" ContentType="application/vnd.openxmlformats-officedocument.drawingml.chartshapes+xml"/>
  <Override PartName="/ppt/charts/chart15.xml" ContentType="application/vnd.openxmlformats-officedocument.drawingml.chart+xml"/>
  <Override PartName="/ppt/drawings/drawing8.xml" ContentType="application/vnd.openxmlformats-officedocument.drawingml.chartshapes+xml"/>
  <Override PartName="/ppt/charts/chart16.xml" ContentType="application/vnd.openxmlformats-officedocument.drawingml.chart+xml"/>
  <Override PartName="/ppt/drawings/drawing9.xml" ContentType="application/vnd.openxmlformats-officedocument.drawingml.chartshapes+xml"/>
  <Override PartName="/ppt/charts/chart17.xml" ContentType="application/vnd.openxmlformats-officedocument.drawingml.chart+xml"/>
  <Override PartName="/ppt/drawings/drawing10.xml" ContentType="application/vnd.openxmlformats-officedocument.drawingml.chartshapes+xml"/>
  <Override PartName="/ppt/charts/chart18.xml" ContentType="application/vnd.openxmlformats-officedocument.drawingml.chart+xml"/>
  <Override PartName="/ppt/charts/style1.xml" ContentType="application/vnd.ms-office.chartstyle+xml"/>
  <Override PartName="/ppt/charts/colors1.xml" ContentType="application/vnd.ms-office.chartcolorstyle+xml"/>
  <Override PartName="/ppt/charts/chart19.xml" ContentType="application/vnd.openxmlformats-officedocument.drawingml.chart+xml"/>
  <Override PartName="/ppt/drawings/drawing11.xml" ContentType="application/vnd.openxmlformats-officedocument.drawingml.chartshapes+xml"/>
  <Override PartName="/ppt/charts/chart20.xml" ContentType="application/vnd.openxmlformats-officedocument.drawingml.chart+xml"/>
  <Override PartName="/ppt/drawings/drawing12.xml" ContentType="application/vnd.openxmlformats-officedocument.drawingml.chartshapes+xml"/>
  <Override PartName="/ppt/notesSlides/notesSlide5.xml" ContentType="application/vnd.openxmlformats-officedocument.presentationml.notesSlide+xml"/>
  <Override PartName="/ppt/charts/chart21.xml" ContentType="application/vnd.openxmlformats-officedocument.drawingml.chart+xml"/>
  <Override PartName="/ppt/drawings/drawing13.xml" ContentType="application/vnd.openxmlformats-officedocument.drawingml.chartshapes+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22.xml" ContentType="application/vnd.openxmlformats-officedocument.drawingml.chart+xml"/>
  <Override PartName="/ppt/drawings/drawing14.xml" ContentType="application/vnd.openxmlformats-officedocument.drawingml.chartshapes+xml"/>
  <Override PartName="/ppt/charts/chart23.xml" ContentType="application/vnd.openxmlformats-officedocument.drawingml.chart+xml"/>
  <Override PartName="/ppt/drawings/drawing15.xml" ContentType="application/vnd.openxmlformats-officedocument.drawingml.chartshapes+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0" r:id="rId1"/>
  </p:sldMasterIdLst>
  <p:notesMasterIdLst>
    <p:notesMasterId r:id="rId65"/>
  </p:notesMasterIdLst>
  <p:handoutMasterIdLst>
    <p:handoutMasterId r:id="rId66"/>
  </p:handoutMasterIdLst>
  <p:sldIdLst>
    <p:sldId id="256" r:id="rId2"/>
    <p:sldId id="594" r:id="rId3"/>
    <p:sldId id="432" r:id="rId4"/>
    <p:sldId id="550" r:id="rId5"/>
    <p:sldId id="551" r:id="rId6"/>
    <p:sldId id="552" r:id="rId7"/>
    <p:sldId id="553" r:id="rId8"/>
    <p:sldId id="556" r:id="rId9"/>
    <p:sldId id="443" r:id="rId10"/>
    <p:sldId id="505" r:id="rId11"/>
    <p:sldId id="507" r:id="rId12"/>
    <p:sldId id="433" r:id="rId13"/>
    <p:sldId id="557" r:id="rId14"/>
    <p:sldId id="437" r:id="rId15"/>
    <p:sldId id="440" r:id="rId16"/>
    <p:sldId id="441" r:id="rId17"/>
    <p:sldId id="511" r:id="rId18"/>
    <p:sldId id="513" r:id="rId19"/>
    <p:sldId id="509" r:id="rId20"/>
    <p:sldId id="428" r:id="rId21"/>
    <p:sldId id="561" r:id="rId22"/>
    <p:sldId id="599" r:id="rId23"/>
    <p:sldId id="546" r:id="rId24"/>
    <p:sldId id="515" r:id="rId25"/>
    <p:sldId id="386" r:id="rId26"/>
    <p:sldId id="562" r:id="rId27"/>
    <p:sldId id="514" r:id="rId28"/>
    <p:sldId id="563" r:id="rId29"/>
    <p:sldId id="516" r:id="rId30"/>
    <p:sldId id="517" r:id="rId31"/>
    <p:sldId id="518" r:id="rId32"/>
    <p:sldId id="519" r:id="rId33"/>
    <p:sldId id="520" r:id="rId34"/>
    <p:sldId id="593" r:id="rId35"/>
    <p:sldId id="521" r:id="rId36"/>
    <p:sldId id="600" r:id="rId37"/>
    <p:sldId id="522" r:id="rId38"/>
    <p:sldId id="523" r:id="rId39"/>
    <p:sldId id="524" r:id="rId40"/>
    <p:sldId id="525" r:id="rId41"/>
    <p:sldId id="425" r:id="rId42"/>
    <p:sldId id="426" r:id="rId43"/>
    <p:sldId id="449" r:id="rId44"/>
    <p:sldId id="564" r:id="rId45"/>
    <p:sldId id="570" r:id="rId46"/>
    <p:sldId id="502" r:id="rId47"/>
    <p:sldId id="573" r:id="rId48"/>
    <p:sldId id="596" r:id="rId49"/>
    <p:sldId id="565" r:id="rId50"/>
    <p:sldId id="575" r:id="rId51"/>
    <p:sldId id="576" r:id="rId52"/>
    <p:sldId id="577" r:id="rId53"/>
    <p:sldId id="597" r:id="rId54"/>
    <p:sldId id="578" r:id="rId55"/>
    <p:sldId id="579" r:id="rId56"/>
    <p:sldId id="580" r:id="rId57"/>
    <p:sldId id="581" r:id="rId58"/>
    <p:sldId id="582" r:id="rId59"/>
    <p:sldId id="583" r:id="rId60"/>
    <p:sldId id="584" r:id="rId61"/>
    <p:sldId id="598" r:id="rId62"/>
    <p:sldId id="446" r:id="rId63"/>
    <p:sldId id="592" r:id="rId64"/>
  </p:sldIdLst>
  <p:sldSz cx="9144000" cy="6858000" type="screen4x3"/>
  <p:notesSz cx="6797675" cy="9926638"/>
  <p:custDataLst>
    <p:tags r:id="rId67"/>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9B3A588F-25C1-459A-95CC-FE0589477610}">
          <p14:sldIdLst/>
        </p14:section>
        <p14:section name="Раздел без заголовка" id="{2ECB99CB-3702-4111-A88A-F62FEE490BC6}">
          <p14:sldIdLst>
            <p14:sldId id="256"/>
            <p14:sldId id="594"/>
            <p14:sldId id="432"/>
            <p14:sldId id="550"/>
            <p14:sldId id="551"/>
            <p14:sldId id="552"/>
            <p14:sldId id="553"/>
            <p14:sldId id="556"/>
            <p14:sldId id="443"/>
            <p14:sldId id="505"/>
            <p14:sldId id="507"/>
            <p14:sldId id="433"/>
            <p14:sldId id="557"/>
            <p14:sldId id="437"/>
            <p14:sldId id="440"/>
            <p14:sldId id="441"/>
            <p14:sldId id="511"/>
            <p14:sldId id="513"/>
            <p14:sldId id="509"/>
            <p14:sldId id="428"/>
            <p14:sldId id="561"/>
            <p14:sldId id="599"/>
            <p14:sldId id="546"/>
            <p14:sldId id="515"/>
            <p14:sldId id="386"/>
            <p14:sldId id="562"/>
            <p14:sldId id="514"/>
            <p14:sldId id="563"/>
            <p14:sldId id="516"/>
            <p14:sldId id="517"/>
            <p14:sldId id="518"/>
            <p14:sldId id="519"/>
            <p14:sldId id="520"/>
            <p14:sldId id="593"/>
            <p14:sldId id="521"/>
            <p14:sldId id="600"/>
            <p14:sldId id="522"/>
            <p14:sldId id="523"/>
            <p14:sldId id="524"/>
            <p14:sldId id="525"/>
            <p14:sldId id="425"/>
            <p14:sldId id="426"/>
            <p14:sldId id="449"/>
            <p14:sldId id="564"/>
            <p14:sldId id="570"/>
            <p14:sldId id="502"/>
            <p14:sldId id="573"/>
            <p14:sldId id="596"/>
            <p14:sldId id="565"/>
            <p14:sldId id="575"/>
            <p14:sldId id="576"/>
            <p14:sldId id="577"/>
            <p14:sldId id="597"/>
            <p14:sldId id="578"/>
            <p14:sldId id="579"/>
            <p14:sldId id="580"/>
            <p14:sldId id="581"/>
            <p14:sldId id="582"/>
            <p14:sldId id="583"/>
            <p14:sldId id="584"/>
            <p14:sldId id="598"/>
            <p14:sldId id="446"/>
            <p14:sldId id="59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6E0"/>
    <a:srgbClr val="FFF2CC"/>
    <a:srgbClr val="FFFF99"/>
    <a:srgbClr val="216D57"/>
    <a:srgbClr val="CCECFF"/>
    <a:srgbClr val="6DF4F7"/>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7" autoAdjust="0"/>
    <p:restoredTop sz="94660"/>
  </p:normalViewPr>
  <p:slideViewPr>
    <p:cSldViewPr>
      <p:cViewPr varScale="1">
        <p:scale>
          <a:sx n="87" d="100"/>
          <a:sy n="87" d="100"/>
        </p:scale>
        <p:origin x="105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Excel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_____Microsoft_Excel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_____Microsoft_Excel13.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_____Microsoft_Excel14.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_____Microsoft_Excel15.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_____Microsoft_Excel16.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_____Microsoft_Excel17.xlsx"/></Relationships>
</file>

<file path=ppt/charts/_rels/chart18.xml.rels><?xml version="1.0" encoding="UTF-8" standalone="yes"?>
<Relationships xmlns="http://schemas.openxmlformats.org/package/2006/relationships"><Relationship Id="rId3" Type="http://schemas.openxmlformats.org/officeDocument/2006/relationships/package" Target="../embeddings/_____Microsoft_Excel18.xlsx"/><Relationship Id="rId2" Type="http://schemas.microsoft.com/office/2011/relationships/chartColorStyle" Target="colors1.xml"/><Relationship Id="rId1" Type="http://schemas.microsoft.com/office/2011/relationships/chartStyle" Target="style1.xml"/></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_____Microsoft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_____Microsoft_Excel20.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_____Microsoft_Excel21.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_____Microsoft_Excel22.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_____Microsoft_Excel23.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_____Microsoft_Excel5.xlsx"/><Relationship Id="rId1" Type="http://schemas.openxmlformats.org/officeDocument/2006/relationships/image" Target="../media/image21.jpeg"/></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____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pPr>
        <a:noFill/>
        <a:ln w="15611">
          <a:noFill/>
        </a:ln>
      </c:spPr>
    </c:sideWall>
    <c:backWall>
      <c:thickness val="0"/>
      <c:spPr>
        <a:noFill/>
        <a:ln w="15611">
          <a:noFill/>
        </a:ln>
      </c:spPr>
    </c:backWall>
    <c:plotArea>
      <c:layout>
        <c:manualLayout>
          <c:layoutTarget val="inner"/>
          <c:xMode val="edge"/>
          <c:yMode val="edge"/>
          <c:x val="0.1167973128505151"/>
          <c:y val="0.32663282511093539"/>
          <c:w val="0.88047553337048134"/>
          <c:h val="0.61325212231320703"/>
        </c:manualLayout>
      </c:layout>
      <c:bar3DChart>
        <c:barDir val="col"/>
        <c:grouping val="clustered"/>
        <c:varyColors val="0"/>
        <c:ser>
          <c:idx val="0"/>
          <c:order val="0"/>
          <c:tx>
            <c:strRef>
              <c:f>Лист1!$B$1</c:f>
              <c:strCache>
                <c:ptCount val="1"/>
                <c:pt idx="0">
                  <c:v>Общая площадь жилых помещений, приходящихся на 1 жителя, кв.м</c:v>
                </c:pt>
              </c:strCache>
            </c:strRef>
          </c:tx>
          <c:spPr>
            <a:solidFill>
              <a:srgbClr val="FF0000"/>
            </a:solidFill>
            <a:ln>
              <a:solidFill>
                <a:schemeClr val="tx1"/>
              </a:solidFill>
            </a:ln>
          </c:spPr>
          <c:invertIfNegative val="0"/>
          <c:dLbls>
            <c:dLbl>
              <c:idx val="0"/>
              <c:layout>
                <c:manualLayout>
                  <c:x val="-2.8158577250833643E-2"/>
                  <c:y val="-1.6822503334680546E-2"/>
                </c:manualLayout>
              </c:layout>
              <c:tx>
                <c:rich>
                  <a:bodyPr/>
                  <a:lstStyle/>
                  <a:p>
                    <a:r>
                      <a:rPr lang="en-US" dirty="0">
                        <a:latin typeface="Times New Roman" panose="02020603050405020304" pitchFamily="18" charset="0"/>
                        <a:cs typeface="Times New Roman" panose="02020603050405020304" pitchFamily="18" charset="0"/>
                      </a:rPr>
                      <a:t>28,50</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AC4-4196-9367-8121EF5EB467}"/>
                </c:ext>
                <c:ext xmlns:c15="http://schemas.microsoft.com/office/drawing/2012/chart" uri="{CE6537A1-D6FC-4f65-9D91-7224C49458BB}">
                  <c15:layout/>
                </c:ext>
              </c:extLst>
            </c:dLbl>
            <c:dLbl>
              <c:idx val="1"/>
              <c:layout>
                <c:manualLayout>
                  <c:x val="-2.6483926807712006E-2"/>
                  <c:y val="-7.3667028449830359E-3"/>
                </c:manualLayout>
              </c:layout>
              <c:tx>
                <c:rich>
                  <a:bodyPr/>
                  <a:lstStyle/>
                  <a:p>
                    <a:r>
                      <a:rPr lang="en-US" dirty="0">
                        <a:latin typeface="Times New Roman" panose="02020603050405020304" pitchFamily="18" charset="0"/>
                        <a:cs typeface="Times New Roman" panose="02020603050405020304" pitchFamily="18" charset="0"/>
                      </a:rPr>
                      <a:t>29,40</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AC4-4196-9367-8121EF5EB467}"/>
                </c:ext>
                <c:ext xmlns:c15="http://schemas.microsoft.com/office/drawing/2012/chart" uri="{CE6537A1-D6FC-4f65-9D91-7224C49458BB}">
                  <c15:layout/>
                </c:ext>
              </c:extLst>
            </c:dLbl>
            <c:dLbl>
              <c:idx val="2"/>
              <c:layout>
                <c:manualLayout>
                  <c:x val="-2.667654686921082E-2"/>
                  <c:y val="-2.7717082591549206E-2"/>
                </c:manualLayout>
              </c:layout>
              <c:tx>
                <c:rich>
                  <a:bodyPr/>
                  <a:lstStyle/>
                  <a:p>
                    <a:r>
                      <a:rPr lang="en-US" dirty="0">
                        <a:latin typeface="Times New Roman" panose="02020603050405020304" pitchFamily="18" charset="0"/>
                        <a:cs typeface="Times New Roman" panose="02020603050405020304" pitchFamily="18" charset="0"/>
                      </a:rPr>
                      <a:t>29,60</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EAC4-4196-9367-8121EF5EB467}"/>
                </c:ext>
                <c:ext xmlns:c15="http://schemas.microsoft.com/office/drawing/2012/chart" uri="{CE6537A1-D6FC-4f65-9D91-7224C49458BB}">
                  <c15:layout/>
                </c:ext>
              </c:extLst>
            </c:dLbl>
            <c:dLbl>
              <c:idx val="3"/>
              <c:layout>
                <c:manualLayout>
                  <c:x val="-1.9266394961096701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AC4-4196-9367-8121EF5EB467}"/>
                </c:ext>
                <c:ext xmlns:c15="http://schemas.microsoft.com/office/drawing/2012/chart" uri="{CE6537A1-D6FC-4f65-9D91-7224C49458BB}"/>
              </c:extLst>
            </c:dLbl>
            <c:dLbl>
              <c:idx val="4"/>
              <c:layout>
                <c:manualLayout>
                  <c:x val="-2.7243655604064096E-2"/>
                  <c:y val="-3.391717159631835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AC4-4196-9367-8121EF5EB467}"/>
                </c:ext>
                <c:ext xmlns:c15="http://schemas.microsoft.com/office/drawing/2012/chart" uri="{CE6537A1-D6FC-4f65-9D91-7224C49458BB}"/>
              </c:extLst>
            </c:dLbl>
            <c:spPr>
              <a:noFill/>
              <a:ln w="15579">
                <a:noFill/>
              </a:ln>
            </c:spPr>
            <c:txPr>
              <a:bodyPr/>
              <a:lstStyle/>
              <a:p>
                <a:pPr>
                  <a:defRPr sz="800" b="1">
                    <a:solidFill>
                      <a:schemeClr val="bg2">
                        <a:lumMod val="50000"/>
                      </a:schemeClr>
                    </a:solidFill>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Лист1!$A$2:$A$4</c:f>
              <c:strCache>
                <c:ptCount val="3"/>
                <c:pt idx="0">
                  <c:v>2018 год</c:v>
                </c:pt>
                <c:pt idx="1">
                  <c:v>2019 год</c:v>
                </c:pt>
                <c:pt idx="2">
                  <c:v>2020 год (оценка)</c:v>
                </c:pt>
              </c:strCache>
            </c:strRef>
          </c:cat>
          <c:val>
            <c:numRef>
              <c:f>Лист1!$B$2:$B$4</c:f>
              <c:numCache>
                <c:formatCode>#,##0.00</c:formatCode>
                <c:ptCount val="3"/>
                <c:pt idx="0">
                  <c:v>18.5</c:v>
                </c:pt>
                <c:pt idx="1">
                  <c:v>19.399999999999999</c:v>
                </c:pt>
                <c:pt idx="2">
                  <c:v>19.600000000000001</c:v>
                </c:pt>
              </c:numCache>
            </c:numRef>
          </c:val>
          <c:extLst xmlns:c16r2="http://schemas.microsoft.com/office/drawing/2015/06/chart">
            <c:ext xmlns:c16="http://schemas.microsoft.com/office/drawing/2014/chart" uri="{C3380CC4-5D6E-409C-BE32-E72D297353CC}">
              <c16:uniqueId val="{00000005-EAC4-4196-9367-8121EF5EB467}"/>
            </c:ext>
          </c:extLst>
        </c:ser>
        <c:ser>
          <c:idx val="1"/>
          <c:order val="1"/>
          <c:tx>
            <c:strRef>
              <c:f>Лист1!$C$1</c:f>
              <c:strCache>
                <c:ptCount val="1"/>
                <c:pt idx="0">
                  <c:v>Площадь земельных участков, предоставленных для строительства, в расчете на 10 тыс.человек, га</c:v>
                </c:pt>
              </c:strCache>
            </c:strRef>
          </c:tx>
          <c:spPr>
            <a:solidFill>
              <a:srgbClr val="FFFF00"/>
            </a:solidFill>
          </c:spPr>
          <c:invertIfNegative val="0"/>
          <c:dLbls>
            <c:dLbl>
              <c:idx val="0"/>
              <c:layout>
                <c:manualLayout>
                  <c:x val="8.5289419257129385E-3"/>
                  <c:y val="-3.989487279191201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EAC4-4196-9367-8121EF5EB467}"/>
                </c:ext>
                <c:ext xmlns:c15="http://schemas.microsoft.com/office/drawing/2012/chart" uri="{CE6537A1-D6FC-4f65-9D91-7224C49458BB}">
                  <c15:layout/>
                </c:ext>
              </c:extLst>
            </c:dLbl>
            <c:dLbl>
              <c:idx val="1"/>
              <c:layout>
                <c:manualLayout>
                  <c:x val="1.4526642803637566E-2"/>
                  <c:y val="-6.512210448839017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EAC4-4196-9367-8121EF5EB467}"/>
                </c:ext>
                <c:ext xmlns:c15="http://schemas.microsoft.com/office/drawing/2012/chart" uri="{CE6537A1-D6FC-4f65-9D91-7224C49458BB}">
                  <c15:layout/>
                </c:ext>
              </c:extLst>
            </c:dLbl>
            <c:dLbl>
              <c:idx val="2"/>
              <c:layout>
                <c:manualLayout>
                  <c:x val="4.4460182401377972E-3"/>
                  <c:y val="-5.228296392993370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EAC4-4196-9367-8121EF5EB467}"/>
                </c:ext>
                <c:ext xmlns:c15="http://schemas.microsoft.com/office/drawing/2012/chart" uri="{CE6537A1-D6FC-4f65-9D91-7224C49458BB}">
                  <c15:layout/>
                </c:ext>
              </c:extLst>
            </c:dLbl>
            <c:spPr>
              <a:noFill/>
              <a:ln w="15579">
                <a:noFill/>
              </a:ln>
            </c:spPr>
            <c:txPr>
              <a:bodyPr wrap="square" lIns="38100" tIns="19050" rIns="38100" bIns="19050" anchor="ctr">
                <a:spAutoFit/>
              </a:bodyPr>
              <a:lstStyle/>
              <a:p>
                <a:pPr>
                  <a:defRPr sz="800" b="1">
                    <a:solidFill>
                      <a:schemeClr val="bg2">
                        <a:lumMod val="50000"/>
                      </a:schemeClr>
                    </a:solidFill>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Лист1!$A$2:$A$4</c:f>
              <c:strCache>
                <c:ptCount val="3"/>
                <c:pt idx="0">
                  <c:v>2018 год</c:v>
                </c:pt>
                <c:pt idx="1">
                  <c:v>2019 год</c:v>
                </c:pt>
                <c:pt idx="2">
                  <c:v>2020 год (оценка)</c:v>
                </c:pt>
              </c:strCache>
            </c:strRef>
          </c:cat>
          <c:val>
            <c:numRef>
              <c:f>Лист1!$C$2:$C$4</c:f>
              <c:numCache>
                <c:formatCode>#,##0.00</c:formatCode>
                <c:ptCount val="3"/>
                <c:pt idx="0">
                  <c:v>6.25</c:v>
                </c:pt>
                <c:pt idx="1">
                  <c:v>5.5</c:v>
                </c:pt>
                <c:pt idx="2">
                  <c:v>6.3</c:v>
                </c:pt>
              </c:numCache>
            </c:numRef>
          </c:val>
          <c:extLst xmlns:c16r2="http://schemas.microsoft.com/office/drawing/2015/06/chart">
            <c:ext xmlns:c16="http://schemas.microsoft.com/office/drawing/2014/chart" uri="{C3380CC4-5D6E-409C-BE32-E72D297353CC}">
              <c16:uniqueId val="{00000009-EAC4-4196-9367-8121EF5EB467}"/>
            </c:ext>
          </c:extLst>
        </c:ser>
        <c:ser>
          <c:idx val="2"/>
          <c:order val="2"/>
          <c:tx>
            <c:strRef>
              <c:f>Лист1!$D$1</c:f>
              <c:strCache>
                <c:ptCount val="1"/>
                <c:pt idx="0">
                  <c:v>Доля населения, получившего дилые помещения и улучшевшего жилищные условия в общей численности, состоящих на учете в качестве нуждающихся, %</c:v>
                </c:pt>
              </c:strCache>
            </c:strRef>
          </c:tx>
          <c:spPr>
            <a:scene3d>
              <a:camera prst="orthographicFront"/>
              <a:lightRig rig="threePt" dir="t"/>
            </a:scene3d>
            <a:sp3d prstMaterial="metal"/>
          </c:spPr>
          <c:invertIfNegative val="0"/>
          <c:dLbls>
            <c:dLbl>
              <c:idx val="0"/>
              <c:layout>
                <c:manualLayout>
                  <c:x val="2.9159741579659511E-2"/>
                  <c:y val="-1.0001782209384075E-2"/>
                </c:manualLayout>
              </c:layout>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A-EAC4-4196-9367-8121EF5EB467}"/>
                </c:ext>
                <c:ext xmlns:c15="http://schemas.microsoft.com/office/drawing/2012/chart" uri="{CE6537A1-D6FC-4f65-9D91-7224C49458BB}">
                  <c15:layout/>
                </c:ext>
              </c:extLst>
            </c:dLbl>
            <c:dLbl>
              <c:idx val="1"/>
              <c:layout>
                <c:manualLayout>
                  <c:x val="4.4809995500651609E-2"/>
                  <c:y val="-2.5412106988112432E-2"/>
                </c:manualLayout>
              </c:layout>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B-EAC4-4196-9367-8121EF5EB467}"/>
                </c:ext>
                <c:ext xmlns:c15="http://schemas.microsoft.com/office/drawing/2012/chart" uri="{CE6537A1-D6FC-4f65-9D91-7224C49458BB}">
                  <c15:layout/>
                </c:ext>
              </c:extLst>
            </c:dLbl>
            <c:dLbl>
              <c:idx val="2"/>
              <c:layout>
                <c:manualLayout>
                  <c:x val="5.5058783721104246E-2"/>
                  <c:y val="-2.0437254656889975E-2"/>
                </c:manualLayout>
              </c:layout>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C-EAC4-4196-9367-8121EF5EB467}"/>
                </c:ext>
                <c:ext xmlns:c15="http://schemas.microsoft.com/office/drawing/2012/chart" uri="{CE6537A1-D6FC-4f65-9D91-7224C49458BB}">
                  <c15:layout/>
                </c:ext>
              </c:extLst>
            </c:dLbl>
            <c:dLbl>
              <c:idx val="3"/>
              <c:layout>
                <c:manualLayout>
                  <c:x val="5.2893044619422472E-2"/>
                  <c:y val="0.20204942980474946"/>
                </c:manualLayout>
              </c:layout>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D-EAC4-4196-9367-8121EF5EB467}"/>
                </c:ext>
                <c:ext xmlns:c15="http://schemas.microsoft.com/office/drawing/2012/chart" uri="{CE6537A1-D6FC-4f65-9D91-7224C49458BB}"/>
              </c:extLst>
            </c:dLbl>
            <c:dLbl>
              <c:idx val="4"/>
              <c:layout>
                <c:manualLayout>
                  <c:x val="4.027777777777778E-2"/>
                  <c:y val="9.3813453351518861E-2"/>
                </c:manualLayout>
              </c:layout>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E-EAC4-4196-9367-8121EF5EB467}"/>
                </c:ext>
                <c:ext xmlns:c15="http://schemas.microsoft.com/office/drawing/2012/chart" uri="{CE6537A1-D6FC-4f65-9D91-7224C49458BB}"/>
              </c:extLst>
            </c:dLbl>
            <c:spPr>
              <a:noFill/>
              <a:ln w="15579">
                <a:noFill/>
              </a:ln>
            </c:spPr>
            <c:txPr>
              <a:bodyPr wrap="square" lIns="38100" tIns="19050" rIns="38100" bIns="19050" anchor="ctr">
                <a:spAutoFit/>
              </a:bodyPr>
              <a:lstStyle/>
              <a:p>
                <a:pPr>
                  <a:defRPr sz="800" b="1">
                    <a:solidFill>
                      <a:schemeClr val="bg2">
                        <a:lumMod val="50000"/>
                      </a:schemeClr>
                    </a:solidFill>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LeaderLines val="0"/>
              </c:ext>
            </c:extLst>
          </c:dLbls>
          <c:cat>
            <c:strRef>
              <c:f>Лист1!$A$2:$A$4</c:f>
              <c:strCache>
                <c:ptCount val="3"/>
                <c:pt idx="0">
                  <c:v>2018 год</c:v>
                </c:pt>
                <c:pt idx="1">
                  <c:v>2019 год</c:v>
                </c:pt>
                <c:pt idx="2">
                  <c:v>2020 год (оценка)</c:v>
                </c:pt>
              </c:strCache>
            </c:strRef>
          </c:cat>
          <c:val>
            <c:numRef>
              <c:f>Лист1!$D$2:$D$4</c:f>
              <c:numCache>
                <c:formatCode>#,##0.00</c:formatCode>
                <c:ptCount val="3"/>
                <c:pt idx="0">
                  <c:v>10.07</c:v>
                </c:pt>
                <c:pt idx="1">
                  <c:v>14.28</c:v>
                </c:pt>
                <c:pt idx="2">
                  <c:v>14.38</c:v>
                </c:pt>
              </c:numCache>
            </c:numRef>
          </c:val>
          <c:extLst xmlns:c16r2="http://schemas.microsoft.com/office/drawing/2015/06/chart">
            <c:ext xmlns:c16="http://schemas.microsoft.com/office/drawing/2014/chart" uri="{C3380CC4-5D6E-409C-BE32-E72D297353CC}">
              <c16:uniqueId val="{0000000F-EAC4-4196-9367-8121EF5EB467}"/>
            </c:ext>
          </c:extLst>
        </c:ser>
        <c:dLbls>
          <c:showLegendKey val="0"/>
          <c:showVal val="0"/>
          <c:showCatName val="0"/>
          <c:showSerName val="0"/>
          <c:showPercent val="0"/>
          <c:showBubbleSize val="0"/>
        </c:dLbls>
        <c:gapWidth val="150"/>
        <c:shape val="cylinder"/>
        <c:axId val="252194224"/>
        <c:axId val="252194616"/>
        <c:axId val="0"/>
      </c:bar3DChart>
      <c:catAx>
        <c:axId val="252194224"/>
        <c:scaling>
          <c:orientation val="minMax"/>
        </c:scaling>
        <c:delete val="0"/>
        <c:axPos val="b"/>
        <c:numFmt formatCode="General" sourceLinked="1"/>
        <c:majorTickMark val="out"/>
        <c:minorTickMark val="none"/>
        <c:tickLblPos val="nextTo"/>
        <c:txPr>
          <a:bodyPr/>
          <a:lstStyle/>
          <a:p>
            <a:pPr>
              <a:defRPr sz="1000" b="1">
                <a:latin typeface="Times New Roman" panose="02020603050405020304" pitchFamily="18" charset="0"/>
                <a:cs typeface="Times New Roman" panose="02020603050405020304" pitchFamily="18" charset="0"/>
              </a:defRPr>
            </a:pPr>
            <a:endParaRPr lang="ru-RU"/>
          </a:p>
        </c:txPr>
        <c:crossAx val="252194616"/>
        <c:crosses val="autoZero"/>
        <c:auto val="1"/>
        <c:lblAlgn val="ctr"/>
        <c:lblOffset val="100"/>
        <c:noMultiLvlLbl val="0"/>
      </c:catAx>
      <c:valAx>
        <c:axId val="252194616"/>
        <c:scaling>
          <c:orientation val="minMax"/>
        </c:scaling>
        <c:delete val="0"/>
        <c:axPos val="l"/>
        <c:numFmt formatCode="#,##0.00" sourceLinked="1"/>
        <c:majorTickMark val="out"/>
        <c:minorTickMark val="none"/>
        <c:tickLblPos val="nextTo"/>
        <c:txPr>
          <a:bodyPr/>
          <a:lstStyle/>
          <a:p>
            <a:pPr>
              <a:defRPr sz="675"/>
            </a:pPr>
            <a:endParaRPr lang="ru-RU"/>
          </a:p>
        </c:txPr>
        <c:crossAx val="252194224"/>
        <c:crosses val="autoZero"/>
        <c:crossBetween val="between"/>
      </c:valAx>
    </c:plotArea>
    <c:legend>
      <c:legendPos val="t"/>
      <c:layout>
        <c:manualLayout>
          <c:xMode val="edge"/>
          <c:yMode val="edge"/>
          <c:x val="6.1842364661505909E-2"/>
          <c:y val="4.8415099847293655E-2"/>
          <c:w val="0.9381575502155941"/>
          <c:h val="0.21403014044191168"/>
        </c:manualLayout>
      </c:layout>
      <c:overlay val="0"/>
      <c:txPr>
        <a:bodyPr/>
        <a:lstStyle/>
        <a:p>
          <a:pPr>
            <a:defRPr sz="9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ln w="0">
      <a:solidFill>
        <a:schemeClr val="bg1"/>
      </a:solidFill>
    </a:ln>
  </c:spPr>
  <c:txPr>
    <a:bodyPr/>
    <a:lstStyle/>
    <a:p>
      <a:pPr>
        <a:defRPr sz="1101"/>
      </a:pPr>
      <a:endParaRPr lang="ru-RU"/>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0"/>
      <c:rotY val="70"/>
      <c:depthPercent val="100"/>
      <c:rAngAx val="0"/>
      <c:perspective val="130"/>
    </c:view3D>
    <c:floor>
      <c:thickness val="0"/>
    </c:floor>
    <c:sideWall>
      <c:thickness val="0"/>
    </c:sideWall>
    <c:backWall>
      <c:thickness val="0"/>
    </c:backWall>
    <c:plotArea>
      <c:layout/>
      <c:pie3DChart>
        <c:varyColors val="1"/>
        <c:ser>
          <c:idx val="0"/>
          <c:order val="0"/>
          <c:tx>
            <c:strRef>
              <c:f>Лист1!$B$1</c:f>
              <c:strCache>
                <c:ptCount val="1"/>
                <c:pt idx="0">
                  <c:v>Продажи</c:v>
                </c:pt>
              </c:strCache>
            </c:strRef>
          </c:tx>
          <c:spPr>
            <a:scene3d>
              <a:camera prst="orthographicFront"/>
              <a:lightRig rig="threePt" dir="t"/>
            </a:scene3d>
            <a:sp3d prstMaterial="flat"/>
          </c:spPr>
          <c:explosion val="7"/>
          <c:dPt>
            <c:idx val="0"/>
            <c:bubble3D val="0"/>
            <c:explosion val="23"/>
          </c:dPt>
          <c:dPt>
            <c:idx val="11"/>
            <c:bubble3D val="0"/>
            <c:explosion val="0"/>
            <c:extLst xmlns:c16r2="http://schemas.microsoft.com/office/drawing/2015/06/chart">
              <c:ext xmlns:c16="http://schemas.microsoft.com/office/drawing/2014/chart" uri="{C3380CC4-5D6E-409C-BE32-E72D297353CC}">
                <c16:uniqueId val="{00000000-F2D9-4C86-91E0-687E2D0CE6E6}"/>
              </c:ext>
            </c:extLst>
          </c:dPt>
          <c:dLbls>
            <c:dLbl>
              <c:idx val="1"/>
              <c:layout>
                <c:manualLayout>
                  <c:x val="5.8005350858672269E-2"/>
                  <c:y val="0.12491117636367598"/>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7.3824992001946518E-2"/>
                  <c:y val="-1.2467839203328458E-2"/>
                </c:manualLayout>
              </c:layout>
              <c:showLegendKey val="0"/>
              <c:showVal val="1"/>
              <c:showCatName val="0"/>
              <c:showSerName val="0"/>
              <c:showPercent val="0"/>
              <c:showBubbleSize val="0"/>
              <c:extLst>
                <c:ext xmlns:c15="http://schemas.microsoft.com/office/drawing/2012/chart" uri="{CE6537A1-D6FC-4f65-9D91-7224C49458BB}">
                  <c15:layout>
                    <c:manualLayout>
                      <c:w val="0.15819641143274255"/>
                      <c:h val="4.2639822057270314E-2"/>
                    </c:manualLayout>
                  </c15:layout>
                </c:ext>
              </c:extLst>
            </c:dLbl>
            <c:dLbl>
              <c:idx val="4"/>
              <c:layout>
                <c:manualLayout>
                  <c:x val="3.813737635196169E-4"/>
                  <c:y val="-5.1288953697107592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5.2732137144247517E-3"/>
                  <c:y val="-2.1943355216055196E-2"/>
                </c:manualLayout>
              </c:layout>
              <c:showLegendKey val="0"/>
              <c:showVal val="1"/>
              <c:showCatName val="0"/>
              <c:showSerName val="0"/>
              <c:showPercent val="0"/>
              <c:showBubbleSize val="0"/>
              <c:extLst>
                <c:ext xmlns:c15="http://schemas.microsoft.com/office/drawing/2012/chart" uri="{CE6537A1-D6FC-4f65-9D91-7224C49458BB}">
                  <c15:layout>
                    <c:manualLayout>
                      <c:w val="0.14501337714668067"/>
                      <c:h val="4.2639822057270314E-2"/>
                    </c:manualLayout>
                  </c15:layout>
                </c:ext>
              </c:extLst>
            </c:dLbl>
            <c:dLbl>
              <c:idx val="11"/>
              <c:layout>
                <c:manualLayout>
                  <c:x val="-5.5368744001459892E-2"/>
                  <c:y val="6.9319741513892003E-2"/>
                </c:manualLayout>
              </c:layout>
              <c:showLegendKey val="0"/>
              <c:showVal val="1"/>
              <c:showCatName val="0"/>
              <c:showSerName val="0"/>
              <c:showPercent val="0"/>
              <c:showBubbleSize val="0"/>
              <c:extLst>
                <c:ext xmlns:c15="http://schemas.microsoft.com/office/drawing/2012/chart" uri="{CE6537A1-D6FC-4f65-9D91-7224C49458BB}">
                  <c15:layout>
                    <c:manualLayout>
                      <c:w val="0.12655712914619405"/>
                      <c:h val="4.2639822057270314E-2"/>
                    </c:manualLayout>
                  </c15:layout>
                </c:ext>
              </c:extLst>
            </c:dLbl>
            <c:spPr>
              <a:noFill/>
              <a:ln>
                <a:noFill/>
              </a:ln>
              <a:effectLst/>
            </c:spPr>
            <c:txPr>
              <a:bodyPr/>
              <a:lstStyle/>
              <a:p>
                <a:pPr>
                  <a:defRPr sz="800"/>
                </a:pPr>
                <a:endParaRPr lang="ru-RU"/>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Лист1!$A$2:$A$13</c:f>
              <c:strCache>
                <c:ptCount val="12"/>
                <c:pt idx="0">
                  <c:v>Налоги на доходы</c:v>
                </c:pt>
                <c:pt idx="1">
                  <c:v>Акцизы</c:v>
                </c:pt>
                <c:pt idx="2">
                  <c:v>Налоги на совокупный доход</c:v>
                </c:pt>
                <c:pt idx="3">
                  <c:v>Налоги на имущество</c:v>
                </c:pt>
                <c:pt idx="4">
                  <c:v>Штрафы, санкции</c:v>
                </c:pt>
                <c:pt idx="5">
                  <c:v>Госпошлина</c:v>
                </c:pt>
                <c:pt idx="6">
                  <c:v>Доходы от использования имущества</c:v>
                </c:pt>
                <c:pt idx="7">
                  <c:v>Платежи за пользование природными ресурсами</c:v>
                </c:pt>
                <c:pt idx="8">
                  <c:v>Доходы от оказания платных услуг</c:v>
                </c:pt>
                <c:pt idx="9">
                  <c:v>Доходы от продажи активов</c:v>
                </c:pt>
                <c:pt idx="10">
                  <c:v>Прочие неналоговые доходы</c:v>
                </c:pt>
                <c:pt idx="11">
                  <c:v>Безвозмезные поступления</c:v>
                </c:pt>
              </c:strCache>
            </c:strRef>
          </c:cat>
          <c:val>
            <c:numRef>
              <c:f>Лист1!$B$2:$B$13</c:f>
              <c:numCache>
                <c:formatCode>#,##0.0</c:formatCode>
                <c:ptCount val="12"/>
                <c:pt idx="0">
                  <c:v>351445.402</c:v>
                </c:pt>
                <c:pt idx="1">
                  <c:v>22964.928</c:v>
                </c:pt>
                <c:pt idx="2">
                  <c:v>140426.829</c:v>
                </c:pt>
                <c:pt idx="3">
                  <c:v>11797.865</c:v>
                </c:pt>
                <c:pt idx="4">
                  <c:v>10101.75</c:v>
                </c:pt>
                <c:pt idx="5">
                  <c:v>10228.998</c:v>
                </c:pt>
                <c:pt idx="6">
                  <c:v>71504.538</c:v>
                </c:pt>
                <c:pt idx="7">
                  <c:v>3430.0230000000001</c:v>
                </c:pt>
                <c:pt idx="8">
                  <c:v>676.97900000000004</c:v>
                </c:pt>
                <c:pt idx="9">
                  <c:v>30711.368999999999</c:v>
                </c:pt>
                <c:pt idx="10">
                  <c:v>1921.2090000000001</c:v>
                </c:pt>
                <c:pt idx="11">
                  <c:v>1340.0350000000001</c:v>
                </c:pt>
              </c:numCache>
            </c:numRef>
          </c:val>
          <c:extLst xmlns:c16r2="http://schemas.microsoft.com/office/drawing/2015/06/chart">
            <c:ext xmlns:c16="http://schemas.microsoft.com/office/drawing/2014/chart" uri="{C3380CC4-5D6E-409C-BE32-E72D297353CC}">
              <c16:uniqueId val="{00000001-F2D9-4C86-91E0-687E2D0CE6E6}"/>
            </c:ext>
          </c:extLst>
        </c:ser>
        <c:dLbls>
          <c:showLegendKey val="0"/>
          <c:showVal val="0"/>
          <c:showCatName val="0"/>
          <c:showSerName val="0"/>
          <c:showPercent val="0"/>
          <c:showBubbleSize val="0"/>
          <c:showLeaderLines val="1"/>
        </c:dLbls>
      </c:pie3DChart>
    </c:plotArea>
    <c:legend>
      <c:legendPos val="r"/>
      <c:layout>
        <c:manualLayout>
          <c:xMode val="edge"/>
          <c:yMode val="edge"/>
          <c:x val="0.61315579626876537"/>
          <c:y val="0.19581056846828807"/>
          <c:w val="0.38602976210124701"/>
          <c:h val="0.63107473839368666"/>
        </c:manualLayout>
      </c:layout>
      <c:overlay val="0"/>
      <c:txPr>
        <a:bodyPr/>
        <a:lstStyle/>
        <a:p>
          <a:pPr>
            <a:defRPr sz="900" baseline="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0"/>
      <c:rotY val="150"/>
      <c:depthPercent val="100"/>
      <c:rAngAx val="0"/>
      <c:perspective val="130"/>
    </c:view3D>
    <c:floor>
      <c:thickness val="0"/>
    </c:floor>
    <c:sideWall>
      <c:thickness val="0"/>
    </c:sideWall>
    <c:backWall>
      <c:thickness val="0"/>
    </c:backWall>
    <c:plotArea>
      <c:layout>
        <c:manualLayout>
          <c:layoutTarget val="inner"/>
          <c:xMode val="edge"/>
          <c:yMode val="edge"/>
          <c:x val="6.1592589432355155E-2"/>
          <c:y val="8.3346041965045942E-2"/>
          <c:w val="0.50899093318651378"/>
          <c:h val="0.83330791606990817"/>
        </c:manualLayout>
      </c:layout>
      <c:pie3DChart>
        <c:varyColors val="1"/>
        <c:ser>
          <c:idx val="0"/>
          <c:order val="0"/>
          <c:tx>
            <c:strRef>
              <c:f>Лист1!$B$1</c:f>
              <c:strCache>
                <c:ptCount val="1"/>
                <c:pt idx="0">
                  <c:v>Продажи</c:v>
                </c:pt>
              </c:strCache>
            </c:strRef>
          </c:tx>
          <c:spPr>
            <a:scene3d>
              <a:camera prst="orthographicFront"/>
              <a:lightRig rig="threePt" dir="t"/>
            </a:scene3d>
            <a:sp3d prstMaterial="flat"/>
          </c:spPr>
          <c:explosion val="7"/>
          <c:dPt>
            <c:idx val="11"/>
            <c:bubble3D val="0"/>
            <c:explosion val="0"/>
            <c:extLst xmlns:c16r2="http://schemas.microsoft.com/office/drawing/2015/06/chart">
              <c:ext xmlns:c16="http://schemas.microsoft.com/office/drawing/2014/chart" uri="{C3380CC4-5D6E-409C-BE32-E72D297353CC}">
                <c16:uniqueId val="{00000000-0191-44FE-B855-33C53A4E7997}"/>
              </c:ext>
            </c:extLst>
          </c:dPt>
          <c:dLbls>
            <c:dLbl>
              <c:idx val="0"/>
              <c:layout>
                <c:manualLayout>
                  <c:x val="-4.0901038594734221E-2"/>
                  <c:y val="2.594739491951183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191-44FE-B855-33C53A4E7997}"/>
                </c:ext>
                <c:ext xmlns:c15="http://schemas.microsoft.com/office/drawing/2012/chart" uri="{CE6537A1-D6FC-4f65-9D91-7224C49458BB}"/>
              </c:extLst>
            </c:dLbl>
            <c:dLbl>
              <c:idx val="2"/>
              <c:layout>
                <c:manualLayout>
                  <c:x val="-2.6372089170459124E-2"/>
                  <c:y val="-3.8818279300011551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0191-44FE-B855-33C53A4E7997}"/>
                </c:ext>
                <c:ext xmlns:c15="http://schemas.microsoft.com/office/drawing/2012/chart" uri="{CE6537A1-D6FC-4f65-9D91-7224C49458BB}"/>
              </c:extLst>
            </c:dLbl>
            <c:spPr>
              <a:noFill/>
              <a:ln>
                <a:noFill/>
              </a:ln>
              <a:effectLst/>
            </c:spPr>
            <c:txPr>
              <a:bodyPr/>
              <a:lstStyle/>
              <a:p>
                <a:pPr>
                  <a:defRPr sz="800"/>
                </a:pPr>
                <a:endParaRPr lang="ru-RU"/>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Лист1!$A$2:$A$13</c:f>
              <c:strCache>
                <c:ptCount val="12"/>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c:v>
                </c:pt>
                <c:pt idx="8">
                  <c:v>Социальная политика</c:v>
                </c:pt>
                <c:pt idx="9">
                  <c:v>Физическая культура и спорт</c:v>
                </c:pt>
                <c:pt idx="10">
                  <c:v>Средства массовой информации</c:v>
                </c:pt>
                <c:pt idx="11">
                  <c:v>Межбюджетные трансферты</c:v>
                </c:pt>
              </c:strCache>
            </c:strRef>
          </c:cat>
          <c:val>
            <c:numRef>
              <c:f>Лист1!$B$2:$B$13</c:f>
              <c:numCache>
                <c:formatCode>#,##0.0</c:formatCode>
                <c:ptCount val="12"/>
                <c:pt idx="0">
                  <c:v>125748.61</c:v>
                </c:pt>
                <c:pt idx="1">
                  <c:v>1853.5</c:v>
                </c:pt>
                <c:pt idx="2">
                  <c:v>3534.38</c:v>
                </c:pt>
                <c:pt idx="3">
                  <c:v>128154.21</c:v>
                </c:pt>
                <c:pt idx="4">
                  <c:v>196810.32</c:v>
                </c:pt>
                <c:pt idx="5">
                  <c:v>9632.7000000000007</c:v>
                </c:pt>
                <c:pt idx="6">
                  <c:v>1156196.44</c:v>
                </c:pt>
                <c:pt idx="7">
                  <c:v>96185.48</c:v>
                </c:pt>
                <c:pt idx="8">
                  <c:v>132410.79999999999</c:v>
                </c:pt>
                <c:pt idx="9">
                  <c:v>53241.15</c:v>
                </c:pt>
                <c:pt idx="10">
                  <c:v>4195</c:v>
                </c:pt>
                <c:pt idx="11">
                  <c:v>64799.39</c:v>
                </c:pt>
              </c:numCache>
            </c:numRef>
          </c:val>
          <c:extLst xmlns:c16r2="http://schemas.microsoft.com/office/drawing/2015/06/chart">
            <c:ext xmlns:c16="http://schemas.microsoft.com/office/drawing/2014/chart" uri="{C3380CC4-5D6E-409C-BE32-E72D297353CC}">
              <c16:uniqueId val="{00000003-0191-44FE-B855-33C53A4E7997}"/>
            </c:ext>
          </c:extLst>
        </c:ser>
        <c:dLbls>
          <c:showLegendKey val="0"/>
          <c:showVal val="0"/>
          <c:showCatName val="0"/>
          <c:showSerName val="0"/>
          <c:showPercent val="0"/>
          <c:showBubbleSize val="0"/>
          <c:showLeaderLines val="1"/>
        </c:dLbls>
      </c:pie3DChart>
    </c:plotArea>
    <c:legend>
      <c:legendPos val="r"/>
      <c:layout>
        <c:manualLayout>
          <c:xMode val="edge"/>
          <c:yMode val="edge"/>
          <c:x val="0.61315579626876537"/>
          <c:y val="0.2375028389242857"/>
          <c:w val="0.36493690724354799"/>
          <c:h val="0.63107473839368666"/>
        </c:manualLayout>
      </c:layout>
      <c:overlay val="0"/>
      <c:txPr>
        <a:bodyPr/>
        <a:lstStyle/>
        <a:p>
          <a:pPr>
            <a:defRPr sz="900" baseline="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8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0"/>
          <c:y val="7.2526825880031787E-2"/>
          <c:w val="0.945565468874211"/>
          <c:h val="0.66990492979241345"/>
        </c:manualLayout>
      </c:layout>
      <c:bar3DChart>
        <c:barDir val="col"/>
        <c:grouping val="clustered"/>
        <c:varyColors val="0"/>
        <c:ser>
          <c:idx val="0"/>
          <c:order val="0"/>
          <c:tx>
            <c:strRef>
              <c:f>Лист1!$B$1</c:f>
              <c:strCache>
                <c:ptCount val="1"/>
                <c:pt idx="0">
                  <c:v>Столбец5</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invertIfNegative val="0"/>
          <c:dLbls>
            <c:dLbl>
              <c:idx val="0"/>
              <c:layout>
                <c:manualLayout>
                  <c:x val="1.1899220033457171E-2"/>
                  <c:y val="0.2542292295711338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E3E-4EDD-8600-D06D8136C9F6}"/>
                </c:ext>
                <c:ext xmlns:c15="http://schemas.microsoft.com/office/drawing/2012/chart" uri="{CE6537A1-D6FC-4f65-9D91-7224C49458BB}"/>
              </c:extLst>
            </c:dLbl>
            <c:dLbl>
              <c:idx val="1"/>
              <c:layout>
                <c:manualLayout>
                  <c:x val="1.9424330431108961E-2"/>
                  <c:y val="0.43765816793565349"/>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E3E-4EDD-8600-D06D8136C9F6}"/>
                </c:ext>
                <c:ext xmlns:c15="http://schemas.microsoft.com/office/drawing/2012/chart" uri="{CE6537A1-D6FC-4f65-9D91-7224C49458BB}"/>
              </c:extLst>
            </c:dLbl>
            <c:dLbl>
              <c:idx val="2"/>
              <c:layout>
                <c:manualLayout>
                  <c:x val="1.38744348352755E-2"/>
                  <c:y val="0.46244582219075941"/>
                </c:manualLayout>
              </c:layout>
              <c:tx>
                <c:rich>
                  <a:bodyPr/>
                  <a:lstStyle/>
                  <a:p>
                    <a:r>
                      <a:rPr lang="en-US" b="1" dirty="0" smtClean="0">
                        <a:solidFill>
                          <a:srgbClr val="7030A0"/>
                        </a:solidFill>
                        <a:latin typeface="Times New Roman" panose="02020603050405020304" pitchFamily="18" charset="0"/>
                        <a:cs typeface="Times New Roman" panose="02020603050405020304" pitchFamily="18" charset="0"/>
                      </a:rPr>
                      <a:t>199,80</a:t>
                    </a:r>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2-EE3E-4EDD-8600-D06D8136C9F6}"/>
                </c:ext>
                <c:ext xmlns:c15="http://schemas.microsoft.com/office/drawing/2012/chart" uri="{CE6537A1-D6FC-4f65-9D91-7224C49458BB}"/>
              </c:extLst>
            </c:dLbl>
            <c:dLbl>
              <c:idx val="3"/>
              <c:layout>
                <c:manualLayout>
                  <c:x val="2.4973982703495899E-2"/>
                  <c:y val="0.46244582219075941"/>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E3E-4EDD-8600-D06D8136C9F6}"/>
                </c:ext>
                <c:ext xmlns:c15="http://schemas.microsoft.com/office/drawing/2012/chart" uri="{CE6537A1-D6FC-4f65-9D91-7224C49458BB}"/>
              </c:extLst>
            </c:dLbl>
            <c:dLbl>
              <c:idx val="4"/>
              <c:layout>
                <c:manualLayout>
                  <c:x val="2.61416201800268E-2"/>
                  <c:y val="0.4632672579147527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E3E-4EDD-8600-D06D8136C9F6}"/>
                </c:ext>
                <c:ext xmlns:c15="http://schemas.microsoft.com/office/drawing/2012/chart" uri="{CE6537A1-D6FC-4f65-9D91-7224C49458BB}"/>
              </c:extLst>
            </c:dLbl>
            <c:spPr>
              <a:noFill/>
              <a:ln w="25342">
                <a:noFill/>
              </a:ln>
            </c:spPr>
            <c:txPr>
              <a:bodyPr rot="0" spcFirstLastPara="1" vertOverflow="ellipsis" vert="horz" wrap="square" lIns="38100" tIns="19050" rIns="38100" bIns="19050" anchor="ctr" anchorCtr="1">
                <a:spAutoFit/>
              </a:bodyPr>
              <a:lstStyle/>
              <a:p>
                <a:pPr>
                  <a:defRPr sz="896" b="1" i="0" u="none" strike="noStrike" kern="1200" baseline="0">
                    <a:solidFill>
                      <a:srgbClr val="7030A0"/>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Лист1!$A$2:$A$6</c:f>
              <c:strCache>
                <c:ptCount val="5"/>
                <c:pt idx="0">
                  <c:v>2018 (отчет)</c:v>
                </c:pt>
                <c:pt idx="1">
                  <c:v>2019 (отчет)</c:v>
                </c:pt>
                <c:pt idx="2">
                  <c:v>2020 (план)</c:v>
                </c:pt>
                <c:pt idx="3">
                  <c:v>2021 (план)</c:v>
                </c:pt>
                <c:pt idx="4">
                  <c:v>2022 (план)</c:v>
                </c:pt>
              </c:strCache>
            </c:strRef>
          </c:cat>
          <c:val>
            <c:numRef>
              <c:f>Лист1!$B$2:$B$6</c:f>
              <c:numCache>
                <c:formatCode>General</c:formatCode>
                <c:ptCount val="5"/>
                <c:pt idx="0">
                  <c:v>167.19</c:v>
                </c:pt>
                <c:pt idx="1">
                  <c:v>193.94</c:v>
                </c:pt>
                <c:pt idx="2">
                  <c:v>199.8</c:v>
                </c:pt>
                <c:pt idx="3">
                  <c:v>197.71</c:v>
                </c:pt>
                <c:pt idx="4">
                  <c:v>199.67</c:v>
                </c:pt>
              </c:numCache>
            </c:numRef>
          </c:val>
          <c:extLst xmlns:c16r2="http://schemas.microsoft.com/office/drawing/2015/06/chart">
            <c:ext xmlns:c16="http://schemas.microsoft.com/office/drawing/2014/chart" uri="{C3380CC4-5D6E-409C-BE32-E72D297353CC}">
              <c16:uniqueId val="{00000005-EE3E-4EDD-8600-D06D8136C9F6}"/>
            </c:ext>
          </c:extLst>
        </c:ser>
        <c:dLbls>
          <c:showLegendKey val="0"/>
          <c:showVal val="0"/>
          <c:showCatName val="0"/>
          <c:showSerName val="0"/>
          <c:showPercent val="0"/>
          <c:showBubbleSize val="0"/>
        </c:dLbls>
        <c:gapWidth val="150"/>
        <c:shape val="box"/>
        <c:axId val="262876904"/>
        <c:axId val="262877296"/>
        <c:axId val="0"/>
      </c:bar3DChart>
      <c:catAx>
        <c:axId val="262876904"/>
        <c:scaling>
          <c:orientation val="minMax"/>
        </c:scaling>
        <c:delete val="0"/>
        <c:axPos val="b"/>
        <c:numFmt formatCode="General" sourceLinked="1"/>
        <c:majorTickMark val="none"/>
        <c:minorTickMark val="none"/>
        <c:tickLblPos val="nextTo"/>
        <c:spPr>
          <a:ln w="6336">
            <a:noFill/>
          </a:ln>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262877296"/>
        <c:crosses val="autoZero"/>
        <c:auto val="1"/>
        <c:lblAlgn val="ctr"/>
        <c:lblOffset val="100"/>
        <c:noMultiLvlLbl val="0"/>
      </c:catAx>
      <c:valAx>
        <c:axId val="262877296"/>
        <c:scaling>
          <c:orientation val="minMax"/>
          <c:max val="180"/>
          <c:min val="50"/>
        </c:scaling>
        <c:delete val="1"/>
        <c:axPos val="l"/>
        <c:majorGridlines>
          <c:spPr>
            <a:ln w="9481" cap="flat" cmpd="sng" algn="ctr">
              <a:solidFill>
                <a:schemeClr val="tx1">
                  <a:lumMod val="15000"/>
                  <a:lumOff val="85000"/>
                </a:schemeClr>
              </a:solidFill>
              <a:round/>
            </a:ln>
            <a:effectLst/>
          </c:spPr>
        </c:majorGridlines>
        <c:numFmt formatCode="General" sourceLinked="1"/>
        <c:majorTickMark val="out"/>
        <c:minorTickMark val="none"/>
        <c:tickLblPos val="nextTo"/>
        <c:crossAx val="262876904"/>
        <c:crosses val="autoZero"/>
        <c:crossBetween val="between"/>
      </c:valAx>
      <c:spPr>
        <a:noFill/>
        <a:ln>
          <a:noFill/>
        </a:ln>
        <a:effectLst/>
      </c:spPr>
    </c:plotArea>
    <c:plotVisOnly val="1"/>
    <c:dispBlanksAs val="gap"/>
    <c:showDLblsOverMax val="0"/>
  </c:chart>
  <c:spPr>
    <a:solidFill>
      <a:schemeClr val="accent4">
        <a:lumMod val="20000"/>
        <a:lumOff val="80000"/>
      </a:schemeClr>
    </a:solidFill>
    <a:ln>
      <a:noFill/>
    </a:ln>
  </c:spPr>
  <c:txPr>
    <a:bodyPr/>
    <a:lstStyle/>
    <a:p>
      <a:pPr>
        <a:defRPr/>
      </a:pPr>
      <a:endParaRPr lang="ru-RU"/>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i="1">
                <a:latin typeface="Times New Roman" panose="02020603050405020304" pitchFamily="18" charset="0"/>
                <a:cs typeface="Times New Roman" panose="02020603050405020304" pitchFamily="18" charset="0"/>
              </a:defRPr>
            </a:pPr>
            <a:r>
              <a:rPr lang="ru-RU" sz="900" i="1" dirty="0">
                <a:latin typeface="Times New Roman" panose="02020603050405020304" pitchFamily="18" charset="0"/>
                <a:cs typeface="Times New Roman" panose="02020603050405020304" pitchFamily="18" charset="0"/>
              </a:rPr>
              <a:t>Расходы бюджета муниципального образования на содержание органов местного самоуправления в расчете на 1 жителя, </a:t>
            </a:r>
            <a:r>
              <a:rPr lang="ru-RU" sz="900" i="1" baseline="0" dirty="0">
                <a:latin typeface="Times New Roman" panose="02020603050405020304" pitchFamily="18" charset="0"/>
                <a:cs typeface="Times New Roman" panose="02020603050405020304" pitchFamily="18" charset="0"/>
              </a:rPr>
              <a:t> в рублях</a:t>
            </a:r>
            <a:endParaRPr lang="ru-RU" sz="900" i="1" dirty="0">
              <a:latin typeface="Times New Roman" panose="02020603050405020304" pitchFamily="18" charset="0"/>
              <a:cs typeface="Times New Roman" panose="02020603050405020304" pitchFamily="18" charset="0"/>
            </a:endParaRPr>
          </a:p>
        </c:rich>
      </c:tx>
      <c:layout>
        <c:manualLayout>
          <c:xMode val="edge"/>
          <c:yMode val="edge"/>
          <c:x val="9.4078356133004318E-2"/>
          <c:y val="4.4692737430167594E-3"/>
        </c:manualLayout>
      </c:layout>
      <c:overlay val="0"/>
    </c:title>
    <c:autoTitleDeleted val="0"/>
    <c:view3D>
      <c:rotX val="15"/>
      <c:rotY val="20"/>
      <c:rAngAx val="0"/>
    </c:view3D>
    <c:floor>
      <c:thickness val="0"/>
    </c:floor>
    <c:sideWall>
      <c:thickness val="0"/>
      <c:spPr>
        <a:noFill/>
        <a:ln w="15611">
          <a:noFill/>
        </a:ln>
      </c:spPr>
    </c:sideWall>
    <c:backWall>
      <c:thickness val="0"/>
      <c:spPr>
        <a:noFill/>
        <a:ln w="15611">
          <a:noFill/>
        </a:ln>
      </c:spPr>
    </c:backWall>
    <c:plotArea>
      <c:layout>
        <c:manualLayout>
          <c:layoutTarget val="inner"/>
          <c:xMode val="edge"/>
          <c:yMode val="edge"/>
          <c:x val="0.11918186789151355"/>
          <c:y val="0.23230384610590346"/>
          <c:w val="0.88047553337048134"/>
          <c:h val="0.61674420996210622"/>
        </c:manualLayout>
      </c:layout>
      <c:bar3DChart>
        <c:barDir val="col"/>
        <c:grouping val="clustered"/>
        <c:varyColors val="0"/>
        <c:ser>
          <c:idx val="0"/>
          <c:order val="0"/>
          <c:tx>
            <c:strRef>
              <c:f>Лист1!$B$1</c:f>
              <c:strCache>
                <c:ptCount val="1"/>
                <c:pt idx="0">
                  <c:v>Расходы бюджета муниципального образования на содержание органов местного самоуправления в расчете на 1 жителя, ру</c:v>
                </c:pt>
              </c:strCache>
            </c:strRef>
          </c:tx>
          <c:spPr>
            <a:solidFill>
              <a:schemeClr val="accent6">
                <a:lumMod val="60000"/>
                <a:lumOff val="40000"/>
              </a:schemeClr>
            </a:solidFill>
            <a:ln>
              <a:solidFill>
                <a:schemeClr val="tx1"/>
              </a:solidFill>
            </a:ln>
          </c:spPr>
          <c:invertIfNegative val="0"/>
          <c:dLbls>
            <c:dLbl>
              <c:idx val="0"/>
              <c:layout>
                <c:manualLayout>
                  <c:x val="-2.8158577250833643E-2"/>
                  <c:y val="-1.682250333468054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ED5-4A4A-A58E-2CC4AD2D62D9}"/>
                </c:ext>
                <c:ext xmlns:c15="http://schemas.microsoft.com/office/drawing/2012/chart" uri="{CE6537A1-D6FC-4f65-9D91-7224C49458BB}"/>
              </c:extLst>
            </c:dLbl>
            <c:dLbl>
              <c:idx val="1"/>
              <c:layout>
                <c:manualLayout>
                  <c:x val="-2.6483926807712006E-2"/>
                  <c:y val="-7.3667028449830359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ED5-4A4A-A58E-2CC4AD2D62D9}"/>
                </c:ext>
                <c:ext xmlns:c15="http://schemas.microsoft.com/office/drawing/2012/chart" uri="{CE6537A1-D6FC-4f65-9D91-7224C49458BB}"/>
              </c:extLst>
            </c:dLbl>
            <c:dLbl>
              <c:idx val="2"/>
              <c:layout>
                <c:manualLayout>
                  <c:x val="-2.667654686921082E-2"/>
                  <c:y val="-2.771708259154920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4ED5-4A4A-A58E-2CC4AD2D62D9}"/>
                </c:ext>
                <c:ext xmlns:c15="http://schemas.microsoft.com/office/drawing/2012/chart" uri="{CE6537A1-D6FC-4f65-9D91-7224C49458BB}"/>
              </c:extLst>
            </c:dLbl>
            <c:dLbl>
              <c:idx val="3"/>
              <c:layout>
                <c:manualLayout>
                  <c:x val="-1.9266394961096701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4ED5-4A4A-A58E-2CC4AD2D62D9}"/>
                </c:ext>
                <c:ext xmlns:c15="http://schemas.microsoft.com/office/drawing/2012/chart" uri="{CE6537A1-D6FC-4f65-9D91-7224C49458BB}"/>
              </c:extLst>
            </c:dLbl>
            <c:dLbl>
              <c:idx val="4"/>
              <c:layout>
                <c:manualLayout>
                  <c:x val="-2.7243655604064096E-2"/>
                  <c:y val="-3.391717159631835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ED5-4A4A-A58E-2CC4AD2D62D9}"/>
                </c:ext>
                <c:ext xmlns:c15="http://schemas.microsoft.com/office/drawing/2012/chart" uri="{CE6537A1-D6FC-4f65-9D91-7224C49458BB}"/>
              </c:extLst>
            </c:dLbl>
            <c:spPr>
              <a:noFill/>
              <a:ln w="15579">
                <a:noFill/>
              </a:ln>
            </c:spPr>
            <c:txPr>
              <a:bodyPr/>
              <a:lstStyle/>
              <a:p>
                <a:pPr>
                  <a:defRPr sz="800" b="1">
                    <a:solidFill>
                      <a:schemeClr val="bg2">
                        <a:lumMod val="50000"/>
                      </a:schemeClr>
                    </a:solidFill>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Лист1!$A$2:$A$4</c:f>
              <c:strCache>
                <c:ptCount val="3"/>
                <c:pt idx="0">
                  <c:v>2018 год</c:v>
                </c:pt>
                <c:pt idx="1">
                  <c:v>2019 год </c:v>
                </c:pt>
                <c:pt idx="2">
                  <c:v>2020 год (оценка)</c:v>
                </c:pt>
              </c:strCache>
            </c:strRef>
          </c:cat>
          <c:val>
            <c:numRef>
              <c:f>Лист1!$B$2:$B$4</c:f>
              <c:numCache>
                <c:formatCode>#,##0.00</c:formatCode>
                <c:ptCount val="3"/>
                <c:pt idx="0">
                  <c:v>1052.1600000000001</c:v>
                </c:pt>
                <c:pt idx="1">
                  <c:v>1360</c:v>
                </c:pt>
                <c:pt idx="2">
                  <c:v>1392.91</c:v>
                </c:pt>
              </c:numCache>
            </c:numRef>
          </c:val>
          <c:extLst xmlns:c16r2="http://schemas.microsoft.com/office/drawing/2015/06/chart">
            <c:ext xmlns:c16="http://schemas.microsoft.com/office/drawing/2014/chart" uri="{C3380CC4-5D6E-409C-BE32-E72D297353CC}">
              <c16:uniqueId val="{00000005-4ED5-4A4A-A58E-2CC4AD2D62D9}"/>
            </c:ext>
          </c:extLst>
        </c:ser>
        <c:dLbls>
          <c:showLegendKey val="0"/>
          <c:showVal val="0"/>
          <c:showCatName val="0"/>
          <c:showSerName val="0"/>
          <c:showPercent val="0"/>
          <c:showBubbleSize val="0"/>
        </c:dLbls>
        <c:gapWidth val="150"/>
        <c:shape val="cylinder"/>
        <c:axId val="202746992"/>
        <c:axId val="202746600"/>
        <c:axId val="0"/>
      </c:bar3DChart>
      <c:catAx>
        <c:axId val="202746992"/>
        <c:scaling>
          <c:orientation val="minMax"/>
        </c:scaling>
        <c:delete val="0"/>
        <c:axPos val="b"/>
        <c:numFmt formatCode="General" sourceLinked="1"/>
        <c:majorTickMark val="out"/>
        <c:minorTickMark val="none"/>
        <c:tickLblPos val="nextTo"/>
        <c:txPr>
          <a:bodyPr/>
          <a:lstStyle/>
          <a:p>
            <a:pPr>
              <a:defRPr sz="800">
                <a:latin typeface="Times New Roman" panose="02020603050405020304" pitchFamily="18" charset="0"/>
                <a:cs typeface="Times New Roman" panose="02020603050405020304" pitchFamily="18" charset="0"/>
              </a:defRPr>
            </a:pPr>
            <a:endParaRPr lang="ru-RU"/>
          </a:p>
        </c:txPr>
        <c:crossAx val="202746600"/>
        <c:crosses val="autoZero"/>
        <c:auto val="1"/>
        <c:lblAlgn val="ctr"/>
        <c:lblOffset val="100"/>
        <c:noMultiLvlLbl val="0"/>
      </c:catAx>
      <c:valAx>
        <c:axId val="202746600"/>
        <c:scaling>
          <c:orientation val="minMax"/>
        </c:scaling>
        <c:delete val="0"/>
        <c:axPos val="l"/>
        <c:numFmt formatCode="#,##0.00" sourceLinked="1"/>
        <c:majorTickMark val="out"/>
        <c:minorTickMark val="none"/>
        <c:tickLblPos val="nextTo"/>
        <c:txPr>
          <a:bodyPr/>
          <a:lstStyle/>
          <a:p>
            <a:pPr>
              <a:defRPr sz="675"/>
            </a:pPr>
            <a:endParaRPr lang="ru-RU"/>
          </a:p>
        </c:txPr>
        <c:crossAx val="202746992"/>
        <c:crosses val="autoZero"/>
        <c:crossBetween val="between"/>
      </c:valAx>
      <c:spPr>
        <a:solidFill>
          <a:schemeClr val="bg1">
            <a:lumMod val="95000"/>
          </a:schemeClr>
        </a:solidFill>
      </c:spPr>
    </c:plotArea>
    <c:plotVisOnly val="1"/>
    <c:dispBlanksAs val="gap"/>
    <c:showDLblsOverMax val="0"/>
  </c:chart>
  <c:spPr>
    <a:ln w="0">
      <a:solidFill>
        <a:schemeClr val="bg1"/>
      </a:solidFill>
    </a:ln>
  </c:spPr>
  <c:txPr>
    <a:bodyPr/>
    <a:lstStyle/>
    <a:p>
      <a:pPr>
        <a:defRPr sz="1101"/>
      </a:pPr>
      <a:endParaRPr lang="ru-RU"/>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8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0"/>
          <c:y val="9.0712299952245584E-2"/>
          <c:w val="0.945565468874211"/>
          <c:h val="0.66990492979241345"/>
        </c:manualLayout>
      </c:layout>
      <c:bar3DChart>
        <c:barDir val="col"/>
        <c:grouping val="clustered"/>
        <c:varyColors val="0"/>
        <c:ser>
          <c:idx val="0"/>
          <c:order val="0"/>
          <c:tx>
            <c:strRef>
              <c:f>Лист1!$B$1</c:f>
              <c:strCache>
                <c:ptCount val="1"/>
                <c:pt idx="0">
                  <c:v>Столбец5</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invertIfNegative val="0"/>
          <c:dLbls>
            <c:dLbl>
              <c:idx val="0"/>
              <c:layout>
                <c:manualLayout>
                  <c:x val="5.934888675662906E-3"/>
                  <c:y val="0.34364631987441208"/>
                </c:manualLayout>
              </c:layout>
              <c:tx>
                <c:rich>
                  <a:bodyPr/>
                  <a:lstStyle/>
                  <a:p>
                    <a:r>
                      <a:rPr lang="en-US" dirty="0"/>
                      <a:t>1,57</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46F-4ED9-8A36-E4DBB1BD3FB9}"/>
                </c:ext>
                <c:ext xmlns:c15="http://schemas.microsoft.com/office/drawing/2012/chart" uri="{CE6537A1-D6FC-4f65-9D91-7224C49458BB}"/>
              </c:extLst>
            </c:dLbl>
            <c:dLbl>
              <c:idx val="1"/>
              <c:layout>
                <c:manualLayout>
                  <c:x val="1.634380393644486E-2"/>
                  <c:y val="0.41577452968832529"/>
                </c:manualLayout>
              </c:layout>
              <c:tx>
                <c:rich>
                  <a:bodyPr/>
                  <a:lstStyle/>
                  <a:p>
                    <a:r>
                      <a:rPr lang="en-US" dirty="0"/>
                      <a:t>1,74</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46F-4ED9-8A36-E4DBB1BD3FB9}"/>
                </c:ext>
                <c:ext xmlns:c15="http://schemas.microsoft.com/office/drawing/2012/chart" uri="{CE6537A1-D6FC-4f65-9D91-7224C49458BB}"/>
              </c:extLst>
            </c:dLbl>
            <c:dLbl>
              <c:idx val="2"/>
              <c:layout>
                <c:manualLayout>
                  <c:x val="-7.6880202032157882E-3"/>
                  <c:y val="0.46668856014520521"/>
                </c:manualLayout>
              </c:layout>
              <c:tx>
                <c:rich>
                  <a:bodyPr/>
                  <a:lstStyle/>
                  <a:p>
                    <a:r>
                      <a:rPr lang="en-US" b="1" dirty="0">
                        <a:solidFill>
                          <a:srgbClr val="7030A0"/>
                        </a:solidFill>
                        <a:latin typeface="Times New Roman" panose="02020603050405020304" pitchFamily="18" charset="0"/>
                        <a:cs typeface="Times New Roman" panose="02020603050405020304" pitchFamily="18" charset="0"/>
                      </a:rPr>
                      <a:t>1,85</a:t>
                    </a:r>
                    <a:endParaRPr lang="en-US" dirty="0"/>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2-746F-4ED9-8A36-E4DBB1BD3FB9}"/>
                </c:ext>
                <c:ext xmlns:c15="http://schemas.microsoft.com/office/drawing/2012/chart" uri="{CE6537A1-D6FC-4f65-9D91-7224C49458BB}"/>
              </c:extLst>
            </c:dLbl>
            <c:dLbl>
              <c:idx val="3"/>
              <c:layout>
                <c:manualLayout>
                  <c:x val="3.3107699710980697E-4"/>
                  <c:y val="0.47093139601661188"/>
                </c:manualLayout>
              </c:layout>
              <c:tx>
                <c:rich>
                  <a:bodyPr/>
                  <a:lstStyle/>
                  <a:p>
                    <a:r>
                      <a:rPr lang="en-US" dirty="0"/>
                      <a:t>1,88</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746F-4ED9-8A36-E4DBB1BD3FB9}"/>
                </c:ext>
                <c:ext xmlns:c15="http://schemas.microsoft.com/office/drawing/2012/chart" uri="{CE6537A1-D6FC-4f65-9D91-7224C49458BB}"/>
              </c:extLst>
            </c:dLbl>
            <c:dLbl>
              <c:idx val="4"/>
              <c:layout>
                <c:manualLayout>
                  <c:x val="1.4986994616421226E-3"/>
                  <c:y val="0.47599573845556103"/>
                </c:manualLayout>
              </c:layout>
              <c:tx>
                <c:rich>
                  <a:bodyPr/>
                  <a:lstStyle/>
                  <a:p>
                    <a:r>
                      <a:rPr lang="en-US" dirty="0"/>
                      <a:t>1,95</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746F-4ED9-8A36-E4DBB1BD3FB9}"/>
                </c:ext>
                <c:ext xmlns:c15="http://schemas.microsoft.com/office/drawing/2012/chart" uri="{CE6537A1-D6FC-4f65-9D91-7224C49458BB}"/>
              </c:extLst>
            </c:dLbl>
            <c:spPr>
              <a:noFill/>
              <a:ln w="25342">
                <a:noFill/>
              </a:ln>
            </c:spPr>
            <c:txPr>
              <a:bodyPr rot="0" spcFirstLastPara="1" vertOverflow="ellipsis" vert="horz" wrap="square" lIns="38100" tIns="19050" rIns="38100" bIns="19050" anchor="ctr" anchorCtr="1">
                <a:spAutoFit/>
              </a:bodyPr>
              <a:lstStyle/>
              <a:p>
                <a:pPr>
                  <a:defRPr sz="896" b="1" i="0" u="none" strike="noStrike" kern="1200" baseline="0">
                    <a:solidFill>
                      <a:srgbClr val="7030A0"/>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Лист1!$A$2:$A$6</c:f>
              <c:strCache>
                <c:ptCount val="5"/>
                <c:pt idx="0">
                  <c:v>2018 (отчет)</c:v>
                </c:pt>
                <c:pt idx="1">
                  <c:v>2019 (отчет)</c:v>
                </c:pt>
                <c:pt idx="2">
                  <c:v>2020 (план)</c:v>
                </c:pt>
                <c:pt idx="3">
                  <c:v>2021 (план)</c:v>
                </c:pt>
                <c:pt idx="4">
                  <c:v>2022 (план)</c:v>
                </c:pt>
              </c:strCache>
            </c:strRef>
          </c:cat>
          <c:val>
            <c:numRef>
              <c:f>Лист1!$B$2:$B$6</c:f>
              <c:numCache>
                <c:formatCode>General</c:formatCode>
                <c:ptCount val="5"/>
                <c:pt idx="0">
                  <c:v>1.74</c:v>
                </c:pt>
                <c:pt idx="1">
                  <c:v>1.85</c:v>
                </c:pt>
                <c:pt idx="2">
                  <c:v>2.02</c:v>
                </c:pt>
                <c:pt idx="3">
                  <c:v>2.04</c:v>
                </c:pt>
                <c:pt idx="4">
                  <c:v>2.1</c:v>
                </c:pt>
              </c:numCache>
            </c:numRef>
          </c:val>
          <c:extLst xmlns:c16r2="http://schemas.microsoft.com/office/drawing/2015/06/chart">
            <c:ext xmlns:c16="http://schemas.microsoft.com/office/drawing/2014/chart" uri="{C3380CC4-5D6E-409C-BE32-E72D297353CC}">
              <c16:uniqueId val="{00000005-746F-4ED9-8A36-E4DBB1BD3FB9}"/>
            </c:ext>
          </c:extLst>
        </c:ser>
        <c:dLbls>
          <c:showLegendKey val="0"/>
          <c:showVal val="0"/>
          <c:showCatName val="0"/>
          <c:showSerName val="0"/>
          <c:showPercent val="0"/>
          <c:showBubbleSize val="0"/>
        </c:dLbls>
        <c:gapWidth val="150"/>
        <c:shape val="box"/>
        <c:axId val="263675368"/>
        <c:axId val="263675760"/>
        <c:axId val="0"/>
      </c:bar3DChart>
      <c:catAx>
        <c:axId val="263675368"/>
        <c:scaling>
          <c:orientation val="minMax"/>
        </c:scaling>
        <c:delete val="0"/>
        <c:axPos val="b"/>
        <c:numFmt formatCode="General" sourceLinked="1"/>
        <c:majorTickMark val="none"/>
        <c:minorTickMark val="none"/>
        <c:tickLblPos val="nextTo"/>
        <c:spPr>
          <a:ln w="6336">
            <a:noFill/>
          </a:ln>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263675760"/>
        <c:crosses val="autoZero"/>
        <c:auto val="1"/>
        <c:lblAlgn val="ctr"/>
        <c:lblOffset val="100"/>
        <c:noMultiLvlLbl val="0"/>
      </c:catAx>
      <c:valAx>
        <c:axId val="263675760"/>
        <c:scaling>
          <c:orientation val="minMax"/>
          <c:max val="2"/>
          <c:min val="0.5"/>
        </c:scaling>
        <c:delete val="1"/>
        <c:axPos val="l"/>
        <c:majorGridlines>
          <c:spPr>
            <a:ln w="9481" cap="flat" cmpd="sng" algn="ctr">
              <a:solidFill>
                <a:schemeClr val="tx1">
                  <a:lumMod val="15000"/>
                  <a:lumOff val="85000"/>
                </a:schemeClr>
              </a:solidFill>
              <a:round/>
            </a:ln>
            <a:effectLst/>
          </c:spPr>
        </c:majorGridlines>
        <c:numFmt formatCode="General" sourceLinked="1"/>
        <c:majorTickMark val="out"/>
        <c:minorTickMark val="none"/>
        <c:tickLblPos val="nextTo"/>
        <c:crossAx val="263675368"/>
        <c:crosses val="autoZero"/>
        <c:crossBetween val="between"/>
      </c:valAx>
      <c:spPr>
        <a:noFill/>
        <a:ln>
          <a:noFill/>
        </a:ln>
        <a:effectLst/>
      </c:spPr>
    </c:plotArea>
    <c:plotVisOnly val="1"/>
    <c:dispBlanksAs val="gap"/>
    <c:showDLblsOverMax val="0"/>
  </c:chart>
  <c:spPr>
    <a:solidFill>
      <a:schemeClr val="accent4">
        <a:lumMod val="20000"/>
        <a:lumOff val="80000"/>
      </a:schemeClr>
    </a:solidFill>
    <a:ln>
      <a:noFill/>
    </a:ln>
  </c:spPr>
  <c:txPr>
    <a:bodyPr/>
    <a:lstStyle/>
    <a:p>
      <a:pPr>
        <a:defRPr/>
      </a:pPr>
      <a:endParaRPr lang="ru-RU"/>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8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2.4642800663997353E-2"/>
          <c:y val="5.7761759434190769E-2"/>
          <c:w val="0.945565468874211"/>
          <c:h val="0.66990492979241345"/>
        </c:manualLayout>
      </c:layout>
      <c:bar3DChart>
        <c:barDir val="col"/>
        <c:grouping val="clustered"/>
        <c:varyColors val="0"/>
        <c:ser>
          <c:idx val="0"/>
          <c:order val="0"/>
          <c:tx>
            <c:strRef>
              <c:f>Лист1!$B$1</c:f>
              <c:strCache>
                <c:ptCount val="1"/>
                <c:pt idx="0">
                  <c:v>Столбец5</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invertIfNegative val="0"/>
          <c:dLbls>
            <c:dLbl>
              <c:idx val="0"/>
              <c:layout>
                <c:manualLayout>
                  <c:x val="-2.2581149033643245E-4"/>
                  <c:y val="0.21211840786080557"/>
                </c:manualLayout>
              </c:layout>
              <c:tx>
                <c:rich>
                  <a:bodyPr/>
                  <a:lstStyle/>
                  <a:p>
                    <a:r>
                      <a:rPr lang="en-US" dirty="0" smtClean="0"/>
                      <a:t>21,47</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F1C-4667-A6E7-96AF53794A80}"/>
                </c:ext>
                <c:ext xmlns:c15="http://schemas.microsoft.com/office/drawing/2012/chart" uri="{CE6537A1-D6FC-4f65-9D91-7224C49458BB}"/>
              </c:extLst>
            </c:dLbl>
            <c:dLbl>
              <c:idx val="1"/>
              <c:layout>
                <c:manualLayout>
                  <c:x val="1.0183103770445521E-2"/>
                  <c:y val="0.39031751445988538"/>
                </c:manualLayout>
              </c:layout>
              <c:tx>
                <c:rich>
                  <a:bodyPr/>
                  <a:lstStyle/>
                  <a:p>
                    <a:r>
                      <a:rPr lang="en-US" dirty="0" smtClean="0"/>
                      <a:t>19,12</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F1C-4667-A6E7-96AF53794A80}"/>
                </c:ext>
                <c:ext xmlns:c15="http://schemas.microsoft.com/office/drawing/2012/chart" uri="{CE6537A1-D6FC-4f65-9D91-7224C49458BB}"/>
              </c:extLst>
            </c:dLbl>
            <c:dLbl>
              <c:idx val="2"/>
              <c:layout>
                <c:manualLayout>
                  <c:x val="4.6333801287829447E-3"/>
                  <c:y val="0.25878960244627891"/>
                </c:manualLayout>
              </c:layout>
              <c:tx>
                <c:rich>
                  <a:bodyPr/>
                  <a:lstStyle/>
                  <a:p>
                    <a:r>
                      <a:rPr lang="en-US" b="1" dirty="0" smtClean="0">
                        <a:solidFill>
                          <a:srgbClr val="7030A0"/>
                        </a:solidFill>
                        <a:latin typeface="Times New Roman" panose="02020603050405020304" pitchFamily="18" charset="0"/>
                        <a:cs typeface="Times New Roman" panose="02020603050405020304" pitchFamily="18" charset="0"/>
                      </a:rPr>
                      <a:t>18,80</a:t>
                    </a:r>
                    <a:endParaRPr lang="en-US" dirty="0"/>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2-8F1C-4667-A6E7-96AF53794A80}"/>
                </c:ext>
                <c:ext xmlns:c15="http://schemas.microsoft.com/office/drawing/2012/chart" uri="{CE6537A1-D6FC-4f65-9D91-7224C49458BB}"/>
              </c:extLst>
            </c:dLbl>
            <c:dLbl>
              <c:idx val="3"/>
              <c:layout>
                <c:manualLayout>
                  <c:x val="6.4917771631091449E-3"/>
                  <c:y val="0.28848945354612548"/>
                </c:manualLayout>
              </c:layout>
              <c:tx>
                <c:rich>
                  <a:bodyPr/>
                  <a:lstStyle/>
                  <a:p>
                    <a:r>
                      <a:rPr lang="en-US" dirty="0" smtClean="0"/>
                      <a:t>18,74</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F1C-4667-A6E7-96AF53794A80}"/>
                </c:ext>
                <c:ext xmlns:c15="http://schemas.microsoft.com/office/drawing/2012/chart" uri="{CE6537A1-D6FC-4f65-9D91-7224C49458BB}"/>
              </c:extLst>
            </c:dLbl>
            <c:dLbl>
              <c:idx val="4"/>
              <c:layout>
                <c:manualLayout>
                  <c:x val="1.690044987664047E-2"/>
                  <c:y val="0.29355379598507458"/>
                </c:manualLayout>
              </c:layout>
              <c:tx>
                <c:rich>
                  <a:bodyPr/>
                  <a:lstStyle/>
                  <a:p>
                    <a:r>
                      <a:rPr lang="en-US" dirty="0" smtClean="0"/>
                      <a:t>18,77</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8F1C-4667-A6E7-96AF53794A80}"/>
                </c:ext>
                <c:ext xmlns:c15="http://schemas.microsoft.com/office/drawing/2012/chart" uri="{CE6537A1-D6FC-4f65-9D91-7224C49458BB}"/>
              </c:extLst>
            </c:dLbl>
            <c:spPr>
              <a:noFill/>
              <a:ln w="25342">
                <a:noFill/>
              </a:ln>
            </c:spPr>
            <c:txPr>
              <a:bodyPr rot="0" spcFirstLastPara="1" vertOverflow="ellipsis" vert="horz" wrap="square" lIns="38100" tIns="19050" rIns="38100" bIns="19050" anchor="ctr" anchorCtr="1">
                <a:spAutoFit/>
              </a:bodyPr>
              <a:lstStyle/>
              <a:p>
                <a:pPr>
                  <a:defRPr sz="896" b="1" i="0" u="none" strike="noStrike" kern="1200" baseline="0">
                    <a:solidFill>
                      <a:srgbClr val="7030A0"/>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Лист1!$A$2:$A$6</c:f>
              <c:strCache>
                <c:ptCount val="5"/>
                <c:pt idx="0">
                  <c:v>2018 (отчет)</c:v>
                </c:pt>
                <c:pt idx="1">
                  <c:v>2019 (отчет)</c:v>
                </c:pt>
                <c:pt idx="2">
                  <c:v>2020 (план)</c:v>
                </c:pt>
                <c:pt idx="3">
                  <c:v>2021 (план)</c:v>
                </c:pt>
                <c:pt idx="4">
                  <c:v>2022 (план)</c:v>
                </c:pt>
              </c:strCache>
            </c:strRef>
          </c:cat>
          <c:val>
            <c:numRef>
              <c:f>Лист1!$B$2:$B$6</c:f>
              <c:numCache>
                <c:formatCode>General</c:formatCode>
                <c:ptCount val="5"/>
                <c:pt idx="0">
                  <c:v>21.47</c:v>
                </c:pt>
                <c:pt idx="1">
                  <c:v>19.12</c:v>
                </c:pt>
                <c:pt idx="2">
                  <c:v>18.8</c:v>
                </c:pt>
                <c:pt idx="3">
                  <c:v>18.739999999999998</c:v>
                </c:pt>
                <c:pt idx="4">
                  <c:v>18.77</c:v>
                </c:pt>
              </c:numCache>
            </c:numRef>
          </c:val>
          <c:extLst xmlns:c16r2="http://schemas.microsoft.com/office/drawing/2015/06/chart">
            <c:ext xmlns:c16="http://schemas.microsoft.com/office/drawing/2014/chart" uri="{C3380CC4-5D6E-409C-BE32-E72D297353CC}">
              <c16:uniqueId val="{00000005-8F1C-4667-A6E7-96AF53794A80}"/>
            </c:ext>
          </c:extLst>
        </c:ser>
        <c:dLbls>
          <c:showLegendKey val="0"/>
          <c:showVal val="0"/>
          <c:showCatName val="0"/>
          <c:showSerName val="0"/>
          <c:showPercent val="0"/>
          <c:showBubbleSize val="0"/>
        </c:dLbls>
        <c:gapWidth val="150"/>
        <c:shape val="box"/>
        <c:axId val="263677328"/>
        <c:axId val="263677720"/>
        <c:axId val="0"/>
      </c:bar3DChart>
      <c:catAx>
        <c:axId val="263677328"/>
        <c:scaling>
          <c:orientation val="minMax"/>
        </c:scaling>
        <c:delete val="0"/>
        <c:axPos val="b"/>
        <c:numFmt formatCode="General" sourceLinked="1"/>
        <c:majorTickMark val="none"/>
        <c:minorTickMark val="none"/>
        <c:tickLblPos val="nextTo"/>
        <c:spPr>
          <a:ln w="6336">
            <a:noFill/>
          </a:ln>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263677720"/>
        <c:crosses val="autoZero"/>
        <c:auto val="1"/>
        <c:lblAlgn val="ctr"/>
        <c:lblOffset val="100"/>
        <c:tickLblSkip val="1"/>
        <c:noMultiLvlLbl val="0"/>
      </c:catAx>
      <c:valAx>
        <c:axId val="263677720"/>
        <c:scaling>
          <c:orientation val="minMax"/>
          <c:max val="20"/>
          <c:min val="8"/>
        </c:scaling>
        <c:delete val="1"/>
        <c:axPos val="l"/>
        <c:majorGridlines>
          <c:spPr>
            <a:ln w="9481" cap="flat" cmpd="sng" algn="ctr">
              <a:solidFill>
                <a:schemeClr val="tx1">
                  <a:lumMod val="15000"/>
                  <a:lumOff val="85000"/>
                </a:schemeClr>
              </a:solidFill>
              <a:round/>
            </a:ln>
            <a:effectLst/>
          </c:spPr>
        </c:majorGridlines>
        <c:numFmt formatCode="General" sourceLinked="1"/>
        <c:majorTickMark val="out"/>
        <c:minorTickMark val="none"/>
        <c:tickLblPos val="nextTo"/>
        <c:crossAx val="263677328"/>
        <c:crosses val="autoZero"/>
        <c:crossBetween val="between"/>
      </c:valAx>
      <c:spPr>
        <a:noFill/>
        <a:ln>
          <a:noFill/>
        </a:ln>
        <a:effectLst/>
      </c:spPr>
    </c:plotArea>
    <c:plotVisOnly val="1"/>
    <c:dispBlanksAs val="gap"/>
    <c:showDLblsOverMax val="0"/>
  </c:chart>
  <c:spPr>
    <a:solidFill>
      <a:schemeClr val="accent4">
        <a:lumMod val="20000"/>
        <a:lumOff val="80000"/>
      </a:schemeClr>
    </a:solidFill>
    <a:ln>
      <a:noFill/>
    </a:ln>
  </c:spPr>
  <c:txPr>
    <a:bodyPr/>
    <a:lstStyle/>
    <a:p>
      <a:pPr>
        <a:defRPr/>
      </a:pPr>
      <a:endParaRPr lang="ru-RU"/>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8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0"/>
          <c:y val="7.2526955479326125E-2"/>
          <c:w val="0.945565468874211"/>
          <c:h val="0.65011352816230861"/>
        </c:manualLayout>
      </c:layout>
      <c:bar3DChart>
        <c:barDir val="col"/>
        <c:grouping val="clustered"/>
        <c:varyColors val="0"/>
        <c:ser>
          <c:idx val="0"/>
          <c:order val="0"/>
          <c:tx>
            <c:strRef>
              <c:f>Лист1!$B$1</c:f>
              <c:strCache>
                <c:ptCount val="1"/>
                <c:pt idx="0">
                  <c:v>Столбец5</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invertIfNegative val="0"/>
          <c:dLbls>
            <c:dLbl>
              <c:idx val="0"/>
              <c:layout>
                <c:manualLayout>
                  <c:x val="-2.2581149033643245E-4"/>
                  <c:y val="0.21211840786080557"/>
                </c:manualLayout>
              </c:layout>
              <c:tx>
                <c:rich>
                  <a:bodyPr/>
                  <a:lstStyle/>
                  <a:p>
                    <a:r>
                      <a:rPr lang="en-US" dirty="0" smtClean="0"/>
                      <a:t>187,19</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E8D-4977-ABB3-002744A12CEB}"/>
                </c:ext>
                <c:ext xmlns:c15="http://schemas.microsoft.com/office/drawing/2012/chart" uri="{CE6537A1-D6FC-4f65-9D91-7224C49458BB}"/>
              </c:extLst>
            </c:dLbl>
            <c:dLbl>
              <c:idx val="1"/>
              <c:layout>
                <c:manualLayout>
                  <c:x val="1.0183103770445521E-2"/>
                  <c:y val="0.39031751445988538"/>
                </c:manualLayout>
              </c:layout>
              <c:tx>
                <c:rich>
                  <a:bodyPr/>
                  <a:lstStyle/>
                  <a:p>
                    <a:r>
                      <a:rPr lang="en-US" dirty="0" smtClean="0"/>
                      <a:t>195,98</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E8D-4977-ABB3-002744A12CEB}"/>
                </c:ext>
                <c:ext xmlns:c15="http://schemas.microsoft.com/office/drawing/2012/chart" uri="{CE6537A1-D6FC-4f65-9D91-7224C49458BB}"/>
              </c:extLst>
            </c:dLbl>
            <c:dLbl>
              <c:idx val="2"/>
              <c:layout>
                <c:manualLayout>
                  <c:x val="4.6333801287829447E-3"/>
                  <c:y val="0.25878960244627891"/>
                </c:manualLayout>
              </c:layout>
              <c:tx>
                <c:rich>
                  <a:bodyPr/>
                  <a:lstStyle/>
                  <a:p>
                    <a:r>
                      <a:rPr lang="en-US" b="1" dirty="0" smtClean="0">
                        <a:solidFill>
                          <a:srgbClr val="7030A0"/>
                        </a:solidFill>
                        <a:latin typeface="Times New Roman" panose="02020603050405020304" pitchFamily="18" charset="0"/>
                        <a:cs typeface="Times New Roman" panose="02020603050405020304" pitchFamily="18" charset="0"/>
                      </a:rPr>
                      <a:t>158,44</a:t>
                    </a:r>
                    <a:endParaRPr lang="en-US" dirty="0"/>
                  </a:p>
                </c:rich>
              </c:tx>
              <c:showLegendKey val="0"/>
              <c:showVal val="0"/>
              <c:showCatName val="0"/>
              <c:showSerName val="0"/>
              <c:showPercent val="0"/>
              <c:showBubbleSize val="0"/>
              <c:extLst>
                <c:ext xmlns:c15="http://schemas.microsoft.com/office/drawing/2012/chart" uri="{CE6537A1-D6FC-4f65-9D91-7224C49458BB}"/>
              </c:extLst>
            </c:dLbl>
            <c:dLbl>
              <c:idx val="3"/>
              <c:layout>
                <c:manualLayout>
                  <c:x val="6.4917771631091449E-3"/>
                  <c:y val="0.28848945354612548"/>
                </c:manualLayout>
              </c:layout>
              <c:tx>
                <c:rich>
                  <a:bodyPr/>
                  <a:lstStyle/>
                  <a:p>
                    <a:r>
                      <a:rPr lang="en-US" dirty="0" smtClean="0"/>
                      <a:t>180,64</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E8D-4977-ABB3-002744A12CEB}"/>
                </c:ext>
                <c:ext xmlns:c15="http://schemas.microsoft.com/office/drawing/2012/chart" uri="{CE6537A1-D6FC-4f65-9D91-7224C49458BB}"/>
              </c:extLst>
            </c:dLbl>
            <c:dLbl>
              <c:idx val="4"/>
              <c:layout>
                <c:manualLayout>
                  <c:x val="1.690044987664047E-2"/>
                  <c:y val="0.29355379598507458"/>
                </c:manualLayout>
              </c:layout>
              <c:tx>
                <c:rich>
                  <a:bodyPr/>
                  <a:lstStyle/>
                  <a:p>
                    <a:r>
                      <a:rPr lang="en-US" dirty="0" smtClean="0"/>
                      <a:t>152,93</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E8D-4977-ABB3-002744A12CEB}"/>
                </c:ext>
                <c:ext xmlns:c15="http://schemas.microsoft.com/office/drawing/2012/chart" uri="{CE6537A1-D6FC-4f65-9D91-7224C49458BB}"/>
              </c:extLst>
            </c:dLbl>
            <c:spPr>
              <a:noFill/>
              <a:ln w="25342">
                <a:noFill/>
              </a:ln>
            </c:spPr>
            <c:txPr>
              <a:bodyPr rot="0" spcFirstLastPara="1" vertOverflow="ellipsis" vert="horz" wrap="square" lIns="38100" tIns="19050" rIns="38100" bIns="19050" anchor="ctr" anchorCtr="1">
                <a:spAutoFit/>
              </a:bodyPr>
              <a:lstStyle/>
              <a:p>
                <a:pPr>
                  <a:defRPr sz="896" b="1" i="0" u="none" strike="noStrike" kern="1200" baseline="0">
                    <a:solidFill>
                      <a:srgbClr val="7030A0"/>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Лист1!$A$2:$A$6</c:f>
              <c:strCache>
                <c:ptCount val="5"/>
                <c:pt idx="0">
                  <c:v>2018 (отчет)</c:v>
                </c:pt>
                <c:pt idx="1">
                  <c:v>2019 (отчет)</c:v>
                </c:pt>
                <c:pt idx="2">
                  <c:v>2020 (план)</c:v>
                </c:pt>
                <c:pt idx="3">
                  <c:v>2021 (план)</c:v>
                </c:pt>
                <c:pt idx="4">
                  <c:v>2022 (план)</c:v>
                </c:pt>
              </c:strCache>
            </c:strRef>
          </c:cat>
          <c:val>
            <c:numRef>
              <c:f>Лист1!$B$2:$B$6</c:f>
              <c:numCache>
                <c:formatCode>General</c:formatCode>
                <c:ptCount val="5"/>
                <c:pt idx="0">
                  <c:v>187.19</c:v>
                </c:pt>
                <c:pt idx="1">
                  <c:v>221.53</c:v>
                </c:pt>
                <c:pt idx="2">
                  <c:v>158.44</c:v>
                </c:pt>
                <c:pt idx="3">
                  <c:v>180.64</c:v>
                </c:pt>
                <c:pt idx="4">
                  <c:v>152.93</c:v>
                </c:pt>
              </c:numCache>
            </c:numRef>
          </c:val>
          <c:extLst xmlns:c16r2="http://schemas.microsoft.com/office/drawing/2015/06/chart">
            <c:ext xmlns:c16="http://schemas.microsoft.com/office/drawing/2014/chart" uri="{C3380CC4-5D6E-409C-BE32-E72D297353CC}">
              <c16:uniqueId val="{00000005-EE8D-4977-ABB3-002744A12CEB}"/>
            </c:ext>
          </c:extLst>
        </c:ser>
        <c:dLbls>
          <c:showLegendKey val="0"/>
          <c:showVal val="0"/>
          <c:showCatName val="0"/>
          <c:showSerName val="0"/>
          <c:showPercent val="0"/>
          <c:showBubbleSize val="0"/>
        </c:dLbls>
        <c:gapWidth val="150"/>
        <c:shape val="box"/>
        <c:axId val="263678896"/>
        <c:axId val="263679288"/>
        <c:axId val="0"/>
      </c:bar3DChart>
      <c:catAx>
        <c:axId val="263678896"/>
        <c:scaling>
          <c:orientation val="minMax"/>
        </c:scaling>
        <c:delete val="0"/>
        <c:axPos val="b"/>
        <c:numFmt formatCode="General" sourceLinked="1"/>
        <c:majorTickMark val="none"/>
        <c:minorTickMark val="none"/>
        <c:tickLblPos val="nextTo"/>
        <c:spPr>
          <a:ln w="6336">
            <a:noFill/>
          </a:ln>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263679288"/>
        <c:crosses val="autoZero"/>
        <c:auto val="1"/>
        <c:lblAlgn val="ctr"/>
        <c:lblOffset val="100"/>
        <c:tickLblSkip val="1"/>
        <c:noMultiLvlLbl val="0"/>
      </c:catAx>
      <c:valAx>
        <c:axId val="263679288"/>
        <c:scaling>
          <c:orientation val="minMax"/>
          <c:max val="190"/>
          <c:min val="80"/>
        </c:scaling>
        <c:delete val="1"/>
        <c:axPos val="l"/>
        <c:majorGridlines>
          <c:spPr>
            <a:ln w="9481" cap="flat" cmpd="sng" algn="ctr">
              <a:solidFill>
                <a:schemeClr val="tx1">
                  <a:lumMod val="15000"/>
                  <a:lumOff val="85000"/>
                </a:schemeClr>
              </a:solidFill>
              <a:round/>
            </a:ln>
            <a:effectLst/>
          </c:spPr>
        </c:majorGridlines>
        <c:numFmt formatCode="General" sourceLinked="1"/>
        <c:majorTickMark val="out"/>
        <c:minorTickMark val="none"/>
        <c:tickLblPos val="nextTo"/>
        <c:crossAx val="263678896"/>
        <c:crosses val="autoZero"/>
        <c:crossBetween val="between"/>
      </c:valAx>
      <c:spPr>
        <a:noFill/>
        <a:ln>
          <a:noFill/>
        </a:ln>
        <a:effectLst/>
      </c:spPr>
    </c:plotArea>
    <c:plotVisOnly val="1"/>
    <c:dispBlanksAs val="gap"/>
    <c:showDLblsOverMax val="0"/>
  </c:chart>
  <c:spPr>
    <a:solidFill>
      <a:schemeClr val="accent4">
        <a:lumMod val="20000"/>
        <a:lumOff val="80000"/>
      </a:schemeClr>
    </a:solidFill>
    <a:ln>
      <a:noFill/>
    </a:ln>
  </c:spPr>
  <c:txPr>
    <a:bodyPr/>
    <a:lstStyle/>
    <a:p>
      <a:pPr>
        <a:defRPr/>
      </a:pPr>
      <a:endParaRPr lang="ru-RU"/>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8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0"/>
          <c:y val="7.2526955479326125E-2"/>
          <c:w val="0.945565468874211"/>
          <c:h val="0.65011352816230861"/>
        </c:manualLayout>
      </c:layout>
      <c:bar3DChart>
        <c:barDir val="col"/>
        <c:grouping val="clustered"/>
        <c:varyColors val="0"/>
        <c:ser>
          <c:idx val="0"/>
          <c:order val="0"/>
          <c:tx>
            <c:strRef>
              <c:f>Лист1!$B$1</c:f>
              <c:strCache>
                <c:ptCount val="1"/>
                <c:pt idx="0">
                  <c:v>Столбец5</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invertIfNegative val="0"/>
          <c:dLbls>
            <c:dLbl>
              <c:idx val="0"/>
              <c:layout>
                <c:manualLayout>
                  <c:x val="-2.2581149033643245E-4"/>
                  <c:y val="0.21211840786080557"/>
                </c:manualLayout>
              </c:layout>
              <c:tx>
                <c:rich>
                  <a:bodyPr/>
                  <a:lstStyle/>
                  <a:p>
                    <a:r>
                      <a:rPr lang="en-US" dirty="0" smtClean="0"/>
                      <a:t>160,06</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E8D-4977-ABB3-002744A12CEB}"/>
                </c:ext>
                <c:ext xmlns:c15="http://schemas.microsoft.com/office/drawing/2012/chart" uri="{CE6537A1-D6FC-4f65-9D91-7224C49458BB}"/>
              </c:extLst>
            </c:dLbl>
            <c:dLbl>
              <c:idx val="1"/>
              <c:layout>
                <c:manualLayout>
                  <c:x val="1.0183103770445521E-2"/>
                  <c:y val="0.39031751445988538"/>
                </c:manualLayout>
              </c:layout>
              <c:tx>
                <c:rich>
                  <a:bodyPr/>
                  <a:lstStyle/>
                  <a:p>
                    <a:r>
                      <a:rPr lang="en-US" dirty="0" smtClean="0"/>
                      <a:t>274,11</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E8D-4977-ABB3-002744A12CEB}"/>
                </c:ext>
                <c:ext xmlns:c15="http://schemas.microsoft.com/office/drawing/2012/chart" uri="{CE6537A1-D6FC-4f65-9D91-7224C49458BB}"/>
              </c:extLst>
            </c:dLbl>
            <c:dLbl>
              <c:idx val="2"/>
              <c:layout>
                <c:manualLayout>
                  <c:x val="4.6333801287829447E-3"/>
                  <c:y val="0.25878960244627891"/>
                </c:manualLayout>
              </c:layout>
              <c:tx>
                <c:rich>
                  <a:bodyPr/>
                  <a:lstStyle/>
                  <a:p>
                    <a:r>
                      <a:rPr lang="en-US" b="1" dirty="0" smtClean="0">
                        <a:solidFill>
                          <a:srgbClr val="7030A0"/>
                        </a:solidFill>
                        <a:latin typeface="Times New Roman" panose="02020603050405020304" pitchFamily="18" charset="0"/>
                        <a:cs typeface="Times New Roman" panose="02020603050405020304" pitchFamily="18" charset="0"/>
                      </a:rPr>
                      <a:t>165,63</a:t>
                    </a:r>
                    <a:endParaRPr lang="en-US" dirty="0"/>
                  </a:p>
                </c:rich>
              </c:tx>
              <c:showLegendKey val="0"/>
              <c:showVal val="0"/>
              <c:showCatName val="0"/>
              <c:showSerName val="0"/>
              <c:showPercent val="0"/>
              <c:showBubbleSize val="0"/>
              <c:extLst>
                <c:ext xmlns:c15="http://schemas.microsoft.com/office/drawing/2012/chart" uri="{CE6537A1-D6FC-4f65-9D91-7224C49458BB}"/>
              </c:extLst>
            </c:dLbl>
            <c:dLbl>
              <c:idx val="3"/>
              <c:layout>
                <c:manualLayout>
                  <c:x val="6.4917771631091449E-3"/>
                  <c:y val="0.28848945354612548"/>
                </c:manualLayout>
              </c:layout>
              <c:tx>
                <c:rich>
                  <a:bodyPr/>
                  <a:lstStyle/>
                  <a:p>
                    <a:r>
                      <a:rPr lang="en-US" dirty="0" smtClean="0"/>
                      <a:t>187,30</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E8D-4977-ABB3-002744A12CEB}"/>
                </c:ext>
                <c:ext xmlns:c15="http://schemas.microsoft.com/office/drawing/2012/chart" uri="{CE6537A1-D6FC-4f65-9D91-7224C49458BB}"/>
              </c:extLst>
            </c:dLbl>
            <c:dLbl>
              <c:idx val="4"/>
              <c:layout>
                <c:manualLayout>
                  <c:x val="2.773557765319011E-2"/>
                  <c:y val="0.44170425508276856"/>
                </c:manualLayout>
              </c:layout>
              <c:tx>
                <c:rich>
                  <a:bodyPr/>
                  <a:lstStyle/>
                  <a:p>
                    <a:r>
                      <a:rPr lang="en-US" dirty="0" smtClean="0"/>
                      <a:t>253,78</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E8D-4977-ABB3-002744A12CEB}"/>
                </c:ext>
                <c:ext xmlns:c15="http://schemas.microsoft.com/office/drawing/2012/chart" uri="{CE6537A1-D6FC-4f65-9D91-7224C49458BB}"/>
              </c:extLst>
            </c:dLbl>
            <c:spPr>
              <a:noFill/>
              <a:ln w="25342">
                <a:noFill/>
              </a:ln>
            </c:spPr>
            <c:txPr>
              <a:bodyPr rot="0" spcFirstLastPara="1" vertOverflow="ellipsis" vert="horz" wrap="square" lIns="38100" tIns="19050" rIns="38100" bIns="19050" anchor="ctr" anchorCtr="1">
                <a:spAutoFit/>
              </a:bodyPr>
              <a:lstStyle/>
              <a:p>
                <a:pPr>
                  <a:defRPr sz="896" b="1" i="0" u="none" strike="noStrike" kern="1200" baseline="0">
                    <a:solidFill>
                      <a:srgbClr val="7030A0"/>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Лист1!$A$2:$A$6</c:f>
              <c:strCache>
                <c:ptCount val="5"/>
                <c:pt idx="0">
                  <c:v>2018 (отчет)</c:v>
                </c:pt>
                <c:pt idx="1">
                  <c:v>2019 (отчет)</c:v>
                </c:pt>
                <c:pt idx="2">
                  <c:v>2020 (план)</c:v>
                </c:pt>
                <c:pt idx="3">
                  <c:v>2021 (план)</c:v>
                </c:pt>
                <c:pt idx="4">
                  <c:v>2022 (план)</c:v>
                </c:pt>
              </c:strCache>
            </c:strRef>
          </c:cat>
          <c:val>
            <c:numRef>
              <c:f>Лист1!$B$2:$B$6</c:f>
              <c:numCache>
                <c:formatCode>General</c:formatCode>
                <c:ptCount val="5"/>
                <c:pt idx="0">
                  <c:v>160.06</c:v>
                </c:pt>
                <c:pt idx="1">
                  <c:v>274.11</c:v>
                </c:pt>
                <c:pt idx="2">
                  <c:v>165.63</c:v>
                </c:pt>
                <c:pt idx="3">
                  <c:v>187.3</c:v>
                </c:pt>
                <c:pt idx="4">
                  <c:v>253.78</c:v>
                </c:pt>
              </c:numCache>
            </c:numRef>
          </c:val>
          <c:extLst xmlns:c16r2="http://schemas.microsoft.com/office/drawing/2015/06/chart">
            <c:ext xmlns:c16="http://schemas.microsoft.com/office/drawing/2014/chart" uri="{C3380CC4-5D6E-409C-BE32-E72D297353CC}">
              <c16:uniqueId val="{00000005-EE8D-4977-ABB3-002744A12CEB}"/>
            </c:ext>
          </c:extLst>
        </c:ser>
        <c:dLbls>
          <c:showLegendKey val="0"/>
          <c:showVal val="0"/>
          <c:showCatName val="0"/>
          <c:showSerName val="0"/>
          <c:showPercent val="0"/>
          <c:showBubbleSize val="0"/>
        </c:dLbls>
        <c:gapWidth val="150"/>
        <c:shape val="box"/>
        <c:axId val="263681640"/>
        <c:axId val="263682032"/>
        <c:axId val="0"/>
      </c:bar3DChart>
      <c:catAx>
        <c:axId val="263681640"/>
        <c:scaling>
          <c:orientation val="minMax"/>
        </c:scaling>
        <c:delete val="0"/>
        <c:axPos val="b"/>
        <c:numFmt formatCode="General" sourceLinked="1"/>
        <c:majorTickMark val="none"/>
        <c:minorTickMark val="none"/>
        <c:tickLblPos val="nextTo"/>
        <c:spPr>
          <a:ln w="6336">
            <a:noFill/>
          </a:ln>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263682032"/>
        <c:crosses val="autoZero"/>
        <c:auto val="1"/>
        <c:lblAlgn val="ctr"/>
        <c:lblOffset val="100"/>
        <c:tickLblSkip val="1"/>
        <c:noMultiLvlLbl val="0"/>
      </c:catAx>
      <c:valAx>
        <c:axId val="263682032"/>
        <c:scaling>
          <c:orientation val="minMax"/>
          <c:max val="190"/>
          <c:min val="80"/>
        </c:scaling>
        <c:delete val="1"/>
        <c:axPos val="l"/>
        <c:majorGridlines>
          <c:spPr>
            <a:ln w="9481" cap="flat" cmpd="sng" algn="ctr">
              <a:solidFill>
                <a:schemeClr val="tx1">
                  <a:lumMod val="15000"/>
                  <a:lumOff val="85000"/>
                </a:schemeClr>
              </a:solidFill>
              <a:round/>
            </a:ln>
            <a:effectLst/>
          </c:spPr>
        </c:majorGridlines>
        <c:numFmt formatCode="General" sourceLinked="1"/>
        <c:majorTickMark val="out"/>
        <c:minorTickMark val="none"/>
        <c:tickLblPos val="nextTo"/>
        <c:crossAx val="263681640"/>
        <c:crosses val="autoZero"/>
        <c:crossBetween val="between"/>
      </c:valAx>
      <c:spPr>
        <a:noFill/>
        <a:ln>
          <a:noFill/>
        </a:ln>
        <a:effectLst/>
      </c:spPr>
    </c:plotArea>
    <c:plotVisOnly val="1"/>
    <c:dispBlanksAs val="gap"/>
    <c:showDLblsOverMax val="0"/>
  </c:chart>
  <c:spPr>
    <a:solidFill>
      <a:schemeClr val="accent4">
        <a:lumMod val="20000"/>
        <a:lumOff val="80000"/>
      </a:schemeClr>
    </a:solidFill>
    <a:ln>
      <a:noFill/>
    </a:ln>
  </c:spPr>
  <c:txPr>
    <a:bodyPr/>
    <a:lstStyle/>
    <a:p>
      <a:pPr>
        <a:defRPr/>
      </a:pPr>
      <a:endParaRPr lang="ru-RU"/>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solidFill>
          <a:srgbClr val="FFF2CC"/>
        </a:solidFill>
        <a:ln>
          <a:noFill/>
        </a:ln>
        <a:effectLst/>
        <a:sp3d/>
      </c:spPr>
    </c:backWall>
    <c:plotArea>
      <c:layout>
        <c:manualLayout>
          <c:layoutTarget val="inner"/>
          <c:xMode val="edge"/>
          <c:yMode val="edge"/>
          <c:x val="0"/>
          <c:y val="4.4597906488595053E-2"/>
          <c:w val="1"/>
          <c:h val="0.7203736032312793"/>
        </c:manualLayout>
      </c:layout>
      <c:bar3DChart>
        <c:barDir val="col"/>
        <c:grouping val="stacked"/>
        <c:varyColors val="0"/>
        <c:ser>
          <c:idx val="0"/>
          <c:order val="0"/>
          <c:tx>
            <c:strRef>
              <c:f>Лист1!$B$1</c:f>
              <c:strCache>
                <c:ptCount val="1"/>
                <c:pt idx="0">
                  <c:v>Столбец2</c:v>
                </c:pt>
              </c:strCache>
            </c:strRef>
          </c:tx>
          <c:spPr>
            <a:solidFill>
              <a:schemeClr val="bg1">
                <a:lumMod val="85000"/>
              </a:schemeClr>
            </a:solidFill>
            <a:ln>
              <a:noFill/>
            </a:ln>
            <a:effectLst/>
            <a:sp3d/>
          </c:spPr>
          <c:invertIfNegative val="0"/>
          <c:dLbls>
            <c:dLbl>
              <c:idx val="0"/>
              <c:layout>
                <c:manualLayout>
                  <c:x val="-6.5195536048341554E-4"/>
                  <c:y val="-0.11419191519658264"/>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8346822156689622E-2"/>
                  <c:y val="6.1012363068855158E-2"/>
                </c:manualLayout>
              </c:layout>
              <c:spPr>
                <a:noFill/>
                <a:ln>
                  <a:noFill/>
                </a:ln>
                <a:effectLst/>
              </c:spPr>
              <c:txPr>
                <a:bodyPr rot="0" spcFirstLastPara="1" vertOverflow="ellipsis" vert="horz" wrap="square" lIns="38100" tIns="19050" rIns="38100" bIns="19050" anchor="ctr" anchorCtr="0">
                  <a:spAutoFit/>
                </a:bodyPr>
                <a:lstStyle/>
                <a:p>
                  <a:pPr algn="ctr">
                    <a:defRPr lang="en-US" sz="896" b="1" i="0" u="none" strike="noStrike" kern="1200" baseline="0">
                      <a:solidFill>
                        <a:srgbClr val="7030A0"/>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extLst>
                <c:ext xmlns:c15="http://schemas.microsoft.com/office/drawing/2012/chart" uri="{CE6537A1-D6FC-4f65-9D91-7224C49458BB}"/>
              </c:extLst>
            </c:dLbl>
            <c:dLbl>
              <c:idx val="2"/>
              <c:layout>
                <c:manualLayout>
                  <c:x val="1.3651945248522722E-2"/>
                  <c:y val="-7.6043203537879134E-3"/>
                </c:manualLayout>
              </c:layout>
              <c:spPr>
                <a:noFill/>
                <a:ln>
                  <a:noFill/>
                </a:ln>
                <a:effectLst/>
              </c:spPr>
              <c:txPr>
                <a:bodyPr rot="0" spcFirstLastPara="1" vertOverflow="ellipsis" vert="horz" wrap="square" lIns="38100" tIns="19050" rIns="38100" bIns="19050" anchor="ctr" anchorCtr="0">
                  <a:spAutoFit/>
                </a:bodyPr>
                <a:lstStyle/>
                <a:p>
                  <a:pPr algn="ctr" rtl="0">
                    <a:defRPr lang="en-US" sz="896" b="1" i="0" u="none" strike="noStrike" kern="1200" baseline="0">
                      <a:solidFill>
                        <a:srgbClr val="7030A0"/>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extLst>
                <c:ext xmlns:c15="http://schemas.microsoft.com/office/drawing/2012/chart" uri="{CE6537A1-D6FC-4f65-9D91-7224C49458BB}"/>
              </c:extLst>
            </c:dLbl>
            <c:dLbl>
              <c:idx val="3"/>
              <c:layout>
                <c:manualLayout>
                  <c:x val="1.7650693494230595E-3"/>
                  <c:y val="-5.3420715302264247E-3"/>
                </c:manualLayout>
              </c:layout>
              <c:spPr>
                <a:noFill/>
                <a:ln>
                  <a:noFill/>
                </a:ln>
                <a:effectLst/>
              </c:spPr>
              <c:txPr>
                <a:bodyPr rot="0" spcFirstLastPara="1" vertOverflow="ellipsis" vert="horz" wrap="square" lIns="38100" tIns="19050" rIns="38100" bIns="19050" anchor="ctr" anchorCtr="0">
                  <a:spAutoFit/>
                </a:bodyPr>
                <a:lstStyle/>
                <a:p>
                  <a:pPr algn="ctr" rtl="0">
                    <a:defRPr lang="en-US" sz="896" b="1" i="0" u="none" strike="noStrike" kern="1200" baseline="0">
                      <a:solidFill>
                        <a:srgbClr val="7030A0"/>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extLst>
                <c:ext xmlns:c15="http://schemas.microsoft.com/office/drawing/2012/chart" uri="{CE6537A1-D6FC-4f65-9D91-7224C49458BB}"/>
              </c:extLst>
            </c:dLbl>
            <c:dLbl>
              <c:idx val="4"/>
              <c:layout>
                <c:manualLayout>
                  <c:x val="-1.3499467525439474E-3"/>
                  <c:y val="2.177841712473598E-2"/>
                </c:manualLayout>
              </c:layout>
              <c:spPr>
                <a:noFill/>
                <a:ln>
                  <a:noFill/>
                </a:ln>
                <a:effectLst/>
              </c:spPr>
              <c:txPr>
                <a:bodyPr rot="0" spcFirstLastPara="1" vertOverflow="ellipsis" vert="horz" wrap="square" lIns="38100" tIns="19050" rIns="38100" bIns="19050" anchor="ctr" anchorCtr="0">
                  <a:spAutoFit/>
                </a:bodyPr>
                <a:lstStyle/>
                <a:p>
                  <a:pPr algn="ctr" rtl="0">
                    <a:defRPr lang="en-US" sz="896" b="1" i="0" u="none" strike="noStrike" kern="1200" baseline="0">
                      <a:solidFill>
                        <a:srgbClr val="7030A0"/>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2018 (отчет)</c:v>
                </c:pt>
                <c:pt idx="1">
                  <c:v>2019 (отчет)</c:v>
                </c:pt>
                <c:pt idx="2">
                  <c:v>2020 (план)</c:v>
                </c:pt>
                <c:pt idx="3">
                  <c:v>2021 (план)</c:v>
                </c:pt>
                <c:pt idx="4">
                  <c:v>2022 (план)</c:v>
                </c:pt>
              </c:strCache>
            </c:strRef>
          </c:cat>
          <c:val>
            <c:numRef>
              <c:f>Лист1!$B$2:$B$6</c:f>
              <c:numCache>
                <c:formatCode>0.00</c:formatCode>
                <c:ptCount val="5"/>
                <c:pt idx="0">
                  <c:v>0</c:v>
                </c:pt>
                <c:pt idx="1">
                  <c:v>13.81</c:v>
                </c:pt>
                <c:pt idx="2">
                  <c:v>5.37</c:v>
                </c:pt>
                <c:pt idx="3">
                  <c:v>2</c:v>
                </c:pt>
                <c:pt idx="4">
                  <c:v>2</c:v>
                </c:pt>
              </c:numCache>
            </c:numRef>
          </c:val>
        </c:ser>
        <c:dLbls>
          <c:showLegendKey val="0"/>
          <c:showVal val="0"/>
          <c:showCatName val="0"/>
          <c:showSerName val="0"/>
          <c:showPercent val="0"/>
          <c:showBubbleSize val="0"/>
        </c:dLbls>
        <c:gapWidth val="150"/>
        <c:shape val="box"/>
        <c:axId val="253755200"/>
        <c:axId val="253760688"/>
        <c:axId val="0"/>
      </c:bar3DChart>
      <c:catAx>
        <c:axId val="2537552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253760688"/>
        <c:crosses val="autoZero"/>
        <c:auto val="1"/>
        <c:lblAlgn val="ctr"/>
        <c:lblOffset val="100"/>
        <c:noMultiLvlLbl val="0"/>
      </c:catAx>
      <c:valAx>
        <c:axId val="253760688"/>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253755200"/>
        <c:crosses val="autoZero"/>
        <c:crossBetween val="between"/>
      </c:valAx>
      <c:spPr>
        <a:solidFill>
          <a:srgbClr val="FFF2CC"/>
        </a:solidFill>
        <a:ln w="25400">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8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0"/>
          <c:y val="7.2526841950147455E-2"/>
          <c:w val="0.945565468874211"/>
          <c:h val="0.66990492979241345"/>
        </c:manualLayout>
      </c:layout>
      <c:bar3DChart>
        <c:barDir val="col"/>
        <c:grouping val="clustered"/>
        <c:varyColors val="0"/>
        <c:ser>
          <c:idx val="0"/>
          <c:order val="0"/>
          <c:tx>
            <c:strRef>
              <c:f>Лист1!$B$1</c:f>
              <c:strCache>
                <c:ptCount val="1"/>
                <c:pt idx="0">
                  <c:v>Столбец5</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invertIfNegative val="0"/>
          <c:dLbls>
            <c:dLbl>
              <c:idx val="0"/>
              <c:layout>
                <c:manualLayout>
                  <c:x val="1.1899220033457171E-2"/>
                  <c:y val="0.17986614645038265"/>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208-4AD1-90E9-2D5C7CF20005}"/>
                </c:ext>
                <c:ext xmlns:c15="http://schemas.microsoft.com/office/drawing/2012/chart" uri="{CE6537A1-D6FC-4f65-9D91-7224C49458BB}"/>
              </c:extLst>
            </c:dLbl>
            <c:dLbl>
              <c:idx val="1"/>
              <c:layout>
                <c:manualLayout>
                  <c:x val="1.9424330431108992E-2"/>
                  <c:y val="0.34346492931603528"/>
                </c:manualLayout>
              </c:layout>
              <c:tx>
                <c:rich>
                  <a:bodyPr/>
                  <a:lstStyle/>
                  <a:p>
                    <a:r>
                      <a:rPr lang="en-US" dirty="0" smtClean="0"/>
                      <a:t>1156,20</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208-4AD1-90E9-2D5C7CF20005}"/>
                </c:ext>
                <c:ext xmlns:c15="http://schemas.microsoft.com/office/drawing/2012/chart" uri="{CE6537A1-D6FC-4f65-9D91-7224C49458BB}"/>
              </c:extLst>
            </c:dLbl>
            <c:dLbl>
              <c:idx val="2"/>
              <c:layout>
                <c:manualLayout>
                  <c:x val="1.3874414474481149E-2"/>
                  <c:y val="0.32859192233449336"/>
                </c:manualLayout>
              </c:layout>
              <c:tx>
                <c:rich>
                  <a:bodyPr/>
                  <a:lstStyle/>
                  <a:p>
                    <a:r>
                      <a:rPr lang="en-US" b="1" dirty="0" smtClean="0">
                        <a:solidFill>
                          <a:srgbClr val="7030A0"/>
                        </a:solidFill>
                        <a:latin typeface="Times New Roman" panose="02020603050405020304" pitchFamily="18" charset="0"/>
                        <a:cs typeface="Times New Roman" panose="02020603050405020304" pitchFamily="18" charset="0"/>
                      </a:rPr>
                      <a:t>1127,79</a:t>
                    </a:r>
                    <a:endParaRPr lang="en-US" dirty="0"/>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2-7208-4AD1-90E9-2D5C7CF20005}"/>
                </c:ext>
                <c:ext xmlns:c15="http://schemas.microsoft.com/office/drawing/2012/chart" uri="{CE6537A1-D6FC-4f65-9D91-7224C49458BB}"/>
              </c:extLst>
            </c:dLbl>
            <c:dLbl>
              <c:idx val="3"/>
              <c:layout>
                <c:manualLayout>
                  <c:x val="3.1331058806333835E-2"/>
                  <c:y val="0.40791254432996127"/>
                </c:manualLayout>
              </c:layout>
              <c:tx>
                <c:rich>
                  <a:bodyPr/>
                  <a:lstStyle/>
                  <a:p>
                    <a:r>
                      <a:rPr lang="en-US" dirty="0" smtClean="0"/>
                      <a:t>1169,64</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7208-4AD1-90E9-2D5C7CF20005}"/>
                </c:ext>
                <c:ext xmlns:c15="http://schemas.microsoft.com/office/drawing/2012/chart" uri="{CE6537A1-D6FC-4f65-9D91-7224C49458BB}"/>
              </c:extLst>
            </c:dLbl>
            <c:dLbl>
              <c:idx val="4"/>
              <c:layout>
                <c:manualLayout>
                  <c:x val="1.6605949209571834E-2"/>
                  <c:y val="0.45830963538667829"/>
                </c:manualLayout>
              </c:layout>
              <c:tx>
                <c:rich>
                  <a:bodyPr/>
                  <a:lstStyle/>
                  <a:p>
                    <a:r>
                      <a:rPr lang="en-US" dirty="0" smtClean="0"/>
                      <a:t>1219,51</a:t>
                    </a:r>
                  </a:p>
                  <a:p>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7208-4AD1-90E9-2D5C7CF20005}"/>
                </c:ext>
                <c:ext xmlns:c15="http://schemas.microsoft.com/office/drawing/2012/chart" uri="{CE6537A1-D6FC-4f65-9D91-7224C49458BB}"/>
              </c:extLst>
            </c:dLbl>
            <c:spPr>
              <a:noFill/>
              <a:ln w="25342">
                <a:noFill/>
              </a:ln>
            </c:spPr>
            <c:txPr>
              <a:bodyPr rot="0" spcFirstLastPara="1" vertOverflow="ellipsis" vert="horz" wrap="square" lIns="38100" tIns="19050" rIns="38100" bIns="19050" anchor="ctr" anchorCtr="1">
                <a:spAutoFit/>
              </a:bodyPr>
              <a:lstStyle/>
              <a:p>
                <a:pPr>
                  <a:defRPr sz="896" b="1" i="0" u="none" strike="noStrike" kern="1200" baseline="0">
                    <a:solidFill>
                      <a:srgbClr val="7030A0"/>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Лист1!$A$2:$A$6</c:f>
              <c:strCache>
                <c:ptCount val="5"/>
                <c:pt idx="0">
                  <c:v>2018 (отчет)</c:v>
                </c:pt>
                <c:pt idx="1">
                  <c:v>2019 (отчет)</c:v>
                </c:pt>
                <c:pt idx="2">
                  <c:v>2020 (план)</c:v>
                </c:pt>
                <c:pt idx="3">
                  <c:v>2021 (план)</c:v>
                </c:pt>
                <c:pt idx="4">
                  <c:v>2022 (план)</c:v>
                </c:pt>
              </c:strCache>
            </c:strRef>
          </c:cat>
          <c:val>
            <c:numRef>
              <c:f>Лист1!$B$2:$B$6</c:f>
              <c:numCache>
                <c:formatCode>General</c:formatCode>
                <c:ptCount val="5"/>
                <c:pt idx="0">
                  <c:v>1076.1300000000001</c:v>
                </c:pt>
                <c:pt idx="1">
                  <c:v>1156.2</c:v>
                </c:pt>
                <c:pt idx="2">
                  <c:v>1127.79</c:v>
                </c:pt>
                <c:pt idx="3">
                  <c:v>1169.6400000000001</c:v>
                </c:pt>
                <c:pt idx="4">
                  <c:v>1219.51</c:v>
                </c:pt>
              </c:numCache>
            </c:numRef>
          </c:val>
          <c:extLst xmlns:c16r2="http://schemas.microsoft.com/office/drawing/2015/06/chart">
            <c:ext xmlns:c16="http://schemas.microsoft.com/office/drawing/2014/chart" uri="{C3380CC4-5D6E-409C-BE32-E72D297353CC}">
              <c16:uniqueId val="{00000005-7208-4AD1-90E9-2D5C7CF20005}"/>
            </c:ext>
          </c:extLst>
        </c:ser>
        <c:dLbls>
          <c:showLegendKey val="0"/>
          <c:showVal val="0"/>
          <c:showCatName val="0"/>
          <c:showSerName val="0"/>
          <c:showPercent val="0"/>
          <c:showBubbleSize val="0"/>
        </c:dLbls>
        <c:gapWidth val="150"/>
        <c:shape val="box"/>
        <c:axId val="263676544"/>
        <c:axId val="252193832"/>
        <c:axId val="0"/>
      </c:bar3DChart>
      <c:catAx>
        <c:axId val="263676544"/>
        <c:scaling>
          <c:orientation val="minMax"/>
        </c:scaling>
        <c:delete val="0"/>
        <c:axPos val="b"/>
        <c:numFmt formatCode="General" sourceLinked="1"/>
        <c:majorTickMark val="none"/>
        <c:minorTickMark val="none"/>
        <c:tickLblPos val="nextTo"/>
        <c:spPr>
          <a:ln w="6336">
            <a:noFill/>
          </a:ln>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252193832"/>
        <c:crosses val="autoZero"/>
        <c:auto val="1"/>
        <c:lblAlgn val="ctr"/>
        <c:lblOffset val="100"/>
        <c:noMultiLvlLbl val="0"/>
      </c:catAx>
      <c:valAx>
        <c:axId val="252193832"/>
        <c:scaling>
          <c:orientation val="minMax"/>
          <c:max val="1200"/>
          <c:min val="800"/>
        </c:scaling>
        <c:delete val="1"/>
        <c:axPos val="l"/>
        <c:majorGridlines>
          <c:spPr>
            <a:ln w="9481" cap="flat" cmpd="sng" algn="ctr">
              <a:solidFill>
                <a:schemeClr val="tx1">
                  <a:lumMod val="15000"/>
                  <a:lumOff val="85000"/>
                </a:schemeClr>
              </a:solidFill>
              <a:round/>
            </a:ln>
            <a:effectLst/>
          </c:spPr>
        </c:majorGridlines>
        <c:numFmt formatCode="General" sourceLinked="1"/>
        <c:majorTickMark val="out"/>
        <c:minorTickMark val="none"/>
        <c:tickLblPos val="nextTo"/>
        <c:crossAx val="263676544"/>
        <c:crosses val="autoZero"/>
        <c:crossBetween val="between"/>
      </c:valAx>
      <c:spPr>
        <a:noFill/>
        <a:ln>
          <a:noFill/>
        </a:ln>
        <a:effectLst/>
      </c:spPr>
    </c:plotArea>
    <c:plotVisOnly val="1"/>
    <c:dispBlanksAs val="gap"/>
    <c:showDLblsOverMax val="0"/>
  </c:chart>
  <c:spPr>
    <a:solidFill>
      <a:schemeClr val="accent4">
        <a:lumMod val="20000"/>
        <a:lumOff val="80000"/>
      </a:schemeClr>
    </a:solidFill>
    <a:ln>
      <a:noFill/>
    </a:ln>
  </c:spPr>
  <c:txPr>
    <a:bodyPr/>
    <a:lstStyle/>
    <a:p>
      <a:pPr>
        <a:defRPr/>
      </a:pPr>
      <a:endParaRPr lang="ru-RU"/>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3.0555555555555555E-2"/>
          <c:y val="2.3004690300111583E-2"/>
          <c:w val="0.5805555555555556"/>
          <c:h val="0.84752992421131956"/>
        </c:manualLayout>
      </c:layout>
      <c:bar3DChart>
        <c:barDir val="col"/>
        <c:grouping val="percentStacked"/>
        <c:varyColors val="0"/>
        <c:ser>
          <c:idx val="0"/>
          <c:order val="0"/>
          <c:tx>
            <c:strRef>
              <c:f>Лист1!$B$1</c:f>
              <c:strCache>
                <c:ptCount val="1"/>
                <c:pt idx="0">
                  <c:v>Среднесписочная численность населения, чел</c:v>
                </c:pt>
              </c:strCache>
            </c:strRef>
          </c:tx>
          <c:invertIfNegative val="0"/>
          <c:dLbls>
            <c:dLbl>
              <c:idx val="0"/>
              <c:layout>
                <c:manualLayout>
                  <c:x val="8.4980971128608918E-2"/>
                  <c:y val="-2.3004690300111652E-2"/>
                </c:manualLayout>
              </c:layout>
              <c:tx>
                <c:rich>
                  <a:bodyPr/>
                  <a:lstStyle/>
                  <a:p>
                    <a:r>
                      <a:rPr lang="en-US" sz="1000" dirty="0">
                        <a:latin typeface="Times New Roman" panose="02020603050405020304" pitchFamily="18" charset="0"/>
                        <a:cs typeface="Times New Roman" panose="02020603050405020304" pitchFamily="18" charset="0"/>
                      </a:rPr>
                      <a:t>83 622</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287-4D4A-8CB8-8D8E6A4CC1F5}"/>
                </c:ext>
                <c:ext xmlns:c15="http://schemas.microsoft.com/office/drawing/2012/chart" uri="{CE6537A1-D6FC-4f65-9D91-7224C49458BB}">
                  <c15:layout/>
                </c:ext>
              </c:extLst>
            </c:dLbl>
            <c:dLbl>
              <c:idx val="1"/>
              <c:layout>
                <c:manualLayout>
                  <c:x val="8.7184164479440066E-2"/>
                  <c:y val="-7.6682301000371936E-3"/>
                </c:manualLayout>
              </c:layout>
              <c:tx>
                <c:rich>
                  <a:bodyPr/>
                  <a:lstStyle/>
                  <a:p>
                    <a:r>
                      <a:rPr lang="en-US" sz="1000" dirty="0">
                        <a:latin typeface="Times New Roman" panose="02020603050405020304" pitchFamily="18" charset="0"/>
                        <a:cs typeface="Times New Roman" panose="02020603050405020304" pitchFamily="18" charset="0"/>
                      </a:rPr>
                      <a:t>82 799</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287-4D4A-8CB8-8D8E6A4CC1F5}"/>
                </c:ext>
                <c:ext xmlns:c15="http://schemas.microsoft.com/office/drawing/2012/chart" uri="{CE6537A1-D6FC-4f65-9D91-7224C49458BB}">
                  <c15:layout/>
                </c:ext>
              </c:extLst>
            </c:dLbl>
            <c:dLbl>
              <c:idx val="2"/>
              <c:layout>
                <c:manualLayout>
                  <c:x val="0.11153193350831146"/>
                  <c:y val="3.8338131511957609E-3"/>
                </c:manualLayout>
              </c:layout>
              <c:tx>
                <c:rich>
                  <a:bodyPr/>
                  <a:lstStyle/>
                  <a:p>
                    <a:r>
                      <a:rPr lang="en-US" sz="1000" dirty="0">
                        <a:latin typeface="Times New Roman" panose="02020603050405020304" pitchFamily="18" charset="0"/>
                        <a:cs typeface="Times New Roman" panose="02020603050405020304" pitchFamily="18" charset="0"/>
                      </a:rPr>
                      <a:t>82 385</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287-4D4A-8CB8-8D8E6A4CC1F5}"/>
                </c:ext>
                <c:ext xmlns:c15="http://schemas.microsoft.com/office/drawing/2012/chart" uri="{CE6537A1-D6FC-4f65-9D91-7224C49458BB}">
                  <c15:layout/>
                </c:ext>
              </c:extLst>
            </c:dLbl>
            <c:spPr>
              <a:noFill/>
              <a:ln>
                <a:noFill/>
              </a:ln>
              <a:effectLst/>
            </c:spPr>
            <c:txPr>
              <a:bodyPr/>
              <a:lstStyle/>
              <a:p>
                <a:pPr>
                  <a:defRPr sz="10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Лист1!$A$2:$A$4</c:f>
              <c:strCache>
                <c:ptCount val="3"/>
                <c:pt idx="0">
                  <c:v>2018 год</c:v>
                </c:pt>
                <c:pt idx="1">
                  <c:v>2019 год</c:v>
                </c:pt>
                <c:pt idx="2">
                  <c:v>2020 год </c:v>
                </c:pt>
              </c:strCache>
            </c:strRef>
          </c:cat>
          <c:val>
            <c:numRef>
              <c:f>Лист1!$B$2:$B$4</c:f>
              <c:numCache>
                <c:formatCode>#,##0</c:formatCode>
                <c:ptCount val="3"/>
                <c:pt idx="0">
                  <c:v>52666</c:v>
                </c:pt>
                <c:pt idx="1">
                  <c:v>52385</c:v>
                </c:pt>
                <c:pt idx="2">
                  <c:v>52120</c:v>
                </c:pt>
              </c:numCache>
            </c:numRef>
          </c:val>
          <c:extLst xmlns:c16r2="http://schemas.microsoft.com/office/drawing/2015/06/chart">
            <c:ext xmlns:c16="http://schemas.microsoft.com/office/drawing/2014/chart" uri="{C3380CC4-5D6E-409C-BE32-E72D297353CC}">
              <c16:uniqueId val="{00000003-8287-4D4A-8CB8-8D8E6A4CC1F5}"/>
            </c:ext>
          </c:extLst>
        </c:ser>
        <c:ser>
          <c:idx val="1"/>
          <c:order val="1"/>
          <c:tx>
            <c:strRef>
              <c:f>Лист1!$C$1</c:f>
              <c:strCache>
                <c:ptCount val="1"/>
                <c:pt idx="0">
                  <c:v>Среднемесячная начисленная зарплата, руб</c:v>
                </c:pt>
              </c:strCache>
            </c:strRef>
          </c:tx>
          <c:invertIfNegative val="0"/>
          <c:dLbls>
            <c:dLbl>
              <c:idx val="0"/>
              <c:layout>
                <c:manualLayout>
                  <c:x val="8.7612860892388456E-2"/>
                  <c:y val="3.450703545016737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8287-4D4A-8CB8-8D8E6A4CC1F5}"/>
                </c:ext>
                <c:ext xmlns:c15="http://schemas.microsoft.com/office/drawing/2012/chart" uri="{CE6537A1-D6FC-4f65-9D91-7224C49458BB}">
                  <c15:layout/>
                </c:ext>
              </c:extLst>
            </c:dLbl>
            <c:dLbl>
              <c:idx val="1"/>
              <c:layout>
                <c:manualLayout>
                  <c:x val="9.2366360454943133E-2"/>
                  <c:y val="1.150234515005579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8287-4D4A-8CB8-8D8E6A4CC1F5}"/>
                </c:ext>
                <c:ext xmlns:c15="http://schemas.microsoft.com/office/drawing/2012/chart" uri="{CE6537A1-D6FC-4f65-9D91-7224C49458BB}">
                  <c15:layout/>
                </c:ext>
              </c:extLst>
            </c:dLbl>
            <c:dLbl>
              <c:idx val="2"/>
              <c:layout>
                <c:manualLayout>
                  <c:x val="0.11449628171478565"/>
                  <c:y val="-1.533676209889718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8287-4D4A-8CB8-8D8E6A4CC1F5}"/>
                </c:ext>
                <c:ext xmlns:c15="http://schemas.microsoft.com/office/drawing/2012/chart" uri="{CE6537A1-D6FC-4f65-9D91-7224C49458BB}">
                  <c15:layout/>
                </c:ext>
              </c:extLst>
            </c:dLbl>
            <c:spPr>
              <a:noFill/>
              <a:ln>
                <a:noFill/>
              </a:ln>
              <a:effectLst/>
            </c:spPr>
            <c:txPr>
              <a:bodyPr/>
              <a:lstStyle/>
              <a:p>
                <a:pPr>
                  <a:defRPr sz="10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Лист1!$A$2:$A$4</c:f>
              <c:strCache>
                <c:ptCount val="3"/>
                <c:pt idx="0">
                  <c:v>2018 год</c:v>
                </c:pt>
                <c:pt idx="1">
                  <c:v>2019 год</c:v>
                </c:pt>
                <c:pt idx="2">
                  <c:v>2020 год </c:v>
                </c:pt>
              </c:strCache>
            </c:strRef>
          </c:cat>
          <c:val>
            <c:numRef>
              <c:f>Лист1!$C$2:$C$4</c:f>
              <c:numCache>
                <c:formatCode>#,##0.00</c:formatCode>
                <c:ptCount val="3"/>
                <c:pt idx="0">
                  <c:v>26596.9</c:v>
                </c:pt>
                <c:pt idx="1">
                  <c:v>28005.49</c:v>
                </c:pt>
                <c:pt idx="2">
                  <c:v>29401.200000000001</c:v>
                </c:pt>
              </c:numCache>
            </c:numRef>
          </c:val>
          <c:extLst xmlns:c16r2="http://schemas.microsoft.com/office/drawing/2015/06/chart">
            <c:ext xmlns:c16="http://schemas.microsoft.com/office/drawing/2014/chart" uri="{C3380CC4-5D6E-409C-BE32-E72D297353CC}">
              <c16:uniqueId val="{00000007-8287-4D4A-8CB8-8D8E6A4CC1F5}"/>
            </c:ext>
          </c:extLst>
        </c:ser>
        <c:ser>
          <c:idx val="2"/>
          <c:order val="2"/>
          <c:tx>
            <c:strRef>
              <c:f>Лист1!$D$1</c:f>
              <c:strCache>
                <c:ptCount val="1"/>
                <c:pt idx="0">
                  <c:v>Численность безработных, чел</c:v>
                </c:pt>
              </c:strCache>
            </c:strRef>
          </c:tx>
          <c:invertIfNegative val="0"/>
          <c:dLbls>
            <c:dLbl>
              <c:idx val="0"/>
              <c:layout>
                <c:manualLayout>
                  <c:x val="6.6666666666666666E-2"/>
                  <c:y val="-3.8341150500185968E-3"/>
                </c:manualLayout>
              </c:layout>
              <c:tx>
                <c:rich>
                  <a:bodyPr/>
                  <a:lstStyle/>
                  <a:p>
                    <a:r>
                      <a:rPr lang="en-US">
                        <a:latin typeface="Times New Roman" panose="02020603050405020304" pitchFamily="18" charset="0"/>
                        <a:cs typeface="Times New Roman" panose="02020603050405020304" pitchFamily="18" charset="0"/>
                      </a:rPr>
                      <a:t>404</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8287-4D4A-8CB8-8D8E6A4CC1F5}"/>
                </c:ext>
                <c:ext xmlns:c15="http://schemas.microsoft.com/office/drawing/2012/chart" uri="{CE6537A1-D6FC-4f65-9D91-7224C49458BB}">
                  <c15:layout/>
                </c:ext>
              </c:extLst>
            </c:dLbl>
            <c:dLbl>
              <c:idx val="1"/>
              <c:layout>
                <c:manualLayout>
                  <c:x val="5.2777777777777778E-2"/>
                  <c:y val="0"/>
                </c:manualLayout>
              </c:layout>
              <c:tx>
                <c:rich>
                  <a:bodyPr/>
                  <a:lstStyle/>
                  <a:p>
                    <a:r>
                      <a:rPr lang="en-US">
                        <a:latin typeface="Times New Roman" panose="02020603050405020304" pitchFamily="18" charset="0"/>
                        <a:cs typeface="Times New Roman" panose="02020603050405020304" pitchFamily="18" charset="0"/>
                      </a:rPr>
                      <a:t>386</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8287-4D4A-8CB8-8D8E6A4CC1F5}"/>
                </c:ext>
                <c:ext xmlns:c15="http://schemas.microsoft.com/office/drawing/2012/chart" uri="{CE6537A1-D6FC-4f65-9D91-7224C49458BB}">
                  <c15:layout/>
                </c:ext>
              </c:extLst>
            </c:dLbl>
            <c:dLbl>
              <c:idx val="2"/>
              <c:layout>
                <c:manualLayout>
                  <c:x val="7.2222222222222215E-2"/>
                  <c:y val="0"/>
                </c:manualLayout>
              </c:layout>
              <c:tx>
                <c:rich>
                  <a:bodyPr/>
                  <a:lstStyle/>
                  <a:p>
                    <a:r>
                      <a:rPr lang="en-US">
                        <a:latin typeface="Times New Roman" panose="02020603050405020304" pitchFamily="18" charset="0"/>
                        <a:cs typeface="Times New Roman" panose="02020603050405020304" pitchFamily="18" charset="0"/>
                      </a:rPr>
                      <a:t>385</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8287-4D4A-8CB8-8D8E6A4CC1F5}"/>
                </c:ext>
                <c:ext xmlns:c15="http://schemas.microsoft.com/office/drawing/2012/chart" uri="{CE6537A1-D6FC-4f65-9D91-7224C49458BB}">
                  <c15:layout/>
                </c:ext>
              </c:extLst>
            </c:dLbl>
            <c:spPr>
              <a:noFill/>
              <a:ln>
                <a:noFill/>
              </a:ln>
              <a:effectLst/>
            </c:spPr>
            <c:txPr>
              <a:bodyPr/>
              <a:lstStyle/>
              <a:p>
                <a:pPr>
                  <a:defRPr sz="11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Лист1!$A$2:$A$4</c:f>
              <c:strCache>
                <c:ptCount val="3"/>
                <c:pt idx="0">
                  <c:v>2018 год</c:v>
                </c:pt>
                <c:pt idx="1">
                  <c:v>2019 год</c:v>
                </c:pt>
                <c:pt idx="2">
                  <c:v>2020 год </c:v>
                </c:pt>
              </c:strCache>
            </c:strRef>
          </c:cat>
          <c:val>
            <c:numRef>
              <c:f>Лист1!$D$2:$D$4</c:f>
              <c:numCache>
                <c:formatCode>#,##0</c:formatCode>
                <c:ptCount val="3"/>
                <c:pt idx="0">
                  <c:v>10385</c:v>
                </c:pt>
                <c:pt idx="1">
                  <c:v>10385</c:v>
                </c:pt>
                <c:pt idx="2">
                  <c:v>10385</c:v>
                </c:pt>
              </c:numCache>
            </c:numRef>
          </c:val>
          <c:extLst xmlns:c16r2="http://schemas.microsoft.com/office/drawing/2015/06/chart">
            <c:ext xmlns:c16="http://schemas.microsoft.com/office/drawing/2014/chart" uri="{C3380CC4-5D6E-409C-BE32-E72D297353CC}">
              <c16:uniqueId val="{0000000B-8287-4D4A-8CB8-8D8E6A4CC1F5}"/>
            </c:ext>
          </c:extLst>
        </c:ser>
        <c:ser>
          <c:idx val="3"/>
          <c:order val="3"/>
          <c:tx>
            <c:strRef>
              <c:f>Лист1!$E$1</c:f>
              <c:strCache>
                <c:ptCount val="1"/>
                <c:pt idx="0">
                  <c:v>Уровень безработицы, %</c:v>
                </c:pt>
              </c:strCache>
            </c:strRef>
          </c:tx>
          <c:spPr>
            <a:solidFill>
              <a:srgbClr val="FF0000"/>
            </a:solidFill>
          </c:spPr>
          <c:invertIfNegative val="0"/>
          <c:dLbls>
            <c:dLbl>
              <c:idx val="0"/>
              <c:layout>
                <c:manualLayout>
                  <c:x val="5.9290825701779288E-3"/>
                  <c:y val="-8.4350531100409146E-2"/>
                </c:manualLayout>
              </c:layout>
              <c:tx>
                <c:rich>
                  <a:bodyPr/>
                  <a:lstStyle/>
                  <a:p>
                    <a:r>
                      <a:rPr lang="en-US">
                        <a:latin typeface="Times New Roman" panose="02020603050405020304" pitchFamily="18" charset="0"/>
                        <a:cs typeface="Times New Roman" panose="02020603050405020304" pitchFamily="18" charset="0"/>
                      </a:rPr>
                      <a:t>0,9</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8287-4D4A-8CB8-8D8E6A4CC1F5}"/>
                </c:ext>
                <c:ext xmlns:c15="http://schemas.microsoft.com/office/drawing/2012/chart" uri="{CE6537A1-D6FC-4f65-9D91-7224C49458BB}">
                  <c15:layout/>
                </c:ext>
              </c:extLst>
            </c:dLbl>
            <c:dLbl>
              <c:idx val="1"/>
              <c:layout>
                <c:manualLayout>
                  <c:x val="3.2609954135978607E-2"/>
                  <c:y val="-8.4350531100409132E-2"/>
                </c:manualLayout>
              </c:layout>
              <c:tx>
                <c:rich>
                  <a:bodyPr/>
                  <a:lstStyle/>
                  <a:p>
                    <a:r>
                      <a:rPr lang="en-US">
                        <a:latin typeface="Times New Roman" panose="02020603050405020304" pitchFamily="18" charset="0"/>
                        <a:cs typeface="Times New Roman" panose="02020603050405020304" pitchFamily="18" charset="0"/>
                      </a:rPr>
                      <a:t>0,87</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8287-4D4A-8CB8-8D8E6A4CC1F5}"/>
                </c:ext>
                <c:ext xmlns:c15="http://schemas.microsoft.com/office/drawing/2012/chart" uri="{CE6537A1-D6FC-4f65-9D91-7224C49458BB}">
                  <c15:layout/>
                </c:ext>
              </c:extLst>
            </c:dLbl>
            <c:dLbl>
              <c:idx val="2"/>
              <c:layout>
                <c:manualLayout>
                  <c:x val="3.2820428696412947E-2"/>
                  <c:y val="-8.4350531100409132E-2"/>
                </c:manualLayout>
              </c:layout>
              <c:tx>
                <c:rich>
                  <a:bodyPr/>
                  <a:lstStyle/>
                  <a:p>
                    <a:r>
                      <a:rPr lang="en-US" dirty="0" smtClean="0">
                        <a:latin typeface="Times New Roman" panose="02020603050405020304" pitchFamily="18" charset="0"/>
                        <a:cs typeface="Times New Roman" panose="02020603050405020304" pitchFamily="18" charset="0"/>
                      </a:rPr>
                      <a:t>0,83</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8287-4D4A-8CB8-8D8E6A4CC1F5}"/>
                </c:ext>
                <c:ext xmlns:c15="http://schemas.microsoft.com/office/drawing/2012/chart" uri="{CE6537A1-D6FC-4f65-9D91-7224C49458BB}">
                  <c15:layout/>
                </c:ext>
              </c:extLst>
            </c:dLbl>
            <c:spPr>
              <a:noFill/>
              <a:ln>
                <a:noFill/>
              </a:ln>
              <a:effectLst/>
            </c:spPr>
            <c:txPr>
              <a:bodyPr/>
              <a:lstStyle/>
              <a:p>
                <a:pPr>
                  <a:defRPr sz="11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Лист1!$A$2:$A$4</c:f>
              <c:strCache>
                <c:ptCount val="3"/>
                <c:pt idx="0">
                  <c:v>2018 год</c:v>
                </c:pt>
                <c:pt idx="1">
                  <c:v>2019 год</c:v>
                </c:pt>
                <c:pt idx="2">
                  <c:v>2020 год </c:v>
                </c:pt>
              </c:strCache>
            </c:strRef>
          </c:cat>
          <c:val>
            <c:numRef>
              <c:f>Лист1!$E$2:$E$4</c:f>
              <c:numCache>
                <c:formatCode>#,##0.00</c:formatCode>
                <c:ptCount val="3"/>
                <c:pt idx="0">
                  <c:v>8000</c:v>
                </c:pt>
                <c:pt idx="1">
                  <c:v>8000</c:v>
                </c:pt>
                <c:pt idx="2">
                  <c:v>8000</c:v>
                </c:pt>
              </c:numCache>
            </c:numRef>
          </c:val>
          <c:extLst xmlns:c16r2="http://schemas.microsoft.com/office/drawing/2015/06/chart">
            <c:ext xmlns:c16="http://schemas.microsoft.com/office/drawing/2014/chart" uri="{C3380CC4-5D6E-409C-BE32-E72D297353CC}">
              <c16:uniqueId val="{0000000F-8287-4D4A-8CB8-8D8E6A4CC1F5}"/>
            </c:ext>
          </c:extLst>
        </c:ser>
        <c:dLbls>
          <c:showLegendKey val="0"/>
          <c:showVal val="0"/>
          <c:showCatName val="0"/>
          <c:showSerName val="0"/>
          <c:showPercent val="0"/>
          <c:showBubbleSize val="0"/>
        </c:dLbls>
        <c:gapWidth val="150"/>
        <c:shape val="cone"/>
        <c:axId val="252195400"/>
        <c:axId val="251766416"/>
        <c:axId val="0"/>
      </c:bar3DChart>
      <c:catAx>
        <c:axId val="252195400"/>
        <c:scaling>
          <c:orientation val="minMax"/>
        </c:scaling>
        <c:delete val="0"/>
        <c:axPos val="b"/>
        <c:numFmt formatCode="General" sourceLinked="0"/>
        <c:majorTickMark val="out"/>
        <c:minorTickMark val="none"/>
        <c:tickLblPos val="nextTo"/>
        <c:txPr>
          <a:bodyPr/>
          <a:lstStyle/>
          <a:p>
            <a:pPr>
              <a:defRPr sz="1200" b="1"/>
            </a:pPr>
            <a:endParaRPr lang="ru-RU"/>
          </a:p>
        </c:txPr>
        <c:crossAx val="251766416"/>
        <c:crosses val="autoZero"/>
        <c:auto val="1"/>
        <c:lblAlgn val="ctr"/>
        <c:lblOffset val="100"/>
        <c:noMultiLvlLbl val="0"/>
      </c:catAx>
      <c:valAx>
        <c:axId val="251766416"/>
        <c:scaling>
          <c:orientation val="minMax"/>
        </c:scaling>
        <c:delete val="1"/>
        <c:axPos val="l"/>
        <c:numFmt formatCode="0%" sourceLinked="1"/>
        <c:majorTickMark val="out"/>
        <c:minorTickMark val="none"/>
        <c:tickLblPos val="nextTo"/>
        <c:crossAx val="252195400"/>
        <c:crosses val="autoZero"/>
        <c:crossBetween val="between"/>
      </c:valAx>
    </c:plotArea>
    <c:legend>
      <c:legendPos val="r"/>
      <c:layout>
        <c:manualLayout>
          <c:xMode val="edge"/>
          <c:yMode val="edge"/>
          <c:x val="0.73888888888888893"/>
          <c:y val="6.4837602585220006E-2"/>
          <c:w val="0.24444444444444444"/>
          <c:h val="0.75913545837902063"/>
        </c:manualLayout>
      </c:layout>
      <c:overlay val="0"/>
      <c:txPr>
        <a:bodyPr/>
        <a:lstStyle/>
        <a:p>
          <a:pPr>
            <a:defRPr sz="10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8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0"/>
          <c:y val="7.2526841950147455E-2"/>
          <c:w val="0.945565468874211"/>
          <c:h val="0.66990492979241345"/>
        </c:manualLayout>
      </c:layout>
      <c:bar3DChart>
        <c:barDir val="col"/>
        <c:grouping val="clustered"/>
        <c:varyColors val="0"/>
        <c:ser>
          <c:idx val="0"/>
          <c:order val="0"/>
          <c:tx>
            <c:strRef>
              <c:f>Лист1!$B$1</c:f>
              <c:strCache>
                <c:ptCount val="1"/>
                <c:pt idx="0">
                  <c:v>Столбец5</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invertIfNegative val="0"/>
          <c:dLbls>
            <c:dLbl>
              <c:idx val="0"/>
              <c:layout>
                <c:manualLayout>
                  <c:x val="1.1899220033457171E-2"/>
                  <c:y val="0.17986614645038265"/>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CEE-4855-BAC7-FFC3F8A4F08A}"/>
                </c:ext>
                <c:ext xmlns:c15="http://schemas.microsoft.com/office/drawing/2012/chart" uri="{CE6537A1-D6FC-4f65-9D91-7224C49458BB}"/>
              </c:extLst>
            </c:dLbl>
            <c:dLbl>
              <c:idx val="1"/>
              <c:layout>
                <c:manualLayout>
                  <c:x val="1.9424330431108992E-2"/>
                  <c:y val="0.34346492931603528"/>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CEE-4855-BAC7-FFC3F8A4F08A}"/>
                </c:ext>
                <c:ext xmlns:c15="http://schemas.microsoft.com/office/drawing/2012/chart" uri="{CE6537A1-D6FC-4f65-9D91-7224C49458BB}"/>
              </c:extLst>
            </c:dLbl>
            <c:dLbl>
              <c:idx val="2"/>
              <c:layout>
                <c:manualLayout>
                  <c:x val="1.3874414474481149E-2"/>
                  <c:y val="0.32859192233449336"/>
                </c:manualLayout>
              </c:layout>
              <c:tx>
                <c:rich>
                  <a:bodyPr/>
                  <a:lstStyle/>
                  <a:p>
                    <a:r>
                      <a:rPr lang="en-US" b="1" dirty="0" smtClean="0">
                        <a:solidFill>
                          <a:srgbClr val="7030A0"/>
                        </a:solidFill>
                        <a:latin typeface="Times New Roman" panose="02020603050405020304" pitchFamily="18" charset="0"/>
                        <a:cs typeface="Times New Roman" panose="02020603050405020304" pitchFamily="18" charset="0"/>
                      </a:rPr>
                      <a:t>121,75</a:t>
                    </a:r>
                    <a:endParaRPr lang="en-US" dirty="0"/>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2-DCEE-4855-BAC7-FFC3F8A4F08A}"/>
                </c:ext>
                <c:ext xmlns:c15="http://schemas.microsoft.com/office/drawing/2012/chart" uri="{CE6537A1-D6FC-4f65-9D91-7224C49458BB}"/>
              </c:extLst>
            </c:dLbl>
            <c:dLbl>
              <c:idx val="3"/>
              <c:layout>
                <c:manualLayout>
                  <c:x val="3.1331058806333835E-2"/>
                  <c:y val="0.40791254432996127"/>
                </c:manualLayout>
              </c:layout>
              <c:tx>
                <c:rich>
                  <a:bodyPr/>
                  <a:lstStyle/>
                  <a:p>
                    <a:r>
                      <a:rPr lang="en-US" dirty="0" smtClean="0"/>
                      <a:t>127,51</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CEE-4855-BAC7-FFC3F8A4F08A}"/>
                </c:ext>
                <c:ext xmlns:c15="http://schemas.microsoft.com/office/drawing/2012/chart" uri="{CE6537A1-D6FC-4f65-9D91-7224C49458BB}"/>
              </c:extLst>
            </c:dLbl>
            <c:dLbl>
              <c:idx val="4"/>
              <c:layout>
                <c:manualLayout>
                  <c:x val="1.0248886512915733E-2"/>
                  <c:y val="0.45830962123111452"/>
                </c:manualLayout>
              </c:layout>
              <c:tx>
                <c:rich>
                  <a:bodyPr/>
                  <a:lstStyle/>
                  <a:p>
                    <a:r>
                      <a:rPr lang="en-US" dirty="0" smtClean="0"/>
                      <a:t>133,73</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DCEE-4855-BAC7-FFC3F8A4F08A}"/>
                </c:ext>
                <c:ext xmlns:c15="http://schemas.microsoft.com/office/drawing/2012/chart" uri="{CE6537A1-D6FC-4f65-9D91-7224C49458BB}"/>
              </c:extLst>
            </c:dLbl>
            <c:spPr>
              <a:noFill/>
              <a:ln w="25342">
                <a:noFill/>
              </a:ln>
            </c:spPr>
            <c:txPr>
              <a:bodyPr rot="0" spcFirstLastPara="1" vertOverflow="ellipsis" vert="horz" wrap="square" lIns="38100" tIns="19050" rIns="38100" bIns="19050" anchor="ctr" anchorCtr="1">
                <a:spAutoFit/>
              </a:bodyPr>
              <a:lstStyle/>
              <a:p>
                <a:pPr>
                  <a:defRPr sz="896" b="1" i="0" u="none" strike="noStrike" kern="1200" baseline="0">
                    <a:solidFill>
                      <a:srgbClr val="7030A0"/>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Лист1!$A$2:$A$6</c:f>
              <c:strCache>
                <c:ptCount val="5"/>
                <c:pt idx="0">
                  <c:v>2018 (отчет)</c:v>
                </c:pt>
                <c:pt idx="1">
                  <c:v>2019 (план)</c:v>
                </c:pt>
                <c:pt idx="2">
                  <c:v>2020 (план)</c:v>
                </c:pt>
                <c:pt idx="3">
                  <c:v>2021 (план)</c:v>
                </c:pt>
                <c:pt idx="4">
                  <c:v>2020 (план)</c:v>
                </c:pt>
              </c:strCache>
            </c:strRef>
          </c:cat>
          <c:val>
            <c:numRef>
              <c:f>Лист1!$B$2:$B$6</c:f>
              <c:numCache>
                <c:formatCode>General</c:formatCode>
                <c:ptCount val="5"/>
                <c:pt idx="0">
                  <c:v>128.03</c:v>
                </c:pt>
                <c:pt idx="1">
                  <c:v>126.55</c:v>
                </c:pt>
                <c:pt idx="2">
                  <c:v>121.75</c:v>
                </c:pt>
                <c:pt idx="3">
                  <c:v>127.51</c:v>
                </c:pt>
                <c:pt idx="4">
                  <c:v>133.72999999999999</c:v>
                </c:pt>
              </c:numCache>
            </c:numRef>
          </c:val>
          <c:extLst xmlns:c16r2="http://schemas.microsoft.com/office/drawing/2015/06/chart">
            <c:ext xmlns:c16="http://schemas.microsoft.com/office/drawing/2014/chart" uri="{C3380CC4-5D6E-409C-BE32-E72D297353CC}">
              <c16:uniqueId val="{00000005-DCEE-4855-BAC7-FFC3F8A4F08A}"/>
            </c:ext>
          </c:extLst>
        </c:ser>
        <c:dLbls>
          <c:showLegendKey val="0"/>
          <c:showVal val="0"/>
          <c:showCatName val="0"/>
          <c:showSerName val="0"/>
          <c:showPercent val="0"/>
          <c:showBubbleSize val="0"/>
        </c:dLbls>
        <c:gapWidth val="150"/>
        <c:shape val="box"/>
        <c:axId val="210518800"/>
        <c:axId val="210519584"/>
        <c:axId val="0"/>
      </c:bar3DChart>
      <c:catAx>
        <c:axId val="210518800"/>
        <c:scaling>
          <c:orientation val="minMax"/>
        </c:scaling>
        <c:delete val="0"/>
        <c:axPos val="b"/>
        <c:numFmt formatCode="General" sourceLinked="1"/>
        <c:majorTickMark val="none"/>
        <c:minorTickMark val="none"/>
        <c:tickLblPos val="nextTo"/>
        <c:spPr>
          <a:ln w="6336">
            <a:noFill/>
          </a:ln>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210519584"/>
        <c:crosses val="autoZero"/>
        <c:auto val="1"/>
        <c:lblAlgn val="ctr"/>
        <c:lblOffset val="100"/>
        <c:noMultiLvlLbl val="0"/>
      </c:catAx>
      <c:valAx>
        <c:axId val="210519584"/>
        <c:scaling>
          <c:orientation val="minMax"/>
          <c:max val="130"/>
          <c:min val="50"/>
        </c:scaling>
        <c:delete val="1"/>
        <c:axPos val="l"/>
        <c:majorGridlines>
          <c:spPr>
            <a:ln w="9481" cap="flat" cmpd="sng" algn="ctr">
              <a:solidFill>
                <a:schemeClr val="tx1">
                  <a:lumMod val="15000"/>
                  <a:lumOff val="85000"/>
                </a:schemeClr>
              </a:solidFill>
              <a:round/>
            </a:ln>
            <a:effectLst/>
          </c:spPr>
        </c:majorGridlines>
        <c:numFmt formatCode="General" sourceLinked="1"/>
        <c:majorTickMark val="out"/>
        <c:minorTickMark val="none"/>
        <c:tickLblPos val="nextTo"/>
        <c:crossAx val="210518800"/>
        <c:crosses val="autoZero"/>
        <c:crossBetween val="between"/>
      </c:valAx>
      <c:spPr>
        <a:noFill/>
        <a:ln>
          <a:noFill/>
        </a:ln>
        <a:effectLst/>
      </c:spPr>
    </c:plotArea>
    <c:plotVisOnly val="1"/>
    <c:dispBlanksAs val="gap"/>
    <c:showDLblsOverMax val="0"/>
  </c:chart>
  <c:spPr>
    <a:solidFill>
      <a:schemeClr val="accent4">
        <a:lumMod val="20000"/>
        <a:lumOff val="80000"/>
      </a:schemeClr>
    </a:solidFill>
    <a:ln>
      <a:noFill/>
    </a:ln>
  </c:spPr>
  <c:txPr>
    <a:bodyPr/>
    <a:lstStyle/>
    <a:p>
      <a:pPr>
        <a:defRPr/>
      </a:pPr>
      <a:endParaRPr lang="ru-RU"/>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8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0"/>
          <c:y val="7.2526841950147455E-2"/>
          <c:w val="0.945565468874211"/>
          <c:h val="0.66990492979241345"/>
        </c:manualLayout>
      </c:layout>
      <c:bar3DChart>
        <c:barDir val="col"/>
        <c:grouping val="clustered"/>
        <c:varyColors val="0"/>
        <c:ser>
          <c:idx val="0"/>
          <c:order val="0"/>
          <c:tx>
            <c:strRef>
              <c:f>Лист1!$B$1</c:f>
              <c:strCache>
                <c:ptCount val="1"/>
                <c:pt idx="0">
                  <c:v>Столбец5</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invertIfNegative val="0"/>
          <c:dLbls>
            <c:dLbl>
              <c:idx val="0"/>
              <c:layout>
                <c:manualLayout>
                  <c:x val="1.1899220033457171E-2"/>
                  <c:y val="0.17986614645038265"/>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F91-4274-AFF5-6CC49ABB891A}"/>
                </c:ext>
                <c:ext xmlns:c15="http://schemas.microsoft.com/office/drawing/2012/chart" uri="{CE6537A1-D6FC-4f65-9D91-7224C49458BB}"/>
              </c:extLst>
            </c:dLbl>
            <c:dLbl>
              <c:idx val="1"/>
              <c:layout>
                <c:manualLayout>
                  <c:x val="1.9424330431108992E-2"/>
                  <c:y val="0.34346492931603528"/>
                </c:manualLayout>
              </c:layout>
              <c:tx>
                <c:rich>
                  <a:bodyPr/>
                  <a:lstStyle/>
                  <a:p>
                    <a:r>
                      <a:rPr lang="en-US" dirty="0" smtClean="0"/>
                      <a:t>132,41</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F91-4274-AFF5-6CC49ABB891A}"/>
                </c:ext>
                <c:ext xmlns:c15="http://schemas.microsoft.com/office/drawing/2012/chart" uri="{CE6537A1-D6FC-4f65-9D91-7224C49458BB}"/>
              </c:extLst>
            </c:dLbl>
            <c:dLbl>
              <c:idx val="2"/>
              <c:layout>
                <c:manualLayout>
                  <c:x val="1.3874414474481149E-2"/>
                  <c:y val="0.32859192233449336"/>
                </c:manualLayout>
              </c:layout>
              <c:tx>
                <c:rich>
                  <a:bodyPr/>
                  <a:lstStyle/>
                  <a:p>
                    <a:r>
                      <a:rPr lang="en-US" b="1" dirty="0" smtClean="0">
                        <a:solidFill>
                          <a:srgbClr val="7030A0"/>
                        </a:solidFill>
                        <a:latin typeface="Times New Roman" panose="02020603050405020304" pitchFamily="18" charset="0"/>
                        <a:cs typeface="Times New Roman" panose="02020603050405020304" pitchFamily="18" charset="0"/>
                      </a:rPr>
                      <a:t>115,21</a:t>
                    </a:r>
                    <a:endParaRPr lang="en-US" dirty="0"/>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2-3F91-4274-AFF5-6CC49ABB891A}"/>
                </c:ext>
                <c:ext xmlns:c15="http://schemas.microsoft.com/office/drawing/2012/chart" uri="{CE6537A1-D6FC-4f65-9D91-7224C49458BB}"/>
              </c:extLst>
            </c:dLbl>
            <c:dLbl>
              <c:idx val="3"/>
              <c:layout>
                <c:manualLayout>
                  <c:x val="3.1331058806333835E-2"/>
                  <c:y val="0.4079125443299612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F91-4274-AFF5-6CC49ABB891A}"/>
                </c:ext>
                <c:ext xmlns:c15="http://schemas.microsoft.com/office/drawing/2012/chart" uri="{CE6537A1-D6FC-4f65-9D91-7224C49458BB}"/>
              </c:extLst>
            </c:dLbl>
            <c:dLbl>
              <c:idx val="4"/>
              <c:layout>
                <c:manualLayout>
                  <c:x val="2.614154325455581E-2"/>
                  <c:y val="0.37849582560160816"/>
                </c:manualLayout>
              </c:layout>
              <c:tx>
                <c:rich>
                  <a:bodyPr/>
                  <a:lstStyle/>
                  <a:p>
                    <a:r>
                      <a:rPr lang="en-US" dirty="0" smtClean="0"/>
                      <a:t>114,84</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3F91-4274-AFF5-6CC49ABB891A}"/>
                </c:ext>
                <c:ext xmlns:c15="http://schemas.microsoft.com/office/drawing/2012/chart" uri="{CE6537A1-D6FC-4f65-9D91-7224C49458BB}"/>
              </c:extLst>
            </c:dLbl>
            <c:spPr>
              <a:noFill/>
              <a:ln w="25342">
                <a:noFill/>
              </a:ln>
            </c:spPr>
            <c:txPr>
              <a:bodyPr rot="0" spcFirstLastPara="1" vertOverflow="ellipsis" vert="horz" wrap="square" lIns="38100" tIns="19050" rIns="38100" bIns="19050" anchor="ctr" anchorCtr="1">
                <a:spAutoFit/>
              </a:bodyPr>
              <a:lstStyle/>
              <a:p>
                <a:pPr>
                  <a:defRPr sz="896" b="1" i="0" u="none" strike="noStrike" kern="1200" baseline="0">
                    <a:solidFill>
                      <a:srgbClr val="7030A0"/>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Лист1!$A$2:$A$6</c:f>
              <c:strCache>
                <c:ptCount val="5"/>
                <c:pt idx="0">
                  <c:v>2018 (отчет)</c:v>
                </c:pt>
                <c:pt idx="1">
                  <c:v>2019 (план)</c:v>
                </c:pt>
                <c:pt idx="2">
                  <c:v>2020 (план)</c:v>
                </c:pt>
                <c:pt idx="3">
                  <c:v>2021 (план)</c:v>
                </c:pt>
                <c:pt idx="4">
                  <c:v>2022 (план)</c:v>
                </c:pt>
              </c:strCache>
            </c:strRef>
          </c:cat>
          <c:val>
            <c:numRef>
              <c:f>Лист1!$B$2:$B$6</c:f>
              <c:numCache>
                <c:formatCode>General</c:formatCode>
                <c:ptCount val="5"/>
                <c:pt idx="0">
                  <c:v>103.97</c:v>
                </c:pt>
                <c:pt idx="1">
                  <c:v>132.41</c:v>
                </c:pt>
                <c:pt idx="2">
                  <c:v>115.21</c:v>
                </c:pt>
                <c:pt idx="3">
                  <c:v>110.96</c:v>
                </c:pt>
                <c:pt idx="4">
                  <c:v>114.84</c:v>
                </c:pt>
              </c:numCache>
            </c:numRef>
          </c:val>
          <c:extLst xmlns:c16r2="http://schemas.microsoft.com/office/drawing/2015/06/chart">
            <c:ext xmlns:c16="http://schemas.microsoft.com/office/drawing/2014/chart" uri="{C3380CC4-5D6E-409C-BE32-E72D297353CC}">
              <c16:uniqueId val="{00000005-3F91-4274-AFF5-6CC49ABB891A}"/>
            </c:ext>
          </c:extLst>
        </c:ser>
        <c:dLbls>
          <c:showLegendKey val="0"/>
          <c:showVal val="0"/>
          <c:showCatName val="0"/>
          <c:showSerName val="0"/>
          <c:showPercent val="0"/>
          <c:showBubbleSize val="0"/>
        </c:dLbls>
        <c:gapWidth val="150"/>
        <c:shape val="box"/>
        <c:axId val="251699896"/>
        <c:axId val="255842264"/>
        <c:axId val="0"/>
      </c:bar3DChart>
      <c:catAx>
        <c:axId val="251699896"/>
        <c:scaling>
          <c:orientation val="minMax"/>
        </c:scaling>
        <c:delete val="0"/>
        <c:axPos val="b"/>
        <c:numFmt formatCode="General" sourceLinked="1"/>
        <c:majorTickMark val="none"/>
        <c:minorTickMark val="none"/>
        <c:tickLblPos val="nextTo"/>
        <c:spPr>
          <a:ln w="6336">
            <a:noFill/>
          </a:ln>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255842264"/>
        <c:crosses val="autoZero"/>
        <c:auto val="1"/>
        <c:lblAlgn val="ctr"/>
        <c:lblOffset val="100"/>
        <c:noMultiLvlLbl val="0"/>
      </c:catAx>
      <c:valAx>
        <c:axId val="255842264"/>
        <c:scaling>
          <c:orientation val="minMax"/>
          <c:max val="130"/>
          <c:min val="50"/>
        </c:scaling>
        <c:delete val="1"/>
        <c:axPos val="l"/>
        <c:majorGridlines>
          <c:spPr>
            <a:ln w="9481" cap="flat" cmpd="sng" algn="ctr">
              <a:solidFill>
                <a:schemeClr val="tx1">
                  <a:lumMod val="15000"/>
                  <a:lumOff val="85000"/>
                </a:schemeClr>
              </a:solidFill>
              <a:round/>
            </a:ln>
            <a:effectLst/>
          </c:spPr>
        </c:majorGridlines>
        <c:numFmt formatCode="General" sourceLinked="1"/>
        <c:majorTickMark val="out"/>
        <c:minorTickMark val="none"/>
        <c:tickLblPos val="nextTo"/>
        <c:crossAx val="251699896"/>
        <c:crosses val="autoZero"/>
        <c:crossBetween val="between"/>
      </c:valAx>
      <c:spPr>
        <a:noFill/>
        <a:ln>
          <a:noFill/>
        </a:ln>
        <a:effectLst/>
      </c:spPr>
    </c:plotArea>
    <c:plotVisOnly val="1"/>
    <c:dispBlanksAs val="gap"/>
    <c:showDLblsOverMax val="0"/>
  </c:chart>
  <c:spPr>
    <a:solidFill>
      <a:schemeClr val="accent4">
        <a:lumMod val="20000"/>
        <a:lumOff val="80000"/>
      </a:schemeClr>
    </a:solidFill>
    <a:ln>
      <a:noFill/>
    </a:ln>
  </c:spPr>
  <c:txPr>
    <a:bodyPr/>
    <a:lstStyle/>
    <a:p>
      <a:pPr>
        <a:defRPr/>
      </a:pPr>
      <a:endParaRPr lang="ru-RU"/>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8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0"/>
          <c:y val="7.2526841950147455E-2"/>
          <c:w val="0.945565468874211"/>
          <c:h val="0.66990492979241345"/>
        </c:manualLayout>
      </c:layout>
      <c:bar3DChart>
        <c:barDir val="col"/>
        <c:grouping val="clustered"/>
        <c:varyColors val="0"/>
        <c:ser>
          <c:idx val="0"/>
          <c:order val="0"/>
          <c:tx>
            <c:strRef>
              <c:f>Лист1!$B$1</c:f>
              <c:strCache>
                <c:ptCount val="1"/>
                <c:pt idx="0">
                  <c:v>Столбец5</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invertIfNegative val="0"/>
          <c:dLbls>
            <c:dLbl>
              <c:idx val="0"/>
              <c:layout>
                <c:manualLayout>
                  <c:x val="1.1899220033457171E-2"/>
                  <c:y val="0.17986614645038265"/>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0EE-40FE-B4B9-2970E13B77A7}"/>
                </c:ext>
                <c:ext xmlns:c15="http://schemas.microsoft.com/office/drawing/2012/chart" uri="{CE6537A1-D6FC-4f65-9D91-7224C49458BB}"/>
              </c:extLst>
            </c:dLbl>
            <c:dLbl>
              <c:idx val="1"/>
              <c:layout>
                <c:manualLayout>
                  <c:x val="1.9424330431108992E-2"/>
                  <c:y val="0.34346492931603528"/>
                </c:manualLayout>
              </c:layout>
              <c:tx>
                <c:rich>
                  <a:bodyPr/>
                  <a:lstStyle/>
                  <a:p>
                    <a:r>
                      <a:rPr lang="en-US" dirty="0"/>
                      <a:t>46,97</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0EE-40FE-B4B9-2970E13B77A7}"/>
                </c:ext>
                <c:ext xmlns:c15="http://schemas.microsoft.com/office/drawing/2012/chart" uri="{CE6537A1-D6FC-4f65-9D91-7224C49458BB}"/>
              </c:extLst>
            </c:dLbl>
            <c:dLbl>
              <c:idx val="2"/>
              <c:layout>
                <c:manualLayout>
                  <c:x val="1.3874414474481149E-2"/>
                  <c:y val="0.32859192233449336"/>
                </c:manualLayout>
              </c:layout>
              <c:tx>
                <c:rich>
                  <a:bodyPr/>
                  <a:lstStyle/>
                  <a:p>
                    <a:r>
                      <a:rPr lang="en-US" b="1" dirty="0">
                        <a:solidFill>
                          <a:srgbClr val="7030A0"/>
                        </a:solidFill>
                        <a:latin typeface="Times New Roman" panose="02020603050405020304" pitchFamily="18" charset="0"/>
                        <a:cs typeface="Times New Roman" panose="02020603050405020304" pitchFamily="18" charset="0"/>
                      </a:rPr>
                      <a:t>39,54</a:t>
                    </a:r>
                    <a:endParaRPr lang="en-US" dirty="0"/>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2-E0EE-40FE-B4B9-2970E13B77A7}"/>
                </c:ext>
                <c:ext xmlns:c15="http://schemas.microsoft.com/office/drawing/2012/chart" uri="{CE6537A1-D6FC-4f65-9D91-7224C49458BB}"/>
              </c:extLst>
            </c:dLbl>
            <c:dLbl>
              <c:idx val="3"/>
              <c:layout>
                <c:manualLayout>
                  <c:x val="3.1331058806333835E-2"/>
                  <c:y val="0.4079125443299612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0EE-40FE-B4B9-2970E13B77A7}"/>
                </c:ext>
                <c:ext xmlns:c15="http://schemas.microsoft.com/office/drawing/2012/chart" uri="{CE6537A1-D6FC-4f65-9D91-7224C49458BB}"/>
              </c:extLst>
            </c:dLbl>
            <c:dLbl>
              <c:idx val="4"/>
              <c:layout>
                <c:manualLayout>
                  <c:x val="2.614154325455581E-2"/>
                  <c:y val="0.37849582560160816"/>
                </c:manualLayout>
              </c:layout>
              <c:tx>
                <c:rich>
                  <a:bodyPr/>
                  <a:lstStyle/>
                  <a:p>
                    <a:r>
                      <a:rPr lang="en-US" dirty="0"/>
                      <a:t>42,54</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0EE-40FE-B4B9-2970E13B77A7}"/>
                </c:ext>
                <c:ext xmlns:c15="http://schemas.microsoft.com/office/drawing/2012/chart" uri="{CE6537A1-D6FC-4f65-9D91-7224C49458BB}"/>
              </c:extLst>
            </c:dLbl>
            <c:spPr>
              <a:noFill/>
              <a:ln w="25342">
                <a:noFill/>
              </a:ln>
            </c:spPr>
            <c:txPr>
              <a:bodyPr rot="0" spcFirstLastPara="1" vertOverflow="ellipsis" vert="horz" wrap="square" lIns="38100" tIns="19050" rIns="38100" bIns="19050" anchor="ctr" anchorCtr="1">
                <a:spAutoFit/>
              </a:bodyPr>
              <a:lstStyle/>
              <a:p>
                <a:pPr>
                  <a:defRPr sz="896" b="1" i="0" u="none" strike="noStrike" kern="1200" baseline="0">
                    <a:solidFill>
                      <a:srgbClr val="7030A0"/>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Лист1!$A$2:$A$6</c:f>
              <c:strCache>
                <c:ptCount val="5"/>
                <c:pt idx="0">
                  <c:v>2017 (отчет)</c:v>
                </c:pt>
                <c:pt idx="1">
                  <c:v>2018 (отчет)</c:v>
                </c:pt>
                <c:pt idx="2">
                  <c:v>2019 (план)</c:v>
                </c:pt>
                <c:pt idx="3">
                  <c:v>2020 (план)</c:v>
                </c:pt>
                <c:pt idx="4">
                  <c:v>2021 (план)</c:v>
                </c:pt>
              </c:strCache>
            </c:strRef>
          </c:cat>
          <c:val>
            <c:numRef>
              <c:f>Лист1!$B$2:$B$6</c:f>
              <c:numCache>
                <c:formatCode>General</c:formatCode>
                <c:ptCount val="5"/>
                <c:pt idx="0">
                  <c:v>40.01</c:v>
                </c:pt>
                <c:pt idx="1">
                  <c:v>46.97</c:v>
                </c:pt>
                <c:pt idx="2">
                  <c:v>39.54</c:v>
                </c:pt>
                <c:pt idx="3">
                  <c:v>41.04</c:v>
                </c:pt>
                <c:pt idx="4">
                  <c:v>42.54</c:v>
                </c:pt>
              </c:numCache>
            </c:numRef>
          </c:val>
          <c:extLst xmlns:c16r2="http://schemas.microsoft.com/office/drawing/2015/06/chart">
            <c:ext xmlns:c16="http://schemas.microsoft.com/office/drawing/2014/chart" uri="{C3380CC4-5D6E-409C-BE32-E72D297353CC}">
              <c16:uniqueId val="{00000005-E0EE-40FE-B4B9-2970E13B77A7}"/>
            </c:ext>
          </c:extLst>
        </c:ser>
        <c:dLbls>
          <c:showLegendKey val="0"/>
          <c:showVal val="0"/>
          <c:showCatName val="0"/>
          <c:showSerName val="0"/>
          <c:showPercent val="0"/>
          <c:showBubbleSize val="0"/>
        </c:dLbls>
        <c:gapWidth val="150"/>
        <c:shape val="box"/>
        <c:axId val="262878864"/>
        <c:axId val="202932784"/>
        <c:axId val="0"/>
      </c:bar3DChart>
      <c:catAx>
        <c:axId val="262878864"/>
        <c:scaling>
          <c:orientation val="minMax"/>
        </c:scaling>
        <c:delete val="0"/>
        <c:axPos val="b"/>
        <c:numFmt formatCode="General" sourceLinked="1"/>
        <c:majorTickMark val="none"/>
        <c:minorTickMark val="none"/>
        <c:tickLblPos val="nextTo"/>
        <c:spPr>
          <a:ln w="6336">
            <a:noFill/>
          </a:ln>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202932784"/>
        <c:crosses val="autoZero"/>
        <c:auto val="1"/>
        <c:lblAlgn val="ctr"/>
        <c:lblOffset val="100"/>
        <c:noMultiLvlLbl val="0"/>
      </c:catAx>
      <c:valAx>
        <c:axId val="202932784"/>
        <c:scaling>
          <c:orientation val="minMax"/>
          <c:max val="48"/>
          <c:min val="10"/>
        </c:scaling>
        <c:delete val="1"/>
        <c:axPos val="l"/>
        <c:majorGridlines>
          <c:spPr>
            <a:ln w="9481" cap="flat" cmpd="sng" algn="ctr">
              <a:solidFill>
                <a:schemeClr val="tx1">
                  <a:lumMod val="15000"/>
                  <a:lumOff val="85000"/>
                </a:schemeClr>
              </a:solidFill>
              <a:round/>
            </a:ln>
            <a:effectLst/>
          </c:spPr>
        </c:majorGridlines>
        <c:numFmt formatCode="General" sourceLinked="1"/>
        <c:majorTickMark val="out"/>
        <c:minorTickMark val="none"/>
        <c:tickLblPos val="nextTo"/>
        <c:crossAx val="262878864"/>
        <c:crosses val="autoZero"/>
        <c:crossBetween val="between"/>
      </c:valAx>
      <c:spPr>
        <a:noFill/>
        <a:ln>
          <a:noFill/>
        </a:ln>
        <a:effectLst/>
      </c:spPr>
    </c:plotArea>
    <c:plotVisOnly val="1"/>
    <c:dispBlanksAs val="gap"/>
    <c:showDLblsOverMax val="0"/>
  </c:chart>
  <c:spPr>
    <a:solidFill>
      <a:schemeClr val="accent4">
        <a:lumMod val="20000"/>
        <a:lumOff val="80000"/>
      </a:schemeClr>
    </a:solidFill>
    <a:ln>
      <a:noFill/>
    </a:ln>
  </c:spPr>
  <c:txPr>
    <a:bodyPr/>
    <a:lstStyle/>
    <a:p>
      <a:pPr>
        <a:defRPr/>
      </a:pPr>
      <a:endParaRPr lang="ru-RU"/>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8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0"/>
          <c:y val="7.2526841950147455E-2"/>
          <c:w val="0.945565468874211"/>
          <c:h val="0.66990492979241345"/>
        </c:manualLayout>
      </c:layout>
      <c:bar3DChart>
        <c:barDir val="col"/>
        <c:grouping val="clustered"/>
        <c:varyColors val="0"/>
        <c:ser>
          <c:idx val="0"/>
          <c:order val="0"/>
          <c:tx>
            <c:strRef>
              <c:f>Лист1!$B$1</c:f>
              <c:strCache>
                <c:ptCount val="1"/>
                <c:pt idx="0">
                  <c:v>Столбец5</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invertIfNegative val="0"/>
          <c:dLbls>
            <c:dLbl>
              <c:idx val="0"/>
              <c:layout>
                <c:manualLayout>
                  <c:x val="1.1899220033457171E-2"/>
                  <c:y val="0.17986614645038265"/>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FA8-4F46-8241-C57DD66E2A5A}"/>
                </c:ext>
                <c:ext xmlns:c15="http://schemas.microsoft.com/office/drawing/2012/chart" uri="{CE6537A1-D6FC-4f65-9D91-7224C49458BB}"/>
              </c:extLst>
            </c:dLbl>
            <c:dLbl>
              <c:idx val="1"/>
              <c:layout>
                <c:manualLayout>
                  <c:x val="1.9424330431108992E-2"/>
                  <c:y val="0.34346492931603528"/>
                </c:manualLayout>
              </c:layout>
              <c:tx>
                <c:rich>
                  <a:bodyPr/>
                  <a:lstStyle/>
                  <a:p>
                    <a:r>
                      <a:rPr lang="en-US" dirty="0" smtClean="0"/>
                      <a:t>4,67</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FA8-4F46-8241-C57DD66E2A5A}"/>
                </c:ext>
                <c:ext xmlns:c15="http://schemas.microsoft.com/office/drawing/2012/chart" uri="{CE6537A1-D6FC-4f65-9D91-7224C49458BB}"/>
              </c:extLst>
            </c:dLbl>
            <c:dLbl>
              <c:idx val="2"/>
              <c:layout>
                <c:manualLayout>
                  <c:x val="1.3874414474481149E-2"/>
                  <c:y val="0.32859192233449336"/>
                </c:manualLayout>
              </c:layout>
              <c:tx>
                <c:rich>
                  <a:bodyPr/>
                  <a:lstStyle/>
                  <a:p>
                    <a:r>
                      <a:rPr lang="en-US" b="1" dirty="0" smtClean="0">
                        <a:solidFill>
                          <a:srgbClr val="7030A0"/>
                        </a:solidFill>
                        <a:latin typeface="Times New Roman" panose="02020603050405020304" pitchFamily="18" charset="0"/>
                        <a:cs typeface="Times New Roman" panose="02020603050405020304" pitchFamily="18" charset="0"/>
                      </a:rPr>
                      <a:t>5,06</a:t>
                    </a:r>
                    <a:endParaRPr lang="en-US" dirty="0"/>
                  </a:p>
                </c:rich>
              </c:tx>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2-6FA8-4F46-8241-C57DD66E2A5A}"/>
                </c:ext>
                <c:ext xmlns:c15="http://schemas.microsoft.com/office/drawing/2012/chart" uri="{CE6537A1-D6FC-4f65-9D91-7224C49458BB}"/>
              </c:extLst>
            </c:dLbl>
            <c:dLbl>
              <c:idx val="3"/>
              <c:layout>
                <c:manualLayout>
                  <c:x val="3.1331058806333835E-2"/>
                  <c:y val="0.4079125443299612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FA8-4F46-8241-C57DD66E2A5A}"/>
                </c:ext>
                <c:ext xmlns:c15="http://schemas.microsoft.com/office/drawing/2012/chart" uri="{CE6537A1-D6FC-4f65-9D91-7224C49458BB}"/>
              </c:extLst>
            </c:dLbl>
            <c:dLbl>
              <c:idx val="4"/>
              <c:layout>
                <c:manualLayout>
                  <c:x val="2.614154325455581E-2"/>
                  <c:y val="0.37849582560160816"/>
                </c:manualLayout>
              </c:layout>
              <c:tx>
                <c:rich>
                  <a:bodyPr/>
                  <a:lstStyle/>
                  <a:p>
                    <a:r>
                      <a:rPr lang="en-US" dirty="0" smtClean="0"/>
                      <a:t>5,06</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6FA8-4F46-8241-C57DD66E2A5A}"/>
                </c:ext>
                <c:ext xmlns:c15="http://schemas.microsoft.com/office/drawing/2012/chart" uri="{CE6537A1-D6FC-4f65-9D91-7224C49458BB}"/>
              </c:extLst>
            </c:dLbl>
            <c:spPr>
              <a:noFill/>
              <a:ln w="25342">
                <a:noFill/>
              </a:ln>
            </c:spPr>
            <c:txPr>
              <a:bodyPr rot="0" spcFirstLastPara="1" vertOverflow="ellipsis" vert="horz" wrap="square" lIns="38100" tIns="19050" rIns="38100" bIns="19050" anchor="ctr" anchorCtr="1">
                <a:spAutoFit/>
              </a:bodyPr>
              <a:lstStyle/>
              <a:p>
                <a:pPr>
                  <a:defRPr sz="896" b="1" i="0" u="none" strike="noStrike" kern="1200" baseline="0">
                    <a:solidFill>
                      <a:srgbClr val="7030A0"/>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Лист1!$A$2:$A$6</c:f>
              <c:strCache>
                <c:ptCount val="5"/>
                <c:pt idx="0">
                  <c:v>2018 (отчет)</c:v>
                </c:pt>
                <c:pt idx="1">
                  <c:v>2019 (отчет)</c:v>
                </c:pt>
                <c:pt idx="2">
                  <c:v>2020 (план)</c:v>
                </c:pt>
                <c:pt idx="3">
                  <c:v>2021 (план)</c:v>
                </c:pt>
                <c:pt idx="4">
                  <c:v>2022 (план)</c:v>
                </c:pt>
              </c:strCache>
            </c:strRef>
          </c:cat>
          <c:val>
            <c:numRef>
              <c:f>Лист1!$B$2:$B$6</c:f>
              <c:numCache>
                <c:formatCode>General</c:formatCode>
                <c:ptCount val="5"/>
                <c:pt idx="0">
                  <c:v>3.87</c:v>
                </c:pt>
                <c:pt idx="1">
                  <c:v>4.67</c:v>
                </c:pt>
                <c:pt idx="2">
                  <c:v>5.0599999999999996</c:v>
                </c:pt>
                <c:pt idx="3">
                  <c:v>5.0599999999999996</c:v>
                </c:pt>
                <c:pt idx="4">
                  <c:v>5.0599999999999996</c:v>
                </c:pt>
              </c:numCache>
            </c:numRef>
          </c:val>
          <c:extLst xmlns:c16r2="http://schemas.microsoft.com/office/drawing/2015/06/chart">
            <c:ext xmlns:c16="http://schemas.microsoft.com/office/drawing/2014/chart" uri="{C3380CC4-5D6E-409C-BE32-E72D297353CC}">
              <c16:uniqueId val="{00000005-6FA8-4F46-8241-C57DD66E2A5A}"/>
            </c:ext>
          </c:extLst>
        </c:ser>
        <c:dLbls>
          <c:showLegendKey val="0"/>
          <c:showVal val="0"/>
          <c:showCatName val="0"/>
          <c:showSerName val="0"/>
          <c:showPercent val="0"/>
          <c:showBubbleSize val="0"/>
        </c:dLbls>
        <c:gapWidth val="150"/>
        <c:shape val="box"/>
        <c:axId val="264663368"/>
        <c:axId val="264663760"/>
        <c:axId val="0"/>
      </c:bar3DChart>
      <c:catAx>
        <c:axId val="264663368"/>
        <c:scaling>
          <c:orientation val="minMax"/>
        </c:scaling>
        <c:delete val="0"/>
        <c:axPos val="b"/>
        <c:numFmt formatCode="General" sourceLinked="1"/>
        <c:majorTickMark val="none"/>
        <c:minorTickMark val="none"/>
        <c:tickLblPos val="nextTo"/>
        <c:spPr>
          <a:ln w="6336">
            <a:noFill/>
          </a:ln>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264663760"/>
        <c:crosses val="autoZero"/>
        <c:auto val="1"/>
        <c:lblAlgn val="ctr"/>
        <c:lblOffset val="100"/>
        <c:noMultiLvlLbl val="0"/>
      </c:catAx>
      <c:valAx>
        <c:axId val="264663760"/>
        <c:scaling>
          <c:orientation val="minMax"/>
          <c:max val="5"/>
          <c:min val="1"/>
        </c:scaling>
        <c:delete val="1"/>
        <c:axPos val="l"/>
        <c:majorGridlines>
          <c:spPr>
            <a:ln w="9481" cap="flat" cmpd="sng" algn="ctr">
              <a:solidFill>
                <a:schemeClr val="tx1">
                  <a:lumMod val="15000"/>
                  <a:lumOff val="85000"/>
                </a:schemeClr>
              </a:solidFill>
              <a:round/>
            </a:ln>
            <a:effectLst/>
          </c:spPr>
        </c:majorGridlines>
        <c:numFmt formatCode="General" sourceLinked="1"/>
        <c:majorTickMark val="out"/>
        <c:minorTickMark val="none"/>
        <c:tickLblPos val="nextTo"/>
        <c:crossAx val="264663368"/>
        <c:crosses val="autoZero"/>
        <c:crossBetween val="between"/>
      </c:valAx>
      <c:spPr>
        <a:noFill/>
        <a:ln>
          <a:noFill/>
        </a:ln>
        <a:effectLst/>
      </c:spPr>
    </c:plotArea>
    <c:plotVisOnly val="1"/>
    <c:dispBlanksAs val="gap"/>
    <c:showDLblsOverMax val="0"/>
  </c:chart>
  <c:spPr>
    <a:solidFill>
      <a:schemeClr val="accent4">
        <a:lumMod val="20000"/>
        <a:lumOff val="80000"/>
      </a:schemeClr>
    </a:solidFill>
    <a:ln>
      <a:noFill/>
    </a:ln>
  </c:spPr>
  <c:txPr>
    <a:bodyPr/>
    <a:lstStyle/>
    <a:p>
      <a:pPr>
        <a:defRPr/>
      </a:pPr>
      <a:endParaRPr lang="ru-RU"/>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lineChart>
        <c:grouping val="standard"/>
        <c:varyColors val="0"/>
        <c:ser>
          <c:idx val="0"/>
          <c:order val="0"/>
          <c:tx>
            <c:strRef>
              <c:f>Лист1!$B$1</c:f>
              <c:strCache>
                <c:ptCount val="1"/>
                <c:pt idx="0">
                  <c:v>Доходы</c:v>
                </c:pt>
              </c:strCache>
            </c:strRef>
          </c:tx>
          <c:marker>
            <c:spPr>
              <a:solidFill>
                <a:schemeClr val="accent1">
                  <a:lumMod val="75000"/>
                </a:schemeClr>
              </a:solidFill>
            </c:spPr>
          </c:marker>
          <c:dLbls>
            <c:dLbl>
              <c:idx val="0"/>
              <c:layout>
                <c:manualLayout>
                  <c:x val="-5.4682414698162728E-2"/>
                  <c:y val="8.783712987404504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A5E-4245-AA05-47E2D7F0220D}"/>
                </c:ext>
                <c:ext xmlns:c15="http://schemas.microsoft.com/office/drawing/2012/chart" uri="{CE6537A1-D6FC-4f65-9D91-7224C49458BB}">
                  <c15:layout/>
                </c:ext>
              </c:extLst>
            </c:dLbl>
            <c:dLbl>
              <c:idx val="1"/>
              <c:layout>
                <c:manualLayout>
                  <c:x val="-6.2192578041022767E-2"/>
                  <c:y val="-0.2203644169462104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A5E-4245-AA05-47E2D7F0220D}"/>
                </c:ext>
                <c:ext xmlns:c15="http://schemas.microsoft.com/office/drawing/2012/chart" uri="{CE6537A1-D6FC-4f65-9D91-7224C49458BB}">
                  <c15:layout/>
                </c:ext>
              </c:extLst>
            </c:dLbl>
            <c:dLbl>
              <c:idx val="2"/>
              <c:layout>
                <c:manualLayout>
                  <c:x val="-0.13314352707976423"/>
                  <c:y val="-6.6758576609787634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1A5E-4245-AA05-47E2D7F0220D}"/>
                </c:ext>
                <c:ext xmlns:c15="http://schemas.microsoft.com/office/drawing/2012/chart" uri="{CE6537A1-D6FC-4f65-9D91-7224C49458BB}">
                  <c15:layout/>
                </c:ext>
              </c:extLst>
            </c:dLbl>
            <c:spPr>
              <a:noFill/>
              <a:ln>
                <a:noFill/>
              </a:ln>
              <a:effectLst/>
            </c:spPr>
            <c:txPr>
              <a:bodyPr rot="0" vert="horz"/>
              <a:lstStyle/>
              <a:p>
                <a:pPr>
                  <a:defRPr sz="1200"/>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Лист1!$A$2:$A$6</c:f>
              <c:strCache>
                <c:ptCount val="5"/>
                <c:pt idx="0">
                  <c:v>2018 (отчет)</c:v>
                </c:pt>
                <c:pt idx="1">
                  <c:v>2019 (отчет)</c:v>
                </c:pt>
                <c:pt idx="2">
                  <c:v>2020 (план)</c:v>
                </c:pt>
                <c:pt idx="3">
                  <c:v>2021 (план)</c:v>
                </c:pt>
                <c:pt idx="4">
                  <c:v>2022 (план)</c:v>
                </c:pt>
              </c:strCache>
            </c:strRef>
          </c:cat>
          <c:val>
            <c:numRef>
              <c:f>Лист1!$B$2:$B$6</c:f>
              <c:numCache>
                <c:formatCode>General</c:formatCode>
                <c:ptCount val="5"/>
                <c:pt idx="0">
                  <c:v>100.5</c:v>
                </c:pt>
                <c:pt idx="1">
                  <c:v>112.2</c:v>
                </c:pt>
                <c:pt idx="2">
                  <c:v>90.2</c:v>
                </c:pt>
                <c:pt idx="3">
                  <c:v>104.5</c:v>
                </c:pt>
                <c:pt idx="4">
                  <c:v>103.6</c:v>
                </c:pt>
              </c:numCache>
            </c:numRef>
          </c:val>
          <c:smooth val="0"/>
          <c:extLst xmlns:c16r2="http://schemas.microsoft.com/office/drawing/2015/06/chart">
            <c:ext xmlns:c16="http://schemas.microsoft.com/office/drawing/2014/chart" uri="{C3380CC4-5D6E-409C-BE32-E72D297353CC}">
              <c16:uniqueId val="{00000003-1A5E-4245-AA05-47E2D7F0220D}"/>
            </c:ext>
          </c:extLst>
        </c:ser>
        <c:ser>
          <c:idx val="1"/>
          <c:order val="1"/>
          <c:tx>
            <c:strRef>
              <c:f>Лист1!$C$1</c:f>
              <c:strCache>
                <c:ptCount val="1"/>
                <c:pt idx="0">
                  <c:v>Расходы</c:v>
                </c:pt>
              </c:strCache>
            </c:strRef>
          </c:tx>
          <c:marker>
            <c:spPr>
              <a:solidFill>
                <a:schemeClr val="accent4">
                  <a:lumMod val="75000"/>
                </a:schemeClr>
              </a:solidFill>
            </c:spPr>
          </c:marker>
          <c:dLbls>
            <c:dLbl>
              <c:idx val="0"/>
              <c:layout>
                <c:manualLayout>
                  <c:x val="-5.4682414698162728E-2"/>
                  <c:y val="-0.11059891103741884"/>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1A5E-4245-AA05-47E2D7F0220D}"/>
                </c:ext>
                <c:ext xmlns:c15="http://schemas.microsoft.com/office/drawing/2012/chart" uri="{CE6537A1-D6FC-4f65-9D91-7224C49458BB}">
                  <c15:layout/>
                </c:ext>
              </c:extLst>
            </c:dLbl>
            <c:dLbl>
              <c:idx val="1"/>
              <c:layout>
                <c:manualLayout>
                  <c:x val="-6.7848191024081073E-2"/>
                  <c:y val="0.23370992293459616"/>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1A5E-4245-AA05-47E2D7F0220D}"/>
                </c:ext>
                <c:ext xmlns:c15="http://schemas.microsoft.com/office/drawing/2012/chart" uri="{CE6537A1-D6FC-4f65-9D91-7224C49458BB}">
                  <c15:layout/>
                </c:ext>
              </c:extLst>
            </c:dLbl>
            <c:dLbl>
              <c:idx val="3"/>
              <c:layout>
                <c:manualLayout>
                  <c:x val="-4.2182414698162807E-2"/>
                  <c:y val="5.281900500731612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1A5E-4245-AA05-47E2D7F0220D}"/>
                </c:ext>
                <c:ext xmlns:c15="http://schemas.microsoft.com/office/drawing/2012/chart" uri="{CE6537A1-D6FC-4f65-9D91-7224C49458BB}">
                  <c15:layout/>
                </c:ext>
              </c:extLst>
            </c:dLbl>
            <c:dLbl>
              <c:idx val="4"/>
              <c:layout>
                <c:manualLayout>
                  <c:x val="-3.1065232460307266E-2"/>
                  <c:y val="9.671793180035681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1A5E-4245-AA05-47E2D7F0220D}"/>
                </c:ext>
                <c:ext xmlns:c15="http://schemas.microsoft.com/office/drawing/2012/chart" uri="{CE6537A1-D6FC-4f65-9D91-7224C49458BB}">
                  <c15:layout/>
                </c:ext>
              </c:extLst>
            </c:dLbl>
            <c:spPr>
              <a:noFill/>
              <a:ln>
                <a:noFill/>
              </a:ln>
              <a:effectLst/>
            </c:spPr>
            <c:txPr>
              <a:bodyPr rot="0" vert="horz"/>
              <a:lstStyle/>
              <a:p>
                <a:pPr>
                  <a:defRPr sz="1200"/>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Лист1!$A$2:$A$6</c:f>
              <c:strCache>
                <c:ptCount val="5"/>
                <c:pt idx="0">
                  <c:v>2018 (отчет)</c:v>
                </c:pt>
                <c:pt idx="1">
                  <c:v>2019 (отчет)</c:v>
                </c:pt>
                <c:pt idx="2">
                  <c:v>2020 (план)</c:v>
                </c:pt>
                <c:pt idx="3">
                  <c:v>2021 (план)</c:v>
                </c:pt>
                <c:pt idx="4">
                  <c:v>2022 (план)</c:v>
                </c:pt>
              </c:strCache>
            </c:strRef>
          </c:cat>
          <c:val>
            <c:numRef>
              <c:f>Лист1!$C$2:$C$6</c:f>
              <c:numCache>
                <c:formatCode>General</c:formatCode>
                <c:ptCount val="5"/>
                <c:pt idx="0">
                  <c:v>101</c:v>
                </c:pt>
                <c:pt idx="1">
                  <c:v>114.6</c:v>
                </c:pt>
                <c:pt idx="2">
                  <c:v>89.5</c:v>
                </c:pt>
                <c:pt idx="3">
                  <c:v>104.5</c:v>
                </c:pt>
                <c:pt idx="4">
                  <c:v>103.6</c:v>
                </c:pt>
              </c:numCache>
            </c:numRef>
          </c:val>
          <c:smooth val="0"/>
          <c:extLst xmlns:c16r2="http://schemas.microsoft.com/office/drawing/2015/06/chart">
            <c:ext xmlns:c16="http://schemas.microsoft.com/office/drawing/2014/chart" uri="{C3380CC4-5D6E-409C-BE32-E72D297353CC}">
              <c16:uniqueId val="{00000008-1A5E-4245-AA05-47E2D7F0220D}"/>
            </c:ext>
          </c:extLst>
        </c:ser>
        <c:dLbls>
          <c:showLegendKey val="0"/>
          <c:showVal val="0"/>
          <c:showCatName val="0"/>
          <c:showSerName val="0"/>
          <c:showPercent val="0"/>
          <c:showBubbleSize val="0"/>
        </c:dLbls>
        <c:marker val="1"/>
        <c:smooth val="0"/>
        <c:axId val="252192656"/>
        <c:axId val="251699504"/>
      </c:lineChart>
      <c:catAx>
        <c:axId val="252192656"/>
        <c:scaling>
          <c:orientation val="minMax"/>
        </c:scaling>
        <c:delete val="0"/>
        <c:axPos val="b"/>
        <c:numFmt formatCode="General" sourceLinked="1"/>
        <c:majorTickMark val="none"/>
        <c:minorTickMark val="none"/>
        <c:tickLblPos val="nextTo"/>
        <c:txPr>
          <a:bodyPr rot="-60000000" vert="horz"/>
          <a:lstStyle/>
          <a:p>
            <a:pPr>
              <a:defRPr sz="1200"/>
            </a:pPr>
            <a:endParaRPr lang="ru-RU"/>
          </a:p>
        </c:txPr>
        <c:crossAx val="251699504"/>
        <c:crosses val="autoZero"/>
        <c:auto val="1"/>
        <c:lblAlgn val="ctr"/>
        <c:lblOffset val="100"/>
        <c:noMultiLvlLbl val="0"/>
      </c:catAx>
      <c:valAx>
        <c:axId val="251699504"/>
        <c:scaling>
          <c:orientation val="minMax"/>
          <c:min val="80"/>
        </c:scaling>
        <c:delete val="0"/>
        <c:axPos val="l"/>
        <c:majorGridlines/>
        <c:numFmt formatCode="General" sourceLinked="1"/>
        <c:majorTickMark val="none"/>
        <c:minorTickMark val="none"/>
        <c:tickLblPos val="nextTo"/>
        <c:txPr>
          <a:bodyPr rot="-60000000" vert="horz"/>
          <a:lstStyle/>
          <a:p>
            <a:pPr>
              <a:defRPr sz="1400"/>
            </a:pPr>
            <a:endParaRPr lang="ru-RU"/>
          </a:p>
        </c:txPr>
        <c:crossAx val="252192656"/>
        <c:crosses val="autoZero"/>
        <c:crossBetween val="between"/>
      </c:valAx>
    </c:plotArea>
    <c:legend>
      <c:legendPos val="b"/>
      <c:layout/>
      <c:overlay val="0"/>
      <c:txPr>
        <a:bodyPr rot="0" vert="horz"/>
        <a:lstStyle/>
        <a:p>
          <a:pPr>
            <a:defRPr/>
          </a:pPr>
          <a:endParaRPr lang="ru-RU"/>
        </a:p>
      </c:txPr>
    </c:legend>
    <c:plotVisOnly val="1"/>
    <c:dispBlanksAs val="gap"/>
    <c:showDLblsOverMax val="0"/>
  </c:chart>
  <c:txPr>
    <a:bodyPr/>
    <a:lstStyle/>
    <a:p>
      <a:pPr>
        <a:defRPr sz="1800">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79826426806139"/>
          <c:y val="9.0210750283433505E-2"/>
          <c:w val="0.88319440467049626"/>
          <c:h val="0.76906301297878532"/>
        </c:manualLayout>
      </c:layout>
      <c:barChart>
        <c:barDir val="col"/>
        <c:grouping val="stacked"/>
        <c:varyColors val="0"/>
        <c:ser>
          <c:idx val="0"/>
          <c:order val="0"/>
          <c:tx>
            <c:strRef>
              <c:f>Лист1!$A$2</c:f>
              <c:strCache>
                <c:ptCount val="1"/>
                <c:pt idx="0">
                  <c:v>Бюджеты поселений</c:v>
                </c:pt>
              </c:strCache>
            </c:strRef>
          </c:tx>
          <c:spPr>
            <a:solidFill>
              <a:schemeClr val="accent4">
                <a:lumMod val="60000"/>
                <a:lumOff val="40000"/>
              </a:schemeClr>
            </a:solidFill>
            <a:ln>
              <a:noFill/>
            </a:ln>
            <a:effectLst/>
          </c:spPr>
          <c:invertIfNegative val="0"/>
          <c:dLbls>
            <c:spPr>
              <a:noFill/>
              <a:ln w="25336">
                <a:noFill/>
              </a:ln>
            </c:spPr>
            <c:txPr>
              <a:bodyPr rot="0" spcFirstLastPara="1" vertOverflow="ellipsis" vert="horz" wrap="square" lIns="38100" tIns="19050" rIns="38100" bIns="19050" anchor="ctr" anchorCtr="1">
                <a:spAutoFit/>
              </a:bodyPr>
              <a:lstStyle/>
              <a:p>
                <a:pPr>
                  <a:defRPr sz="1010" b="1" i="0" u="none" strike="noStrike" kern="1200" baseline="0">
                    <a:solidFill>
                      <a:schemeClr val="tx1">
                        <a:lumMod val="75000"/>
                        <a:lumOff val="25000"/>
                      </a:schemeClr>
                    </a:solidFill>
                    <a:latin typeface="+mn-lt"/>
                    <a:ea typeface="+mn-ea"/>
                    <a:cs typeface="+mn-cs"/>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Лист1!$B$1:$D$1</c:f>
              <c:strCache>
                <c:ptCount val="3"/>
                <c:pt idx="0">
                  <c:v>2017 год</c:v>
                </c:pt>
                <c:pt idx="1">
                  <c:v>2018 год</c:v>
                </c:pt>
                <c:pt idx="2">
                  <c:v>2019 год</c:v>
                </c:pt>
              </c:strCache>
            </c:strRef>
          </c:cat>
          <c:val>
            <c:numRef>
              <c:f>Лист1!$B$2:$D$2</c:f>
              <c:numCache>
                <c:formatCode>General</c:formatCode>
                <c:ptCount val="3"/>
                <c:pt idx="0">
                  <c:v>176.79</c:v>
                </c:pt>
                <c:pt idx="1">
                  <c:v>183.48</c:v>
                </c:pt>
                <c:pt idx="2">
                  <c:v>186.73</c:v>
                </c:pt>
              </c:numCache>
            </c:numRef>
          </c:val>
          <c:extLst xmlns:c16r2="http://schemas.microsoft.com/office/drawing/2015/06/chart">
            <c:ext xmlns:c16="http://schemas.microsoft.com/office/drawing/2014/chart" uri="{C3380CC4-5D6E-409C-BE32-E72D297353CC}">
              <c16:uniqueId val="{00000000-C895-4DAB-B3F6-ECF70D0D40B7}"/>
            </c:ext>
          </c:extLst>
        </c:ser>
        <c:ser>
          <c:idx val="1"/>
          <c:order val="1"/>
          <c:tx>
            <c:strRef>
              <c:f>Лист1!$A$3</c:f>
              <c:strCache>
                <c:ptCount val="1"/>
                <c:pt idx="0">
                  <c:v>Бюджет МР</c:v>
                </c:pt>
              </c:strCache>
            </c:strRef>
          </c:tx>
          <c:spPr>
            <a:solidFill>
              <a:srgbClr val="5ECCF3"/>
            </a:solidFill>
            <a:ln w="25336">
              <a:noFill/>
            </a:ln>
          </c:spPr>
          <c:invertIfNegative val="0"/>
          <c:dLbls>
            <c:spPr>
              <a:noFill/>
              <a:ln w="25336">
                <a:noFill/>
              </a:ln>
            </c:spPr>
            <c:txPr>
              <a:bodyPr rot="0" spcFirstLastPara="1" vertOverflow="ellipsis" vert="horz" wrap="square" lIns="38100" tIns="19050" rIns="38100" bIns="19050" anchor="ctr" anchorCtr="1">
                <a:spAutoFit/>
              </a:bodyPr>
              <a:lstStyle/>
              <a:p>
                <a:pPr>
                  <a:defRPr sz="1182" b="1" i="0" u="none" strike="noStrike" kern="1200" baseline="0">
                    <a:solidFill>
                      <a:schemeClr val="tx1">
                        <a:lumMod val="75000"/>
                        <a:lumOff val="25000"/>
                      </a:schemeClr>
                    </a:solidFill>
                    <a:latin typeface="+mn-lt"/>
                    <a:ea typeface="+mn-ea"/>
                    <a:cs typeface="+mn-cs"/>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Лист1!$B$1:$D$1</c:f>
              <c:strCache>
                <c:ptCount val="3"/>
                <c:pt idx="0">
                  <c:v>2017 год</c:v>
                </c:pt>
                <c:pt idx="1">
                  <c:v>2018 год</c:v>
                </c:pt>
                <c:pt idx="2">
                  <c:v>2019 год</c:v>
                </c:pt>
              </c:strCache>
            </c:strRef>
          </c:cat>
          <c:val>
            <c:numRef>
              <c:f>Лист1!$B$3:$D$3</c:f>
              <c:numCache>
                <c:formatCode>General</c:formatCode>
                <c:ptCount val="3"/>
                <c:pt idx="0">
                  <c:v>583.62</c:v>
                </c:pt>
                <c:pt idx="1">
                  <c:v>604.69000000000005</c:v>
                </c:pt>
                <c:pt idx="2">
                  <c:v>655.21</c:v>
                </c:pt>
              </c:numCache>
            </c:numRef>
          </c:val>
          <c:extLst xmlns:c16r2="http://schemas.microsoft.com/office/drawing/2015/06/chart">
            <c:ext xmlns:c16="http://schemas.microsoft.com/office/drawing/2014/chart" uri="{C3380CC4-5D6E-409C-BE32-E72D297353CC}">
              <c16:uniqueId val="{00000001-C895-4DAB-B3F6-ECF70D0D40B7}"/>
            </c:ext>
          </c:extLst>
        </c:ser>
        <c:dLbls>
          <c:showLegendKey val="0"/>
          <c:showVal val="0"/>
          <c:showCatName val="0"/>
          <c:showSerName val="0"/>
          <c:showPercent val="0"/>
          <c:showBubbleSize val="0"/>
        </c:dLbls>
        <c:gapWidth val="150"/>
        <c:overlap val="100"/>
        <c:axId val="254585536"/>
        <c:axId val="254585928"/>
      </c:barChart>
      <c:catAx>
        <c:axId val="254585536"/>
        <c:scaling>
          <c:orientation val="minMax"/>
        </c:scaling>
        <c:delete val="0"/>
        <c:axPos val="b"/>
        <c:numFmt formatCode="General" sourceLinked="1"/>
        <c:majorTickMark val="none"/>
        <c:minorTickMark val="none"/>
        <c:tickLblPos val="nextTo"/>
        <c:spPr>
          <a:noFill/>
          <a:ln w="8043" cap="flat" cmpd="sng" algn="ctr">
            <a:solidFill>
              <a:schemeClr val="tx1">
                <a:lumMod val="15000"/>
                <a:lumOff val="85000"/>
              </a:schemeClr>
            </a:solidFill>
            <a:round/>
          </a:ln>
          <a:effectLst/>
        </c:spPr>
        <c:txPr>
          <a:bodyPr rot="-60000000" spcFirstLastPara="1" vertOverflow="ellipsis" vert="horz" wrap="square" anchor="ctr" anchorCtr="1"/>
          <a:lstStyle/>
          <a:p>
            <a:pPr>
              <a:defRPr sz="1010" b="0" i="0" u="none" strike="noStrike" kern="1200" baseline="0">
                <a:solidFill>
                  <a:schemeClr val="tx1">
                    <a:lumMod val="65000"/>
                    <a:lumOff val="35000"/>
                  </a:schemeClr>
                </a:solidFill>
                <a:latin typeface="+mn-lt"/>
                <a:ea typeface="+mn-ea"/>
                <a:cs typeface="+mn-cs"/>
              </a:defRPr>
            </a:pPr>
            <a:endParaRPr lang="ru-RU"/>
          </a:p>
        </c:txPr>
        <c:crossAx val="254585928"/>
        <c:crosses val="autoZero"/>
        <c:auto val="1"/>
        <c:lblAlgn val="ctr"/>
        <c:lblOffset val="100"/>
        <c:noMultiLvlLbl val="0"/>
      </c:catAx>
      <c:valAx>
        <c:axId val="254585928"/>
        <c:scaling>
          <c:orientation val="minMax"/>
        </c:scaling>
        <c:delete val="0"/>
        <c:axPos val="l"/>
        <c:majorGridlines>
          <c:spPr>
            <a:ln w="2681" cap="flat" cmpd="sng" algn="ctr">
              <a:solidFill>
                <a:schemeClr val="bg2"/>
              </a:solidFill>
              <a:round/>
            </a:ln>
            <a:effectLst/>
          </c:spPr>
        </c:majorGridlines>
        <c:numFmt formatCode="General" sourceLinked="1"/>
        <c:majorTickMark val="none"/>
        <c:minorTickMark val="none"/>
        <c:tickLblPos val="nextTo"/>
        <c:spPr>
          <a:ln w="6334">
            <a:noFill/>
          </a:ln>
        </c:spPr>
        <c:txPr>
          <a:bodyPr rot="-60000000" spcFirstLastPara="1" vertOverflow="ellipsis" vert="horz" wrap="square" anchor="ctr" anchorCtr="1"/>
          <a:lstStyle/>
          <a:p>
            <a:pPr>
              <a:defRPr sz="1010" b="0" i="0" u="none" strike="noStrike" kern="1200" baseline="0">
                <a:solidFill>
                  <a:schemeClr val="tx1">
                    <a:lumMod val="65000"/>
                    <a:lumOff val="35000"/>
                  </a:schemeClr>
                </a:solidFill>
                <a:latin typeface="+mn-lt"/>
                <a:ea typeface="+mn-ea"/>
                <a:cs typeface="+mn-cs"/>
              </a:defRPr>
            </a:pPr>
            <a:endParaRPr lang="ru-RU"/>
          </a:p>
        </c:txPr>
        <c:crossAx val="254585536"/>
        <c:crosses val="autoZero"/>
        <c:crossBetween val="between"/>
      </c:valAx>
      <c:spPr>
        <a:noFill/>
        <a:ln w="25336">
          <a:noFill/>
        </a:ln>
      </c:spPr>
    </c:plotArea>
    <c:legend>
      <c:legendPos val="b"/>
      <c:layout>
        <c:manualLayout>
          <c:xMode val="edge"/>
          <c:yMode val="edge"/>
          <c:x val="0.21583631243174894"/>
          <c:y val="0.90452965568653032"/>
          <c:w val="0.56832714523823213"/>
          <c:h val="9.1525571137927281E-2"/>
        </c:manualLayout>
      </c:layout>
      <c:overlay val="0"/>
      <c:spPr>
        <a:noFill/>
        <a:ln w="25336">
          <a:noFill/>
        </a:ln>
      </c:spPr>
      <c:txPr>
        <a:bodyPr rot="0" spcFirstLastPara="1" vertOverflow="ellipsis" vert="horz" wrap="square" anchor="ctr" anchorCtr="1"/>
        <a:lstStyle/>
        <a:p>
          <a:pPr>
            <a:defRPr sz="101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c:spPr>
  <c:txPr>
    <a:bodyPr/>
    <a:lstStyle/>
    <a:p>
      <a:pPr>
        <a:defRPr/>
      </a:pPr>
      <a:endParaRPr lang="ru-RU"/>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970731624605894E-2"/>
          <c:y val="5.9498074511131961E-2"/>
          <c:w val="0.6100364014096511"/>
          <c:h val="0.91500275069838288"/>
        </c:manualLayout>
      </c:layout>
      <c:doughnutChart>
        <c:varyColors val="1"/>
        <c:ser>
          <c:idx val="0"/>
          <c:order val="0"/>
          <c:tx>
            <c:strRef>
              <c:f>Лист1!$B$1</c:f>
              <c:strCache>
                <c:ptCount val="1"/>
                <c:pt idx="0">
                  <c:v>Продажи</c:v>
                </c:pt>
              </c:strCache>
            </c:strRef>
          </c:tx>
          <c:spPr>
            <a:blipFill>
              <a:blip xmlns:r="http://schemas.openxmlformats.org/officeDocument/2006/relationships" r:embed="rId1"/>
              <a:tile tx="0" ty="0" sx="100000" sy="100000" flip="none" algn="tl"/>
            </a:blipFill>
            <a:ln>
              <a:solidFill>
                <a:srgbClr val="FF0000"/>
              </a:solidFill>
            </a:ln>
          </c:spPr>
          <c:dPt>
            <c:idx val="0"/>
            <c:bubble3D val="0"/>
            <c:spPr>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lin ang="18900000" scaled="1"/>
                <a:tileRect/>
              </a:gradFill>
              <a:ln w="7284">
                <a:solidFill>
                  <a:srgbClr val="FF0000"/>
                </a:solidFill>
                <a:prstDash val="solid"/>
              </a:ln>
              <a:effectLst>
                <a:glow rad="139700">
                  <a:schemeClr val="accent5">
                    <a:satMod val="175000"/>
                    <a:alpha val="40000"/>
                  </a:schemeClr>
                </a:glow>
              </a:effectLst>
            </c:spPr>
            <c:extLst xmlns:c16r2="http://schemas.microsoft.com/office/drawing/2015/06/chart">
              <c:ext xmlns:c16="http://schemas.microsoft.com/office/drawing/2014/chart" uri="{C3380CC4-5D6E-409C-BE32-E72D297353CC}">
                <c16:uniqueId val="{00000001-EB73-4D3C-A5CF-43E3EE3D986A}"/>
              </c:ext>
            </c:extLst>
          </c:dPt>
          <c:dPt>
            <c:idx val="1"/>
            <c:bubble3D val="0"/>
            <c:spP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r="100000" b="100000"/>
                </a:path>
                <a:tileRect l="-100000" t="-100000"/>
              </a:gradFill>
              <a:ln w="7284">
                <a:solidFill>
                  <a:srgbClr val="FF0000"/>
                </a:solidFill>
                <a:prstDash val="solid"/>
              </a:ln>
            </c:spPr>
            <c:extLst xmlns:c16r2="http://schemas.microsoft.com/office/drawing/2015/06/chart">
              <c:ext xmlns:c16="http://schemas.microsoft.com/office/drawing/2014/chart" uri="{C3380CC4-5D6E-409C-BE32-E72D297353CC}">
                <c16:uniqueId val="{00000003-EB73-4D3C-A5CF-43E3EE3D986A}"/>
              </c:ext>
            </c:extLst>
          </c:dPt>
          <c:dPt>
            <c:idx val="2"/>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5-EB73-4D3C-A5CF-43E3EE3D986A}"/>
              </c:ext>
            </c:extLst>
          </c:dPt>
          <c:dPt>
            <c:idx val="3"/>
            <c:bubble3D val="0"/>
            <c:spPr>
              <a:solidFill>
                <a:srgbClr val="FF0000"/>
              </a:solidFill>
              <a:ln w="7284">
                <a:solidFill>
                  <a:schemeClr val="tx1"/>
                </a:solidFill>
                <a:prstDash val="solid"/>
              </a:ln>
            </c:spPr>
            <c:extLst xmlns:c16r2="http://schemas.microsoft.com/office/drawing/2015/06/chart">
              <c:ext xmlns:c16="http://schemas.microsoft.com/office/drawing/2014/chart" uri="{C3380CC4-5D6E-409C-BE32-E72D297353CC}">
                <c16:uniqueId val="{00000007-EB73-4D3C-A5CF-43E3EE3D986A}"/>
              </c:ext>
            </c:extLst>
          </c:dPt>
          <c:dPt>
            <c:idx val="4"/>
            <c:bubble3D val="0"/>
            <c:extLst xmlns:c16r2="http://schemas.microsoft.com/office/drawing/2015/06/chart">
              <c:ext xmlns:c16="http://schemas.microsoft.com/office/drawing/2014/chart" uri="{C3380CC4-5D6E-409C-BE32-E72D297353CC}">
                <c16:uniqueId val="{00000008-EB73-4D3C-A5CF-43E3EE3D986A}"/>
              </c:ext>
            </c:extLst>
          </c:dPt>
          <c:dLbls>
            <c:dLbl>
              <c:idx val="0"/>
              <c:layout>
                <c:manualLayout>
                  <c:x val="9.4063622560456254E-3"/>
                  <c:y val="-5.1761996708833677E-2"/>
                </c:manualLayout>
              </c:layout>
              <c:tx>
                <c:rich>
                  <a:bodyPr rot="0" spcFirstLastPara="1" vertOverflow="ellipsis" vert="horz" wrap="square" lIns="38100" tIns="19050" rIns="38100" bIns="19050" anchor="ctr" anchorCtr="1">
                    <a:spAutoFit/>
                  </a:bodyPr>
                  <a:lstStyle/>
                  <a:p>
                    <a:pPr>
                      <a:defRPr sz="914" b="1" i="0" u="none" strike="noStrike" kern="1200" baseline="0">
                        <a:solidFill>
                          <a:schemeClr val="bg1"/>
                        </a:solidFill>
                        <a:latin typeface="+mn-lt"/>
                        <a:ea typeface="+mn-ea"/>
                        <a:cs typeface="+mn-cs"/>
                      </a:defRPr>
                    </a:pPr>
                    <a:r>
                      <a:rPr lang="en-US" dirty="0">
                        <a:solidFill>
                          <a:schemeClr val="tx1"/>
                        </a:solidFill>
                      </a:rPr>
                      <a:t>9,8%</a:t>
                    </a:r>
                  </a:p>
                </c:rich>
              </c:tx>
              <c:spPr>
                <a:noFill/>
                <a:ln w="14494">
                  <a:noFill/>
                </a:ln>
              </c:spP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1-EB73-4D3C-A5CF-43E3EE3D986A}"/>
                </c:ext>
                <c:ext xmlns:c15="http://schemas.microsoft.com/office/drawing/2012/chart" uri="{CE6537A1-D6FC-4f65-9D91-7224C49458BB}">
                  <c15:layout/>
                </c:ext>
              </c:extLst>
            </c:dLbl>
            <c:dLbl>
              <c:idx val="1"/>
              <c:layout>
                <c:manualLayout>
                  <c:x val="-1.650015997752511E-2"/>
                  <c:y val="-9.846142132854771E-3"/>
                </c:manualLayout>
              </c:layout>
              <c:spPr>
                <a:noFill/>
                <a:ln w="14494">
                  <a:noFill/>
                </a:ln>
              </c:spPr>
              <c:txPr>
                <a:bodyPr rot="0" spcFirstLastPara="1" vertOverflow="ellipsis" vert="horz" wrap="square" lIns="38100" tIns="19050" rIns="38100" bIns="19050" anchor="ctr" anchorCtr="1">
                  <a:spAutoFit/>
                </a:bodyPr>
                <a:lstStyle/>
                <a:p>
                  <a:pPr>
                    <a:defRPr sz="914"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B73-4D3C-A5CF-43E3EE3D986A}"/>
                </c:ext>
                <c:ext xmlns:c15="http://schemas.microsoft.com/office/drawing/2012/chart" uri="{CE6537A1-D6FC-4f65-9D91-7224C49458BB}">
                  <c15:layout/>
                </c:ext>
              </c:extLst>
            </c:dLbl>
            <c:dLbl>
              <c:idx val="2"/>
              <c:layout>
                <c:manualLayout>
                  <c:x val="0.16860567990798903"/>
                  <c:y val="9.2496849609332743E-2"/>
                </c:manualLayout>
              </c:layout>
              <c:spPr>
                <a:noFill/>
                <a:ln w="14494">
                  <a:noFill/>
                </a:ln>
              </c:spPr>
              <c:txPr>
                <a:bodyPr rot="0" spcFirstLastPara="1" vertOverflow="ellipsis" vert="horz" wrap="square" lIns="38100" tIns="19050" rIns="38100" bIns="19050" anchor="ctr" anchorCtr="1">
                  <a:spAutoFit/>
                </a:bodyPr>
                <a:lstStyle/>
                <a:p>
                  <a:pPr>
                    <a:defRPr sz="914"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B73-4D3C-A5CF-43E3EE3D986A}"/>
                </c:ext>
                <c:ext xmlns:c15="http://schemas.microsoft.com/office/drawing/2012/chart" uri="{CE6537A1-D6FC-4f65-9D91-7224C49458BB}">
                  <c15:layout/>
                </c:ext>
              </c:extLst>
            </c:dLbl>
            <c:dLbl>
              <c:idx val="3"/>
              <c:layout>
                <c:manualLayout>
                  <c:x val="6.5309209944262633E-2"/>
                  <c:y val="-0.14975792394977311"/>
                </c:manualLayout>
              </c:layout>
              <c:spPr>
                <a:noFill/>
                <a:ln w="14494">
                  <a:noFill/>
                </a:ln>
              </c:spPr>
              <c:txPr>
                <a:bodyPr rot="0" spcFirstLastPara="1" vertOverflow="ellipsis" vert="horz" wrap="square" lIns="38100" tIns="19050" rIns="38100" bIns="19050" anchor="ctr" anchorCtr="1">
                  <a:spAutoFit/>
                </a:bodyPr>
                <a:lstStyle/>
                <a:p>
                  <a:pPr>
                    <a:defRPr sz="914"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EB73-4D3C-A5CF-43E3EE3D986A}"/>
                </c:ext>
                <c:ext xmlns:c15="http://schemas.microsoft.com/office/drawing/2012/chart" uri="{CE6537A1-D6FC-4f65-9D91-7224C49458BB}">
                  <c15:layout/>
                </c:ext>
              </c:extLst>
            </c:dLbl>
            <c:dLbl>
              <c:idx val="4"/>
              <c:layout>
                <c:manualLayout>
                  <c:x val="-5.3371892417942136E-2"/>
                  <c:y val="-0.146510176098921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EB73-4D3C-A5CF-43E3EE3D986A}"/>
                </c:ext>
                <c:ext xmlns:c15="http://schemas.microsoft.com/office/drawing/2012/chart" uri="{CE6537A1-D6FC-4f65-9D91-7224C49458BB}"/>
              </c:extLst>
            </c:dLbl>
            <c:spPr>
              <a:noFill/>
              <a:ln w="14494">
                <a:noFill/>
              </a:ln>
            </c:spPr>
            <c:txPr>
              <a:bodyPr rot="0" spcFirstLastPara="1" vertOverflow="ellipsis" vert="horz" wrap="square" lIns="38100" tIns="19050" rIns="38100" bIns="19050" anchor="ctr" anchorCtr="1">
                <a:spAutoFit/>
              </a:bodyPr>
              <a:lstStyle/>
              <a:p>
                <a:pPr>
                  <a:defRPr sz="914"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Лист1!$A$2:$A$5</c:f>
              <c:strCache>
                <c:ptCount val="4"/>
                <c:pt idx="0">
                  <c:v>Дотации  - 119,971 млн. руб.</c:v>
                </c:pt>
                <c:pt idx="1">
                  <c:v>Субсидии  - 381,941 млн. руб.</c:v>
                </c:pt>
                <c:pt idx="2">
                  <c:v>Субвенции  - 795,846 млн. руб.</c:v>
                </c:pt>
                <c:pt idx="3">
                  <c:v>Иные межбюджетные трансферты - 12,3 млн. руб.</c:v>
                </c:pt>
              </c:strCache>
            </c:strRef>
          </c:cat>
          <c:val>
            <c:numRef>
              <c:f>Лист1!$B$2:$B$5</c:f>
              <c:numCache>
                <c:formatCode>0.00%</c:formatCode>
                <c:ptCount val="4"/>
                <c:pt idx="0">
                  <c:v>9.1999999999999998E-2</c:v>
                </c:pt>
                <c:pt idx="1">
                  <c:v>0.29199999999999998</c:v>
                </c:pt>
                <c:pt idx="2">
                  <c:v>0.60799999999999998</c:v>
                </c:pt>
                <c:pt idx="3">
                  <c:v>0.01</c:v>
                </c:pt>
              </c:numCache>
            </c:numRef>
          </c:val>
          <c:extLst xmlns:c16r2="http://schemas.microsoft.com/office/drawing/2015/06/chart">
            <c:ext xmlns:c16="http://schemas.microsoft.com/office/drawing/2014/chart" uri="{C3380CC4-5D6E-409C-BE32-E72D297353CC}">
              <c16:uniqueId val="{00000009-EB73-4D3C-A5CF-43E3EE3D986A}"/>
            </c:ext>
          </c:extLst>
        </c:ser>
        <c:dLbls>
          <c:showLegendKey val="0"/>
          <c:showVal val="0"/>
          <c:showCatName val="0"/>
          <c:showSerName val="0"/>
          <c:showPercent val="0"/>
          <c:showBubbleSize val="0"/>
          <c:showLeaderLines val="0"/>
        </c:dLbls>
        <c:firstSliceAng val="0"/>
        <c:holeSize val="50"/>
      </c:doughnutChart>
      <c:spPr>
        <a:noFill/>
        <a:ln w="25344">
          <a:noFill/>
        </a:ln>
      </c:spPr>
    </c:plotArea>
    <c:legend>
      <c:legendPos val="r"/>
      <c:layout>
        <c:manualLayout>
          <c:xMode val="edge"/>
          <c:yMode val="edge"/>
          <c:x val="0.70512370331054952"/>
          <c:y val="3.8898620000982187E-3"/>
          <c:w val="0.28980886862826361"/>
          <c:h val="0.87146594201712313"/>
        </c:manualLayout>
      </c:layout>
      <c:overlay val="0"/>
      <c:spPr>
        <a:noFill/>
        <a:ln w="14494">
          <a:noFill/>
        </a:ln>
      </c:spPr>
      <c:txPr>
        <a:bodyPr rot="0" spcFirstLastPara="1" vertOverflow="ellipsis" vert="horz" wrap="square" anchor="ctr" anchorCtr="1"/>
        <a:lstStyle/>
        <a:p>
          <a:pPr>
            <a:defRPr sz="85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gradFill>
      <a:gsLst>
        <a:gs pos="0">
          <a:schemeClr val="accent5">
            <a:lumMod val="40000"/>
            <a:lumOff val="60000"/>
          </a:schemeClr>
        </a:gs>
        <a:gs pos="51000">
          <a:schemeClr val="bg2">
            <a:tint val="95000"/>
            <a:shade val="100000"/>
            <a:satMod val="130000"/>
            <a:lumMod val="130000"/>
          </a:schemeClr>
        </a:gs>
        <a:gs pos="100000">
          <a:schemeClr val="accent5">
            <a:lumMod val="20000"/>
            <a:lumOff val="80000"/>
          </a:schemeClr>
        </a:gs>
      </a:gsLst>
      <a:path path="circle">
        <a:fillToRect l="20000" t="10000" r="20000" b="60000"/>
      </a:path>
    </a:gradFill>
    <a:ln>
      <a:noFill/>
    </a:ln>
  </c:spPr>
  <c:txPr>
    <a:bodyPr/>
    <a:lstStyle/>
    <a:p>
      <a:pPr>
        <a:defRPr/>
      </a:pPr>
      <a:endParaRPr lang="ru-RU"/>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7.534132889729131E-2"/>
          <c:w val="1"/>
          <c:h val="0.7491919602243774"/>
        </c:manualLayout>
      </c:layout>
      <c:doughnutChart>
        <c:varyColors val="1"/>
        <c:ser>
          <c:idx val="0"/>
          <c:order val="0"/>
          <c:tx>
            <c:strRef>
              <c:f>Лист1!$B$1</c:f>
              <c:strCache>
                <c:ptCount val="1"/>
                <c:pt idx="0">
                  <c:v>Столбец2</c:v>
                </c:pt>
              </c:strCache>
            </c:strRef>
          </c:tx>
          <c:spPr>
            <a:solidFill>
              <a:schemeClr val="bg1">
                <a:lumMod val="75000"/>
              </a:schemeClr>
            </a:solidFill>
            <a:ln>
              <a:noFill/>
            </a:ln>
          </c:spPr>
          <c:dPt>
            <c:idx val="0"/>
            <c:bubble3D val="0"/>
            <c:spPr>
              <a:solidFill>
                <a:schemeClr val="bg1">
                  <a:lumMod val="75000"/>
                </a:schemeClr>
              </a:solidFill>
              <a:ln w="18967">
                <a:noFill/>
              </a:ln>
              <a:effectLst/>
            </c:spPr>
            <c:extLst xmlns:c16r2="http://schemas.microsoft.com/office/drawing/2015/06/chart">
              <c:ext xmlns:c16="http://schemas.microsoft.com/office/drawing/2014/chart" uri="{C3380CC4-5D6E-409C-BE32-E72D297353CC}">
                <c16:uniqueId val="{00000000-95A4-462D-9F96-0C0B8EB40BA8}"/>
              </c:ext>
            </c:extLst>
          </c:dPt>
          <c:dPt>
            <c:idx val="1"/>
            <c:bubble3D val="0"/>
            <c:spPr>
              <a:solidFill>
                <a:schemeClr val="bg1">
                  <a:lumMod val="75000"/>
                </a:schemeClr>
              </a:solidFill>
              <a:ln w="18967">
                <a:noFill/>
              </a:ln>
              <a:effectLst/>
            </c:spPr>
            <c:extLst xmlns:c16r2="http://schemas.microsoft.com/office/drawing/2015/06/chart">
              <c:ext xmlns:c16="http://schemas.microsoft.com/office/drawing/2014/chart" uri="{C3380CC4-5D6E-409C-BE32-E72D297353CC}">
                <c16:uniqueId val="{00000001-95A4-462D-9F96-0C0B8EB40BA8}"/>
              </c:ext>
            </c:extLst>
          </c:dPt>
          <c:dPt>
            <c:idx val="2"/>
            <c:bubble3D val="0"/>
            <c:spPr>
              <a:solidFill>
                <a:schemeClr val="bg1">
                  <a:lumMod val="75000"/>
                </a:schemeClr>
              </a:solidFill>
              <a:ln w="18967">
                <a:noFill/>
              </a:ln>
              <a:effectLst/>
            </c:spPr>
            <c:extLst xmlns:c16r2="http://schemas.microsoft.com/office/drawing/2015/06/chart">
              <c:ext xmlns:c16="http://schemas.microsoft.com/office/drawing/2014/chart" uri="{C3380CC4-5D6E-409C-BE32-E72D297353CC}">
                <c16:uniqueId val="{00000002-95A4-462D-9F96-0C0B8EB40BA8}"/>
              </c:ext>
            </c:extLst>
          </c:dPt>
          <c:dPt>
            <c:idx val="3"/>
            <c:bubble3D val="0"/>
            <c:spPr>
              <a:solidFill>
                <a:schemeClr val="bg1">
                  <a:lumMod val="75000"/>
                </a:schemeClr>
              </a:solidFill>
              <a:ln w="18967">
                <a:noFill/>
              </a:ln>
              <a:effectLst/>
            </c:spPr>
            <c:extLst xmlns:c16r2="http://schemas.microsoft.com/office/drawing/2015/06/chart">
              <c:ext xmlns:c16="http://schemas.microsoft.com/office/drawing/2014/chart" uri="{C3380CC4-5D6E-409C-BE32-E72D297353CC}">
                <c16:uniqueId val="{00000003-95A4-462D-9F96-0C0B8EB40BA8}"/>
              </c:ext>
            </c:extLst>
          </c:dPt>
          <c:dPt>
            <c:idx val="4"/>
            <c:bubble3D val="0"/>
            <c:spPr>
              <a:solidFill>
                <a:schemeClr val="bg1">
                  <a:lumMod val="75000"/>
                </a:schemeClr>
              </a:solidFill>
              <a:ln w="18967">
                <a:noFill/>
              </a:ln>
              <a:effectLst/>
            </c:spPr>
            <c:extLst xmlns:c16r2="http://schemas.microsoft.com/office/drawing/2015/06/chart">
              <c:ext xmlns:c16="http://schemas.microsoft.com/office/drawing/2014/chart" uri="{C3380CC4-5D6E-409C-BE32-E72D297353CC}">
                <c16:uniqueId val="{00000004-95A4-462D-9F96-0C0B8EB40BA8}"/>
              </c:ext>
            </c:extLst>
          </c:dPt>
          <c:dPt>
            <c:idx val="5"/>
            <c:bubble3D val="0"/>
            <c:spPr>
              <a:solidFill>
                <a:srgbClr val="C00000"/>
              </a:solidFill>
              <a:ln w="18967">
                <a:noFill/>
              </a:ln>
              <a:effectLst/>
            </c:spPr>
            <c:extLst xmlns:c16r2="http://schemas.microsoft.com/office/drawing/2015/06/chart">
              <c:ext xmlns:c16="http://schemas.microsoft.com/office/drawing/2014/chart" uri="{C3380CC4-5D6E-409C-BE32-E72D297353CC}">
                <c16:uniqueId val="{00000005-95A4-462D-9F96-0C0B8EB40BA8}"/>
              </c:ext>
            </c:extLst>
          </c:dPt>
          <c:dPt>
            <c:idx val="6"/>
            <c:bubble3D val="0"/>
            <c:spPr>
              <a:noFill/>
              <a:ln w="18967">
                <a:noFill/>
              </a:ln>
              <a:effectLst/>
            </c:spPr>
            <c:extLst xmlns:c16r2="http://schemas.microsoft.com/office/drawing/2015/06/chart">
              <c:ext xmlns:c16="http://schemas.microsoft.com/office/drawing/2014/chart" uri="{C3380CC4-5D6E-409C-BE32-E72D297353CC}">
                <c16:uniqueId val="{00000006-95A4-462D-9F96-0C0B8EB40BA8}"/>
              </c:ext>
            </c:extLst>
          </c:dPt>
          <c:dPt>
            <c:idx val="7"/>
            <c:bubble3D val="0"/>
            <c:spPr>
              <a:solidFill>
                <a:schemeClr val="bg1">
                  <a:lumMod val="75000"/>
                </a:schemeClr>
              </a:solidFill>
              <a:ln w="18967">
                <a:noFill/>
              </a:ln>
              <a:effectLst/>
            </c:spPr>
            <c:extLst xmlns:c16r2="http://schemas.microsoft.com/office/drawing/2015/06/chart">
              <c:ext xmlns:c16="http://schemas.microsoft.com/office/drawing/2014/chart" uri="{C3380CC4-5D6E-409C-BE32-E72D297353CC}">
                <c16:uniqueId val="{00000007-95A4-462D-9F96-0C0B8EB40BA8}"/>
              </c:ext>
            </c:extLst>
          </c:dPt>
          <c:dPt>
            <c:idx val="8"/>
            <c:bubble3D val="0"/>
            <c:spPr>
              <a:solidFill>
                <a:schemeClr val="bg1">
                  <a:lumMod val="75000"/>
                </a:schemeClr>
              </a:solidFill>
              <a:ln w="18967">
                <a:noFill/>
              </a:ln>
              <a:effectLst/>
            </c:spPr>
            <c:extLst xmlns:c16r2="http://schemas.microsoft.com/office/drawing/2015/06/chart">
              <c:ext xmlns:c16="http://schemas.microsoft.com/office/drawing/2014/chart" uri="{C3380CC4-5D6E-409C-BE32-E72D297353CC}">
                <c16:uniqueId val="{00000008-95A4-462D-9F96-0C0B8EB40BA8}"/>
              </c:ext>
            </c:extLst>
          </c:dPt>
          <c:dPt>
            <c:idx val="9"/>
            <c:bubble3D val="0"/>
            <c:spPr>
              <a:solidFill>
                <a:schemeClr val="bg1">
                  <a:lumMod val="75000"/>
                </a:schemeClr>
              </a:solidFill>
              <a:ln w="18967">
                <a:noFill/>
              </a:ln>
              <a:effectLst/>
            </c:spPr>
            <c:extLst xmlns:c16r2="http://schemas.microsoft.com/office/drawing/2015/06/chart">
              <c:ext xmlns:c16="http://schemas.microsoft.com/office/drawing/2014/chart" uri="{C3380CC4-5D6E-409C-BE32-E72D297353CC}">
                <c16:uniqueId val="{00000009-95A4-462D-9F96-0C0B8EB40BA8}"/>
              </c:ext>
            </c:extLst>
          </c:dPt>
          <c:dPt>
            <c:idx val="10"/>
            <c:bubble3D val="0"/>
            <c:spPr>
              <a:solidFill>
                <a:schemeClr val="bg1">
                  <a:lumMod val="75000"/>
                </a:schemeClr>
              </a:solidFill>
              <a:ln w="18967">
                <a:noFill/>
              </a:ln>
              <a:effectLst/>
            </c:spPr>
            <c:extLst xmlns:c16r2="http://schemas.microsoft.com/office/drawing/2015/06/chart">
              <c:ext xmlns:c16="http://schemas.microsoft.com/office/drawing/2014/chart" uri="{C3380CC4-5D6E-409C-BE32-E72D297353CC}">
                <c16:uniqueId val="{0000000A-95A4-462D-9F96-0C0B8EB40BA8}"/>
              </c:ext>
            </c:extLst>
          </c:dPt>
          <c:dPt>
            <c:idx val="11"/>
            <c:bubble3D val="0"/>
            <c:spPr>
              <a:solidFill>
                <a:schemeClr val="bg1">
                  <a:lumMod val="75000"/>
                </a:schemeClr>
              </a:solidFill>
              <a:ln w="18967">
                <a:noFill/>
              </a:ln>
              <a:effectLst/>
            </c:spPr>
            <c:extLst xmlns:c16r2="http://schemas.microsoft.com/office/drawing/2015/06/chart">
              <c:ext xmlns:c16="http://schemas.microsoft.com/office/drawing/2014/chart" uri="{C3380CC4-5D6E-409C-BE32-E72D297353CC}">
                <c16:uniqueId val="{0000000B-95A4-462D-9F96-0C0B8EB40BA8}"/>
              </c:ext>
            </c:extLst>
          </c:dPt>
          <c:dPt>
            <c:idx val="12"/>
            <c:bubble3D val="0"/>
            <c:spPr>
              <a:solidFill>
                <a:srgbClr val="C00000"/>
              </a:solidFill>
              <a:ln w="25384">
                <a:noFill/>
              </a:ln>
            </c:spPr>
            <c:extLst xmlns:c16r2="http://schemas.microsoft.com/office/drawing/2015/06/chart">
              <c:ext xmlns:c16="http://schemas.microsoft.com/office/drawing/2014/chart" uri="{C3380CC4-5D6E-409C-BE32-E72D297353CC}">
                <c16:uniqueId val="{0000000C-95A4-462D-9F96-0C0B8EB40BA8}"/>
              </c:ext>
            </c:extLst>
          </c:dPt>
          <c:dPt>
            <c:idx val="13"/>
            <c:bubble3D val="0"/>
            <c:spPr>
              <a:noFill/>
              <a:ln w="25384">
                <a:noFill/>
              </a:ln>
            </c:spPr>
            <c:extLst xmlns:c16r2="http://schemas.microsoft.com/office/drawing/2015/06/chart">
              <c:ext xmlns:c16="http://schemas.microsoft.com/office/drawing/2014/chart" uri="{C3380CC4-5D6E-409C-BE32-E72D297353CC}">
                <c16:uniqueId val="{0000000D-95A4-462D-9F96-0C0B8EB40BA8}"/>
              </c:ext>
            </c:extLst>
          </c:dPt>
          <c:cat>
            <c:strRef>
              <c:f>Лист1!$A$2:$A$9</c:f>
              <c:strCache>
                <c:ptCount val="6"/>
                <c:pt idx="0">
                  <c:v>ОАО "Мелеузовские минеральные удобрения"</c:v>
                </c:pt>
                <c:pt idx="1">
                  <c:v>ОАО Мелеузовский завод ЖБК</c:v>
                </c:pt>
                <c:pt idx="2">
                  <c:v>ОАО МЕЛЕУЗОВСКИЙ САХАРНЫЙ ЗАВОД</c:v>
                </c:pt>
                <c:pt idx="3">
                  <c:v>ОАО МЕЛЕУЗОВСКИЕ ТЕПЛОВЫЕ СЕТИ</c:v>
                </c:pt>
                <c:pt idx="4">
                  <c:v>ООО ТрансСпецСервис</c:v>
                </c:pt>
                <c:pt idx="5">
                  <c:v>ИК-7</c:v>
                </c:pt>
              </c:strCache>
            </c:strRef>
          </c:cat>
          <c:val>
            <c:numRef>
              <c:f>Лист1!$B$2:$B$8</c:f>
              <c:numCache>
                <c:formatCode>General</c:formatCode>
                <c:ptCount val="7"/>
                <c:pt idx="5">
                  <c:v>15.8</c:v>
                </c:pt>
                <c:pt idx="6">
                  <c:v>84.2</c:v>
                </c:pt>
              </c:numCache>
            </c:numRef>
          </c:val>
          <c:extLst xmlns:c16r2="http://schemas.microsoft.com/office/drawing/2015/06/chart">
            <c:ext xmlns:c16="http://schemas.microsoft.com/office/drawing/2014/chart" uri="{C3380CC4-5D6E-409C-BE32-E72D297353CC}">
              <c16:uniqueId val="{0000000E-95A4-462D-9F96-0C0B8EB40BA8}"/>
            </c:ext>
          </c:extLst>
        </c:ser>
        <c:ser>
          <c:idx val="1"/>
          <c:order val="1"/>
          <c:tx>
            <c:strRef>
              <c:f>Лист1!$C$1</c:f>
              <c:strCache>
                <c:ptCount val="1"/>
                <c:pt idx="0">
                  <c:v>Продажи</c:v>
                </c:pt>
              </c:strCache>
            </c:strRef>
          </c:tx>
          <c:dPt>
            <c:idx val="0"/>
            <c:bubble3D val="0"/>
            <c:extLst xmlns:c16r2="http://schemas.microsoft.com/office/drawing/2015/06/chart">
              <c:ext xmlns:c16="http://schemas.microsoft.com/office/drawing/2014/chart" uri="{C3380CC4-5D6E-409C-BE32-E72D297353CC}">
                <c16:uniqueId val="{0000000F-95A4-462D-9F96-0C0B8EB40BA8}"/>
              </c:ext>
            </c:extLst>
          </c:dPt>
          <c:dPt>
            <c:idx val="1"/>
            <c:bubble3D val="0"/>
            <c:extLst xmlns:c16r2="http://schemas.microsoft.com/office/drawing/2015/06/chart">
              <c:ext xmlns:c16="http://schemas.microsoft.com/office/drawing/2014/chart" uri="{C3380CC4-5D6E-409C-BE32-E72D297353CC}">
                <c16:uniqueId val="{00000010-95A4-462D-9F96-0C0B8EB40BA8}"/>
              </c:ext>
            </c:extLst>
          </c:dPt>
          <c:dPt>
            <c:idx val="2"/>
            <c:bubble3D val="0"/>
            <c:extLst xmlns:c16r2="http://schemas.microsoft.com/office/drawing/2015/06/chart">
              <c:ext xmlns:c16="http://schemas.microsoft.com/office/drawing/2014/chart" uri="{C3380CC4-5D6E-409C-BE32-E72D297353CC}">
                <c16:uniqueId val="{00000011-95A4-462D-9F96-0C0B8EB40BA8}"/>
              </c:ext>
            </c:extLst>
          </c:dPt>
          <c:dPt>
            <c:idx val="3"/>
            <c:bubble3D val="0"/>
            <c:extLst xmlns:c16r2="http://schemas.microsoft.com/office/drawing/2015/06/chart">
              <c:ext xmlns:c16="http://schemas.microsoft.com/office/drawing/2014/chart" uri="{C3380CC4-5D6E-409C-BE32-E72D297353CC}">
                <c16:uniqueId val="{00000012-95A4-462D-9F96-0C0B8EB40BA8}"/>
              </c:ext>
            </c:extLst>
          </c:dPt>
          <c:dPt>
            <c:idx val="4"/>
            <c:bubble3D val="0"/>
            <c:extLst xmlns:c16r2="http://schemas.microsoft.com/office/drawing/2015/06/chart">
              <c:ext xmlns:c16="http://schemas.microsoft.com/office/drawing/2014/chart" uri="{C3380CC4-5D6E-409C-BE32-E72D297353CC}">
                <c16:uniqueId val="{00000013-95A4-462D-9F96-0C0B8EB40BA8}"/>
              </c:ext>
            </c:extLst>
          </c:dPt>
          <c:dPt>
            <c:idx val="5"/>
            <c:bubble3D val="0"/>
            <c:extLst xmlns:c16r2="http://schemas.microsoft.com/office/drawing/2015/06/chart">
              <c:ext xmlns:c16="http://schemas.microsoft.com/office/drawing/2014/chart" uri="{C3380CC4-5D6E-409C-BE32-E72D297353CC}">
                <c16:uniqueId val="{00000014-95A4-462D-9F96-0C0B8EB40BA8}"/>
              </c:ext>
            </c:extLst>
          </c:dPt>
          <c:dPt>
            <c:idx val="6"/>
            <c:bubble3D val="0"/>
            <c:extLst xmlns:c16r2="http://schemas.microsoft.com/office/drawing/2015/06/chart">
              <c:ext xmlns:c16="http://schemas.microsoft.com/office/drawing/2014/chart" uri="{C3380CC4-5D6E-409C-BE32-E72D297353CC}">
                <c16:uniqueId val="{00000015-95A4-462D-9F96-0C0B8EB40BA8}"/>
              </c:ext>
            </c:extLst>
          </c:dPt>
          <c:dPt>
            <c:idx val="7"/>
            <c:bubble3D val="0"/>
            <c:extLst xmlns:c16r2="http://schemas.microsoft.com/office/drawing/2015/06/chart">
              <c:ext xmlns:c16="http://schemas.microsoft.com/office/drawing/2014/chart" uri="{C3380CC4-5D6E-409C-BE32-E72D297353CC}">
                <c16:uniqueId val="{00000016-95A4-462D-9F96-0C0B8EB40BA8}"/>
              </c:ext>
            </c:extLst>
          </c:dPt>
          <c:dPt>
            <c:idx val="8"/>
            <c:bubble3D val="0"/>
            <c:extLst xmlns:c16r2="http://schemas.microsoft.com/office/drawing/2015/06/chart">
              <c:ext xmlns:c16="http://schemas.microsoft.com/office/drawing/2014/chart" uri="{C3380CC4-5D6E-409C-BE32-E72D297353CC}">
                <c16:uniqueId val="{00000017-95A4-462D-9F96-0C0B8EB40BA8}"/>
              </c:ext>
            </c:extLst>
          </c:dPt>
          <c:dPt>
            <c:idx val="9"/>
            <c:bubble3D val="0"/>
            <c:extLst xmlns:c16r2="http://schemas.microsoft.com/office/drawing/2015/06/chart">
              <c:ext xmlns:c16="http://schemas.microsoft.com/office/drawing/2014/chart" uri="{C3380CC4-5D6E-409C-BE32-E72D297353CC}">
                <c16:uniqueId val="{00000018-95A4-462D-9F96-0C0B8EB40BA8}"/>
              </c:ext>
            </c:extLst>
          </c:dPt>
          <c:dPt>
            <c:idx val="10"/>
            <c:bubble3D val="0"/>
            <c:extLst xmlns:c16r2="http://schemas.microsoft.com/office/drawing/2015/06/chart">
              <c:ext xmlns:c16="http://schemas.microsoft.com/office/drawing/2014/chart" uri="{C3380CC4-5D6E-409C-BE32-E72D297353CC}">
                <c16:uniqueId val="{00000019-95A4-462D-9F96-0C0B8EB40BA8}"/>
              </c:ext>
            </c:extLst>
          </c:dPt>
          <c:dPt>
            <c:idx val="11"/>
            <c:bubble3D val="0"/>
            <c:extLst xmlns:c16r2="http://schemas.microsoft.com/office/drawing/2015/06/chart">
              <c:ext xmlns:c16="http://schemas.microsoft.com/office/drawing/2014/chart" uri="{C3380CC4-5D6E-409C-BE32-E72D297353CC}">
                <c16:uniqueId val="{0000001A-95A4-462D-9F96-0C0B8EB40BA8}"/>
              </c:ext>
            </c:extLst>
          </c:dPt>
          <c:dPt>
            <c:idx val="12"/>
            <c:bubble3D val="0"/>
            <c:extLst xmlns:c16r2="http://schemas.microsoft.com/office/drawing/2015/06/chart">
              <c:ext xmlns:c16="http://schemas.microsoft.com/office/drawing/2014/chart" uri="{C3380CC4-5D6E-409C-BE32-E72D297353CC}">
                <c16:uniqueId val="{0000001B-95A4-462D-9F96-0C0B8EB40BA8}"/>
              </c:ext>
            </c:extLst>
          </c:dPt>
          <c:dPt>
            <c:idx val="13"/>
            <c:bubble3D val="0"/>
            <c:extLst xmlns:c16r2="http://schemas.microsoft.com/office/drawing/2015/06/chart">
              <c:ext xmlns:c16="http://schemas.microsoft.com/office/drawing/2014/chart" uri="{C3380CC4-5D6E-409C-BE32-E72D297353CC}">
                <c16:uniqueId val="{0000001C-95A4-462D-9F96-0C0B8EB40BA8}"/>
              </c:ext>
            </c:extLst>
          </c:dPt>
          <c:cat>
            <c:strRef>
              <c:f>Лист1!$A$2:$A$9</c:f>
              <c:strCache>
                <c:ptCount val="6"/>
                <c:pt idx="0">
                  <c:v>ОАО "Мелеузовские минеральные удобрения"</c:v>
                </c:pt>
                <c:pt idx="1">
                  <c:v>ОАО Мелеузовский завод ЖБК</c:v>
                </c:pt>
                <c:pt idx="2">
                  <c:v>ОАО МЕЛЕУЗОВСКИЙ САХАРНЫЙ ЗАВОД</c:v>
                </c:pt>
                <c:pt idx="3">
                  <c:v>ОАО МЕЛЕУЗОВСКИЕ ТЕПЛОВЫЕ СЕТИ</c:v>
                </c:pt>
                <c:pt idx="4">
                  <c:v>ООО ТрансСпецСервис</c:v>
                </c:pt>
                <c:pt idx="5">
                  <c:v>ИК-7</c:v>
                </c:pt>
              </c:strCache>
            </c:strRef>
          </c:cat>
          <c:val>
            <c:numRef>
              <c:f>Лист1!$C$2:$C$9</c:f>
              <c:numCache>
                <c:formatCode>0.0%</c:formatCode>
                <c:ptCount val="8"/>
                <c:pt idx="0">
                  <c:v>5.2999999999999999E-2</c:v>
                </c:pt>
                <c:pt idx="1">
                  <c:v>2.8000000000000001E-2</c:v>
                </c:pt>
                <c:pt idx="2">
                  <c:v>2.4E-2</c:v>
                </c:pt>
                <c:pt idx="3">
                  <c:v>1.7999999999999999E-2</c:v>
                </c:pt>
                <c:pt idx="4">
                  <c:v>1.7000000000000001E-2</c:v>
                </c:pt>
                <c:pt idx="5">
                  <c:v>1.7999999999999999E-2</c:v>
                </c:pt>
                <c:pt idx="6" formatCode="0.00%">
                  <c:v>0.84199999999999986</c:v>
                </c:pt>
              </c:numCache>
            </c:numRef>
          </c:val>
          <c:extLst xmlns:c16r2="http://schemas.microsoft.com/office/drawing/2015/06/chart">
            <c:ext xmlns:c16="http://schemas.microsoft.com/office/drawing/2014/chart" uri="{C3380CC4-5D6E-409C-BE32-E72D297353CC}">
              <c16:uniqueId val="{0000001D-95A4-462D-9F96-0C0B8EB40BA8}"/>
            </c:ext>
          </c:extLst>
        </c:ser>
        <c:dLbls>
          <c:showLegendKey val="0"/>
          <c:showVal val="0"/>
          <c:showCatName val="0"/>
          <c:showSerName val="0"/>
          <c:showPercent val="0"/>
          <c:showBubbleSize val="0"/>
          <c:showLeaderLines val="1"/>
        </c:dLbls>
        <c:firstSliceAng val="0"/>
        <c:holeSize val="71"/>
      </c:doughnutChart>
      <c:spPr>
        <a:noFill/>
        <a:ln w="25384">
          <a:noFill/>
        </a:ln>
      </c:spPr>
    </c:plotArea>
    <c:plotVisOnly val="1"/>
    <c:dispBlanksAs val="gap"/>
    <c:showDLblsOverMax val="0"/>
  </c:chart>
  <c:spPr>
    <a:noFill/>
    <a:ln>
      <a:noFill/>
    </a:ln>
  </c:spPr>
  <c:txPr>
    <a:bodyPr/>
    <a:lstStyle/>
    <a:p>
      <a:pPr>
        <a:defRPr/>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1"/>
    </c:view3D>
    <c:floor>
      <c:thickness val="0"/>
    </c:floor>
    <c:sideWall>
      <c:thickness val="0"/>
    </c:sideWall>
    <c:backWall>
      <c:thickness val="0"/>
    </c:backWall>
    <c:plotArea>
      <c:layout/>
      <c:pie3DChart>
        <c:varyColors val="1"/>
        <c:ser>
          <c:idx val="0"/>
          <c:order val="0"/>
          <c:tx>
            <c:strRef>
              <c:f>Лист1!$B$1</c:f>
              <c:strCache>
                <c:ptCount val="1"/>
                <c:pt idx="0">
                  <c:v>Продажи</c:v>
                </c:pt>
              </c:strCache>
            </c:strRef>
          </c:tx>
          <c:spPr>
            <a:scene3d>
              <a:camera prst="orthographicFront"/>
              <a:lightRig rig="threePt" dir="t"/>
            </a:scene3d>
            <a:sp3d/>
          </c:spPr>
          <c:dPt>
            <c:idx val="0"/>
            <c:bubble3D val="0"/>
            <c:spPr>
              <a:solidFill>
                <a:schemeClr val="accent1"/>
              </a:solidFill>
              <a:ln w="25334">
                <a:solidFill>
                  <a:schemeClr val="accent1">
                    <a:lumMod val="75000"/>
                  </a:schemeClr>
                </a:solidFill>
              </a:ln>
              <a:effectLst/>
              <a:scene3d>
                <a:camera prst="orthographicFront"/>
                <a:lightRig rig="threePt" dir="t"/>
              </a:scene3d>
              <a:sp3d>
                <a:bevelT prst="convex"/>
                <a:contourClr>
                  <a:srgbClr val="000000"/>
                </a:contourClr>
              </a:sp3d>
            </c:spPr>
            <c:extLst xmlns:c16r2="http://schemas.microsoft.com/office/drawing/2015/06/chart">
              <c:ext xmlns:c16="http://schemas.microsoft.com/office/drawing/2014/chart" uri="{C3380CC4-5D6E-409C-BE32-E72D297353CC}">
                <c16:uniqueId val="{00000001-FB70-4B13-A67F-00D5A23EB0AF}"/>
              </c:ext>
            </c:extLst>
          </c:dPt>
          <c:dPt>
            <c:idx val="1"/>
            <c:bubble3D val="0"/>
            <c:spPr>
              <a:solidFill>
                <a:schemeClr val="accent2"/>
              </a:solidFill>
              <a:ln w="25334">
                <a:solidFill>
                  <a:schemeClr val="accent2">
                    <a:lumMod val="75000"/>
                  </a:schemeClr>
                </a:solidFill>
              </a:ln>
              <a:effectLst/>
              <a:scene3d>
                <a:camera prst="orthographicFront"/>
                <a:lightRig rig="threePt" dir="t"/>
              </a:scene3d>
              <a:sp3d>
                <a:bevelT w="114300" prst="artDeco"/>
                <a:contourClr>
                  <a:srgbClr val="000000"/>
                </a:contourClr>
              </a:sp3d>
            </c:spPr>
            <c:extLst xmlns:c16r2="http://schemas.microsoft.com/office/drawing/2015/06/chart">
              <c:ext xmlns:c16="http://schemas.microsoft.com/office/drawing/2014/chart" uri="{C3380CC4-5D6E-409C-BE32-E72D297353CC}">
                <c16:uniqueId val="{00000003-FB70-4B13-A67F-00D5A23EB0AF}"/>
              </c:ext>
            </c:extLst>
          </c:dPt>
          <c:dPt>
            <c:idx val="2"/>
            <c:bubble3D val="0"/>
            <c:spPr>
              <a:solidFill>
                <a:schemeClr val="accent3"/>
              </a:solidFill>
              <a:ln w="25334">
                <a:solidFill>
                  <a:schemeClr val="accent3">
                    <a:lumMod val="75000"/>
                  </a:schemeClr>
                </a:solidFill>
              </a:ln>
              <a:effectLst/>
              <a:scene3d>
                <a:camera prst="orthographicFront"/>
                <a:lightRig rig="threePt" dir="t"/>
              </a:scene3d>
              <a:sp3d/>
            </c:spPr>
            <c:extLst xmlns:c16r2="http://schemas.microsoft.com/office/drawing/2015/06/chart">
              <c:ext xmlns:c16="http://schemas.microsoft.com/office/drawing/2014/chart" uri="{C3380CC4-5D6E-409C-BE32-E72D297353CC}">
                <c16:uniqueId val="{00000005-FB70-4B13-A67F-00D5A23EB0AF}"/>
              </c:ext>
            </c:extLst>
          </c:dPt>
          <c:dPt>
            <c:idx val="3"/>
            <c:bubble3D val="0"/>
            <c:spPr>
              <a:solidFill>
                <a:srgbClr val="FFFF00"/>
              </a:solidFill>
              <a:ln w="25334">
                <a:solidFill>
                  <a:srgbClr val="FFFF00"/>
                </a:solidFill>
              </a:ln>
              <a:effectLst/>
              <a:scene3d>
                <a:camera prst="orthographicFront"/>
                <a:lightRig rig="threePt" dir="t"/>
              </a:scene3d>
              <a:sp3d>
                <a:contourClr>
                  <a:srgbClr val="000000"/>
                </a:contourClr>
              </a:sp3d>
            </c:spPr>
            <c:extLst xmlns:c16r2="http://schemas.microsoft.com/office/drawing/2015/06/chart">
              <c:ext xmlns:c16="http://schemas.microsoft.com/office/drawing/2014/chart" uri="{C3380CC4-5D6E-409C-BE32-E72D297353CC}">
                <c16:uniqueId val="{00000007-FB70-4B13-A67F-00D5A23EB0AF}"/>
              </c:ext>
            </c:extLst>
          </c:dPt>
          <c:dPt>
            <c:idx val="4"/>
            <c:bubble3D val="0"/>
            <c:spPr>
              <a:solidFill>
                <a:schemeClr val="accent5"/>
              </a:solidFill>
              <a:ln w="25334">
                <a:solidFill>
                  <a:srgbClr val="FFC000"/>
                </a:solidFill>
              </a:ln>
              <a:effectLst/>
              <a:scene3d>
                <a:camera prst="orthographicFront"/>
                <a:lightRig rig="threePt" dir="t"/>
              </a:scene3d>
              <a:sp3d>
                <a:contourClr>
                  <a:srgbClr val="000000"/>
                </a:contourClr>
              </a:sp3d>
            </c:spPr>
            <c:extLst xmlns:c16r2="http://schemas.microsoft.com/office/drawing/2015/06/chart">
              <c:ext xmlns:c16="http://schemas.microsoft.com/office/drawing/2014/chart" uri="{C3380CC4-5D6E-409C-BE32-E72D297353CC}">
                <c16:uniqueId val="{00000009-FB70-4B13-A67F-00D5A23EB0AF}"/>
              </c:ext>
            </c:extLst>
          </c:dPt>
          <c:dPt>
            <c:idx val="5"/>
            <c:bubble3D val="0"/>
            <c:spPr>
              <a:solidFill>
                <a:schemeClr val="accent6"/>
              </a:solidFill>
              <a:ln w="25334">
                <a:solidFill>
                  <a:schemeClr val="accent1">
                    <a:lumMod val="60000"/>
                    <a:lumOff val="40000"/>
                  </a:schemeClr>
                </a:solidFill>
              </a:ln>
              <a:effectLst/>
              <a:scene3d>
                <a:camera prst="orthographicFront"/>
                <a:lightRig rig="threePt" dir="t"/>
              </a:scene3d>
              <a:sp3d/>
            </c:spPr>
            <c:extLst xmlns:c16r2="http://schemas.microsoft.com/office/drawing/2015/06/chart">
              <c:ext xmlns:c16="http://schemas.microsoft.com/office/drawing/2014/chart" uri="{C3380CC4-5D6E-409C-BE32-E72D297353CC}">
                <c16:uniqueId val="{0000000B-FB70-4B13-A67F-00D5A23EB0AF}"/>
              </c:ext>
            </c:extLst>
          </c:dPt>
          <c:dLbls>
            <c:dLbl>
              <c:idx val="0"/>
              <c:layout>
                <c:manualLayout>
                  <c:x val="5.9957803731490865E-2"/>
                  <c:y val="1.1297039050336908E-2"/>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B70-4B13-A67F-00D5A23EB0AF}"/>
                </c:ext>
                <c:ext xmlns:c15="http://schemas.microsoft.com/office/drawing/2012/chart" uri="{CE6537A1-D6FC-4f65-9D91-7224C49458BB}"/>
              </c:extLst>
            </c:dLbl>
            <c:dLbl>
              <c:idx val="2"/>
              <c:layout>
                <c:manualLayout>
                  <c:x val="0.12001510583290162"/>
                  <c:y val="-0.14277847344553635"/>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FB70-4B13-A67F-00D5A23EB0AF}"/>
                </c:ext>
                <c:ext xmlns:c15="http://schemas.microsoft.com/office/drawing/2012/chart" uri="{CE6537A1-D6FC-4f65-9D91-7224C49458BB}"/>
              </c:extLst>
            </c:dLbl>
            <c:dLbl>
              <c:idx val="3"/>
              <c:layout>
                <c:manualLayout>
                  <c:x val="-0.1302117232791731"/>
                  <c:y val="3.3160176624951257E-2"/>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FB70-4B13-A67F-00D5A23EB0AF}"/>
                </c:ext>
                <c:ext xmlns:c15="http://schemas.microsoft.com/office/drawing/2012/chart" uri="{CE6537A1-D6FC-4f65-9D91-7224C49458BB}"/>
              </c:extLst>
            </c:dLbl>
            <c:dLbl>
              <c:idx val="4"/>
              <c:layout>
                <c:manualLayout>
                  <c:x val="-7.571694983714479E-2"/>
                  <c:y val="5.100939472529475E-4"/>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FB70-4B13-A67F-00D5A23EB0AF}"/>
                </c:ext>
                <c:ext xmlns:c15="http://schemas.microsoft.com/office/drawing/2012/chart" uri="{CE6537A1-D6FC-4f65-9D91-7224C49458BB}"/>
              </c:extLst>
            </c:dLbl>
            <c:dLbl>
              <c:idx val="5"/>
              <c:layout>
                <c:manualLayout>
                  <c:x val="3.1086748426407688E-2"/>
                  <c:y val="-3.1004303232277479E-2"/>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FB70-4B13-A67F-00D5A23EB0AF}"/>
                </c:ext>
                <c:ext xmlns:c15="http://schemas.microsoft.com/office/drawing/2012/chart" uri="{CE6537A1-D6FC-4f65-9D91-7224C49458BB}"/>
              </c:extLst>
            </c:dLbl>
            <c:dLbl>
              <c:idx val="6"/>
              <c:layout>
                <c:manualLayout>
                  <c:x val="0.11366418547285348"/>
                  <c:y val="-2.6448828659152331E-2"/>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FB70-4B13-A67F-00D5A23EB0AF}"/>
                </c:ext>
                <c:ext xmlns:c15="http://schemas.microsoft.com/office/drawing/2012/chart" uri="{CE6537A1-D6FC-4f65-9D91-7224C49458BB}"/>
              </c:extLst>
            </c:dLbl>
            <c:spPr>
              <a:noFill/>
              <a:ln w="25367">
                <a:noFill/>
              </a:ln>
            </c:spPr>
            <c:txPr>
              <a:bodyPr rot="0" spcFirstLastPara="1" vertOverflow="ellipsis" vert="horz" wrap="square" lIns="38100" tIns="19050" rIns="38100" bIns="19050" anchor="ctr" anchorCtr="1">
                <a:spAutoFit/>
              </a:bodyPr>
              <a:lstStyle/>
              <a:p>
                <a:pPr>
                  <a:defRPr sz="1193"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01"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Лист1!$A$2:$A$8</c:f>
              <c:strCache>
                <c:ptCount val="7"/>
                <c:pt idx="0">
                  <c:v>Оплата труда и начисления по оплате труда</c:v>
                </c:pt>
                <c:pt idx="1">
                  <c:v>Оплата работ, услуг</c:v>
                </c:pt>
                <c:pt idx="2">
                  <c:v>Предоставление субсидий бюджетным, автономным учреждениям</c:v>
                </c:pt>
                <c:pt idx="3">
                  <c:v>Социальное обеспечение </c:v>
                </c:pt>
                <c:pt idx="4">
                  <c:v>Безвозмездные перечисления капитального характера организациям</c:v>
                </c:pt>
                <c:pt idx="5">
                  <c:v>Прочие расходы</c:v>
                </c:pt>
                <c:pt idx="6">
                  <c:v>Поступление нефинансовых активов</c:v>
                </c:pt>
              </c:strCache>
            </c:strRef>
          </c:cat>
          <c:val>
            <c:numRef>
              <c:f>Лист1!$B$2:$B$8</c:f>
              <c:numCache>
                <c:formatCode>#,##0.00</c:formatCode>
                <c:ptCount val="7"/>
                <c:pt idx="0">
                  <c:v>174.65</c:v>
                </c:pt>
                <c:pt idx="1">
                  <c:v>425.16</c:v>
                </c:pt>
                <c:pt idx="2">
                  <c:v>1355.28</c:v>
                </c:pt>
                <c:pt idx="3">
                  <c:v>95.99</c:v>
                </c:pt>
                <c:pt idx="4">
                  <c:v>1.9730000000000001</c:v>
                </c:pt>
                <c:pt idx="5">
                  <c:v>9.58</c:v>
                </c:pt>
                <c:pt idx="6">
                  <c:v>109.23</c:v>
                </c:pt>
              </c:numCache>
            </c:numRef>
          </c:val>
          <c:extLst xmlns:c16r2="http://schemas.microsoft.com/office/drawing/2015/06/chart">
            <c:ext xmlns:c16="http://schemas.microsoft.com/office/drawing/2014/chart" uri="{C3380CC4-5D6E-409C-BE32-E72D297353CC}">
              <c16:uniqueId val="{0000000D-FB70-4B13-A67F-00D5A23EB0AF}"/>
            </c:ext>
          </c:extLst>
        </c:ser>
        <c:dLbls>
          <c:showLegendKey val="0"/>
          <c:showVal val="0"/>
          <c:showCatName val="0"/>
          <c:showSerName val="0"/>
          <c:showPercent val="0"/>
          <c:showBubbleSize val="0"/>
          <c:showLeaderLines val="1"/>
        </c:dLbls>
      </c:pie3DChart>
      <c:spPr>
        <a:noFill/>
        <a:ln w="25367">
          <a:noFill/>
        </a:ln>
      </c:spPr>
    </c:plotArea>
    <c:legend>
      <c:legendPos val="b"/>
      <c:layout>
        <c:manualLayout>
          <c:xMode val="edge"/>
          <c:yMode val="edge"/>
          <c:x val="4.5156618196448076E-2"/>
          <c:y val="0.58216691670938114"/>
          <c:w val="0.8258862386727206"/>
          <c:h val="0.35314304543511688"/>
        </c:manualLayout>
      </c:layout>
      <c:overlay val="0"/>
      <c:spPr>
        <a:noFill/>
        <a:ln w="25367">
          <a:noFill/>
        </a:ln>
      </c:spPr>
      <c:txPr>
        <a:bodyPr rot="0" spcFirstLastPara="1" vertOverflow="ellipsis" vert="horz" wrap="square" anchor="ctr" anchorCtr="1"/>
        <a:lstStyle/>
        <a:p>
          <a:pPr>
            <a:defRPr sz="1193"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c:spPr>
  <c:txPr>
    <a:bodyPr/>
    <a:lstStyle/>
    <a:p>
      <a:pPr>
        <a:defRPr/>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0"/>
    </c:view3D>
    <c:floor>
      <c:thickness val="0"/>
    </c:floor>
    <c:sideWall>
      <c:thickness val="0"/>
    </c:sideWall>
    <c:backWall>
      <c:thickness val="0"/>
    </c:backWall>
    <c:plotArea>
      <c:layout>
        <c:manualLayout>
          <c:layoutTarget val="inner"/>
          <c:xMode val="edge"/>
          <c:yMode val="edge"/>
          <c:x val="4.8920203556536986E-2"/>
          <c:y val="0.164203163747701"/>
          <c:w val="0.51393485518688797"/>
          <c:h val="0.7430997173770304"/>
        </c:manualLayout>
      </c:layout>
      <c:pie3DChart>
        <c:varyColors val="1"/>
        <c:ser>
          <c:idx val="0"/>
          <c:order val="0"/>
          <c:tx>
            <c:strRef>
              <c:f>Лист1!$B$1</c:f>
              <c:strCache>
                <c:ptCount val="1"/>
                <c:pt idx="0">
                  <c:v>Столбец1</c:v>
                </c:pt>
              </c:strCache>
            </c:strRef>
          </c:tx>
          <c:spPr>
            <a:ln>
              <a:solidFill>
                <a:srgbClr val="FF0000"/>
              </a:solidFill>
            </a:ln>
          </c:spPr>
          <c:dPt>
            <c:idx val="0"/>
            <c:bubble3D val="0"/>
            <c:spPr>
              <a:solidFill>
                <a:schemeClr val="accent4">
                  <a:lumMod val="20000"/>
                  <a:lumOff val="80000"/>
                </a:schemeClr>
              </a:solidFill>
              <a:ln>
                <a:solidFill>
                  <a:srgbClr val="FF0000"/>
                </a:solidFill>
              </a:ln>
            </c:spPr>
            <c:extLst xmlns:c16r2="http://schemas.microsoft.com/office/drawing/2015/06/chart">
              <c:ext xmlns:c16="http://schemas.microsoft.com/office/drawing/2014/chart" uri="{C3380CC4-5D6E-409C-BE32-E72D297353CC}">
                <c16:uniqueId val="{00000001-7603-4ACF-B860-44356013E814}"/>
              </c:ext>
            </c:extLst>
          </c:dPt>
          <c:dPt>
            <c:idx val="1"/>
            <c:bubble3D val="0"/>
            <c:extLst xmlns:c16r2="http://schemas.microsoft.com/office/drawing/2015/06/chart">
              <c:ext xmlns:c16="http://schemas.microsoft.com/office/drawing/2014/chart" uri="{C3380CC4-5D6E-409C-BE32-E72D297353CC}">
                <c16:uniqueId val="{00000002-7603-4ACF-B860-44356013E814}"/>
              </c:ext>
            </c:extLst>
          </c:dPt>
          <c:dPt>
            <c:idx val="2"/>
            <c:bubble3D val="0"/>
            <c:spPr>
              <a:solidFill>
                <a:srgbClr val="FF0000"/>
              </a:solidFill>
              <a:ln>
                <a:solidFill>
                  <a:srgbClr val="FF0000"/>
                </a:solidFill>
              </a:ln>
            </c:spPr>
            <c:extLst xmlns:c16r2="http://schemas.microsoft.com/office/drawing/2015/06/chart">
              <c:ext xmlns:c16="http://schemas.microsoft.com/office/drawing/2014/chart" uri="{C3380CC4-5D6E-409C-BE32-E72D297353CC}">
                <c16:uniqueId val="{00000004-7603-4ACF-B860-44356013E814}"/>
              </c:ext>
            </c:extLst>
          </c:dPt>
          <c:dPt>
            <c:idx val="3"/>
            <c:bubble3D val="0"/>
            <c:spPr>
              <a:solidFill>
                <a:srgbClr val="FFFF00"/>
              </a:solidFill>
              <a:ln>
                <a:solidFill>
                  <a:srgbClr val="FF0000"/>
                </a:solidFill>
              </a:ln>
            </c:spPr>
            <c:extLst xmlns:c16r2="http://schemas.microsoft.com/office/drawing/2015/06/chart">
              <c:ext xmlns:c16="http://schemas.microsoft.com/office/drawing/2014/chart" uri="{C3380CC4-5D6E-409C-BE32-E72D297353CC}">
                <c16:uniqueId val="{00000006-7603-4ACF-B860-44356013E814}"/>
              </c:ext>
            </c:extLst>
          </c:dPt>
          <c:dPt>
            <c:idx val="4"/>
            <c:bubble3D val="0"/>
            <c:spPr>
              <a:solidFill>
                <a:schemeClr val="accent5">
                  <a:lumMod val="60000"/>
                  <a:lumOff val="40000"/>
                </a:schemeClr>
              </a:solidFill>
              <a:ln>
                <a:solidFill>
                  <a:srgbClr val="FF0000"/>
                </a:solidFill>
              </a:ln>
            </c:spPr>
            <c:extLst xmlns:c16r2="http://schemas.microsoft.com/office/drawing/2015/06/chart">
              <c:ext xmlns:c16="http://schemas.microsoft.com/office/drawing/2014/chart" uri="{C3380CC4-5D6E-409C-BE32-E72D297353CC}">
                <c16:uniqueId val="{00000008-7603-4ACF-B860-44356013E814}"/>
              </c:ext>
            </c:extLst>
          </c:dPt>
          <c:dPt>
            <c:idx val="5"/>
            <c:bubble3D val="0"/>
            <c:spPr>
              <a:solidFill>
                <a:schemeClr val="accent3">
                  <a:lumMod val="60000"/>
                  <a:lumOff val="40000"/>
                </a:schemeClr>
              </a:solidFill>
              <a:ln>
                <a:solidFill>
                  <a:srgbClr val="FF0000"/>
                </a:solidFill>
              </a:ln>
            </c:spPr>
            <c:extLst xmlns:c16r2="http://schemas.microsoft.com/office/drawing/2015/06/chart">
              <c:ext xmlns:c16="http://schemas.microsoft.com/office/drawing/2014/chart" uri="{C3380CC4-5D6E-409C-BE32-E72D297353CC}">
                <c16:uniqueId val="{0000000A-7603-4ACF-B860-44356013E814}"/>
              </c:ext>
            </c:extLst>
          </c:dPt>
          <c:dPt>
            <c:idx val="6"/>
            <c:bubble3D val="0"/>
            <c:spPr>
              <a:solidFill>
                <a:srgbClr val="CC66FF"/>
              </a:solidFill>
              <a:ln>
                <a:solidFill>
                  <a:srgbClr val="FF0000"/>
                </a:solidFill>
              </a:ln>
            </c:spPr>
            <c:extLst xmlns:c16r2="http://schemas.microsoft.com/office/drawing/2015/06/chart">
              <c:ext xmlns:c16="http://schemas.microsoft.com/office/drawing/2014/chart" uri="{C3380CC4-5D6E-409C-BE32-E72D297353CC}">
                <c16:uniqueId val="{0000000C-7603-4ACF-B860-44356013E814}"/>
              </c:ext>
            </c:extLst>
          </c:dPt>
          <c:dPt>
            <c:idx val="7"/>
            <c:bubble3D val="0"/>
            <c:spPr>
              <a:solidFill>
                <a:srgbClr val="00FF00"/>
              </a:solidFill>
              <a:ln>
                <a:solidFill>
                  <a:srgbClr val="FF0000"/>
                </a:solidFill>
              </a:ln>
            </c:spPr>
            <c:extLst xmlns:c16r2="http://schemas.microsoft.com/office/drawing/2015/06/chart">
              <c:ext xmlns:c16="http://schemas.microsoft.com/office/drawing/2014/chart" uri="{C3380CC4-5D6E-409C-BE32-E72D297353CC}">
                <c16:uniqueId val="{0000000E-7603-4ACF-B860-44356013E814}"/>
              </c:ext>
            </c:extLst>
          </c:dPt>
          <c:dPt>
            <c:idx val="8"/>
            <c:bubble3D val="0"/>
            <c:spPr>
              <a:solidFill>
                <a:schemeClr val="accent6">
                  <a:lumMod val="50000"/>
                </a:schemeClr>
              </a:solidFill>
              <a:ln>
                <a:solidFill>
                  <a:srgbClr val="FF0000"/>
                </a:solidFill>
              </a:ln>
            </c:spPr>
            <c:extLst xmlns:c16r2="http://schemas.microsoft.com/office/drawing/2015/06/chart">
              <c:ext xmlns:c16="http://schemas.microsoft.com/office/drawing/2014/chart" uri="{C3380CC4-5D6E-409C-BE32-E72D297353CC}">
                <c16:uniqueId val="{00000010-7603-4ACF-B860-44356013E814}"/>
              </c:ext>
            </c:extLst>
          </c:dPt>
          <c:dPt>
            <c:idx val="9"/>
            <c:bubble3D val="0"/>
            <c:extLst xmlns:c16r2="http://schemas.microsoft.com/office/drawing/2015/06/chart">
              <c:ext xmlns:c16="http://schemas.microsoft.com/office/drawing/2014/chart" uri="{C3380CC4-5D6E-409C-BE32-E72D297353CC}">
                <c16:uniqueId val="{00000011-7603-4ACF-B860-44356013E814}"/>
              </c:ext>
            </c:extLst>
          </c:dPt>
          <c:dLbls>
            <c:spPr>
              <a:noFill/>
              <a:ln w="25343">
                <a:noFill/>
              </a:ln>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Лист1!$A$2:$A$12</c:f>
              <c:strCache>
                <c:ptCount val="11"/>
                <c:pt idx="0">
                  <c:v>Общегосударственные вопросы  </c:v>
                </c:pt>
                <c:pt idx="1">
                  <c:v>Национальная оборона  </c:v>
                </c:pt>
                <c:pt idx="2">
                  <c:v>Национальная безопасность и правоохранительная деятельность </c:v>
                </c:pt>
                <c:pt idx="3">
                  <c:v>Национальная экономика </c:v>
                </c:pt>
                <c:pt idx="4">
                  <c:v>Жилищно-коммунальное хозяйство </c:v>
                </c:pt>
                <c:pt idx="5">
                  <c:v>Охрана окружающей среды </c:v>
                </c:pt>
                <c:pt idx="6">
                  <c:v>Образование</c:v>
                </c:pt>
                <c:pt idx="7">
                  <c:v>Культура </c:v>
                </c:pt>
                <c:pt idx="8">
                  <c:v>Социальная политика </c:v>
                </c:pt>
                <c:pt idx="9">
                  <c:v>Физическая культура и спорт </c:v>
                </c:pt>
                <c:pt idx="10">
                  <c:v>Средства массовой информации </c:v>
                </c:pt>
              </c:strCache>
            </c:strRef>
          </c:cat>
          <c:val>
            <c:numRef>
              <c:f>Лист1!$B$2:$B$12</c:f>
              <c:numCache>
                <c:formatCode>0.0</c:formatCode>
                <c:ptCount val="11"/>
                <c:pt idx="0">
                  <c:v>8.9</c:v>
                </c:pt>
                <c:pt idx="1">
                  <c:v>0.1</c:v>
                </c:pt>
                <c:pt idx="2">
                  <c:v>0.9</c:v>
                </c:pt>
                <c:pt idx="3">
                  <c:v>9</c:v>
                </c:pt>
                <c:pt idx="4">
                  <c:v>12.6</c:v>
                </c:pt>
                <c:pt idx="5">
                  <c:v>0.6</c:v>
                </c:pt>
                <c:pt idx="6">
                  <c:v>53.2</c:v>
                </c:pt>
                <c:pt idx="7">
                  <c:v>5.8</c:v>
                </c:pt>
                <c:pt idx="8">
                  <c:v>6.1</c:v>
                </c:pt>
                <c:pt idx="9">
                  <c:v>2.5</c:v>
                </c:pt>
                <c:pt idx="10">
                  <c:v>0.2</c:v>
                </c:pt>
              </c:numCache>
            </c:numRef>
          </c:val>
          <c:extLst xmlns:c16r2="http://schemas.microsoft.com/office/drawing/2015/06/chart">
            <c:ext xmlns:c16="http://schemas.microsoft.com/office/drawing/2014/chart" uri="{C3380CC4-5D6E-409C-BE32-E72D297353CC}">
              <c16:uniqueId val="{00000012-7603-4ACF-B860-44356013E814}"/>
            </c:ext>
          </c:extLst>
        </c:ser>
        <c:dLbls>
          <c:showLegendKey val="0"/>
          <c:showVal val="0"/>
          <c:showCatName val="0"/>
          <c:showSerName val="0"/>
          <c:showPercent val="0"/>
          <c:showBubbleSize val="0"/>
          <c:showLeaderLines val="1"/>
        </c:dLbls>
      </c:pie3DChart>
      <c:spPr>
        <a:noFill/>
        <a:ln w="25343">
          <a:noFill/>
        </a:ln>
      </c:spPr>
    </c:plotArea>
    <c:legend>
      <c:legendPos val="r"/>
      <c:legendEntry>
        <c:idx val="1"/>
        <c:txPr>
          <a:bodyPr/>
          <a:lstStyle/>
          <a:p>
            <a:pPr>
              <a:defRPr sz="800">
                <a:latin typeface="Times New Roman" panose="02020603050405020304" pitchFamily="18" charset="0"/>
                <a:cs typeface="Times New Roman" panose="02020603050405020304" pitchFamily="18" charset="0"/>
              </a:defRPr>
            </a:pPr>
            <a:endParaRPr lang="ru-RU"/>
          </a:p>
        </c:txPr>
      </c:legendEntry>
      <c:layout>
        <c:manualLayout>
          <c:xMode val="edge"/>
          <c:yMode val="edge"/>
          <c:x val="0.5326504069169995"/>
          <c:y val="7.9384890614443274E-2"/>
          <c:w val="0.44719194165573001"/>
          <c:h val="0.87710847554448657"/>
        </c:manualLayout>
      </c:layout>
      <c:overlay val="0"/>
      <c:txPr>
        <a:bodyPr/>
        <a:lstStyle/>
        <a:p>
          <a:pPr>
            <a:defRPr sz="8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txPr>
    <a:bodyPr/>
    <a:lstStyle/>
    <a:p>
      <a:pPr>
        <a:defRPr sz="1045"/>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pPr>
        <a:noFill/>
        <a:ln w="15611">
          <a:noFill/>
        </a:ln>
      </c:spPr>
    </c:sideWall>
    <c:backWall>
      <c:thickness val="0"/>
      <c:spPr>
        <a:noFill/>
        <a:ln w="15611">
          <a:noFill/>
        </a:ln>
      </c:spPr>
    </c:backWall>
    <c:plotArea>
      <c:layout>
        <c:manualLayout>
          <c:layoutTarget val="inner"/>
          <c:xMode val="edge"/>
          <c:yMode val="edge"/>
          <c:x val="0.10802168525623081"/>
          <c:y val="0.1250677372490559"/>
          <c:w val="0.89197824620221899"/>
          <c:h val="0.77233020187136914"/>
        </c:manualLayout>
      </c:layout>
      <c:bar3DChart>
        <c:barDir val="col"/>
        <c:grouping val="clustered"/>
        <c:varyColors val="0"/>
        <c:ser>
          <c:idx val="0"/>
          <c:order val="0"/>
          <c:tx>
            <c:strRef>
              <c:f>Лист1!$B$1</c:f>
              <c:strCache>
                <c:ptCount val="1"/>
                <c:pt idx="0">
                  <c:v>Доходы</c:v>
                </c:pt>
              </c:strCache>
            </c:strRef>
          </c:tx>
          <c:spPr>
            <a:solidFill>
              <a:schemeClr val="accent4">
                <a:lumMod val="60000"/>
                <a:lumOff val="40000"/>
              </a:schemeClr>
            </a:solidFill>
            <a:ln>
              <a:solidFill>
                <a:schemeClr val="tx1"/>
              </a:solidFill>
            </a:ln>
          </c:spPr>
          <c:invertIfNegative val="0"/>
          <c:dLbls>
            <c:dLbl>
              <c:idx val="0"/>
              <c:layout>
                <c:manualLayout>
                  <c:x val="-2.8158577250833643E-2"/>
                  <c:y val="-1.682250333468054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6DE-4130-94AB-20938F2DB1EC}"/>
                </c:ext>
                <c:ext xmlns:c15="http://schemas.microsoft.com/office/drawing/2012/chart" uri="{CE6537A1-D6FC-4f65-9D91-7224C49458BB}"/>
              </c:extLst>
            </c:dLbl>
            <c:dLbl>
              <c:idx val="1"/>
              <c:layout>
                <c:manualLayout>
                  <c:x val="-2.6483926807712006E-2"/>
                  <c:y val="-7.3667028449830359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6DE-4130-94AB-20938F2DB1EC}"/>
                </c:ext>
                <c:ext xmlns:c15="http://schemas.microsoft.com/office/drawing/2012/chart" uri="{CE6537A1-D6FC-4f65-9D91-7224C49458BB}"/>
              </c:extLst>
            </c:dLbl>
            <c:dLbl>
              <c:idx val="2"/>
              <c:layout>
                <c:manualLayout>
                  <c:x val="-7.7856151031970985E-3"/>
                  <c:y val="-1.432787780516553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76DE-4130-94AB-20938F2DB1EC}"/>
                </c:ext>
                <c:ext xmlns:c15="http://schemas.microsoft.com/office/drawing/2012/chart" uri="{CE6537A1-D6FC-4f65-9D91-7224C49458BB}"/>
              </c:extLst>
            </c:dLbl>
            <c:dLbl>
              <c:idx val="3"/>
              <c:layout>
                <c:manualLayout>
                  <c:x val="-1.9266394961096701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76DE-4130-94AB-20938F2DB1EC}"/>
                </c:ext>
                <c:ext xmlns:c15="http://schemas.microsoft.com/office/drawing/2012/chart" uri="{CE6537A1-D6FC-4f65-9D91-7224C49458BB}"/>
              </c:extLst>
            </c:dLbl>
            <c:dLbl>
              <c:idx val="4"/>
              <c:layout>
                <c:manualLayout>
                  <c:x val="3.4540962379599294E-3"/>
                  <c:y val="-2.387513995517220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76DE-4130-94AB-20938F2DB1EC}"/>
                </c:ext>
                <c:ext xmlns:c15="http://schemas.microsoft.com/office/drawing/2012/chart" uri="{CE6537A1-D6FC-4f65-9D91-7224C49458BB}"/>
              </c:extLst>
            </c:dLbl>
            <c:spPr>
              <a:noFill/>
              <a:ln w="15579">
                <a:noFill/>
              </a:ln>
            </c:spPr>
            <c:txPr>
              <a:bodyPr/>
              <a:lstStyle/>
              <a:p>
                <a:pPr>
                  <a:defRPr sz="800" b="1">
                    <a:solidFill>
                      <a:schemeClr val="bg2">
                        <a:lumMod val="50000"/>
                      </a:schemeClr>
                    </a:solidFill>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Лист1!$A$2:$A$6</c:f>
              <c:strCache>
                <c:ptCount val="5"/>
                <c:pt idx="0">
                  <c:v>2018 год</c:v>
                </c:pt>
                <c:pt idx="1">
                  <c:v>2019 год (отчет)</c:v>
                </c:pt>
                <c:pt idx="2">
                  <c:v>2020 год (оценка)</c:v>
                </c:pt>
                <c:pt idx="3">
                  <c:v>2021 год (оценка)</c:v>
                </c:pt>
                <c:pt idx="4">
                  <c:v>2022 год (оценка)</c:v>
                </c:pt>
              </c:strCache>
            </c:strRef>
          </c:cat>
          <c:val>
            <c:numRef>
              <c:f>Лист1!$B$2:$B$6</c:f>
              <c:numCache>
                <c:formatCode>#,##0.00</c:formatCode>
                <c:ptCount val="5"/>
                <c:pt idx="0">
                  <c:v>112.41</c:v>
                </c:pt>
                <c:pt idx="1">
                  <c:v>114.9</c:v>
                </c:pt>
                <c:pt idx="2">
                  <c:v>90.4</c:v>
                </c:pt>
                <c:pt idx="3">
                  <c:v>105.7</c:v>
                </c:pt>
                <c:pt idx="4">
                  <c:v>107.4</c:v>
                </c:pt>
              </c:numCache>
            </c:numRef>
          </c:val>
          <c:extLst xmlns:c16r2="http://schemas.microsoft.com/office/drawing/2015/06/chart">
            <c:ext xmlns:c16="http://schemas.microsoft.com/office/drawing/2014/chart" uri="{C3380CC4-5D6E-409C-BE32-E72D297353CC}">
              <c16:uniqueId val="{00000005-76DE-4130-94AB-20938F2DB1EC}"/>
            </c:ext>
          </c:extLst>
        </c:ser>
        <c:ser>
          <c:idx val="1"/>
          <c:order val="1"/>
          <c:tx>
            <c:strRef>
              <c:f>Лист1!$C$1</c:f>
              <c:strCache>
                <c:ptCount val="1"/>
                <c:pt idx="0">
                  <c:v>Расходы</c:v>
                </c:pt>
              </c:strCache>
            </c:strRef>
          </c:tx>
          <c:spPr>
            <a:solidFill>
              <a:schemeClr val="accent3">
                <a:lumMod val="60000"/>
                <a:lumOff val="40000"/>
              </a:schemeClr>
            </a:solidFill>
          </c:spPr>
          <c:invertIfNegative val="0"/>
          <c:dLbls>
            <c:dLbl>
              <c:idx val="0"/>
              <c:layout>
                <c:manualLayout>
                  <c:x val="8.5289419257129385E-3"/>
                  <c:y val="-3.989487279191201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76DE-4130-94AB-20938F2DB1EC}"/>
                </c:ext>
                <c:ext xmlns:c15="http://schemas.microsoft.com/office/drawing/2012/chart" uri="{CE6537A1-D6FC-4f65-9D91-7224C49458BB}"/>
              </c:extLst>
            </c:dLbl>
            <c:dLbl>
              <c:idx val="1"/>
              <c:layout>
                <c:manualLayout>
                  <c:x val="2.3972100972583572E-2"/>
                  <c:y val="-1.156488332324740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76DE-4130-94AB-20938F2DB1EC}"/>
                </c:ext>
                <c:ext xmlns:c15="http://schemas.microsoft.com/office/drawing/2012/chart" uri="{CE6537A1-D6FC-4f65-9D91-7224C49458BB}"/>
              </c:extLst>
            </c:dLbl>
            <c:dLbl>
              <c:idx val="2"/>
              <c:layout>
                <c:manualLayout>
                  <c:x val="2.0975588351010613E-2"/>
                  <c:y val="-3.554624161059673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76DE-4130-94AB-20938F2DB1EC}"/>
                </c:ext>
                <c:ext xmlns:c15="http://schemas.microsoft.com/office/drawing/2012/chart" uri="{CE6537A1-D6FC-4f65-9D91-7224C49458BB}"/>
              </c:extLst>
            </c:dLbl>
            <c:dLbl>
              <c:idx val="3"/>
              <c:layout>
                <c:manualLayout>
                  <c:x val="3.0953923319323826E-2"/>
                  <c:y val="-6.6946541868472716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76DE-4130-94AB-20938F2DB1EC}"/>
                </c:ext>
                <c:ext xmlns:c15="http://schemas.microsoft.com/office/drawing/2012/chart" uri="{CE6537A1-D6FC-4f65-9D91-7224C49458BB}"/>
              </c:extLst>
            </c:dLbl>
            <c:dLbl>
              <c:idx val="4"/>
              <c:layout>
                <c:manualLayout>
                  <c:x val="3.7781792299802983E-2"/>
                  <c:y val="-6.6946541868472716E-3"/>
                </c:manualLayout>
              </c:layout>
              <c:showLegendKey val="0"/>
              <c:showVal val="1"/>
              <c:showCatName val="0"/>
              <c:showSerName val="0"/>
              <c:showPercent val="0"/>
              <c:showBubbleSize val="0"/>
              <c:extLst>
                <c:ext xmlns:c15="http://schemas.microsoft.com/office/drawing/2012/chart" uri="{CE6537A1-D6FC-4f65-9D91-7224C49458BB}"/>
              </c:extLst>
            </c:dLbl>
            <c:spPr>
              <a:noFill/>
              <a:ln w="15579">
                <a:noFill/>
              </a:ln>
            </c:spPr>
            <c:txPr>
              <a:bodyPr wrap="square" lIns="38100" tIns="19050" rIns="38100" bIns="19050" anchor="ctr">
                <a:spAutoFit/>
              </a:bodyPr>
              <a:lstStyle/>
              <a:p>
                <a:pPr>
                  <a:defRPr sz="800" b="1">
                    <a:solidFill>
                      <a:schemeClr val="bg2">
                        <a:lumMod val="50000"/>
                      </a:schemeClr>
                    </a:solidFill>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Лист1!$A$2:$A$6</c:f>
              <c:strCache>
                <c:ptCount val="5"/>
                <c:pt idx="0">
                  <c:v>2018 год</c:v>
                </c:pt>
                <c:pt idx="1">
                  <c:v>2019 год (отчет)</c:v>
                </c:pt>
                <c:pt idx="2">
                  <c:v>2020 год (оценка)</c:v>
                </c:pt>
                <c:pt idx="3">
                  <c:v>2021 год (оценка)</c:v>
                </c:pt>
                <c:pt idx="4">
                  <c:v>2022 год (оценка)</c:v>
                </c:pt>
              </c:strCache>
            </c:strRef>
          </c:cat>
          <c:val>
            <c:numRef>
              <c:f>Лист1!$C$2:$C$6</c:f>
              <c:numCache>
                <c:formatCode>#,##0.00</c:formatCode>
                <c:ptCount val="5"/>
                <c:pt idx="0">
                  <c:v>112.37</c:v>
                </c:pt>
                <c:pt idx="1">
                  <c:v>114.2</c:v>
                </c:pt>
                <c:pt idx="2">
                  <c:v>91.5</c:v>
                </c:pt>
                <c:pt idx="3">
                  <c:v>105.7</c:v>
                </c:pt>
                <c:pt idx="4">
                  <c:v>107.4</c:v>
                </c:pt>
              </c:numCache>
            </c:numRef>
          </c:val>
          <c:extLst xmlns:c16r2="http://schemas.microsoft.com/office/drawing/2015/06/chart">
            <c:ext xmlns:c16="http://schemas.microsoft.com/office/drawing/2014/chart" uri="{C3380CC4-5D6E-409C-BE32-E72D297353CC}">
              <c16:uniqueId val="{0000000A-76DE-4130-94AB-20938F2DB1EC}"/>
            </c:ext>
          </c:extLst>
        </c:ser>
        <c:dLbls>
          <c:showLegendKey val="0"/>
          <c:showVal val="0"/>
          <c:showCatName val="0"/>
          <c:showSerName val="0"/>
          <c:showPercent val="0"/>
          <c:showBubbleSize val="0"/>
        </c:dLbls>
        <c:gapWidth val="150"/>
        <c:shape val="cylinder"/>
        <c:axId val="262874160"/>
        <c:axId val="262874552"/>
        <c:axId val="0"/>
      </c:bar3DChart>
      <c:catAx>
        <c:axId val="262874160"/>
        <c:scaling>
          <c:orientation val="minMax"/>
        </c:scaling>
        <c:delete val="0"/>
        <c:axPos val="b"/>
        <c:numFmt formatCode="General" sourceLinked="1"/>
        <c:majorTickMark val="out"/>
        <c:minorTickMark val="none"/>
        <c:tickLblPos val="nextTo"/>
        <c:txPr>
          <a:bodyPr/>
          <a:lstStyle/>
          <a:p>
            <a:pPr>
              <a:defRPr sz="856"/>
            </a:pPr>
            <a:endParaRPr lang="ru-RU"/>
          </a:p>
        </c:txPr>
        <c:crossAx val="262874552"/>
        <c:crosses val="autoZero"/>
        <c:auto val="1"/>
        <c:lblAlgn val="ctr"/>
        <c:lblOffset val="100"/>
        <c:noMultiLvlLbl val="0"/>
      </c:catAx>
      <c:valAx>
        <c:axId val="262874552"/>
        <c:scaling>
          <c:orientation val="minMax"/>
        </c:scaling>
        <c:delete val="0"/>
        <c:axPos val="l"/>
        <c:numFmt formatCode="#,##0.00" sourceLinked="1"/>
        <c:majorTickMark val="out"/>
        <c:minorTickMark val="none"/>
        <c:tickLblPos val="nextTo"/>
        <c:txPr>
          <a:bodyPr/>
          <a:lstStyle/>
          <a:p>
            <a:pPr>
              <a:defRPr sz="675"/>
            </a:pPr>
            <a:endParaRPr lang="ru-RU"/>
          </a:p>
        </c:txPr>
        <c:crossAx val="262874160"/>
        <c:crosses val="autoZero"/>
        <c:crossBetween val="between"/>
      </c:valAx>
    </c:plotArea>
    <c:legend>
      <c:legendPos val="t"/>
      <c:layout>
        <c:manualLayout>
          <c:xMode val="edge"/>
          <c:yMode val="edge"/>
          <c:x val="0.74455380670150828"/>
          <c:y val="7.3488325999084888E-3"/>
          <c:w val="0.25544616732182746"/>
          <c:h val="0.14730743117157502"/>
        </c:manualLayout>
      </c:layout>
      <c:overlay val="0"/>
      <c:txPr>
        <a:bodyPr/>
        <a:lstStyle/>
        <a:p>
          <a:pPr>
            <a:defRPr sz="9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ln w="0">
      <a:noFill/>
    </a:ln>
  </c:spPr>
  <c:txPr>
    <a:bodyPr/>
    <a:lstStyle/>
    <a:p>
      <a:pPr>
        <a:defRPr sz="1101"/>
      </a:pPr>
      <a:endParaRPr lang="ru-RU"/>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1" Type="http://schemas.openxmlformats.org/officeDocument/2006/relationships/image" Target="../media/image8.png"/></Relationships>
</file>

<file path=ppt/diagrams/_rels/drawing3.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5F743C-C06C-45AB-9386-3B15E7A1DF93}" type="doc">
      <dgm:prSet loTypeId="urn:microsoft.com/office/officeart/2005/8/layout/process1" loCatId="process" qsTypeId="urn:microsoft.com/office/officeart/2005/8/quickstyle/3d4" qsCatId="3D" csTypeId="urn:microsoft.com/office/officeart/2005/8/colors/accent1_1" csCatId="accent1" phldr="1"/>
      <dgm:spPr/>
    </dgm:pt>
    <dgm:pt modelId="{FEAD19C2-15F8-4967-B911-EB73E786BCB4}">
      <dgm:prSet phldrT="[Текст]" custT="1"/>
      <dgm:spPr/>
      <dgm:t>
        <a:bodyPr/>
        <a:lstStyle/>
        <a:p>
          <a:pPr algn="ctr"/>
          <a:r>
            <a:rPr lang="ru-RU" sz="1400" b="1" dirty="0">
              <a:latin typeface="Times New Roman" pitchFamily="18" charset="0"/>
              <a:cs typeface="Times New Roman" pitchFamily="18" charset="0"/>
            </a:rPr>
            <a:t>Прозрачность формирования и расходования бюджетных средств</a:t>
          </a:r>
        </a:p>
      </dgm:t>
    </dgm:pt>
    <dgm:pt modelId="{17EBC48D-3770-41BF-9A29-9721A19F77D2}" type="parTrans" cxnId="{38AAB5C4-B214-4DD7-B471-6F470A58FAD4}">
      <dgm:prSet/>
      <dgm:spPr/>
      <dgm:t>
        <a:bodyPr/>
        <a:lstStyle/>
        <a:p>
          <a:endParaRPr lang="ru-RU"/>
        </a:p>
      </dgm:t>
    </dgm:pt>
    <dgm:pt modelId="{6D51DCC7-2C55-4404-90C5-AB37EF080219}" type="sibTrans" cxnId="{38AAB5C4-B214-4DD7-B471-6F470A58FAD4}">
      <dgm:prSet/>
      <dgm:spPr/>
      <dgm:t>
        <a:bodyPr/>
        <a:lstStyle/>
        <a:p>
          <a:endParaRPr lang="ru-RU" dirty="0"/>
        </a:p>
      </dgm:t>
    </dgm:pt>
    <dgm:pt modelId="{B3B07E27-0F21-49AE-887C-3214384A39DE}">
      <dgm:prSet phldrT="[Текст]" custT="1"/>
      <dgm:spPr/>
      <dgm:t>
        <a:bodyPr/>
        <a:lstStyle/>
        <a:p>
          <a:pPr algn="ctr"/>
          <a:r>
            <a:rPr lang="ru-RU" sz="1400" b="1" dirty="0">
              <a:latin typeface="Times New Roman" pitchFamily="18" charset="0"/>
              <a:cs typeface="Times New Roman" pitchFamily="18" charset="0"/>
            </a:rPr>
            <a:t>Народный контроль при принятии и реализации общественно значимых мероприятий (проектов)</a:t>
          </a:r>
        </a:p>
      </dgm:t>
    </dgm:pt>
    <dgm:pt modelId="{3AEF0435-A5F7-487C-AE32-59DA4239216C}" type="parTrans" cxnId="{29E367F7-D8FF-4DBD-8E22-261F80A06EBB}">
      <dgm:prSet/>
      <dgm:spPr/>
      <dgm:t>
        <a:bodyPr/>
        <a:lstStyle/>
        <a:p>
          <a:endParaRPr lang="ru-RU"/>
        </a:p>
      </dgm:t>
    </dgm:pt>
    <dgm:pt modelId="{33728F52-2FE2-4E6C-BE77-5A7BB292C7FD}" type="sibTrans" cxnId="{29E367F7-D8FF-4DBD-8E22-261F80A06EBB}">
      <dgm:prSet/>
      <dgm:spPr/>
      <dgm:t>
        <a:bodyPr/>
        <a:lstStyle/>
        <a:p>
          <a:endParaRPr lang="ru-RU" dirty="0"/>
        </a:p>
      </dgm:t>
    </dgm:pt>
    <dgm:pt modelId="{8BDD9BE4-74D6-4D14-B661-DD343C18393A}">
      <dgm:prSet phldrT="[Текст]" custT="1"/>
      <dgm:spPr/>
      <dgm:t>
        <a:bodyPr/>
        <a:lstStyle/>
        <a:p>
          <a:pPr algn="l"/>
          <a:r>
            <a:rPr lang="ru-RU" sz="1400" b="1" dirty="0">
              <a:latin typeface="Times New Roman" pitchFamily="18" charset="0"/>
              <a:cs typeface="Times New Roman" pitchFamily="18" charset="0"/>
            </a:rPr>
            <a:t>Повышение информированности общества и вовлечение граждан в диалог с органами местного самоуправления</a:t>
          </a:r>
        </a:p>
      </dgm:t>
    </dgm:pt>
    <dgm:pt modelId="{01554C62-19E6-4E54-A217-5BBB141F11A4}" type="parTrans" cxnId="{C2921983-F0EE-4F68-A5F2-146F3414AE3B}">
      <dgm:prSet/>
      <dgm:spPr/>
      <dgm:t>
        <a:bodyPr/>
        <a:lstStyle/>
        <a:p>
          <a:endParaRPr lang="ru-RU"/>
        </a:p>
      </dgm:t>
    </dgm:pt>
    <dgm:pt modelId="{DDA8B022-6A4C-4069-8A73-36FC78106CC2}" type="sibTrans" cxnId="{C2921983-F0EE-4F68-A5F2-146F3414AE3B}">
      <dgm:prSet/>
      <dgm:spPr/>
      <dgm:t>
        <a:bodyPr/>
        <a:lstStyle/>
        <a:p>
          <a:endParaRPr lang="ru-RU"/>
        </a:p>
      </dgm:t>
    </dgm:pt>
    <dgm:pt modelId="{066ABC62-1316-4B24-9B74-32F4E29B69B8}">
      <dgm:prSet phldrT="[Текст]" custT="1"/>
      <dgm:spPr/>
      <dgm:t>
        <a:bodyPr/>
        <a:lstStyle/>
        <a:p>
          <a:pPr algn="ctr">
            <a:lnSpc>
              <a:spcPct val="100000"/>
            </a:lnSpc>
            <a:spcAft>
              <a:spcPts val="0"/>
            </a:spcAft>
          </a:pPr>
          <a:r>
            <a:rPr lang="ru-RU" sz="1400" b="1" dirty="0">
              <a:latin typeface="Times New Roman" pitchFamily="18" charset="0"/>
              <a:cs typeface="Times New Roman" pitchFamily="18" charset="0"/>
            </a:rPr>
            <a:t>Свободный доступ к информации </a:t>
          </a:r>
        </a:p>
        <a:p>
          <a:pPr algn="ctr">
            <a:lnSpc>
              <a:spcPct val="100000"/>
            </a:lnSpc>
            <a:spcAft>
              <a:spcPts val="0"/>
            </a:spcAft>
          </a:pPr>
          <a:r>
            <a:rPr lang="ru-RU" sz="1400" b="1" dirty="0">
              <a:latin typeface="Times New Roman" pitchFamily="18" charset="0"/>
              <a:cs typeface="Times New Roman" pitchFamily="18" charset="0"/>
            </a:rPr>
            <a:t>о бюджете</a:t>
          </a:r>
        </a:p>
        <a:p>
          <a:pPr algn="ctr">
            <a:lnSpc>
              <a:spcPct val="100000"/>
            </a:lnSpc>
            <a:spcAft>
              <a:spcPts val="0"/>
            </a:spcAft>
          </a:pPr>
          <a:r>
            <a:rPr lang="ru-RU" sz="1400" b="1" dirty="0">
              <a:latin typeface="Times New Roman" pitchFamily="18" charset="0"/>
              <a:cs typeface="Times New Roman" pitchFamily="18" charset="0"/>
            </a:rPr>
            <a:t> и деятельности органов местного самоуправления</a:t>
          </a:r>
        </a:p>
      </dgm:t>
    </dgm:pt>
    <dgm:pt modelId="{CEF9B865-D03E-42AB-9431-43680932FD91}" type="parTrans" cxnId="{1A78AC90-646E-4385-92CF-AC5BF98DAEE3}">
      <dgm:prSet/>
      <dgm:spPr/>
      <dgm:t>
        <a:bodyPr/>
        <a:lstStyle/>
        <a:p>
          <a:endParaRPr lang="ru-RU"/>
        </a:p>
      </dgm:t>
    </dgm:pt>
    <dgm:pt modelId="{7E287DDC-A53E-4BCA-A228-A96905B993EE}" type="sibTrans" cxnId="{1A78AC90-646E-4385-92CF-AC5BF98DAEE3}">
      <dgm:prSet/>
      <dgm:spPr/>
      <dgm:t>
        <a:bodyPr/>
        <a:lstStyle/>
        <a:p>
          <a:endParaRPr lang="ru-RU" dirty="0"/>
        </a:p>
      </dgm:t>
    </dgm:pt>
    <dgm:pt modelId="{6FEC8A25-7A1D-4D35-92DF-B94F8C01AB83}" type="pres">
      <dgm:prSet presAssocID="{245F743C-C06C-45AB-9386-3B15E7A1DF93}" presName="Name0" presStyleCnt="0">
        <dgm:presLayoutVars>
          <dgm:dir/>
          <dgm:resizeHandles val="exact"/>
        </dgm:presLayoutVars>
      </dgm:prSet>
      <dgm:spPr/>
    </dgm:pt>
    <dgm:pt modelId="{2BFC55F8-2B9D-4F6C-A24B-38DAF50181ED}" type="pres">
      <dgm:prSet presAssocID="{FEAD19C2-15F8-4967-B911-EB73E786BCB4}" presName="node" presStyleLbl="node1" presStyleIdx="0" presStyleCnt="4" custScaleX="111705">
        <dgm:presLayoutVars>
          <dgm:bulletEnabled val="1"/>
        </dgm:presLayoutVars>
      </dgm:prSet>
      <dgm:spPr/>
      <dgm:t>
        <a:bodyPr/>
        <a:lstStyle/>
        <a:p>
          <a:endParaRPr lang="ru-RU"/>
        </a:p>
      </dgm:t>
    </dgm:pt>
    <dgm:pt modelId="{E1C95944-D931-4FAE-9E71-A97F1477AF00}" type="pres">
      <dgm:prSet presAssocID="{6D51DCC7-2C55-4404-90C5-AB37EF080219}" presName="sibTrans" presStyleLbl="sibTrans2D1" presStyleIdx="0" presStyleCnt="3"/>
      <dgm:spPr/>
      <dgm:t>
        <a:bodyPr/>
        <a:lstStyle/>
        <a:p>
          <a:endParaRPr lang="ru-RU"/>
        </a:p>
      </dgm:t>
    </dgm:pt>
    <dgm:pt modelId="{D32AA8BC-3C62-4B2E-9263-98EF2CD79A8E}" type="pres">
      <dgm:prSet presAssocID="{6D51DCC7-2C55-4404-90C5-AB37EF080219}" presName="connectorText" presStyleLbl="sibTrans2D1" presStyleIdx="0" presStyleCnt="3"/>
      <dgm:spPr/>
      <dgm:t>
        <a:bodyPr/>
        <a:lstStyle/>
        <a:p>
          <a:endParaRPr lang="ru-RU"/>
        </a:p>
      </dgm:t>
    </dgm:pt>
    <dgm:pt modelId="{CC7B832D-A7D6-4B09-801D-C7D544A37FED}" type="pres">
      <dgm:prSet presAssocID="{066ABC62-1316-4B24-9B74-32F4E29B69B8}" presName="node" presStyleLbl="node1" presStyleIdx="1" presStyleCnt="4" custScaleX="132607">
        <dgm:presLayoutVars>
          <dgm:bulletEnabled val="1"/>
        </dgm:presLayoutVars>
      </dgm:prSet>
      <dgm:spPr/>
      <dgm:t>
        <a:bodyPr/>
        <a:lstStyle/>
        <a:p>
          <a:endParaRPr lang="ru-RU"/>
        </a:p>
      </dgm:t>
    </dgm:pt>
    <dgm:pt modelId="{2065EDE5-8AD5-47A7-A68D-3F3C03939763}" type="pres">
      <dgm:prSet presAssocID="{7E287DDC-A53E-4BCA-A228-A96905B993EE}" presName="sibTrans" presStyleLbl="sibTrans2D1" presStyleIdx="1" presStyleCnt="3"/>
      <dgm:spPr/>
      <dgm:t>
        <a:bodyPr/>
        <a:lstStyle/>
        <a:p>
          <a:endParaRPr lang="ru-RU"/>
        </a:p>
      </dgm:t>
    </dgm:pt>
    <dgm:pt modelId="{6EFC2766-683A-4545-90E1-79F3E8EEBA32}" type="pres">
      <dgm:prSet presAssocID="{7E287DDC-A53E-4BCA-A228-A96905B993EE}" presName="connectorText" presStyleLbl="sibTrans2D1" presStyleIdx="1" presStyleCnt="3"/>
      <dgm:spPr/>
      <dgm:t>
        <a:bodyPr/>
        <a:lstStyle/>
        <a:p>
          <a:endParaRPr lang="ru-RU"/>
        </a:p>
      </dgm:t>
    </dgm:pt>
    <dgm:pt modelId="{2AF5958E-847A-4FB3-8DB3-E422E28062B0}" type="pres">
      <dgm:prSet presAssocID="{B3B07E27-0F21-49AE-887C-3214384A39DE}" presName="node" presStyleLbl="node1" presStyleIdx="2" presStyleCnt="4" custScaleX="148404" custLinFactNeighborX="-21820">
        <dgm:presLayoutVars>
          <dgm:bulletEnabled val="1"/>
        </dgm:presLayoutVars>
      </dgm:prSet>
      <dgm:spPr/>
      <dgm:t>
        <a:bodyPr/>
        <a:lstStyle/>
        <a:p>
          <a:endParaRPr lang="ru-RU"/>
        </a:p>
      </dgm:t>
    </dgm:pt>
    <dgm:pt modelId="{7E24E4D8-3012-4958-ADAD-7A5D58D39E4F}" type="pres">
      <dgm:prSet presAssocID="{33728F52-2FE2-4E6C-BE77-5A7BB292C7FD}" presName="sibTrans" presStyleLbl="sibTrans2D1" presStyleIdx="2" presStyleCnt="3"/>
      <dgm:spPr/>
      <dgm:t>
        <a:bodyPr/>
        <a:lstStyle/>
        <a:p>
          <a:endParaRPr lang="ru-RU"/>
        </a:p>
      </dgm:t>
    </dgm:pt>
    <dgm:pt modelId="{237F3E30-D8C8-4D85-AE79-7172B0D7CFF2}" type="pres">
      <dgm:prSet presAssocID="{33728F52-2FE2-4E6C-BE77-5A7BB292C7FD}" presName="connectorText" presStyleLbl="sibTrans2D1" presStyleIdx="2" presStyleCnt="3"/>
      <dgm:spPr/>
      <dgm:t>
        <a:bodyPr/>
        <a:lstStyle/>
        <a:p>
          <a:endParaRPr lang="ru-RU"/>
        </a:p>
      </dgm:t>
    </dgm:pt>
    <dgm:pt modelId="{238AA2EF-D731-4415-BD1B-B316CA6836E1}" type="pres">
      <dgm:prSet presAssocID="{8BDD9BE4-74D6-4D14-B661-DD343C18393A}" presName="node" presStyleLbl="node1" presStyleIdx="3" presStyleCnt="4" custScaleX="146514">
        <dgm:presLayoutVars>
          <dgm:bulletEnabled val="1"/>
        </dgm:presLayoutVars>
      </dgm:prSet>
      <dgm:spPr/>
      <dgm:t>
        <a:bodyPr/>
        <a:lstStyle/>
        <a:p>
          <a:endParaRPr lang="ru-RU"/>
        </a:p>
      </dgm:t>
    </dgm:pt>
  </dgm:ptLst>
  <dgm:cxnLst>
    <dgm:cxn modelId="{22523911-34BD-4C4B-A1C0-70058F6F6682}" type="presOf" srcId="{245F743C-C06C-45AB-9386-3B15E7A1DF93}" destId="{6FEC8A25-7A1D-4D35-92DF-B94F8C01AB83}" srcOrd="0" destOrd="0" presId="urn:microsoft.com/office/officeart/2005/8/layout/process1"/>
    <dgm:cxn modelId="{000621DD-60DE-4467-A39B-4EE99837C498}" type="presOf" srcId="{33728F52-2FE2-4E6C-BE77-5A7BB292C7FD}" destId="{7E24E4D8-3012-4958-ADAD-7A5D58D39E4F}" srcOrd="0" destOrd="0" presId="urn:microsoft.com/office/officeart/2005/8/layout/process1"/>
    <dgm:cxn modelId="{FF86C612-712E-4BEF-96E5-33F7BB70AB34}" type="presOf" srcId="{7E287DDC-A53E-4BCA-A228-A96905B993EE}" destId="{6EFC2766-683A-4545-90E1-79F3E8EEBA32}" srcOrd="1" destOrd="0" presId="urn:microsoft.com/office/officeart/2005/8/layout/process1"/>
    <dgm:cxn modelId="{E8385DF0-6DC9-457E-B4A6-A2B8FBB79F81}" type="presOf" srcId="{B3B07E27-0F21-49AE-887C-3214384A39DE}" destId="{2AF5958E-847A-4FB3-8DB3-E422E28062B0}" srcOrd="0" destOrd="0" presId="urn:microsoft.com/office/officeart/2005/8/layout/process1"/>
    <dgm:cxn modelId="{217E6366-4CCE-4E98-BC6B-C16442948866}" type="presOf" srcId="{33728F52-2FE2-4E6C-BE77-5A7BB292C7FD}" destId="{237F3E30-D8C8-4D85-AE79-7172B0D7CFF2}" srcOrd="1" destOrd="0" presId="urn:microsoft.com/office/officeart/2005/8/layout/process1"/>
    <dgm:cxn modelId="{C2921983-F0EE-4F68-A5F2-146F3414AE3B}" srcId="{245F743C-C06C-45AB-9386-3B15E7A1DF93}" destId="{8BDD9BE4-74D6-4D14-B661-DD343C18393A}" srcOrd="3" destOrd="0" parTransId="{01554C62-19E6-4E54-A217-5BBB141F11A4}" sibTransId="{DDA8B022-6A4C-4069-8A73-36FC78106CC2}"/>
    <dgm:cxn modelId="{29E367F7-D8FF-4DBD-8E22-261F80A06EBB}" srcId="{245F743C-C06C-45AB-9386-3B15E7A1DF93}" destId="{B3B07E27-0F21-49AE-887C-3214384A39DE}" srcOrd="2" destOrd="0" parTransId="{3AEF0435-A5F7-487C-AE32-59DA4239216C}" sibTransId="{33728F52-2FE2-4E6C-BE77-5A7BB292C7FD}"/>
    <dgm:cxn modelId="{77BE5073-A5A5-44C8-9C42-19A82653B172}" type="presOf" srcId="{FEAD19C2-15F8-4967-B911-EB73E786BCB4}" destId="{2BFC55F8-2B9D-4F6C-A24B-38DAF50181ED}" srcOrd="0" destOrd="0" presId="urn:microsoft.com/office/officeart/2005/8/layout/process1"/>
    <dgm:cxn modelId="{1F9EF37B-A43F-4E3D-BBB1-CBFE4EBE3EEB}" type="presOf" srcId="{066ABC62-1316-4B24-9B74-32F4E29B69B8}" destId="{CC7B832D-A7D6-4B09-801D-C7D544A37FED}" srcOrd="0" destOrd="0" presId="urn:microsoft.com/office/officeart/2005/8/layout/process1"/>
    <dgm:cxn modelId="{C5A84EDE-FAB6-4DFE-9E24-0B8824D89770}" type="presOf" srcId="{6D51DCC7-2C55-4404-90C5-AB37EF080219}" destId="{E1C95944-D931-4FAE-9E71-A97F1477AF00}" srcOrd="0" destOrd="0" presId="urn:microsoft.com/office/officeart/2005/8/layout/process1"/>
    <dgm:cxn modelId="{38AAB5C4-B214-4DD7-B471-6F470A58FAD4}" srcId="{245F743C-C06C-45AB-9386-3B15E7A1DF93}" destId="{FEAD19C2-15F8-4967-B911-EB73E786BCB4}" srcOrd="0" destOrd="0" parTransId="{17EBC48D-3770-41BF-9A29-9721A19F77D2}" sibTransId="{6D51DCC7-2C55-4404-90C5-AB37EF080219}"/>
    <dgm:cxn modelId="{7BA1FA31-0965-4950-975D-20704CB7C322}" type="presOf" srcId="{8BDD9BE4-74D6-4D14-B661-DD343C18393A}" destId="{238AA2EF-D731-4415-BD1B-B316CA6836E1}" srcOrd="0" destOrd="0" presId="urn:microsoft.com/office/officeart/2005/8/layout/process1"/>
    <dgm:cxn modelId="{1A78AC90-646E-4385-92CF-AC5BF98DAEE3}" srcId="{245F743C-C06C-45AB-9386-3B15E7A1DF93}" destId="{066ABC62-1316-4B24-9B74-32F4E29B69B8}" srcOrd="1" destOrd="0" parTransId="{CEF9B865-D03E-42AB-9431-43680932FD91}" sibTransId="{7E287DDC-A53E-4BCA-A228-A96905B993EE}"/>
    <dgm:cxn modelId="{39503B9F-3E96-472F-BADF-EC6E124F6CB7}" type="presOf" srcId="{6D51DCC7-2C55-4404-90C5-AB37EF080219}" destId="{D32AA8BC-3C62-4B2E-9263-98EF2CD79A8E}" srcOrd="1" destOrd="0" presId="urn:microsoft.com/office/officeart/2005/8/layout/process1"/>
    <dgm:cxn modelId="{9986FEF3-44E1-4002-A4B5-9416FA11C69C}" type="presOf" srcId="{7E287DDC-A53E-4BCA-A228-A96905B993EE}" destId="{2065EDE5-8AD5-47A7-A68D-3F3C03939763}" srcOrd="0" destOrd="0" presId="urn:microsoft.com/office/officeart/2005/8/layout/process1"/>
    <dgm:cxn modelId="{8FC8972F-A6E5-4473-901F-25AAB828A133}" type="presParOf" srcId="{6FEC8A25-7A1D-4D35-92DF-B94F8C01AB83}" destId="{2BFC55F8-2B9D-4F6C-A24B-38DAF50181ED}" srcOrd="0" destOrd="0" presId="urn:microsoft.com/office/officeart/2005/8/layout/process1"/>
    <dgm:cxn modelId="{9FB0D6C4-3C45-4A92-A903-7DB99BD1B5E4}" type="presParOf" srcId="{6FEC8A25-7A1D-4D35-92DF-B94F8C01AB83}" destId="{E1C95944-D931-4FAE-9E71-A97F1477AF00}" srcOrd="1" destOrd="0" presId="urn:microsoft.com/office/officeart/2005/8/layout/process1"/>
    <dgm:cxn modelId="{73A3FFF0-A003-4AB4-B1AD-6D5686C62679}" type="presParOf" srcId="{E1C95944-D931-4FAE-9E71-A97F1477AF00}" destId="{D32AA8BC-3C62-4B2E-9263-98EF2CD79A8E}" srcOrd="0" destOrd="0" presId="urn:microsoft.com/office/officeart/2005/8/layout/process1"/>
    <dgm:cxn modelId="{ACA73122-5F63-496A-B3AE-DB6A6EB26523}" type="presParOf" srcId="{6FEC8A25-7A1D-4D35-92DF-B94F8C01AB83}" destId="{CC7B832D-A7D6-4B09-801D-C7D544A37FED}" srcOrd="2" destOrd="0" presId="urn:microsoft.com/office/officeart/2005/8/layout/process1"/>
    <dgm:cxn modelId="{3794A996-14ED-45A4-8E7E-91184FB5264F}" type="presParOf" srcId="{6FEC8A25-7A1D-4D35-92DF-B94F8C01AB83}" destId="{2065EDE5-8AD5-47A7-A68D-3F3C03939763}" srcOrd="3" destOrd="0" presId="urn:microsoft.com/office/officeart/2005/8/layout/process1"/>
    <dgm:cxn modelId="{A2793581-3FBE-4A6A-B6CB-806734E6C5B9}" type="presParOf" srcId="{2065EDE5-8AD5-47A7-A68D-3F3C03939763}" destId="{6EFC2766-683A-4545-90E1-79F3E8EEBA32}" srcOrd="0" destOrd="0" presId="urn:microsoft.com/office/officeart/2005/8/layout/process1"/>
    <dgm:cxn modelId="{B1D5DB67-82C5-4BCF-B054-7EDB5CBCB24F}" type="presParOf" srcId="{6FEC8A25-7A1D-4D35-92DF-B94F8C01AB83}" destId="{2AF5958E-847A-4FB3-8DB3-E422E28062B0}" srcOrd="4" destOrd="0" presId="urn:microsoft.com/office/officeart/2005/8/layout/process1"/>
    <dgm:cxn modelId="{70CCA46D-13F8-4114-AA52-89C841A405C4}" type="presParOf" srcId="{6FEC8A25-7A1D-4D35-92DF-B94F8C01AB83}" destId="{7E24E4D8-3012-4958-ADAD-7A5D58D39E4F}" srcOrd="5" destOrd="0" presId="urn:microsoft.com/office/officeart/2005/8/layout/process1"/>
    <dgm:cxn modelId="{E7EF2232-3F5B-47C5-A604-3565CF036704}" type="presParOf" srcId="{7E24E4D8-3012-4958-ADAD-7A5D58D39E4F}" destId="{237F3E30-D8C8-4D85-AE79-7172B0D7CFF2}" srcOrd="0" destOrd="0" presId="urn:microsoft.com/office/officeart/2005/8/layout/process1"/>
    <dgm:cxn modelId="{7F96AC6D-4D47-4F74-A802-06C976BFF448}" type="presParOf" srcId="{6FEC8A25-7A1D-4D35-92DF-B94F8C01AB83}" destId="{238AA2EF-D731-4415-BD1B-B316CA6836E1}"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56CD21A-F61A-4DEF-9D8A-C4FDE76CF0A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2086C4FD-E80A-4FA9-94E4-BB10EB334A2E}">
      <dgm:prSet phldrT="[Текст]" custT="1"/>
      <dgm:spPr>
        <a:solidFill>
          <a:schemeClr val="accent2">
            <a:lumMod val="20000"/>
            <a:lumOff val="80000"/>
          </a:schemeClr>
        </a:solidFill>
      </dgm:spPr>
      <dgm:t>
        <a:bodyPr/>
        <a:lstStyle/>
        <a:p>
          <a:pPr algn="just"/>
          <a:r>
            <a:rPr lang="ru-RU" sz="2000" dirty="0">
              <a:solidFill>
                <a:schemeClr val="tx1"/>
              </a:solidFill>
              <a:latin typeface="Times New Roman" panose="02020603050405020304" pitchFamily="18" charset="0"/>
              <a:cs typeface="Times New Roman" panose="02020603050405020304" pitchFamily="18" charset="0"/>
            </a:rPr>
            <a:t>В рамках государственной программы Российской Федерации «Доступная среда» на 2011-2020 годы за счет средств федерального бюджета устроены пандус и произведен капительный ремонт помещений в спортивном клубе «Батыр» и ДЮСШ с. </a:t>
          </a:r>
          <a:r>
            <a:rPr lang="ru-RU" sz="2000" dirty="0" err="1">
              <a:solidFill>
                <a:schemeClr val="tx1"/>
              </a:solidFill>
              <a:latin typeface="Times New Roman" panose="02020603050405020304" pitchFamily="18" charset="0"/>
              <a:cs typeface="Times New Roman" panose="02020603050405020304" pitchFamily="18" charset="0"/>
            </a:rPr>
            <a:t>Зирган</a:t>
          </a:r>
          <a:endParaRPr lang="ru-RU" sz="2000" dirty="0">
            <a:solidFill>
              <a:schemeClr val="tx1"/>
            </a:solidFill>
            <a:latin typeface="Times New Roman" panose="02020603050405020304" pitchFamily="18" charset="0"/>
            <a:cs typeface="Times New Roman" panose="02020603050405020304" pitchFamily="18" charset="0"/>
          </a:endParaRPr>
        </a:p>
      </dgm:t>
    </dgm:pt>
    <dgm:pt modelId="{7084A402-7B26-41B1-9033-E4C5964DD417}" type="parTrans" cxnId="{22B52BD9-5A7D-43C4-AC42-A10F3EE6104F}">
      <dgm:prSet/>
      <dgm:spPr/>
      <dgm:t>
        <a:bodyPr/>
        <a:lstStyle/>
        <a:p>
          <a:endParaRPr lang="ru-RU"/>
        </a:p>
      </dgm:t>
    </dgm:pt>
    <dgm:pt modelId="{AF95FB62-66BD-448C-BC99-CC39004D9546}" type="sibTrans" cxnId="{22B52BD9-5A7D-43C4-AC42-A10F3EE6104F}">
      <dgm:prSet/>
      <dgm:spPr/>
      <dgm:t>
        <a:bodyPr/>
        <a:lstStyle/>
        <a:p>
          <a:endParaRPr lang="ru-RU"/>
        </a:p>
      </dgm:t>
    </dgm:pt>
    <dgm:pt modelId="{410884CA-A1CD-431B-ACAE-D792BCE269B5}" type="pres">
      <dgm:prSet presAssocID="{856CD21A-F61A-4DEF-9D8A-C4FDE76CF0A6}" presName="diagram" presStyleCnt="0">
        <dgm:presLayoutVars>
          <dgm:dir/>
          <dgm:resizeHandles val="exact"/>
        </dgm:presLayoutVars>
      </dgm:prSet>
      <dgm:spPr/>
      <dgm:t>
        <a:bodyPr/>
        <a:lstStyle/>
        <a:p>
          <a:endParaRPr lang="ru-RU"/>
        </a:p>
      </dgm:t>
    </dgm:pt>
    <dgm:pt modelId="{D011737B-84D7-4631-95A7-2B485AEB3F24}" type="pres">
      <dgm:prSet presAssocID="{2086C4FD-E80A-4FA9-94E4-BB10EB334A2E}" presName="node" presStyleLbl="node1" presStyleIdx="0" presStyleCnt="1" custScaleX="97729" custScaleY="115068" custLinFactNeighborX="4139" custLinFactNeighborY="-5754">
        <dgm:presLayoutVars>
          <dgm:bulletEnabled val="1"/>
        </dgm:presLayoutVars>
      </dgm:prSet>
      <dgm:spPr/>
      <dgm:t>
        <a:bodyPr/>
        <a:lstStyle/>
        <a:p>
          <a:endParaRPr lang="ru-RU"/>
        </a:p>
      </dgm:t>
    </dgm:pt>
  </dgm:ptLst>
  <dgm:cxnLst>
    <dgm:cxn modelId="{22B52BD9-5A7D-43C4-AC42-A10F3EE6104F}" srcId="{856CD21A-F61A-4DEF-9D8A-C4FDE76CF0A6}" destId="{2086C4FD-E80A-4FA9-94E4-BB10EB334A2E}" srcOrd="0" destOrd="0" parTransId="{7084A402-7B26-41B1-9033-E4C5964DD417}" sibTransId="{AF95FB62-66BD-448C-BC99-CC39004D9546}"/>
    <dgm:cxn modelId="{3D7E0436-3AB2-4076-8508-9E568B155FC9}" type="presOf" srcId="{2086C4FD-E80A-4FA9-94E4-BB10EB334A2E}" destId="{D011737B-84D7-4631-95A7-2B485AEB3F24}" srcOrd="0" destOrd="0" presId="urn:microsoft.com/office/officeart/2005/8/layout/default"/>
    <dgm:cxn modelId="{1F740CFE-E8A5-4D13-AE7F-FDA946D8C7C3}" type="presOf" srcId="{856CD21A-F61A-4DEF-9D8A-C4FDE76CF0A6}" destId="{410884CA-A1CD-431B-ACAE-D792BCE269B5}" srcOrd="0" destOrd="0" presId="urn:microsoft.com/office/officeart/2005/8/layout/default"/>
    <dgm:cxn modelId="{63E150B7-87C6-4706-B337-2DBF4D3D9039}" type="presParOf" srcId="{410884CA-A1CD-431B-ACAE-D792BCE269B5}" destId="{D011737B-84D7-4631-95A7-2B485AEB3F24}"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4B4432E-3B38-494A-8D15-80C6E009688A}"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4379A390-1C15-454E-A04B-CF07AECD59BA}">
      <dgm:prSet phldrT="[Текст]" custT="1"/>
      <dgm:spPr>
        <a:solidFill>
          <a:schemeClr val="bg2">
            <a:lumMod val="90000"/>
          </a:schemeClr>
        </a:solidFill>
      </dgm:spPr>
      <dgm:t>
        <a:bodyPr/>
        <a:lstStyle/>
        <a:p>
          <a:r>
            <a:rPr lang="ru-RU" sz="1600" b="1" dirty="0">
              <a:solidFill>
                <a:schemeClr val="tx1"/>
              </a:solidFill>
            </a:rPr>
            <a:t>Бюджет Республики Башкортостан 3,8 млн. руб.</a:t>
          </a:r>
        </a:p>
      </dgm:t>
    </dgm:pt>
    <dgm:pt modelId="{DF27EB74-CA4D-4772-8818-7086AD7C90C3}" type="parTrans" cxnId="{CC928952-FA5B-483A-8B5F-20D498B2916D}">
      <dgm:prSet/>
      <dgm:spPr/>
      <dgm:t>
        <a:bodyPr/>
        <a:lstStyle/>
        <a:p>
          <a:endParaRPr lang="ru-RU"/>
        </a:p>
      </dgm:t>
    </dgm:pt>
    <dgm:pt modelId="{440D457B-C5A8-4A67-A2F4-FE8B5A79ABB0}" type="sibTrans" cxnId="{CC928952-FA5B-483A-8B5F-20D498B2916D}">
      <dgm:prSet/>
      <dgm:spPr>
        <a:solidFill>
          <a:schemeClr val="bg2">
            <a:lumMod val="75000"/>
          </a:schemeClr>
        </a:solidFill>
      </dgm:spPr>
      <dgm:t>
        <a:bodyPr/>
        <a:lstStyle/>
        <a:p>
          <a:endParaRPr lang="ru-RU"/>
        </a:p>
      </dgm:t>
    </dgm:pt>
    <dgm:pt modelId="{B35FCDCD-891B-4E91-848A-9324D33E89B9}">
      <dgm:prSet phldrT="[Текст]" custT="1"/>
      <dgm:spPr>
        <a:solidFill>
          <a:schemeClr val="bg2">
            <a:lumMod val="90000"/>
          </a:schemeClr>
        </a:solidFill>
      </dgm:spPr>
      <dgm:t>
        <a:bodyPr/>
        <a:lstStyle/>
        <a:p>
          <a:r>
            <a:rPr lang="ru-RU" sz="1600" b="1" dirty="0">
              <a:solidFill>
                <a:schemeClr val="tx1"/>
              </a:solidFill>
            </a:rPr>
            <a:t>Местные бюджеты </a:t>
          </a:r>
        </a:p>
        <a:p>
          <a:r>
            <a:rPr lang="ru-RU" sz="1600" b="1" dirty="0">
              <a:solidFill>
                <a:schemeClr val="tx1"/>
              </a:solidFill>
            </a:rPr>
            <a:t>0,5 млн. руб.</a:t>
          </a:r>
        </a:p>
      </dgm:t>
    </dgm:pt>
    <dgm:pt modelId="{4D1C3057-5CAA-4E2C-84D9-C17F6743ABCD}" type="parTrans" cxnId="{D5423C3D-104E-49D3-95B9-5CB868A90AA5}">
      <dgm:prSet/>
      <dgm:spPr/>
      <dgm:t>
        <a:bodyPr/>
        <a:lstStyle/>
        <a:p>
          <a:endParaRPr lang="ru-RU"/>
        </a:p>
      </dgm:t>
    </dgm:pt>
    <dgm:pt modelId="{24CAC7E5-7787-4251-9F69-6D1C1610E2E5}" type="sibTrans" cxnId="{D5423C3D-104E-49D3-95B9-5CB868A90AA5}">
      <dgm:prSet/>
      <dgm:spPr>
        <a:solidFill>
          <a:schemeClr val="bg2">
            <a:lumMod val="75000"/>
          </a:schemeClr>
        </a:solidFill>
      </dgm:spPr>
      <dgm:t>
        <a:bodyPr/>
        <a:lstStyle/>
        <a:p>
          <a:endParaRPr lang="ru-RU"/>
        </a:p>
      </dgm:t>
    </dgm:pt>
    <dgm:pt modelId="{CF7CDAEB-1245-4A74-B818-6C9BD3E1B1E2}">
      <dgm:prSet phldrT="[Текст]" custT="1"/>
      <dgm:spPr>
        <a:solidFill>
          <a:schemeClr val="bg2">
            <a:lumMod val="90000"/>
          </a:schemeClr>
        </a:solidFill>
      </dgm:spPr>
      <dgm:t>
        <a:bodyPr/>
        <a:lstStyle/>
        <a:p>
          <a:r>
            <a:rPr lang="ru-RU" sz="1600" b="1" dirty="0">
              <a:solidFill>
                <a:schemeClr val="tx1"/>
              </a:solidFill>
            </a:rPr>
            <a:t>Всего сумма наказов </a:t>
          </a:r>
        </a:p>
        <a:p>
          <a:r>
            <a:rPr lang="ru-RU" sz="1600" b="1" dirty="0">
              <a:solidFill>
                <a:schemeClr val="tx1"/>
              </a:solidFill>
            </a:rPr>
            <a:t>4,3 млн. руб.</a:t>
          </a:r>
        </a:p>
      </dgm:t>
    </dgm:pt>
    <dgm:pt modelId="{ABA06129-EB04-41B5-B910-D2D7913D2226}" type="parTrans" cxnId="{2C503E30-C6AD-4FF1-997D-836B8D5AE63F}">
      <dgm:prSet/>
      <dgm:spPr/>
      <dgm:t>
        <a:bodyPr/>
        <a:lstStyle/>
        <a:p>
          <a:endParaRPr lang="ru-RU"/>
        </a:p>
      </dgm:t>
    </dgm:pt>
    <dgm:pt modelId="{D25D06FE-AD1A-40AD-8D2A-DBA96C2F7241}" type="sibTrans" cxnId="{2C503E30-C6AD-4FF1-997D-836B8D5AE63F}">
      <dgm:prSet/>
      <dgm:spPr/>
      <dgm:t>
        <a:bodyPr/>
        <a:lstStyle/>
        <a:p>
          <a:endParaRPr lang="ru-RU"/>
        </a:p>
      </dgm:t>
    </dgm:pt>
    <dgm:pt modelId="{FB669B59-9AEA-4E11-9BA1-D5E7F3877CB3}" type="pres">
      <dgm:prSet presAssocID="{44B4432E-3B38-494A-8D15-80C6E009688A}" presName="linearFlow" presStyleCnt="0">
        <dgm:presLayoutVars>
          <dgm:dir/>
          <dgm:resizeHandles val="exact"/>
        </dgm:presLayoutVars>
      </dgm:prSet>
      <dgm:spPr/>
    </dgm:pt>
    <dgm:pt modelId="{8221BAAB-5DCD-4DC4-85FF-74200E29681C}" type="pres">
      <dgm:prSet presAssocID="{4379A390-1C15-454E-A04B-CF07AECD59BA}" presName="node" presStyleLbl="node1" presStyleIdx="0" presStyleCnt="3" custScaleX="153994">
        <dgm:presLayoutVars>
          <dgm:bulletEnabled val="1"/>
        </dgm:presLayoutVars>
      </dgm:prSet>
      <dgm:spPr/>
      <dgm:t>
        <a:bodyPr/>
        <a:lstStyle/>
        <a:p>
          <a:endParaRPr lang="ru-RU"/>
        </a:p>
      </dgm:t>
    </dgm:pt>
    <dgm:pt modelId="{BD946D42-93DA-4AC4-927C-CB88051307B6}" type="pres">
      <dgm:prSet presAssocID="{440D457B-C5A8-4A67-A2F4-FE8B5A79ABB0}" presName="spacerL" presStyleCnt="0"/>
      <dgm:spPr/>
    </dgm:pt>
    <dgm:pt modelId="{BC282BDF-C4AA-45E1-AD71-E250A6283E57}" type="pres">
      <dgm:prSet presAssocID="{440D457B-C5A8-4A67-A2F4-FE8B5A79ABB0}" presName="sibTrans" presStyleLbl="sibTrans2D1" presStyleIdx="0" presStyleCnt="2"/>
      <dgm:spPr/>
      <dgm:t>
        <a:bodyPr/>
        <a:lstStyle/>
        <a:p>
          <a:endParaRPr lang="ru-RU"/>
        </a:p>
      </dgm:t>
    </dgm:pt>
    <dgm:pt modelId="{E1866CA9-352A-4356-99CD-E0D78AC80E1B}" type="pres">
      <dgm:prSet presAssocID="{440D457B-C5A8-4A67-A2F4-FE8B5A79ABB0}" presName="spacerR" presStyleCnt="0"/>
      <dgm:spPr/>
    </dgm:pt>
    <dgm:pt modelId="{08F44110-AA1D-4E75-9B93-FADE77DA7D5B}" type="pres">
      <dgm:prSet presAssocID="{B35FCDCD-891B-4E91-848A-9324D33E89B9}" presName="node" presStyleLbl="node1" presStyleIdx="1" presStyleCnt="3" custScaleX="143415">
        <dgm:presLayoutVars>
          <dgm:bulletEnabled val="1"/>
        </dgm:presLayoutVars>
      </dgm:prSet>
      <dgm:spPr/>
      <dgm:t>
        <a:bodyPr/>
        <a:lstStyle/>
        <a:p>
          <a:endParaRPr lang="ru-RU"/>
        </a:p>
      </dgm:t>
    </dgm:pt>
    <dgm:pt modelId="{5896C83C-147C-4A4F-8613-2FC95AF9E8A2}" type="pres">
      <dgm:prSet presAssocID="{24CAC7E5-7787-4251-9F69-6D1C1610E2E5}" presName="spacerL" presStyleCnt="0"/>
      <dgm:spPr/>
    </dgm:pt>
    <dgm:pt modelId="{EC81E9E2-8751-49DA-A940-BB6B0D2049B0}" type="pres">
      <dgm:prSet presAssocID="{24CAC7E5-7787-4251-9F69-6D1C1610E2E5}" presName="sibTrans" presStyleLbl="sibTrans2D1" presStyleIdx="1" presStyleCnt="2"/>
      <dgm:spPr/>
      <dgm:t>
        <a:bodyPr/>
        <a:lstStyle/>
        <a:p>
          <a:endParaRPr lang="ru-RU"/>
        </a:p>
      </dgm:t>
    </dgm:pt>
    <dgm:pt modelId="{DDD5B361-909F-48C9-A8D4-414254BDE12F}" type="pres">
      <dgm:prSet presAssocID="{24CAC7E5-7787-4251-9F69-6D1C1610E2E5}" presName="spacerR" presStyleCnt="0"/>
      <dgm:spPr/>
    </dgm:pt>
    <dgm:pt modelId="{229449B8-E5A5-4C06-96BB-73C7E139AE3A}" type="pres">
      <dgm:prSet presAssocID="{CF7CDAEB-1245-4A74-B818-6C9BD3E1B1E2}" presName="node" presStyleLbl="node1" presStyleIdx="2" presStyleCnt="3" custScaleX="162840">
        <dgm:presLayoutVars>
          <dgm:bulletEnabled val="1"/>
        </dgm:presLayoutVars>
      </dgm:prSet>
      <dgm:spPr/>
      <dgm:t>
        <a:bodyPr/>
        <a:lstStyle/>
        <a:p>
          <a:endParaRPr lang="ru-RU"/>
        </a:p>
      </dgm:t>
    </dgm:pt>
  </dgm:ptLst>
  <dgm:cxnLst>
    <dgm:cxn modelId="{EC62B003-507B-4089-9C79-CEEE8A294302}" type="presOf" srcId="{24CAC7E5-7787-4251-9F69-6D1C1610E2E5}" destId="{EC81E9E2-8751-49DA-A940-BB6B0D2049B0}" srcOrd="0" destOrd="0" presId="urn:microsoft.com/office/officeart/2005/8/layout/equation1"/>
    <dgm:cxn modelId="{BE9B239D-AA78-4205-AECA-4F936D771D0D}" type="presOf" srcId="{440D457B-C5A8-4A67-A2F4-FE8B5A79ABB0}" destId="{BC282BDF-C4AA-45E1-AD71-E250A6283E57}" srcOrd="0" destOrd="0" presId="urn:microsoft.com/office/officeart/2005/8/layout/equation1"/>
    <dgm:cxn modelId="{2C503E30-C6AD-4FF1-997D-836B8D5AE63F}" srcId="{44B4432E-3B38-494A-8D15-80C6E009688A}" destId="{CF7CDAEB-1245-4A74-B818-6C9BD3E1B1E2}" srcOrd="2" destOrd="0" parTransId="{ABA06129-EB04-41B5-B910-D2D7913D2226}" sibTransId="{D25D06FE-AD1A-40AD-8D2A-DBA96C2F7241}"/>
    <dgm:cxn modelId="{2A08D1A2-0265-4370-B603-BB9F5961DE2F}" type="presOf" srcId="{4379A390-1C15-454E-A04B-CF07AECD59BA}" destId="{8221BAAB-5DCD-4DC4-85FF-74200E29681C}" srcOrd="0" destOrd="0" presId="urn:microsoft.com/office/officeart/2005/8/layout/equation1"/>
    <dgm:cxn modelId="{37A50EFB-F453-4FD9-9F7E-BD0DE2381661}" type="presOf" srcId="{44B4432E-3B38-494A-8D15-80C6E009688A}" destId="{FB669B59-9AEA-4E11-9BA1-D5E7F3877CB3}" srcOrd="0" destOrd="0" presId="urn:microsoft.com/office/officeart/2005/8/layout/equation1"/>
    <dgm:cxn modelId="{D5423C3D-104E-49D3-95B9-5CB868A90AA5}" srcId="{44B4432E-3B38-494A-8D15-80C6E009688A}" destId="{B35FCDCD-891B-4E91-848A-9324D33E89B9}" srcOrd="1" destOrd="0" parTransId="{4D1C3057-5CAA-4E2C-84D9-C17F6743ABCD}" sibTransId="{24CAC7E5-7787-4251-9F69-6D1C1610E2E5}"/>
    <dgm:cxn modelId="{74DB3C94-7CCB-4F31-875C-9DDDD56FF8A5}" type="presOf" srcId="{CF7CDAEB-1245-4A74-B818-6C9BD3E1B1E2}" destId="{229449B8-E5A5-4C06-96BB-73C7E139AE3A}" srcOrd="0" destOrd="0" presId="urn:microsoft.com/office/officeart/2005/8/layout/equation1"/>
    <dgm:cxn modelId="{CC928952-FA5B-483A-8B5F-20D498B2916D}" srcId="{44B4432E-3B38-494A-8D15-80C6E009688A}" destId="{4379A390-1C15-454E-A04B-CF07AECD59BA}" srcOrd="0" destOrd="0" parTransId="{DF27EB74-CA4D-4772-8818-7086AD7C90C3}" sibTransId="{440D457B-C5A8-4A67-A2F4-FE8B5A79ABB0}"/>
    <dgm:cxn modelId="{D6C3CEA6-9C86-45B8-8B18-367D60005234}" type="presOf" srcId="{B35FCDCD-891B-4E91-848A-9324D33E89B9}" destId="{08F44110-AA1D-4E75-9B93-FADE77DA7D5B}" srcOrd="0" destOrd="0" presId="urn:microsoft.com/office/officeart/2005/8/layout/equation1"/>
    <dgm:cxn modelId="{96879121-EA9D-430B-876F-DD234C3B229E}" type="presParOf" srcId="{FB669B59-9AEA-4E11-9BA1-D5E7F3877CB3}" destId="{8221BAAB-5DCD-4DC4-85FF-74200E29681C}" srcOrd="0" destOrd="0" presId="urn:microsoft.com/office/officeart/2005/8/layout/equation1"/>
    <dgm:cxn modelId="{6129DC8D-CDD0-4D54-B182-F483D20E1229}" type="presParOf" srcId="{FB669B59-9AEA-4E11-9BA1-D5E7F3877CB3}" destId="{BD946D42-93DA-4AC4-927C-CB88051307B6}" srcOrd="1" destOrd="0" presId="urn:microsoft.com/office/officeart/2005/8/layout/equation1"/>
    <dgm:cxn modelId="{D7A0B1D5-9967-4FF1-AAF0-BE9A0279A39B}" type="presParOf" srcId="{FB669B59-9AEA-4E11-9BA1-D5E7F3877CB3}" destId="{BC282BDF-C4AA-45E1-AD71-E250A6283E57}" srcOrd="2" destOrd="0" presId="urn:microsoft.com/office/officeart/2005/8/layout/equation1"/>
    <dgm:cxn modelId="{296F5400-3C83-4651-BC7B-698E4B3A364C}" type="presParOf" srcId="{FB669B59-9AEA-4E11-9BA1-D5E7F3877CB3}" destId="{E1866CA9-352A-4356-99CD-E0D78AC80E1B}" srcOrd="3" destOrd="0" presId="urn:microsoft.com/office/officeart/2005/8/layout/equation1"/>
    <dgm:cxn modelId="{322C0705-49B5-4D10-8FE3-400476DBDE64}" type="presParOf" srcId="{FB669B59-9AEA-4E11-9BA1-D5E7F3877CB3}" destId="{08F44110-AA1D-4E75-9B93-FADE77DA7D5B}" srcOrd="4" destOrd="0" presId="urn:microsoft.com/office/officeart/2005/8/layout/equation1"/>
    <dgm:cxn modelId="{0F1089BF-7952-4D8F-9832-5ED987E0C52E}" type="presParOf" srcId="{FB669B59-9AEA-4E11-9BA1-D5E7F3877CB3}" destId="{5896C83C-147C-4A4F-8613-2FC95AF9E8A2}" srcOrd="5" destOrd="0" presId="urn:microsoft.com/office/officeart/2005/8/layout/equation1"/>
    <dgm:cxn modelId="{2B6D0B9F-7F3D-4952-9B87-661F3C57B650}" type="presParOf" srcId="{FB669B59-9AEA-4E11-9BA1-D5E7F3877CB3}" destId="{EC81E9E2-8751-49DA-A940-BB6B0D2049B0}" srcOrd="6" destOrd="0" presId="urn:microsoft.com/office/officeart/2005/8/layout/equation1"/>
    <dgm:cxn modelId="{F7C355F5-F7D2-4C27-981B-70232400EF8E}" type="presParOf" srcId="{FB669B59-9AEA-4E11-9BA1-D5E7F3877CB3}" destId="{DDD5B361-909F-48C9-A8D4-414254BDE12F}" srcOrd="7" destOrd="0" presId="urn:microsoft.com/office/officeart/2005/8/layout/equation1"/>
    <dgm:cxn modelId="{E1DE42BD-0318-4FD9-829D-F0EFE3C1242B}" type="presParOf" srcId="{FB669B59-9AEA-4E11-9BA1-D5E7F3877CB3}" destId="{229449B8-E5A5-4C06-96BB-73C7E139AE3A}"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96E396-A359-4C60-8C25-66F5D7992AA5}" type="doc">
      <dgm:prSet loTypeId="urn:microsoft.com/office/officeart/2005/8/layout/vList5" loCatId="list" qsTypeId="urn:microsoft.com/office/officeart/2005/8/quickstyle/3d4" qsCatId="3D" csTypeId="urn:microsoft.com/office/officeart/2005/8/colors/accent1_2" csCatId="accent1" phldr="1"/>
      <dgm:spPr/>
      <dgm:t>
        <a:bodyPr/>
        <a:lstStyle/>
        <a:p>
          <a:endParaRPr lang="ru-RU"/>
        </a:p>
      </dgm:t>
    </dgm:pt>
    <dgm:pt modelId="{78421B32-E8A4-4669-BB02-FA00A3AF8F6A}">
      <dgm:prSet phldrT="[Текст]"/>
      <dgm:spPr>
        <a:solidFill>
          <a:schemeClr val="bg2">
            <a:lumMod val="90000"/>
          </a:schemeClr>
        </a:solidFill>
        <a:scene3d>
          <a:camera prst="orthographicFront"/>
          <a:lightRig rig="chilly" dir="t"/>
        </a:scene3d>
        <a:sp3d prstMaterial="translucentPowder">
          <a:bevelT w="127000" h="25400" prst="riblet"/>
        </a:sp3d>
      </dgm:spPr>
      <dgm:t>
        <a:bodyPr/>
        <a:lstStyle/>
        <a:p>
          <a:r>
            <a:rPr lang="ru-RU" dirty="0">
              <a:solidFill>
                <a:schemeClr val="tx1"/>
              </a:solidFill>
              <a:latin typeface="Times New Roman" panose="02020603050405020304" pitchFamily="18" charset="0"/>
              <a:cs typeface="Times New Roman" panose="02020603050405020304" pitchFamily="18" charset="0"/>
            </a:rPr>
            <a:t>Студенты, школьники</a:t>
          </a:r>
        </a:p>
      </dgm:t>
    </dgm:pt>
    <dgm:pt modelId="{1FADD2DF-36DE-4256-BC24-9F601F51A5E1}" type="parTrans" cxnId="{F5ED931B-F420-431A-9B4C-74B21520AC4A}">
      <dgm:prSet/>
      <dgm:spPr/>
      <dgm:t>
        <a:bodyPr/>
        <a:lstStyle/>
        <a:p>
          <a:endParaRPr lang="ru-RU"/>
        </a:p>
      </dgm:t>
    </dgm:pt>
    <dgm:pt modelId="{FE8B5401-3CD3-4ECC-8FB9-902FD33BE3A9}" type="sibTrans" cxnId="{F5ED931B-F420-431A-9B4C-74B21520AC4A}">
      <dgm:prSet/>
      <dgm:spPr/>
      <dgm:t>
        <a:bodyPr/>
        <a:lstStyle/>
        <a:p>
          <a:endParaRPr lang="ru-RU"/>
        </a:p>
      </dgm:t>
    </dgm:pt>
    <dgm:pt modelId="{5E884040-D61B-408C-9703-B5BD6329A531}">
      <dgm:prSet phldrT="[Текст]" custT="1"/>
      <dgm:spPr>
        <a:solidFill>
          <a:schemeClr val="bg2">
            <a:lumMod val="90000"/>
            <a:alpha val="90000"/>
          </a:schemeClr>
        </a:solidFill>
        <a:ln>
          <a:solidFill>
            <a:schemeClr val="bg2">
              <a:lumMod val="90000"/>
              <a:alpha val="90000"/>
            </a:schemeClr>
          </a:solidFill>
        </a:ln>
      </dgm:spPr>
      <dgm:t>
        <a:bodyPr/>
        <a:lstStyle/>
        <a:p>
          <a:r>
            <a:rPr lang="ru-RU" sz="1600" dirty="0">
              <a:latin typeface="Times New Roman" pitchFamily="18" charset="0"/>
              <a:cs typeface="Times New Roman" pitchFamily="18" charset="0"/>
            </a:rPr>
            <a:t>Использование информации в учебных целях</a:t>
          </a:r>
        </a:p>
      </dgm:t>
    </dgm:pt>
    <dgm:pt modelId="{4BA749B2-8066-421F-AF57-9A19C40496AC}" type="parTrans" cxnId="{59B56E7F-7169-4D23-976B-7A8507AE152B}">
      <dgm:prSet/>
      <dgm:spPr/>
      <dgm:t>
        <a:bodyPr/>
        <a:lstStyle/>
        <a:p>
          <a:endParaRPr lang="ru-RU"/>
        </a:p>
      </dgm:t>
    </dgm:pt>
    <dgm:pt modelId="{195BF625-DD61-49BA-A134-2EBBE38FCAB5}" type="sibTrans" cxnId="{59B56E7F-7169-4D23-976B-7A8507AE152B}">
      <dgm:prSet/>
      <dgm:spPr/>
      <dgm:t>
        <a:bodyPr/>
        <a:lstStyle/>
        <a:p>
          <a:endParaRPr lang="ru-RU"/>
        </a:p>
      </dgm:t>
    </dgm:pt>
    <dgm:pt modelId="{B6330266-5EAE-4E07-944B-52DA27A4D8B8}">
      <dgm:prSet phldrT="[Текст]"/>
      <dgm:spPr>
        <a:solidFill>
          <a:schemeClr val="bg2">
            <a:lumMod val="90000"/>
          </a:schemeClr>
        </a:solidFill>
        <a:scene3d>
          <a:camera prst="orthographicFront"/>
          <a:lightRig rig="chilly" dir="t"/>
        </a:scene3d>
        <a:sp3d prstMaterial="translucentPowder">
          <a:bevelT w="127000" h="25400" prst="riblet"/>
        </a:sp3d>
      </dgm:spPr>
      <dgm:t>
        <a:bodyPr/>
        <a:lstStyle/>
        <a:p>
          <a:r>
            <a:rPr lang="ru-RU" dirty="0">
              <a:solidFill>
                <a:schemeClr val="tx1"/>
              </a:solidFill>
              <a:latin typeface="Times New Roman" panose="02020603050405020304" pitchFamily="18" charset="0"/>
              <a:cs typeface="Times New Roman" panose="02020603050405020304" pitchFamily="18" charset="0"/>
            </a:rPr>
            <a:t>СМИ, журналисты</a:t>
          </a:r>
        </a:p>
      </dgm:t>
    </dgm:pt>
    <dgm:pt modelId="{A6F1E3B1-1226-4995-859E-C8348CFD87AB}" type="parTrans" cxnId="{EA3BF9E6-8869-422E-94DD-685DB4313391}">
      <dgm:prSet/>
      <dgm:spPr/>
      <dgm:t>
        <a:bodyPr/>
        <a:lstStyle/>
        <a:p>
          <a:endParaRPr lang="ru-RU"/>
        </a:p>
      </dgm:t>
    </dgm:pt>
    <dgm:pt modelId="{A9FA1D67-6282-456B-B293-CECC974BBF87}" type="sibTrans" cxnId="{EA3BF9E6-8869-422E-94DD-685DB4313391}">
      <dgm:prSet/>
      <dgm:spPr/>
      <dgm:t>
        <a:bodyPr/>
        <a:lstStyle/>
        <a:p>
          <a:endParaRPr lang="ru-RU"/>
        </a:p>
      </dgm:t>
    </dgm:pt>
    <dgm:pt modelId="{C7547699-4516-4CE0-B0C4-3E01638001EF}">
      <dgm:prSet phldrT="[Текст]" custT="1"/>
      <dgm:spPr>
        <a:solidFill>
          <a:schemeClr val="bg2">
            <a:lumMod val="90000"/>
            <a:alpha val="90000"/>
          </a:schemeClr>
        </a:solidFill>
      </dgm:spPr>
      <dgm:t>
        <a:bodyPr/>
        <a:lstStyle/>
        <a:p>
          <a:r>
            <a:rPr lang="ru-RU" sz="1600" dirty="0">
              <a:latin typeface="Times New Roman" pitchFamily="18" charset="0"/>
              <a:cs typeface="Times New Roman" pitchFamily="18" charset="0"/>
            </a:rPr>
            <a:t>Инструмент визуализации информации для публикации и материалов</a:t>
          </a:r>
        </a:p>
      </dgm:t>
    </dgm:pt>
    <dgm:pt modelId="{BB08F97A-FB7E-4524-97FD-3E5790D17F1C}" type="parTrans" cxnId="{CD912F9B-6C4D-46B6-88DC-D255619AABE2}">
      <dgm:prSet/>
      <dgm:spPr/>
      <dgm:t>
        <a:bodyPr/>
        <a:lstStyle/>
        <a:p>
          <a:endParaRPr lang="ru-RU"/>
        </a:p>
      </dgm:t>
    </dgm:pt>
    <dgm:pt modelId="{F10CB76B-C8E1-47C9-B6A1-59A1B5D5D0B0}" type="sibTrans" cxnId="{CD912F9B-6C4D-46B6-88DC-D255619AABE2}">
      <dgm:prSet/>
      <dgm:spPr/>
      <dgm:t>
        <a:bodyPr/>
        <a:lstStyle/>
        <a:p>
          <a:endParaRPr lang="ru-RU"/>
        </a:p>
      </dgm:t>
    </dgm:pt>
    <dgm:pt modelId="{D0E208C0-D7E4-4681-8034-70609970549A}">
      <dgm:prSet phldrT="[Текст]"/>
      <dgm:spPr>
        <a:solidFill>
          <a:schemeClr val="bg2">
            <a:lumMod val="90000"/>
          </a:schemeClr>
        </a:solidFill>
        <a:scene3d>
          <a:camera prst="orthographicFront"/>
          <a:lightRig rig="chilly" dir="t"/>
        </a:scene3d>
        <a:sp3d prstMaterial="translucentPowder">
          <a:bevelT w="127000" h="25400" prst="riblet"/>
        </a:sp3d>
      </dgm:spPr>
      <dgm:t>
        <a:bodyPr/>
        <a:lstStyle/>
        <a:p>
          <a:r>
            <a:rPr lang="ru-RU" dirty="0">
              <a:solidFill>
                <a:schemeClr val="tx1"/>
              </a:solidFill>
              <a:latin typeface="Times New Roman" panose="02020603050405020304" pitchFamily="18" charset="0"/>
              <a:cs typeface="Times New Roman" panose="02020603050405020304" pitchFamily="18" charset="0"/>
            </a:rPr>
            <a:t>Предприниматели</a:t>
          </a:r>
        </a:p>
      </dgm:t>
    </dgm:pt>
    <dgm:pt modelId="{C9BD2574-71C9-4F1C-A189-F02F14B5A5CD}" type="parTrans" cxnId="{ED615BFF-A7C7-4D63-AB42-01DF9E1312FB}">
      <dgm:prSet/>
      <dgm:spPr/>
      <dgm:t>
        <a:bodyPr/>
        <a:lstStyle/>
        <a:p>
          <a:endParaRPr lang="ru-RU"/>
        </a:p>
      </dgm:t>
    </dgm:pt>
    <dgm:pt modelId="{D127999D-C688-4266-A582-3CD08EC2085B}" type="sibTrans" cxnId="{ED615BFF-A7C7-4D63-AB42-01DF9E1312FB}">
      <dgm:prSet/>
      <dgm:spPr/>
      <dgm:t>
        <a:bodyPr/>
        <a:lstStyle/>
        <a:p>
          <a:endParaRPr lang="ru-RU"/>
        </a:p>
      </dgm:t>
    </dgm:pt>
    <dgm:pt modelId="{ED42BD8B-D0C2-4C9F-AB81-D4DEDFB5AAF0}">
      <dgm:prSet phldrT="[Текст]" custT="1"/>
      <dgm:spPr>
        <a:solidFill>
          <a:schemeClr val="bg2">
            <a:lumMod val="90000"/>
            <a:alpha val="90000"/>
          </a:schemeClr>
        </a:solidFill>
      </dgm:spPr>
      <dgm:t>
        <a:bodyPr/>
        <a:lstStyle/>
        <a:p>
          <a:r>
            <a:rPr lang="ru-RU" sz="1600" dirty="0">
              <a:latin typeface="Times New Roman" pitchFamily="18" charset="0"/>
              <a:cs typeface="Times New Roman" pitchFamily="18" charset="0"/>
            </a:rPr>
            <a:t>Прогнозирование развития бизнеса с учетом прогноза развития государства и муниципалитета</a:t>
          </a:r>
        </a:p>
      </dgm:t>
    </dgm:pt>
    <dgm:pt modelId="{7E806C0C-E6F2-49A6-8339-3776FFC6F956}" type="parTrans" cxnId="{C68B09C0-9246-465F-83BB-8F65DC92EC72}">
      <dgm:prSet/>
      <dgm:spPr/>
      <dgm:t>
        <a:bodyPr/>
        <a:lstStyle/>
        <a:p>
          <a:endParaRPr lang="ru-RU"/>
        </a:p>
      </dgm:t>
    </dgm:pt>
    <dgm:pt modelId="{353C5D71-9228-4EF2-92B1-B99192DBEE12}" type="sibTrans" cxnId="{C68B09C0-9246-465F-83BB-8F65DC92EC72}">
      <dgm:prSet/>
      <dgm:spPr/>
      <dgm:t>
        <a:bodyPr/>
        <a:lstStyle/>
        <a:p>
          <a:endParaRPr lang="ru-RU"/>
        </a:p>
      </dgm:t>
    </dgm:pt>
    <dgm:pt modelId="{5C4DA332-BACB-423E-91B4-299142ED6C18}">
      <dgm:prSet phldrT="[Текст]"/>
      <dgm:spPr>
        <a:solidFill>
          <a:schemeClr val="bg2">
            <a:lumMod val="90000"/>
          </a:schemeClr>
        </a:solidFill>
        <a:scene3d>
          <a:camera prst="orthographicFront"/>
          <a:lightRig rig="chilly" dir="t"/>
        </a:scene3d>
        <a:sp3d prstMaterial="translucentPowder">
          <a:bevelT w="127000" h="25400" prst="riblet"/>
        </a:sp3d>
      </dgm:spPr>
      <dgm:t>
        <a:bodyPr/>
        <a:lstStyle/>
        <a:p>
          <a:r>
            <a:rPr lang="ru-RU" dirty="0">
              <a:solidFill>
                <a:schemeClr val="tx1"/>
              </a:solidFill>
              <a:latin typeface="Times New Roman" panose="02020603050405020304" pitchFamily="18" charset="0"/>
              <a:cs typeface="Times New Roman" panose="02020603050405020304" pitchFamily="18" charset="0"/>
            </a:rPr>
            <a:t>Активное население</a:t>
          </a:r>
        </a:p>
      </dgm:t>
    </dgm:pt>
    <dgm:pt modelId="{233433AE-B849-464F-ADFB-383AAD0D0C7F}" type="parTrans" cxnId="{4EF12554-2361-40D4-B21C-E4416B66B207}">
      <dgm:prSet/>
      <dgm:spPr/>
      <dgm:t>
        <a:bodyPr/>
        <a:lstStyle/>
        <a:p>
          <a:endParaRPr lang="ru-RU"/>
        </a:p>
      </dgm:t>
    </dgm:pt>
    <dgm:pt modelId="{9E50CC0A-513B-405B-9027-A9E937FB40A3}" type="sibTrans" cxnId="{4EF12554-2361-40D4-B21C-E4416B66B207}">
      <dgm:prSet/>
      <dgm:spPr/>
      <dgm:t>
        <a:bodyPr/>
        <a:lstStyle/>
        <a:p>
          <a:endParaRPr lang="ru-RU"/>
        </a:p>
      </dgm:t>
    </dgm:pt>
    <dgm:pt modelId="{93D63D77-1ABF-46BB-8B49-9A7F9569B389}">
      <dgm:prSet phldrT="[Текст]" custT="1"/>
      <dgm:spPr>
        <a:solidFill>
          <a:schemeClr val="bg2">
            <a:lumMod val="90000"/>
            <a:alpha val="90000"/>
          </a:schemeClr>
        </a:solidFill>
      </dgm:spPr>
      <dgm:t>
        <a:bodyPr/>
        <a:lstStyle/>
        <a:p>
          <a:r>
            <a:rPr lang="ru-RU" sz="1600" dirty="0">
              <a:latin typeface="Times New Roman" pitchFamily="18" charset="0"/>
              <a:cs typeface="Times New Roman" pitchFamily="18" charset="0"/>
            </a:rPr>
            <a:t>Участие в бюджетном процессе</a:t>
          </a:r>
        </a:p>
      </dgm:t>
    </dgm:pt>
    <dgm:pt modelId="{8579BF9D-D3FA-4065-BB0F-EBE62B207BF2}" type="parTrans" cxnId="{8DD32E39-4C84-4D3D-9323-C2F77887E3B3}">
      <dgm:prSet/>
      <dgm:spPr/>
      <dgm:t>
        <a:bodyPr/>
        <a:lstStyle/>
        <a:p>
          <a:endParaRPr lang="ru-RU"/>
        </a:p>
      </dgm:t>
    </dgm:pt>
    <dgm:pt modelId="{70D1893F-9D81-4A55-B7F8-CAF70AE70B13}" type="sibTrans" cxnId="{8DD32E39-4C84-4D3D-9323-C2F77887E3B3}">
      <dgm:prSet/>
      <dgm:spPr/>
      <dgm:t>
        <a:bodyPr/>
        <a:lstStyle/>
        <a:p>
          <a:endParaRPr lang="ru-RU"/>
        </a:p>
      </dgm:t>
    </dgm:pt>
    <dgm:pt modelId="{34E3E7C8-AAA8-4972-851F-D32FD9157151}">
      <dgm:prSet phldrT="[Текст]"/>
      <dgm:spPr>
        <a:solidFill>
          <a:schemeClr val="bg2">
            <a:lumMod val="90000"/>
          </a:schemeClr>
        </a:solidFill>
        <a:scene3d>
          <a:camera prst="orthographicFront"/>
          <a:lightRig rig="chilly" dir="t"/>
        </a:scene3d>
        <a:sp3d prstMaterial="translucentPowder">
          <a:bevelT w="127000" h="25400" prst="riblet"/>
        </a:sp3d>
      </dgm:spPr>
      <dgm:t>
        <a:bodyPr/>
        <a:lstStyle/>
        <a:p>
          <a:r>
            <a:rPr lang="ru-RU" dirty="0">
              <a:solidFill>
                <a:schemeClr val="tx1"/>
              </a:solidFill>
              <a:latin typeface="Times New Roman" panose="02020603050405020304" pitchFamily="18" charset="0"/>
              <a:cs typeface="Times New Roman" panose="02020603050405020304" pitchFamily="18" charset="0"/>
            </a:rPr>
            <a:t>Молодежь</a:t>
          </a:r>
          <a:r>
            <a:rPr lang="ru-RU" dirty="0">
              <a:latin typeface="Times New Roman" panose="02020603050405020304" pitchFamily="18" charset="0"/>
              <a:cs typeface="Times New Roman" panose="02020603050405020304" pitchFamily="18" charset="0"/>
            </a:rPr>
            <a:t> </a:t>
          </a:r>
        </a:p>
      </dgm:t>
    </dgm:pt>
    <dgm:pt modelId="{57B28BCF-098B-462F-BD1C-AAF1ADD81EEC}" type="parTrans" cxnId="{042612FC-DC21-4A13-9BF4-5EB197F2BDC3}">
      <dgm:prSet/>
      <dgm:spPr/>
      <dgm:t>
        <a:bodyPr/>
        <a:lstStyle/>
        <a:p>
          <a:endParaRPr lang="ru-RU"/>
        </a:p>
      </dgm:t>
    </dgm:pt>
    <dgm:pt modelId="{84C52A8F-DF57-41DB-B500-FAA62D660932}" type="sibTrans" cxnId="{042612FC-DC21-4A13-9BF4-5EB197F2BDC3}">
      <dgm:prSet/>
      <dgm:spPr/>
      <dgm:t>
        <a:bodyPr/>
        <a:lstStyle/>
        <a:p>
          <a:endParaRPr lang="ru-RU"/>
        </a:p>
      </dgm:t>
    </dgm:pt>
    <dgm:pt modelId="{F4073553-E335-482C-9823-026BDAE2FAC3}">
      <dgm:prSet phldrT="[Текст]" custT="1"/>
      <dgm:spPr>
        <a:solidFill>
          <a:schemeClr val="bg2">
            <a:lumMod val="90000"/>
            <a:alpha val="90000"/>
          </a:schemeClr>
        </a:solidFill>
        <a:ln>
          <a:solidFill>
            <a:schemeClr val="bg2">
              <a:lumMod val="90000"/>
              <a:alpha val="90000"/>
            </a:schemeClr>
          </a:solidFill>
        </a:ln>
      </dgm:spPr>
      <dgm:t>
        <a:bodyPr/>
        <a:lstStyle/>
        <a:p>
          <a:r>
            <a:rPr lang="ru-RU" sz="1600" dirty="0">
              <a:latin typeface="Times New Roman" pitchFamily="18" charset="0"/>
              <a:cs typeface="Times New Roman" pitchFamily="18" charset="0"/>
            </a:rPr>
            <a:t>Материалы для открытых уроков</a:t>
          </a:r>
        </a:p>
      </dgm:t>
    </dgm:pt>
    <dgm:pt modelId="{598DFEAD-457D-4E44-A15C-628FF0FD96A7}" type="parTrans" cxnId="{F2552757-501D-4A0C-844F-6291026E9EA4}">
      <dgm:prSet/>
      <dgm:spPr/>
      <dgm:t>
        <a:bodyPr/>
        <a:lstStyle/>
        <a:p>
          <a:endParaRPr lang="ru-RU"/>
        </a:p>
      </dgm:t>
    </dgm:pt>
    <dgm:pt modelId="{E3589CB6-721D-45F1-8F6D-5413412F759D}" type="sibTrans" cxnId="{F2552757-501D-4A0C-844F-6291026E9EA4}">
      <dgm:prSet/>
      <dgm:spPr/>
      <dgm:t>
        <a:bodyPr/>
        <a:lstStyle/>
        <a:p>
          <a:endParaRPr lang="ru-RU"/>
        </a:p>
      </dgm:t>
    </dgm:pt>
    <dgm:pt modelId="{FE404FC1-9AE4-416A-A976-0C5C1D9F5256}">
      <dgm:prSet phldrT="[Текст]" custT="1"/>
      <dgm:spPr>
        <a:solidFill>
          <a:schemeClr val="bg2">
            <a:lumMod val="90000"/>
            <a:alpha val="90000"/>
          </a:schemeClr>
        </a:solidFill>
      </dgm:spPr>
      <dgm:t>
        <a:bodyPr/>
        <a:lstStyle/>
        <a:p>
          <a:r>
            <a:rPr lang="ru-RU" sz="1600" dirty="0">
              <a:latin typeface="Times New Roman" pitchFamily="18" charset="0"/>
              <a:cs typeface="Times New Roman" pitchFamily="18" charset="0"/>
            </a:rPr>
            <a:t>Повышение уровня знаний о бюджете</a:t>
          </a:r>
        </a:p>
      </dgm:t>
    </dgm:pt>
    <dgm:pt modelId="{93DF13DE-06D7-45AC-99C7-4220AE869712}" type="parTrans" cxnId="{0C7F5014-81D6-447F-B78B-46FB3DAB97B1}">
      <dgm:prSet/>
      <dgm:spPr/>
      <dgm:t>
        <a:bodyPr/>
        <a:lstStyle/>
        <a:p>
          <a:endParaRPr lang="ru-RU"/>
        </a:p>
      </dgm:t>
    </dgm:pt>
    <dgm:pt modelId="{20C59240-7C48-4D3D-AA15-1EFF2EB473F5}" type="sibTrans" cxnId="{0C7F5014-81D6-447F-B78B-46FB3DAB97B1}">
      <dgm:prSet/>
      <dgm:spPr/>
      <dgm:t>
        <a:bodyPr/>
        <a:lstStyle/>
        <a:p>
          <a:endParaRPr lang="ru-RU"/>
        </a:p>
      </dgm:t>
    </dgm:pt>
    <dgm:pt modelId="{C65BCEEF-5D79-4051-8231-C3A0F1285826}">
      <dgm:prSet phldrT="[Текст]"/>
      <dgm:spPr>
        <a:solidFill>
          <a:schemeClr val="bg2">
            <a:lumMod val="90000"/>
          </a:schemeClr>
        </a:solidFill>
        <a:scene3d>
          <a:camera prst="orthographicFront"/>
          <a:lightRig rig="chilly" dir="t"/>
        </a:scene3d>
        <a:sp3d prstMaterial="translucentPowder">
          <a:bevelT w="127000" h="25400" prst="riblet"/>
        </a:sp3d>
      </dgm:spPr>
      <dgm:t>
        <a:bodyPr/>
        <a:lstStyle/>
        <a:p>
          <a:r>
            <a:rPr lang="ru-RU" dirty="0">
              <a:solidFill>
                <a:schemeClr val="tx1"/>
              </a:solidFill>
              <a:latin typeface="Times New Roman" panose="02020603050405020304" pitchFamily="18" charset="0"/>
              <a:cs typeface="Times New Roman" panose="02020603050405020304" pitchFamily="18" charset="0"/>
            </a:rPr>
            <a:t>Социальные группы</a:t>
          </a:r>
        </a:p>
      </dgm:t>
    </dgm:pt>
    <dgm:pt modelId="{BF851E63-DF61-4CF6-B267-E2225C0202F4}" type="parTrans" cxnId="{BF29509A-99B1-4A8A-858F-CD108D33925F}">
      <dgm:prSet/>
      <dgm:spPr/>
      <dgm:t>
        <a:bodyPr/>
        <a:lstStyle/>
        <a:p>
          <a:endParaRPr lang="ru-RU"/>
        </a:p>
      </dgm:t>
    </dgm:pt>
    <dgm:pt modelId="{DCA8EFB0-DA06-484A-9912-D79C35884B9E}" type="sibTrans" cxnId="{BF29509A-99B1-4A8A-858F-CD108D33925F}">
      <dgm:prSet/>
      <dgm:spPr/>
      <dgm:t>
        <a:bodyPr/>
        <a:lstStyle/>
        <a:p>
          <a:endParaRPr lang="ru-RU"/>
        </a:p>
      </dgm:t>
    </dgm:pt>
    <dgm:pt modelId="{61FE8911-DC3E-4F69-98EC-16C1D59E7D9C}">
      <dgm:prSet phldrT="[Текст]" custT="1"/>
      <dgm:spPr>
        <a:solidFill>
          <a:schemeClr val="bg2">
            <a:lumMod val="90000"/>
            <a:alpha val="90000"/>
          </a:schemeClr>
        </a:solidFill>
      </dgm:spPr>
      <dgm:t>
        <a:bodyPr/>
        <a:lstStyle/>
        <a:p>
          <a:r>
            <a:rPr lang="ru-RU" sz="1600" dirty="0">
              <a:latin typeface="Times New Roman" pitchFamily="18" charset="0"/>
              <a:cs typeface="Times New Roman" pitchFamily="18" charset="0"/>
            </a:rPr>
            <a:t>Информация о социальных услугах муниципалитета, которыми может воспользоваться население</a:t>
          </a:r>
        </a:p>
      </dgm:t>
    </dgm:pt>
    <dgm:pt modelId="{7461B349-CF97-4D4F-A190-3D445F7144B6}" type="parTrans" cxnId="{EB3A048C-2A60-493F-AD0E-1ED82C9CF33F}">
      <dgm:prSet/>
      <dgm:spPr/>
      <dgm:t>
        <a:bodyPr/>
        <a:lstStyle/>
        <a:p>
          <a:endParaRPr lang="ru-RU"/>
        </a:p>
      </dgm:t>
    </dgm:pt>
    <dgm:pt modelId="{5A8A3EEF-7CE3-4305-AFD1-E3FAC2B4F920}" type="sibTrans" cxnId="{EB3A048C-2A60-493F-AD0E-1ED82C9CF33F}">
      <dgm:prSet/>
      <dgm:spPr/>
      <dgm:t>
        <a:bodyPr/>
        <a:lstStyle/>
        <a:p>
          <a:endParaRPr lang="ru-RU"/>
        </a:p>
      </dgm:t>
    </dgm:pt>
    <dgm:pt modelId="{793BFFA6-F4A4-45A4-A497-8E4224684088}" type="pres">
      <dgm:prSet presAssocID="{5096E396-A359-4C60-8C25-66F5D7992AA5}" presName="Name0" presStyleCnt="0">
        <dgm:presLayoutVars>
          <dgm:dir/>
          <dgm:animLvl val="lvl"/>
          <dgm:resizeHandles val="exact"/>
        </dgm:presLayoutVars>
      </dgm:prSet>
      <dgm:spPr/>
      <dgm:t>
        <a:bodyPr/>
        <a:lstStyle/>
        <a:p>
          <a:endParaRPr lang="ru-RU"/>
        </a:p>
      </dgm:t>
    </dgm:pt>
    <dgm:pt modelId="{115FB95B-0E48-4751-BB75-AF1C08C6B123}" type="pres">
      <dgm:prSet presAssocID="{78421B32-E8A4-4669-BB02-FA00A3AF8F6A}" presName="linNode" presStyleCnt="0"/>
      <dgm:spPr/>
    </dgm:pt>
    <dgm:pt modelId="{1BFB878F-2848-4516-B52A-25EFEF25D87C}" type="pres">
      <dgm:prSet presAssocID="{78421B32-E8A4-4669-BB02-FA00A3AF8F6A}" presName="parentText" presStyleLbl="node1" presStyleIdx="0" presStyleCnt="6">
        <dgm:presLayoutVars>
          <dgm:chMax val="1"/>
          <dgm:bulletEnabled val="1"/>
        </dgm:presLayoutVars>
      </dgm:prSet>
      <dgm:spPr/>
      <dgm:t>
        <a:bodyPr/>
        <a:lstStyle/>
        <a:p>
          <a:endParaRPr lang="ru-RU"/>
        </a:p>
      </dgm:t>
    </dgm:pt>
    <dgm:pt modelId="{7476C2D7-A3D3-4773-BA63-859F4FE34BE7}" type="pres">
      <dgm:prSet presAssocID="{78421B32-E8A4-4669-BB02-FA00A3AF8F6A}" presName="descendantText" presStyleLbl="alignAccFollowNode1" presStyleIdx="0" presStyleCnt="6">
        <dgm:presLayoutVars>
          <dgm:bulletEnabled val="1"/>
        </dgm:presLayoutVars>
      </dgm:prSet>
      <dgm:spPr/>
      <dgm:t>
        <a:bodyPr/>
        <a:lstStyle/>
        <a:p>
          <a:endParaRPr lang="ru-RU"/>
        </a:p>
      </dgm:t>
    </dgm:pt>
    <dgm:pt modelId="{594221E1-7B9A-4FEE-AEF5-92CDBBA4C828}" type="pres">
      <dgm:prSet presAssocID="{FE8B5401-3CD3-4ECC-8FB9-902FD33BE3A9}" presName="sp" presStyleCnt="0"/>
      <dgm:spPr/>
    </dgm:pt>
    <dgm:pt modelId="{FD6EEE75-AE5E-404D-BBA5-AABB460CC0D3}" type="pres">
      <dgm:prSet presAssocID="{B6330266-5EAE-4E07-944B-52DA27A4D8B8}" presName="linNode" presStyleCnt="0"/>
      <dgm:spPr/>
    </dgm:pt>
    <dgm:pt modelId="{2A08CCE4-EB50-47B7-BA6B-F9C189620FC5}" type="pres">
      <dgm:prSet presAssocID="{B6330266-5EAE-4E07-944B-52DA27A4D8B8}" presName="parentText" presStyleLbl="node1" presStyleIdx="1" presStyleCnt="6">
        <dgm:presLayoutVars>
          <dgm:chMax val="1"/>
          <dgm:bulletEnabled val="1"/>
        </dgm:presLayoutVars>
      </dgm:prSet>
      <dgm:spPr/>
      <dgm:t>
        <a:bodyPr/>
        <a:lstStyle/>
        <a:p>
          <a:endParaRPr lang="ru-RU"/>
        </a:p>
      </dgm:t>
    </dgm:pt>
    <dgm:pt modelId="{D4A22ED6-F35F-4925-969E-55696BD33898}" type="pres">
      <dgm:prSet presAssocID="{B6330266-5EAE-4E07-944B-52DA27A4D8B8}" presName="descendantText" presStyleLbl="alignAccFollowNode1" presStyleIdx="1" presStyleCnt="6">
        <dgm:presLayoutVars>
          <dgm:bulletEnabled val="1"/>
        </dgm:presLayoutVars>
      </dgm:prSet>
      <dgm:spPr/>
      <dgm:t>
        <a:bodyPr/>
        <a:lstStyle/>
        <a:p>
          <a:endParaRPr lang="ru-RU"/>
        </a:p>
      </dgm:t>
    </dgm:pt>
    <dgm:pt modelId="{EA27F43B-A9CF-40D7-B4DB-F5185A684642}" type="pres">
      <dgm:prSet presAssocID="{A9FA1D67-6282-456B-B293-CECC974BBF87}" presName="sp" presStyleCnt="0"/>
      <dgm:spPr/>
    </dgm:pt>
    <dgm:pt modelId="{55F5D1AF-6B56-4914-AFF0-47403E286ABE}" type="pres">
      <dgm:prSet presAssocID="{D0E208C0-D7E4-4681-8034-70609970549A}" presName="linNode" presStyleCnt="0"/>
      <dgm:spPr/>
    </dgm:pt>
    <dgm:pt modelId="{1DFADBB7-00D9-4215-99E1-4068E1977006}" type="pres">
      <dgm:prSet presAssocID="{D0E208C0-D7E4-4681-8034-70609970549A}" presName="parentText" presStyleLbl="node1" presStyleIdx="2" presStyleCnt="6">
        <dgm:presLayoutVars>
          <dgm:chMax val="1"/>
          <dgm:bulletEnabled val="1"/>
        </dgm:presLayoutVars>
      </dgm:prSet>
      <dgm:spPr/>
      <dgm:t>
        <a:bodyPr/>
        <a:lstStyle/>
        <a:p>
          <a:endParaRPr lang="ru-RU"/>
        </a:p>
      </dgm:t>
    </dgm:pt>
    <dgm:pt modelId="{70256B06-B20B-4794-A8B5-3525E364F686}" type="pres">
      <dgm:prSet presAssocID="{D0E208C0-D7E4-4681-8034-70609970549A}" presName="descendantText" presStyleLbl="alignAccFollowNode1" presStyleIdx="2" presStyleCnt="6">
        <dgm:presLayoutVars>
          <dgm:bulletEnabled val="1"/>
        </dgm:presLayoutVars>
      </dgm:prSet>
      <dgm:spPr/>
      <dgm:t>
        <a:bodyPr/>
        <a:lstStyle/>
        <a:p>
          <a:endParaRPr lang="ru-RU"/>
        </a:p>
      </dgm:t>
    </dgm:pt>
    <dgm:pt modelId="{683C384B-88E0-4DB0-99DB-FB22691D883F}" type="pres">
      <dgm:prSet presAssocID="{D127999D-C688-4266-A582-3CD08EC2085B}" presName="sp" presStyleCnt="0"/>
      <dgm:spPr/>
    </dgm:pt>
    <dgm:pt modelId="{7A81B564-4C8E-4234-8EB3-061565B5BA01}" type="pres">
      <dgm:prSet presAssocID="{5C4DA332-BACB-423E-91B4-299142ED6C18}" presName="linNode" presStyleCnt="0"/>
      <dgm:spPr/>
    </dgm:pt>
    <dgm:pt modelId="{8783BA14-F0A5-444B-9403-0A15744CF78D}" type="pres">
      <dgm:prSet presAssocID="{5C4DA332-BACB-423E-91B4-299142ED6C18}" presName="parentText" presStyleLbl="node1" presStyleIdx="3" presStyleCnt="6">
        <dgm:presLayoutVars>
          <dgm:chMax val="1"/>
          <dgm:bulletEnabled val="1"/>
        </dgm:presLayoutVars>
      </dgm:prSet>
      <dgm:spPr/>
      <dgm:t>
        <a:bodyPr/>
        <a:lstStyle/>
        <a:p>
          <a:endParaRPr lang="ru-RU"/>
        </a:p>
      </dgm:t>
    </dgm:pt>
    <dgm:pt modelId="{7D7BC51A-5246-4343-83A6-118450699444}" type="pres">
      <dgm:prSet presAssocID="{5C4DA332-BACB-423E-91B4-299142ED6C18}" presName="descendantText" presStyleLbl="alignAccFollowNode1" presStyleIdx="3" presStyleCnt="6">
        <dgm:presLayoutVars>
          <dgm:bulletEnabled val="1"/>
        </dgm:presLayoutVars>
      </dgm:prSet>
      <dgm:spPr/>
      <dgm:t>
        <a:bodyPr/>
        <a:lstStyle/>
        <a:p>
          <a:endParaRPr lang="ru-RU"/>
        </a:p>
      </dgm:t>
    </dgm:pt>
    <dgm:pt modelId="{AA631819-8377-4990-B84E-5C960BFA71F2}" type="pres">
      <dgm:prSet presAssocID="{9E50CC0A-513B-405B-9027-A9E937FB40A3}" presName="sp" presStyleCnt="0"/>
      <dgm:spPr/>
    </dgm:pt>
    <dgm:pt modelId="{BE3F73B7-A8FB-46BC-8335-F1AC64F8C184}" type="pres">
      <dgm:prSet presAssocID="{34E3E7C8-AAA8-4972-851F-D32FD9157151}" presName="linNode" presStyleCnt="0"/>
      <dgm:spPr/>
    </dgm:pt>
    <dgm:pt modelId="{871A58E5-BF10-4489-9250-6AB1782EE48D}" type="pres">
      <dgm:prSet presAssocID="{34E3E7C8-AAA8-4972-851F-D32FD9157151}" presName="parentText" presStyleLbl="node1" presStyleIdx="4" presStyleCnt="6">
        <dgm:presLayoutVars>
          <dgm:chMax val="1"/>
          <dgm:bulletEnabled val="1"/>
        </dgm:presLayoutVars>
      </dgm:prSet>
      <dgm:spPr/>
      <dgm:t>
        <a:bodyPr/>
        <a:lstStyle/>
        <a:p>
          <a:endParaRPr lang="ru-RU"/>
        </a:p>
      </dgm:t>
    </dgm:pt>
    <dgm:pt modelId="{8F952383-BC67-43A8-BCA0-6F0DC588BBAF}" type="pres">
      <dgm:prSet presAssocID="{34E3E7C8-AAA8-4972-851F-D32FD9157151}" presName="descendantText" presStyleLbl="alignAccFollowNode1" presStyleIdx="4" presStyleCnt="6">
        <dgm:presLayoutVars>
          <dgm:bulletEnabled val="1"/>
        </dgm:presLayoutVars>
      </dgm:prSet>
      <dgm:spPr/>
      <dgm:t>
        <a:bodyPr/>
        <a:lstStyle/>
        <a:p>
          <a:endParaRPr lang="ru-RU"/>
        </a:p>
      </dgm:t>
    </dgm:pt>
    <dgm:pt modelId="{8289F565-9AF6-45B0-9532-02CBAC26F630}" type="pres">
      <dgm:prSet presAssocID="{84C52A8F-DF57-41DB-B500-FAA62D660932}" presName="sp" presStyleCnt="0"/>
      <dgm:spPr/>
    </dgm:pt>
    <dgm:pt modelId="{9DB25AE1-D09E-4254-9EF5-8429A27F2051}" type="pres">
      <dgm:prSet presAssocID="{C65BCEEF-5D79-4051-8231-C3A0F1285826}" presName="linNode" presStyleCnt="0"/>
      <dgm:spPr/>
    </dgm:pt>
    <dgm:pt modelId="{2B4DF4D9-2080-4F2A-AB49-3C69DDF29276}" type="pres">
      <dgm:prSet presAssocID="{C65BCEEF-5D79-4051-8231-C3A0F1285826}" presName="parentText" presStyleLbl="node1" presStyleIdx="5" presStyleCnt="6">
        <dgm:presLayoutVars>
          <dgm:chMax val="1"/>
          <dgm:bulletEnabled val="1"/>
        </dgm:presLayoutVars>
      </dgm:prSet>
      <dgm:spPr/>
      <dgm:t>
        <a:bodyPr/>
        <a:lstStyle/>
        <a:p>
          <a:endParaRPr lang="ru-RU"/>
        </a:p>
      </dgm:t>
    </dgm:pt>
    <dgm:pt modelId="{6F23DBA3-E2D5-4331-AC77-40CEAF931255}" type="pres">
      <dgm:prSet presAssocID="{C65BCEEF-5D79-4051-8231-C3A0F1285826}" presName="descendantText" presStyleLbl="alignAccFollowNode1" presStyleIdx="5" presStyleCnt="6">
        <dgm:presLayoutVars>
          <dgm:bulletEnabled val="1"/>
        </dgm:presLayoutVars>
      </dgm:prSet>
      <dgm:spPr/>
      <dgm:t>
        <a:bodyPr/>
        <a:lstStyle/>
        <a:p>
          <a:endParaRPr lang="ru-RU"/>
        </a:p>
      </dgm:t>
    </dgm:pt>
  </dgm:ptLst>
  <dgm:cxnLst>
    <dgm:cxn modelId="{6E49E5AC-8EBA-4B83-83A6-D19581611F55}" type="presOf" srcId="{B6330266-5EAE-4E07-944B-52DA27A4D8B8}" destId="{2A08CCE4-EB50-47B7-BA6B-F9C189620FC5}" srcOrd="0" destOrd="0" presId="urn:microsoft.com/office/officeart/2005/8/layout/vList5"/>
    <dgm:cxn modelId="{104C9B44-7E6C-48F2-8B17-C8342176F221}" type="presOf" srcId="{78421B32-E8A4-4669-BB02-FA00A3AF8F6A}" destId="{1BFB878F-2848-4516-B52A-25EFEF25D87C}" srcOrd="0" destOrd="0" presId="urn:microsoft.com/office/officeart/2005/8/layout/vList5"/>
    <dgm:cxn modelId="{F2552757-501D-4A0C-844F-6291026E9EA4}" srcId="{78421B32-E8A4-4669-BB02-FA00A3AF8F6A}" destId="{F4073553-E335-482C-9823-026BDAE2FAC3}" srcOrd="1" destOrd="0" parTransId="{598DFEAD-457D-4E44-A15C-628FF0FD96A7}" sibTransId="{E3589CB6-721D-45F1-8F6D-5413412F759D}"/>
    <dgm:cxn modelId="{13A1C18C-E393-421D-B96E-314BF83BF9D0}" type="presOf" srcId="{5E884040-D61B-408C-9703-B5BD6329A531}" destId="{7476C2D7-A3D3-4773-BA63-859F4FE34BE7}" srcOrd="0" destOrd="0" presId="urn:microsoft.com/office/officeart/2005/8/layout/vList5"/>
    <dgm:cxn modelId="{4A6786E7-2D9E-4EBD-85E2-DFF0C6181EEC}" type="presOf" srcId="{D0E208C0-D7E4-4681-8034-70609970549A}" destId="{1DFADBB7-00D9-4215-99E1-4068E1977006}" srcOrd="0" destOrd="0" presId="urn:microsoft.com/office/officeart/2005/8/layout/vList5"/>
    <dgm:cxn modelId="{8FCCCAF5-89A5-4FF9-BDB2-99DF1C84FB6A}" type="presOf" srcId="{61FE8911-DC3E-4F69-98EC-16C1D59E7D9C}" destId="{6F23DBA3-E2D5-4331-AC77-40CEAF931255}" srcOrd="0" destOrd="0" presId="urn:microsoft.com/office/officeart/2005/8/layout/vList5"/>
    <dgm:cxn modelId="{CD912F9B-6C4D-46B6-88DC-D255619AABE2}" srcId="{B6330266-5EAE-4E07-944B-52DA27A4D8B8}" destId="{C7547699-4516-4CE0-B0C4-3E01638001EF}" srcOrd="0" destOrd="0" parTransId="{BB08F97A-FB7E-4524-97FD-3E5790D17F1C}" sibTransId="{F10CB76B-C8E1-47C9-B6A1-59A1B5D5D0B0}"/>
    <dgm:cxn modelId="{D1E58487-EAF4-421F-AE6A-06D7EFFA230E}" type="presOf" srcId="{ED42BD8B-D0C2-4C9F-AB81-D4DEDFB5AAF0}" destId="{70256B06-B20B-4794-A8B5-3525E364F686}" srcOrd="0" destOrd="0" presId="urn:microsoft.com/office/officeart/2005/8/layout/vList5"/>
    <dgm:cxn modelId="{E283F919-2357-406A-85D3-04693803377E}" type="presOf" srcId="{C65BCEEF-5D79-4051-8231-C3A0F1285826}" destId="{2B4DF4D9-2080-4F2A-AB49-3C69DDF29276}" srcOrd="0" destOrd="0" presId="urn:microsoft.com/office/officeart/2005/8/layout/vList5"/>
    <dgm:cxn modelId="{042612FC-DC21-4A13-9BF4-5EB197F2BDC3}" srcId="{5096E396-A359-4C60-8C25-66F5D7992AA5}" destId="{34E3E7C8-AAA8-4972-851F-D32FD9157151}" srcOrd="4" destOrd="0" parTransId="{57B28BCF-098B-462F-BD1C-AAF1ADD81EEC}" sibTransId="{84C52A8F-DF57-41DB-B500-FAA62D660932}"/>
    <dgm:cxn modelId="{BF29509A-99B1-4A8A-858F-CD108D33925F}" srcId="{5096E396-A359-4C60-8C25-66F5D7992AA5}" destId="{C65BCEEF-5D79-4051-8231-C3A0F1285826}" srcOrd="5" destOrd="0" parTransId="{BF851E63-DF61-4CF6-B267-E2225C0202F4}" sibTransId="{DCA8EFB0-DA06-484A-9912-D79C35884B9E}"/>
    <dgm:cxn modelId="{ED615BFF-A7C7-4D63-AB42-01DF9E1312FB}" srcId="{5096E396-A359-4C60-8C25-66F5D7992AA5}" destId="{D0E208C0-D7E4-4681-8034-70609970549A}" srcOrd="2" destOrd="0" parTransId="{C9BD2574-71C9-4F1C-A189-F02F14B5A5CD}" sibTransId="{D127999D-C688-4266-A582-3CD08EC2085B}"/>
    <dgm:cxn modelId="{4EF12554-2361-40D4-B21C-E4416B66B207}" srcId="{5096E396-A359-4C60-8C25-66F5D7992AA5}" destId="{5C4DA332-BACB-423E-91B4-299142ED6C18}" srcOrd="3" destOrd="0" parTransId="{233433AE-B849-464F-ADFB-383AAD0D0C7F}" sibTransId="{9E50CC0A-513B-405B-9027-A9E937FB40A3}"/>
    <dgm:cxn modelId="{49FD89E3-4BF6-47A8-856B-FC404AFD1B3E}" type="presOf" srcId="{FE404FC1-9AE4-416A-A976-0C5C1D9F5256}" destId="{8F952383-BC67-43A8-BCA0-6F0DC588BBAF}" srcOrd="0" destOrd="0" presId="urn:microsoft.com/office/officeart/2005/8/layout/vList5"/>
    <dgm:cxn modelId="{6B07E9BF-1821-4428-8D99-1D54619C2B42}" type="presOf" srcId="{93D63D77-1ABF-46BB-8B49-9A7F9569B389}" destId="{7D7BC51A-5246-4343-83A6-118450699444}" srcOrd="0" destOrd="0" presId="urn:microsoft.com/office/officeart/2005/8/layout/vList5"/>
    <dgm:cxn modelId="{F5ED931B-F420-431A-9B4C-74B21520AC4A}" srcId="{5096E396-A359-4C60-8C25-66F5D7992AA5}" destId="{78421B32-E8A4-4669-BB02-FA00A3AF8F6A}" srcOrd="0" destOrd="0" parTransId="{1FADD2DF-36DE-4256-BC24-9F601F51A5E1}" sibTransId="{FE8B5401-3CD3-4ECC-8FB9-902FD33BE3A9}"/>
    <dgm:cxn modelId="{E97200B0-45F7-4F8A-81B1-0D9BEE578A03}" type="presOf" srcId="{5C4DA332-BACB-423E-91B4-299142ED6C18}" destId="{8783BA14-F0A5-444B-9403-0A15744CF78D}" srcOrd="0" destOrd="0" presId="urn:microsoft.com/office/officeart/2005/8/layout/vList5"/>
    <dgm:cxn modelId="{F6CC6308-4935-4EE8-B7B6-DC2C0D39B5E3}" type="presOf" srcId="{34E3E7C8-AAA8-4972-851F-D32FD9157151}" destId="{871A58E5-BF10-4489-9250-6AB1782EE48D}" srcOrd="0" destOrd="0" presId="urn:microsoft.com/office/officeart/2005/8/layout/vList5"/>
    <dgm:cxn modelId="{EA3BF9E6-8869-422E-94DD-685DB4313391}" srcId="{5096E396-A359-4C60-8C25-66F5D7992AA5}" destId="{B6330266-5EAE-4E07-944B-52DA27A4D8B8}" srcOrd="1" destOrd="0" parTransId="{A6F1E3B1-1226-4995-859E-C8348CFD87AB}" sibTransId="{A9FA1D67-6282-456B-B293-CECC974BBF87}"/>
    <dgm:cxn modelId="{59B56E7F-7169-4D23-976B-7A8507AE152B}" srcId="{78421B32-E8A4-4669-BB02-FA00A3AF8F6A}" destId="{5E884040-D61B-408C-9703-B5BD6329A531}" srcOrd="0" destOrd="0" parTransId="{4BA749B2-8066-421F-AF57-9A19C40496AC}" sibTransId="{195BF625-DD61-49BA-A134-2EBBE38FCAB5}"/>
    <dgm:cxn modelId="{8DD32E39-4C84-4D3D-9323-C2F77887E3B3}" srcId="{5C4DA332-BACB-423E-91B4-299142ED6C18}" destId="{93D63D77-1ABF-46BB-8B49-9A7F9569B389}" srcOrd="0" destOrd="0" parTransId="{8579BF9D-D3FA-4065-BB0F-EBE62B207BF2}" sibTransId="{70D1893F-9D81-4A55-B7F8-CAF70AE70B13}"/>
    <dgm:cxn modelId="{C68B09C0-9246-465F-83BB-8F65DC92EC72}" srcId="{D0E208C0-D7E4-4681-8034-70609970549A}" destId="{ED42BD8B-D0C2-4C9F-AB81-D4DEDFB5AAF0}" srcOrd="0" destOrd="0" parTransId="{7E806C0C-E6F2-49A6-8339-3776FFC6F956}" sibTransId="{353C5D71-9228-4EF2-92B1-B99192DBEE12}"/>
    <dgm:cxn modelId="{A3DEE951-3504-48E2-AE76-EC6CB8768EAE}" type="presOf" srcId="{5096E396-A359-4C60-8C25-66F5D7992AA5}" destId="{793BFFA6-F4A4-45A4-A497-8E4224684088}" srcOrd="0" destOrd="0" presId="urn:microsoft.com/office/officeart/2005/8/layout/vList5"/>
    <dgm:cxn modelId="{EB3A048C-2A60-493F-AD0E-1ED82C9CF33F}" srcId="{C65BCEEF-5D79-4051-8231-C3A0F1285826}" destId="{61FE8911-DC3E-4F69-98EC-16C1D59E7D9C}" srcOrd="0" destOrd="0" parTransId="{7461B349-CF97-4D4F-A190-3D445F7144B6}" sibTransId="{5A8A3EEF-7CE3-4305-AFD1-E3FAC2B4F920}"/>
    <dgm:cxn modelId="{81DBF6E8-A8C3-477C-88A2-974BCE992365}" type="presOf" srcId="{C7547699-4516-4CE0-B0C4-3E01638001EF}" destId="{D4A22ED6-F35F-4925-969E-55696BD33898}" srcOrd="0" destOrd="0" presId="urn:microsoft.com/office/officeart/2005/8/layout/vList5"/>
    <dgm:cxn modelId="{0C7F5014-81D6-447F-B78B-46FB3DAB97B1}" srcId="{34E3E7C8-AAA8-4972-851F-D32FD9157151}" destId="{FE404FC1-9AE4-416A-A976-0C5C1D9F5256}" srcOrd="0" destOrd="0" parTransId="{93DF13DE-06D7-45AC-99C7-4220AE869712}" sibTransId="{20C59240-7C48-4D3D-AA15-1EFF2EB473F5}"/>
    <dgm:cxn modelId="{A00D5484-4ADA-4587-9143-B4AE424C6AFE}" type="presOf" srcId="{F4073553-E335-482C-9823-026BDAE2FAC3}" destId="{7476C2D7-A3D3-4773-BA63-859F4FE34BE7}" srcOrd="0" destOrd="1" presId="urn:microsoft.com/office/officeart/2005/8/layout/vList5"/>
    <dgm:cxn modelId="{22FF12D5-772E-4276-9D6C-0C758190CDAC}" type="presParOf" srcId="{793BFFA6-F4A4-45A4-A497-8E4224684088}" destId="{115FB95B-0E48-4751-BB75-AF1C08C6B123}" srcOrd="0" destOrd="0" presId="urn:microsoft.com/office/officeart/2005/8/layout/vList5"/>
    <dgm:cxn modelId="{14A7F3B9-E31D-4EB0-87B5-08AC2BB88473}" type="presParOf" srcId="{115FB95B-0E48-4751-BB75-AF1C08C6B123}" destId="{1BFB878F-2848-4516-B52A-25EFEF25D87C}" srcOrd="0" destOrd="0" presId="urn:microsoft.com/office/officeart/2005/8/layout/vList5"/>
    <dgm:cxn modelId="{3AA00158-21E1-4BD2-A98C-7F3A64CE0696}" type="presParOf" srcId="{115FB95B-0E48-4751-BB75-AF1C08C6B123}" destId="{7476C2D7-A3D3-4773-BA63-859F4FE34BE7}" srcOrd="1" destOrd="0" presId="urn:microsoft.com/office/officeart/2005/8/layout/vList5"/>
    <dgm:cxn modelId="{2C38D4CF-1D79-4414-8E04-32CF4CD5FAE9}" type="presParOf" srcId="{793BFFA6-F4A4-45A4-A497-8E4224684088}" destId="{594221E1-7B9A-4FEE-AEF5-92CDBBA4C828}" srcOrd="1" destOrd="0" presId="urn:microsoft.com/office/officeart/2005/8/layout/vList5"/>
    <dgm:cxn modelId="{15B14C07-81EC-4436-8DC0-3633DB6B56E8}" type="presParOf" srcId="{793BFFA6-F4A4-45A4-A497-8E4224684088}" destId="{FD6EEE75-AE5E-404D-BBA5-AABB460CC0D3}" srcOrd="2" destOrd="0" presId="urn:microsoft.com/office/officeart/2005/8/layout/vList5"/>
    <dgm:cxn modelId="{2D4014B2-7676-45BC-BE60-2670BB9F6AD8}" type="presParOf" srcId="{FD6EEE75-AE5E-404D-BBA5-AABB460CC0D3}" destId="{2A08CCE4-EB50-47B7-BA6B-F9C189620FC5}" srcOrd="0" destOrd="0" presId="urn:microsoft.com/office/officeart/2005/8/layout/vList5"/>
    <dgm:cxn modelId="{5D7B45D9-6510-4401-968A-BDA88E564756}" type="presParOf" srcId="{FD6EEE75-AE5E-404D-BBA5-AABB460CC0D3}" destId="{D4A22ED6-F35F-4925-969E-55696BD33898}" srcOrd="1" destOrd="0" presId="urn:microsoft.com/office/officeart/2005/8/layout/vList5"/>
    <dgm:cxn modelId="{A88519F0-8626-46F0-AE55-9E085B56613E}" type="presParOf" srcId="{793BFFA6-F4A4-45A4-A497-8E4224684088}" destId="{EA27F43B-A9CF-40D7-B4DB-F5185A684642}" srcOrd="3" destOrd="0" presId="urn:microsoft.com/office/officeart/2005/8/layout/vList5"/>
    <dgm:cxn modelId="{5F01534D-A15D-4E59-8C04-1E65F4861195}" type="presParOf" srcId="{793BFFA6-F4A4-45A4-A497-8E4224684088}" destId="{55F5D1AF-6B56-4914-AFF0-47403E286ABE}" srcOrd="4" destOrd="0" presId="urn:microsoft.com/office/officeart/2005/8/layout/vList5"/>
    <dgm:cxn modelId="{81E954BD-494C-42E6-A1B5-A8DED41F435B}" type="presParOf" srcId="{55F5D1AF-6B56-4914-AFF0-47403E286ABE}" destId="{1DFADBB7-00D9-4215-99E1-4068E1977006}" srcOrd="0" destOrd="0" presId="urn:microsoft.com/office/officeart/2005/8/layout/vList5"/>
    <dgm:cxn modelId="{A82D6E7A-6764-416B-A09B-90315825D272}" type="presParOf" srcId="{55F5D1AF-6B56-4914-AFF0-47403E286ABE}" destId="{70256B06-B20B-4794-A8B5-3525E364F686}" srcOrd="1" destOrd="0" presId="urn:microsoft.com/office/officeart/2005/8/layout/vList5"/>
    <dgm:cxn modelId="{4523F6DC-7A02-4069-BA72-CF571E545EED}" type="presParOf" srcId="{793BFFA6-F4A4-45A4-A497-8E4224684088}" destId="{683C384B-88E0-4DB0-99DB-FB22691D883F}" srcOrd="5" destOrd="0" presId="urn:microsoft.com/office/officeart/2005/8/layout/vList5"/>
    <dgm:cxn modelId="{46834CBA-C1BA-45AA-AD4E-E2E784ACB07D}" type="presParOf" srcId="{793BFFA6-F4A4-45A4-A497-8E4224684088}" destId="{7A81B564-4C8E-4234-8EB3-061565B5BA01}" srcOrd="6" destOrd="0" presId="urn:microsoft.com/office/officeart/2005/8/layout/vList5"/>
    <dgm:cxn modelId="{CF51F94B-AD0A-4575-8815-024619BEDDA4}" type="presParOf" srcId="{7A81B564-4C8E-4234-8EB3-061565B5BA01}" destId="{8783BA14-F0A5-444B-9403-0A15744CF78D}" srcOrd="0" destOrd="0" presId="urn:microsoft.com/office/officeart/2005/8/layout/vList5"/>
    <dgm:cxn modelId="{0AF93311-8801-4BD6-B7DA-8FC25478EF5F}" type="presParOf" srcId="{7A81B564-4C8E-4234-8EB3-061565B5BA01}" destId="{7D7BC51A-5246-4343-83A6-118450699444}" srcOrd="1" destOrd="0" presId="urn:microsoft.com/office/officeart/2005/8/layout/vList5"/>
    <dgm:cxn modelId="{80D0C408-1674-42EB-AEBC-B0FC7E063F59}" type="presParOf" srcId="{793BFFA6-F4A4-45A4-A497-8E4224684088}" destId="{AA631819-8377-4990-B84E-5C960BFA71F2}" srcOrd="7" destOrd="0" presId="urn:microsoft.com/office/officeart/2005/8/layout/vList5"/>
    <dgm:cxn modelId="{178F13CC-56EC-4E02-A4B3-F391762EF1D7}" type="presParOf" srcId="{793BFFA6-F4A4-45A4-A497-8E4224684088}" destId="{BE3F73B7-A8FB-46BC-8335-F1AC64F8C184}" srcOrd="8" destOrd="0" presId="urn:microsoft.com/office/officeart/2005/8/layout/vList5"/>
    <dgm:cxn modelId="{65192C42-55D7-4910-8FFD-8629BF3F4C44}" type="presParOf" srcId="{BE3F73B7-A8FB-46BC-8335-F1AC64F8C184}" destId="{871A58E5-BF10-4489-9250-6AB1782EE48D}" srcOrd="0" destOrd="0" presId="urn:microsoft.com/office/officeart/2005/8/layout/vList5"/>
    <dgm:cxn modelId="{2E2959C5-B2AE-4C50-848D-20F0F3235580}" type="presParOf" srcId="{BE3F73B7-A8FB-46BC-8335-F1AC64F8C184}" destId="{8F952383-BC67-43A8-BCA0-6F0DC588BBAF}" srcOrd="1" destOrd="0" presId="urn:microsoft.com/office/officeart/2005/8/layout/vList5"/>
    <dgm:cxn modelId="{1F54457D-FB09-4962-AB02-E75906920565}" type="presParOf" srcId="{793BFFA6-F4A4-45A4-A497-8E4224684088}" destId="{8289F565-9AF6-45B0-9532-02CBAC26F630}" srcOrd="9" destOrd="0" presId="urn:microsoft.com/office/officeart/2005/8/layout/vList5"/>
    <dgm:cxn modelId="{1A9E6114-5D22-4DBF-BF2A-98DA0050E2F3}" type="presParOf" srcId="{793BFFA6-F4A4-45A4-A497-8E4224684088}" destId="{9DB25AE1-D09E-4254-9EF5-8429A27F2051}" srcOrd="10" destOrd="0" presId="urn:microsoft.com/office/officeart/2005/8/layout/vList5"/>
    <dgm:cxn modelId="{1B5AFD15-22B4-4A6B-88A1-EA3CE762BD6D}" type="presParOf" srcId="{9DB25AE1-D09E-4254-9EF5-8429A27F2051}" destId="{2B4DF4D9-2080-4F2A-AB49-3C69DDF29276}" srcOrd="0" destOrd="0" presId="urn:microsoft.com/office/officeart/2005/8/layout/vList5"/>
    <dgm:cxn modelId="{6A95391C-E327-48B3-A44C-67C9FC4E9E60}" type="presParOf" srcId="{9DB25AE1-D09E-4254-9EF5-8429A27F2051}" destId="{6F23DBA3-E2D5-4331-AC77-40CEAF931255}" srcOrd="1" destOrd="0" presId="urn:microsoft.com/office/officeart/2005/8/layout/vList5"/>
  </dgm:cxnLst>
  <dgm:bg>
    <a:solidFill>
      <a:schemeClr val="bg2">
        <a:lumMod val="90000"/>
      </a:schemeClr>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FFABB6-843D-4C0F-95C6-FCA0A9458A20}" type="doc">
      <dgm:prSet loTypeId="urn:microsoft.com/office/officeart/2005/8/layout/hProcess4" loCatId="process" qsTypeId="urn:microsoft.com/office/officeart/2005/8/quickstyle/3d4" qsCatId="3D" csTypeId="urn:microsoft.com/office/officeart/2005/8/colors/accent1_2" csCatId="accent1" phldr="1"/>
      <dgm:spPr/>
      <dgm:t>
        <a:bodyPr/>
        <a:lstStyle/>
        <a:p>
          <a:endParaRPr lang="ru-RU"/>
        </a:p>
      </dgm:t>
    </dgm:pt>
    <dgm:pt modelId="{728F47A3-75B8-4770-9C7A-3178F7681B4E}">
      <dgm:prSet phldrT="[Текст]" custT="1"/>
      <dgm:spPr>
        <a:solidFill>
          <a:schemeClr val="bg2">
            <a:lumMod val="90000"/>
          </a:schemeClr>
        </a:solidFill>
        <a:scene3d>
          <a:camera prst="orthographicFront"/>
          <a:lightRig rig="chilly" dir="t"/>
        </a:scene3d>
        <a:sp3d prstMaterial="translucentPowder">
          <a:bevelT w="127000" h="25400" prst="angle"/>
        </a:sp3d>
      </dgm:spPr>
      <dgm:t>
        <a:bodyPr/>
        <a:lstStyle/>
        <a:p>
          <a:r>
            <a:rPr lang="ru-RU" sz="1050" b="1" dirty="0">
              <a:solidFill>
                <a:schemeClr val="tx1"/>
              </a:solidFill>
              <a:latin typeface="Times New Roman" pitchFamily="18" charset="0"/>
              <a:cs typeface="Times New Roman" pitchFamily="18" charset="0"/>
            </a:rPr>
            <a:t>КАК НАЛОГОПЛАТЕЛЬЩИК</a:t>
          </a:r>
        </a:p>
      </dgm:t>
    </dgm:pt>
    <dgm:pt modelId="{10D5D927-9D27-474E-A7A6-3A413C8A4B8B}" type="parTrans" cxnId="{9F19C778-58ED-4231-ABE1-C63DF10E44B4}">
      <dgm:prSet/>
      <dgm:spPr/>
      <dgm:t>
        <a:bodyPr/>
        <a:lstStyle/>
        <a:p>
          <a:endParaRPr lang="ru-RU"/>
        </a:p>
      </dgm:t>
    </dgm:pt>
    <dgm:pt modelId="{575AFB88-05A6-4F00-ACB9-E47BC4156B33}" type="sibTrans" cxnId="{9F19C778-58ED-4231-ABE1-C63DF10E44B4}">
      <dgm:prSet/>
      <dgm:spPr/>
      <dgm:t>
        <a:bodyPr/>
        <a:lstStyle/>
        <a:p>
          <a:endParaRPr lang="ru-RU"/>
        </a:p>
      </dgm:t>
    </dgm:pt>
    <dgm:pt modelId="{8A694B50-8EAC-4B21-943B-8BF68C60E2E0}">
      <dgm:prSet phldrT="[Текст]" custT="1"/>
      <dgm:spPr/>
      <dgm:t>
        <a:bodyPr/>
        <a:lstStyle/>
        <a:p>
          <a:r>
            <a:rPr lang="ru-RU" sz="1200" b="1" dirty="0">
              <a:latin typeface="Times New Roman" pitchFamily="18" charset="0"/>
              <a:cs typeface="Times New Roman" pitchFamily="18" charset="0"/>
            </a:rPr>
            <a:t>Помогает формировать доходную часть бюджета (налог на доходы физических лиц, налог на имущество)</a:t>
          </a:r>
        </a:p>
      </dgm:t>
    </dgm:pt>
    <dgm:pt modelId="{8618B715-92CC-4D9A-B873-E1481EE1C822}" type="parTrans" cxnId="{9BAD6B36-7F3C-4879-A762-204DD14D783C}">
      <dgm:prSet/>
      <dgm:spPr/>
      <dgm:t>
        <a:bodyPr/>
        <a:lstStyle/>
        <a:p>
          <a:endParaRPr lang="ru-RU"/>
        </a:p>
      </dgm:t>
    </dgm:pt>
    <dgm:pt modelId="{B9A4E9CE-B435-4015-93DF-7B047E5150E2}" type="sibTrans" cxnId="{9BAD6B36-7F3C-4879-A762-204DD14D783C}">
      <dgm:prSet/>
      <dgm:spPr/>
      <dgm:t>
        <a:bodyPr/>
        <a:lstStyle/>
        <a:p>
          <a:endParaRPr lang="ru-RU"/>
        </a:p>
      </dgm:t>
    </dgm:pt>
    <dgm:pt modelId="{03F27289-09FD-4C83-80B0-35B075B7C7E3}">
      <dgm:prSet phldrT="[Текст]" custT="1"/>
      <dgm:spPr>
        <a:solidFill>
          <a:schemeClr val="bg2">
            <a:lumMod val="90000"/>
          </a:schemeClr>
        </a:solidFill>
        <a:scene3d>
          <a:camera prst="orthographicFront"/>
          <a:lightRig rig="chilly" dir="t"/>
        </a:scene3d>
        <a:sp3d prstMaterial="translucentPowder">
          <a:bevelT w="127000" h="25400" prst="angle"/>
        </a:sp3d>
      </dgm:spPr>
      <dgm:t>
        <a:bodyPr/>
        <a:lstStyle/>
        <a:p>
          <a:r>
            <a:rPr lang="ru-RU" sz="1050" b="1" dirty="0">
              <a:solidFill>
                <a:schemeClr val="tx1"/>
              </a:solidFill>
              <a:latin typeface="Times New Roman" pitchFamily="18" charset="0"/>
              <a:cs typeface="Times New Roman" pitchFamily="18" charset="0"/>
            </a:rPr>
            <a:t>КАК ПОЛУЧАТЕЛЬ СОЦИАЛЬНЫХ ГАРАНТИЙ</a:t>
          </a:r>
        </a:p>
      </dgm:t>
    </dgm:pt>
    <dgm:pt modelId="{52403342-2048-4C00-95CA-B06A1DB50C15}" type="parTrans" cxnId="{3B598041-7C82-4B2F-A973-740D0C533922}">
      <dgm:prSet/>
      <dgm:spPr/>
      <dgm:t>
        <a:bodyPr/>
        <a:lstStyle/>
        <a:p>
          <a:endParaRPr lang="ru-RU"/>
        </a:p>
      </dgm:t>
    </dgm:pt>
    <dgm:pt modelId="{FBE3492A-96B8-45B2-B344-0AA85544C22C}" type="sibTrans" cxnId="{3B598041-7C82-4B2F-A973-740D0C533922}">
      <dgm:prSet/>
      <dgm:spPr/>
      <dgm:t>
        <a:bodyPr/>
        <a:lstStyle/>
        <a:p>
          <a:endParaRPr lang="ru-RU"/>
        </a:p>
      </dgm:t>
    </dgm:pt>
    <dgm:pt modelId="{6A330D06-3136-4044-8206-79C0352AF0A7}">
      <dgm:prSet phldrT="[Текст]" custT="1"/>
      <dgm:spPr/>
      <dgm:t>
        <a:bodyPr/>
        <a:lstStyle/>
        <a:p>
          <a:r>
            <a:rPr lang="ru-RU" sz="1100" b="1" dirty="0">
              <a:latin typeface="Times New Roman" pitchFamily="18" charset="0"/>
              <a:cs typeface="Times New Roman" pitchFamily="18" charset="0"/>
            </a:rPr>
            <a:t>Получает социальные гарантии - расходная часть бюджета (образование, социальные льготы, другие направления социальных гарантий населению)</a:t>
          </a:r>
        </a:p>
      </dgm:t>
    </dgm:pt>
    <dgm:pt modelId="{C5FDF0D7-93BC-42A3-A382-875D1E0C5756}" type="parTrans" cxnId="{DFE7297F-475A-4FBA-A828-0A3FBADA8A85}">
      <dgm:prSet/>
      <dgm:spPr/>
      <dgm:t>
        <a:bodyPr/>
        <a:lstStyle/>
        <a:p>
          <a:endParaRPr lang="ru-RU"/>
        </a:p>
      </dgm:t>
    </dgm:pt>
    <dgm:pt modelId="{FA02F443-E980-4265-8F71-E3B222F46BF5}" type="sibTrans" cxnId="{DFE7297F-475A-4FBA-A828-0A3FBADA8A85}">
      <dgm:prSet/>
      <dgm:spPr/>
      <dgm:t>
        <a:bodyPr/>
        <a:lstStyle/>
        <a:p>
          <a:endParaRPr lang="ru-RU"/>
        </a:p>
      </dgm:t>
    </dgm:pt>
    <dgm:pt modelId="{866EDBC9-29FE-485B-A88A-F11108ADB047}">
      <dgm:prSet phldrT="[Текст]"/>
      <dgm:spPr>
        <a:blipFill rotWithShape="0">
          <a:blip xmlns:r="http://schemas.openxmlformats.org/officeDocument/2006/relationships" r:embed="rId1"/>
          <a:stretch>
            <a:fillRect/>
          </a:stretch>
        </a:blipFill>
      </dgm:spPr>
      <dgm:t>
        <a:bodyPr/>
        <a:lstStyle/>
        <a:p>
          <a:r>
            <a:rPr lang="ru-RU" dirty="0"/>
            <a:t>О</a:t>
          </a:r>
        </a:p>
        <a:p>
          <a:endParaRPr lang="ru-RU" dirty="0"/>
        </a:p>
      </dgm:t>
    </dgm:pt>
    <dgm:pt modelId="{9DD77DE0-5B8E-42D2-A8F0-30CE9F26CEA1}" type="sibTrans" cxnId="{297D94AD-072D-4824-AF5C-CB03DB50DB8B}">
      <dgm:prSet/>
      <dgm:spPr/>
      <dgm:t>
        <a:bodyPr/>
        <a:lstStyle/>
        <a:p>
          <a:endParaRPr lang="ru-RU"/>
        </a:p>
      </dgm:t>
    </dgm:pt>
    <dgm:pt modelId="{43F577BA-4A83-4641-8A11-A3B5E4A48946}" type="parTrans" cxnId="{297D94AD-072D-4824-AF5C-CB03DB50DB8B}">
      <dgm:prSet/>
      <dgm:spPr/>
      <dgm:t>
        <a:bodyPr/>
        <a:lstStyle/>
        <a:p>
          <a:endParaRPr lang="ru-RU"/>
        </a:p>
      </dgm:t>
    </dgm:pt>
    <dgm:pt modelId="{2CE0D6E0-C9E2-4B00-9CE8-C539AC895B23}">
      <dgm:prSet phldrT="[Текст]" custT="1"/>
      <dgm:spPr/>
      <dgm:t>
        <a:bodyPr/>
        <a:lstStyle/>
        <a:p>
          <a:r>
            <a:rPr lang="ru-RU" sz="2000" b="1" dirty="0">
              <a:solidFill>
                <a:schemeClr val="accent2"/>
              </a:solidFill>
              <a:latin typeface="Times New Roman" pitchFamily="18" charset="0"/>
              <a:cs typeface="Times New Roman" pitchFamily="18" charset="0"/>
            </a:rPr>
            <a:t>БЮДЖЕТ</a:t>
          </a:r>
        </a:p>
      </dgm:t>
    </dgm:pt>
    <dgm:pt modelId="{6899B9D8-DF33-4FED-8AD0-A22F3753B669}" type="parTrans" cxnId="{7627E8EC-C40A-46EB-A3B2-1D84FCA47E70}">
      <dgm:prSet/>
      <dgm:spPr/>
      <dgm:t>
        <a:bodyPr/>
        <a:lstStyle/>
        <a:p>
          <a:endParaRPr lang="ru-RU"/>
        </a:p>
      </dgm:t>
    </dgm:pt>
    <dgm:pt modelId="{35707ECE-8B30-486F-A89F-9B556C85C768}" type="sibTrans" cxnId="{7627E8EC-C40A-46EB-A3B2-1D84FCA47E70}">
      <dgm:prSet/>
      <dgm:spPr/>
      <dgm:t>
        <a:bodyPr/>
        <a:lstStyle/>
        <a:p>
          <a:endParaRPr lang="ru-RU"/>
        </a:p>
      </dgm:t>
    </dgm:pt>
    <dgm:pt modelId="{A4FAD5E3-6891-403F-A5A5-809722577183}">
      <dgm:prSet phldrT="[Текст]" custT="1"/>
      <dgm:spPr/>
      <dgm:t>
        <a:bodyPr/>
        <a:lstStyle/>
        <a:p>
          <a:endParaRPr lang="ru-RU" sz="2000" b="1" dirty="0">
            <a:solidFill>
              <a:schemeClr val="accent2"/>
            </a:solidFill>
            <a:latin typeface="Times New Roman" pitchFamily="18" charset="0"/>
            <a:cs typeface="Times New Roman" pitchFamily="18" charset="0"/>
          </a:endParaRPr>
        </a:p>
      </dgm:t>
    </dgm:pt>
    <dgm:pt modelId="{87CB44B8-C70A-4D96-853F-528B621D1AA1}" type="parTrans" cxnId="{4090A675-8CFE-48ED-9ECC-FF0BC34308CD}">
      <dgm:prSet/>
      <dgm:spPr/>
      <dgm:t>
        <a:bodyPr/>
        <a:lstStyle/>
        <a:p>
          <a:endParaRPr lang="ru-RU"/>
        </a:p>
      </dgm:t>
    </dgm:pt>
    <dgm:pt modelId="{BE585272-C347-4F6A-A51F-8DE98EAFD1E2}" type="sibTrans" cxnId="{4090A675-8CFE-48ED-9ECC-FF0BC34308CD}">
      <dgm:prSet/>
      <dgm:spPr/>
      <dgm:t>
        <a:bodyPr/>
        <a:lstStyle/>
        <a:p>
          <a:endParaRPr lang="ru-RU"/>
        </a:p>
      </dgm:t>
    </dgm:pt>
    <dgm:pt modelId="{92208101-00BE-418A-A344-BB2B86B4B051}" type="pres">
      <dgm:prSet presAssocID="{E0FFABB6-843D-4C0F-95C6-FCA0A9458A20}" presName="Name0" presStyleCnt="0">
        <dgm:presLayoutVars>
          <dgm:dir/>
          <dgm:animLvl val="lvl"/>
          <dgm:resizeHandles val="exact"/>
        </dgm:presLayoutVars>
      </dgm:prSet>
      <dgm:spPr/>
      <dgm:t>
        <a:bodyPr/>
        <a:lstStyle/>
        <a:p>
          <a:endParaRPr lang="ru-RU"/>
        </a:p>
      </dgm:t>
    </dgm:pt>
    <dgm:pt modelId="{DECEBFFC-59AC-41ED-8A98-E16DE0385244}" type="pres">
      <dgm:prSet presAssocID="{E0FFABB6-843D-4C0F-95C6-FCA0A9458A20}" presName="tSp" presStyleCnt="0"/>
      <dgm:spPr/>
    </dgm:pt>
    <dgm:pt modelId="{4F692EDC-D7BE-483F-A26B-C3AB79902D31}" type="pres">
      <dgm:prSet presAssocID="{E0FFABB6-843D-4C0F-95C6-FCA0A9458A20}" presName="bSp" presStyleCnt="0"/>
      <dgm:spPr/>
    </dgm:pt>
    <dgm:pt modelId="{7C7968F1-A25C-443A-AFE4-29AEA1D5629F}" type="pres">
      <dgm:prSet presAssocID="{E0FFABB6-843D-4C0F-95C6-FCA0A9458A20}" presName="process" presStyleCnt="0"/>
      <dgm:spPr/>
    </dgm:pt>
    <dgm:pt modelId="{AE4E1AD7-A8B9-4D72-AB58-27E45DEEB458}" type="pres">
      <dgm:prSet presAssocID="{728F47A3-75B8-4770-9C7A-3178F7681B4E}" presName="composite1" presStyleCnt="0"/>
      <dgm:spPr/>
    </dgm:pt>
    <dgm:pt modelId="{C5A5AC93-ED86-4BEC-A90D-39D9CC11D7C8}" type="pres">
      <dgm:prSet presAssocID="{728F47A3-75B8-4770-9C7A-3178F7681B4E}" presName="dummyNode1" presStyleLbl="node1" presStyleIdx="0" presStyleCnt="3"/>
      <dgm:spPr/>
    </dgm:pt>
    <dgm:pt modelId="{2B16EE67-24CD-4E57-BE3F-80F2A0A896F4}" type="pres">
      <dgm:prSet presAssocID="{728F47A3-75B8-4770-9C7A-3178F7681B4E}" presName="childNode1" presStyleLbl="bgAcc1" presStyleIdx="0" presStyleCnt="3" custScaleX="139808">
        <dgm:presLayoutVars>
          <dgm:bulletEnabled val="1"/>
        </dgm:presLayoutVars>
      </dgm:prSet>
      <dgm:spPr/>
      <dgm:t>
        <a:bodyPr/>
        <a:lstStyle/>
        <a:p>
          <a:endParaRPr lang="ru-RU"/>
        </a:p>
      </dgm:t>
    </dgm:pt>
    <dgm:pt modelId="{26EB070B-E2AA-4E65-928E-75153AED5C62}" type="pres">
      <dgm:prSet presAssocID="{728F47A3-75B8-4770-9C7A-3178F7681B4E}" presName="childNode1tx" presStyleLbl="bgAcc1" presStyleIdx="0" presStyleCnt="3">
        <dgm:presLayoutVars>
          <dgm:bulletEnabled val="1"/>
        </dgm:presLayoutVars>
      </dgm:prSet>
      <dgm:spPr/>
      <dgm:t>
        <a:bodyPr/>
        <a:lstStyle/>
        <a:p>
          <a:endParaRPr lang="ru-RU"/>
        </a:p>
      </dgm:t>
    </dgm:pt>
    <dgm:pt modelId="{F202C310-487B-4DF3-AFAF-2A1A429809CC}" type="pres">
      <dgm:prSet presAssocID="{728F47A3-75B8-4770-9C7A-3178F7681B4E}" presName="parentNode1" presStyleLbl="node1" presStyleIdx="0" presStyleCnt="3" custScaleX="122992" custLinFactNeighborX="28285" custLinFactNeighborY="-291">
        <dgm:presLayoutVars>
          <dgm:chMax val="1"/>
          <dgm:bulletEnabled val="1"/>
        </dgm:presLayoutVars>
      </dgm:prSet>
      <dgm:spPr/>
      <dgm:t>
        <a:bodyPr/>
        <a:lstStyle/>
        <a:p>
          <a:endParaRPr lang="ru-RU"/>
        </a:p>
      </dgm:t>
    </dgm:pt>
    <dgm:pt modelId="{CE24785E-C636-4B35-A1A3-E299C9552A8F}" type="pres">
      <dgm:prSet presAssocID="{728F47A3-75B8-4770-9C7A-3178F7681B4E}" presName="connSite1" presStyleCnt="0"/>
      <dgm:spPr/>
    </dgm:pt>
    <dgm:pt modelId="{A62462D3-1863-4ABB-9D21-746DE02FA1D1}" type="pres">
      <dgm:prSet presAssocID="{575AFB88-05A6-4F00-ACB9-E47BC4156B33}" presName="Name9" presStyleLbl="sibTrans2D1" presStyleIdx="0" presStyleCnt="2" custAng="21143643" custLinFactNeighborX="-23" custLinFactNeighborY="-4538"/>
      <dgm:spPr/>
      <dgm:t>
        <a:bodyPr/>
        <a:lstStyle/>
        <a:p>
          <a:endParaRPr lang="ru-RU"/>
        </a:p>
      </dgm:t>
    </dgm:pt>
    <dgm:pt modelId="{B093627E-4150-43D6-9DCB-002C0EC7AA1D}" type="pres">
      <dgm:prSet presAssocID="{03F27289-09FD-4C83-80B0-35B075B7C7E3}" presName="composite2" presStyleCnt="0"/>
      <dgm:spPr/>
    </dgm:pt>
    <dgm:pt modelId="{01613F39-CD60-43A7-B09B-101744815775}" type="pres">
      <dgm:prSet presAssocID="{03F27289-09FD-4C83-80B0-35B075B7C7E3}" presName="dummyNode2" presStyleLbl="node1" presStyleIdx="0" presStyleCnt="3"/>
      <dgm:spPr/>
    </dgm:pt>
    <dgm:pt modelId="{DF59E1D1-76C0-43BD-AEEB-F887699371D9}" type="pres">
      <dgm:prSet presAssocID="{03F27289-09FD-4C83-80B0-35B075B7C7E3}" presName="childNode2" presStyleLbl="bgAcc1" presStyleIdx="1" presStyleCnt="3" custScaleX="118443">
        <dgm:presLayoutVars>
          <dgm:bulletEnabled val="1"/>
        </dgm:presLayoutVars>
      </dgm:prSet>
      <dgm:spPr/>
      <dgm:t>
        <a:bodyPr/>
        <a:lstStyle/>
        <a:p>
          <a:endParaRPr lang="ru-RU"/>
        </a:p>
      </dgm:t>
    </dgm:pt>
    <dgm:pt modelId="{3DD6529F-4E7F-4846-93D6-AF023D75C332}" type="pres">
      <dgm:prSet presAssocID="{03F27289-09FD-4C83-80B0-35B075B7C7E3}" presName="childNode2tx" presStyleLbl="bgAcc1" presStyleIdx="1" presStyleCnt="3">
        <dgm:presLayoutVars>
          <dgm:bulletEnabled val="1"/>
        </dgm:presLayoutVars>
      </dgm:prSet>
      <dgm:spPr/>
      <dgm:t>
        <a:bodyPr/>
        <a:lstStyle/>
        <a:p>
          <a:endParaRPr lang="ru-RU"/>
        </a:p>
      </dgm:t>
    </dgm:pt>
    <dgm:pt modelId="{876327A6-DA83-4784-B99C-CB6ADC927A05}" type="pres">
      <dgm:prSet presAssocID="{03F27289-09FD-4C83-80B0-35B075B7C7E3}" presName="parentNode2" presStyleLbl="node1" presStyleIdx="1" presStyleCnt="3" custScaleX="108089" custScaleY="144042" custLinFactNeighborX="26161" custLinFactNeighborY="-26711">
        <dgm:presLayoutVars>
          <dgm:chMax val="0"/>
          <dgm:bulletEnabled val="1"/>
        </dgm:presLayoutVars>
      </dgm:prSet>
      <dgm:spPr/>
      <dgm:t>
        <a:bodyPr/>
        <a:lstStyle/>
        <a:p>
          <a:endParaRPr lang="ru-RU"/>
        </a:p>
      </dgm:t>
    </dgm:pt>
    <dgm:pt modelId="{68CD6DBE-D2A5-49C6-A6DE-EB7A0A55B130}" type="pres">
      <dgm:prSet presAssocID="{03F27289-09FD-4C83-80B0-35B075B7C7E3}" presName="connSite2" presStyleCnt="0"/>
      <dgm:spPr/>
    </dgm:pt>
    <dgm:pt modelId="{6962A720-A21F-4746-BC47-A1EF8FFBEDC4}" type="pres">
      <dgm:prSet presAssocID="{FBE3492A-96B8-45B2-B344-0AA85544C22C}" presName="Name18" presStyleLbl="sibTrans2D1" presStyleIdx="1" presStyleCnt="2" custAng="490951" custLinFactNeighborX="15356" custLinFactNeighborY="3102"/>
      <dgm:spPr/>
      <dgm:t>
        <a:bodyPr/>
        <a:lstStyle/>
        <a:p>
          <a:endParaRPr lang="ru-RU"/>
        </a:p>
      </dgm:t>
    </dgm:pt>
    <dgm:pt modelId="{A590A449-6227-40AD-BF9C-727AC41B9403}" type="pres">
      <dgm:prSet presAssocID="{866EDBC9-29FE-485B-A88A-F11108ADB047}" presName="composite1" presStyleCnt="0"/>
      <dgm:spPr/>
    </dgm:pt>
    <dgm:pt modelId="{16B244A3-18C2-47BB-AF78-DF45286AF8ED}" type="pres">
      <dgm:prSet presAssocID="{866EDBC9-29FE-485B-A88A-F11108ADB047}" presName="dummyNode1" presStyleLbl="node1" presStyleIdx="1" presStyleCnt="3"/>
      <dgm:spPr/>
    </dgm:pt>
    <dgm:pt modelId="{FCFE6F0F-74D8-4A6D-ABCE-489E606D9B8C}" type="pres">
      <dgm:prSet presAssocID="{866EDBC9-29FE-485B-A88A-F11108ADB047}" presName="childNode1" presStyleLbl="bgAcc1" presStyleIdx="2" presStyleCnt="3" custScaleX="119766" custScaleY="109630">
        <dgm:presLayoutVars>
          <dgm:bulletEnabled val="1"/>
        </dgm:presLayoutVars>
      </dgm:prSet>
      <dgm:spPr/>
      <dgm:t>
        <a:bodyPr/>
        <a:lstStyle/>
        <a:p>
          <a:endParaRPr lang="ru-RU"/>
        </a:p>
      </dgm:t>
    </dgm:pt>
    <dgm:pt modelId="{88AC274A-B567-495B-8416-12351C7BC6BB}" type="pres">
      <dgm:prSet presAssocID="{866EDBC9-29FE-485B-A88A-F11108ADB047}" presName="childNode1tx" presStyleLbl="bgAcc1" presStyleIdx="2" presStyleCnt="3">
        <dgm:presLayoutVars>
          <dgm:bulletEnabled val="1"/>
        </dgm:presLayoutVars>
      </dgm:prSet>
      <dgm:spPr/>
      <dgm:t>
        <a:bodyPr/>
        <a:lstStyle/>
        <a:p>
          <a:endParaRPr lang="ru-RU"/>
        </a:p>
      </dgm:t>
    </dgm:pt>
    <dgm:pt modelId="{F7CD2E1D-8518-455A-AB63-692F05965E19}" type="pres">
      <dgm:prSet presAssocID="{866EDBC9-29FE-485B-A88A-F11108ADB047}" presName="parentNode1" presStyleLbl="node1" presStyleIdx="2" presStyleCnt="3" custScaleX="125953" custLinFactNeighborX="-19352" custLinFactNeighborY="61246">
        <dgm:presLayoutVars>
          <dgm:chMax val="1"/>
          <dgm:bulletEnabled val="1"/>
        </dgm:presLayoutVars>
      </dgm:prSet>
      <dgm:spPr/>
      <dgm:t>
        <a:bodyPr/>
        <a:lstStyle/>
        <a:p>
          <a:endParaRPr lang="ru-RU"/>
        </a:p>
      </dgm:t>
    </dgm:pt>
    <dgm:pt modelId="{772E7CC7-23B2-481F-906A-75D541AACCD5}" type="pres">
      <dgm:prSet presAssocID="{866EDBC9-29FE-485B-A88A-F11108ADB047}" presName="connSite1" presStyleCnt="0"/>
      <dgm:spPr/>
    </dgm:pt>
  </dgm:ptLst>
  <dgm:cxnLst>
    <dgm:cxn modelId="{598E2401-4195-41B9-8491-FA5EA24E21D4}" type="presOf" srcId="{728F47A3-75B8-4770-9C7A-3178F7681B4E}" destId="{F202C310-487B-4DF3-AFAF-2A1A429809CC}" srcOrd="0" destOrd="0" presId="urn:microsoft.com/office/officeart/2005/8/layout/hProcess4"/>
    <dgm:cxn modelId="{DFE7297F-475A-4FBA-A828-0A3FBADA8A85}" srcId="{866EDBC9-29FE-485B-A88A-F11108ADB047}" destId="{6A330D06-3136-4044-8206-79C0352AF0A7}" srcOrd="0" destOrd="0" parTransId="{C5FDF0D7-93BC-42A3-A382-875D1E0C5756}" sibTransId="{FA02F443-E980-4265-8F71-E3B222F46BF5}"/>
    <dgm:cxn modelId="{17D7A908-316B-4EBC-BFF9-14C93957658A}" type="presOf" srcId="{A4FAD5E3-6891-403F-A5A5-809722577183}" destId="{DF59E1D1-76C0-43BD-AEEB-F887699371D9}" srcOrd="0" destOrd="0" presId="urn:microsoft.com/office/officeart/2005/8/layout/hProcess4"/>
    <dgm:cxn modelId="{297D94AD-072D-4824-AF5C-CB03DB50DB8B}" srcId="{E0FFABB6-843D-4C0F-95C6-FCA0A9458A20}" destId="{866EDBC9-29FE-485B-A88A-F11108ADB047}" srcOrd="2" destOrd="0" parTransId="{43F577BA-4A83-4641-8A11-A3B5E4A48946}" sibTransId="{9DD77DE0-5B8E-42D2-A8F0-30CE9F26CEA1}"/>
    <dgm:cxn modelId="{8C2AB577-BECF-4971-B258-5AFD73B6F89A}" type="presOf" srcId="{FBE3492A-96B8-45B2-B344-0AA85544C22C}" destId="{6962A720-A21F-4746-BC47-A1EF8FFBEDC4}" srcOrd="0" destOrd="0" presId="urn:microsoft.com/office/officeart/2005/8/layout/hProcess4"/>
    <dgm:cxn modelId="{1D495A83-12D2-42E8-BBA2-3CE0FD03339F}" type="presOf" srcId="{6A330D06-3136-4044-8206-79C0352AF0A7}" destId="{88AC274A-B567-495B-8416-12351C7BC6BB}" srcOrd="1" destOrd="0" presId="urn:microsoft.com/office/officeart/2005/8/layout/hProcess4"/>
    <dgm:cxn modelId="{9F19C778-58ED-4231-ABE1-C63DF10E44B4}" srcId="{E0FFABB6-843D-4C0F-95C6-FCA0A9458A20}" destId="{728F47A3-75B8-4770-9C7A-3178F7681B4E}" srcOrd="0" destOrd="0" parTransId="{10D5D927-9D27-474E-A7A6-3A413C8A4B8B}" sibTransId="{575AFB88-05A6-4F00-ACB9-E47BC4156B33}"/>
    <dgm:cxn modelId="{7627E8EC-C40A-46EB-A3B2-1D84FCA47E70}" srcId="{03F27289-09FD-4C83-80B0-35B075B7C7E3}" destId="{2CE0D6E0-C9E2-4B00-9CE8-C539AC895B23}" srcOrd="1" destOrd="0" parTransId="{6899B9D8-DF33-4FED-8AD0-A22F3753B669}" sibTransId="{35707ECE-8B30-486F-A89F-9B556C85C768}"/>
    <dgm:cxn modelId="{56B68DAF-A9A2-4113-B47B-992082D70F83}" type="presOf" srcId="{2CE0D6E0-C9E2-4B00-9CE8-C539AC895B23}" destId="{DF59E1D1-76C0-43BD-AEEB-F887699371D9}" srcOrd="0" destOrd="1" presId="urn:microsoft.com/office/officeart/2005/8/layout/hProcess4"/>
    <dgm:cxn modelId="{28F30A21-6991-4319-93DD-A79FC0F356A5}" type="presOf" srcId="{03F27289-09FD-4C83-80B0-35B075B7C7E3}" destId="{876327A6-DA83-4784-B99C-CB6ADC927A05}" srcOrd="0" destOrd="0" presId="urn:microsoft.com/office/officeart/2005/8/layout/hProcess4"/>
    <dgm:cxn modelId="{4090A675-8CFE-48ED-9ECC-FF0BC34308CD}" srcId="{03F27289-09FD-4C83-80B0-35B075B7C7E3}" destId="{A4FAD5E3-6891-403F-A5A5-809722577183}" srcOrd="0" destOrd="0" parTransId="{87CB44B8-C70A-4D96-853F-528B621D1AA1}" sibTransId="{BE585272-C347-4F6A-A51F-8DE98EAFD1E2}"/>
    <dgm:cxn modelId="{874D591B-CD23-43DA-9068-3C0E09C43B55}" type="presOf" srcId="{A4FAD5E3-6891-403F-A5A5-809722577183}" destId="{3DD6529F-4E7F-4846-93D6-AF023D75C332}" srcOrd="1" destOrd="0" presId="urn:microsoft.com/office/officeart/2005/8/layout/hProcess4"/>
    <dgm:cxn modelId="{9BAD6B36-7F3C-4879-A762-204DD14D783C}" srcId="{728F47A3-75B8-4770-9C7A-3178F7681B4E}" destId="{8A694B50-8EAC-4B21-943B-8BF68C60E2E0}" srcOrd="0" destOrd="0" parTransId="{8618B715-92CC-4D9A-B873-E1481EE1C822}" sibTransId="{B9A4E9CE-B435-4015-93DF-7B047E5150E2}"/>
    <dgm:cxn modelId="{7A8D4E4C-6B62-4B4E-9109-6B2BD39BBDE5}" type="presOf" srcId="{E0FFABB6-843D-4C0F-95C6-FCA0A9458A20}" destId="{92208101-00BE-418A-A344-BB2B86B4B051}" srcOrd="0" destOrd="0" presId="urn:microsoft.com/office/officeart/2005/8/layout/hProcess4"/>
    <dgm:cxn modelId="{1DFCB1CE-D46A-403B-84EA-B5A191A8A82F}" type="presOf" srcId="{8A694B50-8EAC-4B21-943B-8BF68C60E2E0}" destId="{26EB070B-E2AA-4E65-928E-75153AED5C62}" srcOrd="1" destOrd="0" presId="urn:microsoft.com/office/officeart/2005/8/layout/hProcess4"/>
    <dgm:cxn modelId="{0111326F-A27B-4ED4-943E-01D062D9F916}" type="presOf" srcId="{575AFB88-05A6-4F00-ACB9-E47BC4156B33}" destId="{A62462D3-1863-4ABB-9D21-746DE02FA1D1}" srcOrd="0" destOrd="0" presId="urn:microsoft.com/office/officeart/2005/8/layout/hProcess4"/>
    <dgm:cxn modelId="{3B598041-7C82-4B2F-A973-740D0C533922}" srcId="{E0FFABB6-843D-4C0F-95C6-FCA0A9458A20}" destId="{03F27289-09FD-4C83-80B0-35B075B7C7E3}" srcOrd="1" destOrd="0" parTransId="{52403342-2048-4C00-95CA-B06A1DB50C15}" sibTransId="{FBE3492A-96B8-45B2-B344-0AA85544C22C}"/>
    <dgm:cxn modelId="{BC301A1A-01A4-449E-9F73-B63E03084CFD}" type="presOf" srcId="{866EDBC9-29FE-485B-A88A-F11108ADB047}" destId="{F7CD2E1D-8518-455A-AB63-692F05965E19}" srcOrd="0" destOrd="0" presId="urn:microsoft.com/office/officeart/2005/8/layout/hProcess4"/>
    <dgm:cxn modelId="{87865B78-CEF6-419E-ABB0-D6714B1647CF}" type="presOf" srcId="{8A694B50-8EAC-4B21-943B-8BF68C60E2E0}" destId="{2B16EE67-24CD-4E57-BE3F-80F2A0A896F4}" srcOrd="0" destOrd="0" presId="urn:microsoft.com/office/officeart/2005/8/layout/hProcess4"/>
    <dgm:cxn modelId="{77DBDD81-2467-46C5-8DB6-FE14A8132B34}" type="presOf" srcId="{6A330D06-3136-4044-8206-79C0352AF0A7}" destId="{FCFE6F0F-74D8-4A6D-ABCE-489E606D9B8C}" srcOrd="0" destOrd="0" presId="urn:microsoft.com/office/officeart/2005/8/layout/hProcess4"/>
    <dgm:cxn modelId="{B3DDFDEC-12E3-4B3C-81B5-9E163BA9D8B5}" type="presOf" srcId="{2CE0D6E0-C9E2-4B00-9CE8-C539AC895B23}" destId="{3DD6529F-4E7F-4846-93D6-AF023D75C332}" srcOrd="1" destOrd="1" presId="urn:microsoft.com/office/officeart/2005/8/layout/hProcess4"/>
    <dgm:cxn modelId="{2EA5CC74-2FBA-4BD4-A33A-2D95F1462672}" type="presParOf" srcId="{92208101-00BE-418A-A344-BB2B86B4B051}" destId="{DECEBFFC-59AC-41ED-8A98-E16DE0385244}" srcOrd="0" destOrd="0" presId="urn:microsoft.com/office/officeart/2005/8/layout/hProcess4"/>
    <dgm:cxn modelId="{B35112F3-74C5-49EE-90B2-EE13461F9AE0}" type="presParOf" srcId="{92208101-00BE-418A-A344-BB2B86B4B051}" destId="{4F692EDC-D7BE-483F-A26B-C3AB79902D31}" srcOrd="1" destOrd="0" presId="urn:microsoft.com/office/officeart/2005/8/layout/hProcess4"/>
    <dgm:cxn modelId="{D916075D-9AA6-4755-B2C5-6F06D6788001}" type="presParOf" srcId="{92208101-00BE-418A-A344-BB2B86B4B051}" destId="{7C7968F1-A25C-443A-AFE4-29AEA1D5629F}" srcOrd="2" destOrd="0" presId="urn:microsoft.com/office/officeart/2005/8/layout/hProcess4"/>
    <dgm:cxn modelId="{67939492-2094-40DE-BE59-DE71B0354441}" type="presParOf" srcId="{7C7968F1-A25C-443A-AFE4-29AEA1D5629F}" destId="{AE4E1AD7-A8B9-4D72-AB58-27E45DEEB458}" srcOrd="0" destOrd="0" presId="urn:microsoft.com/office/officeart/2005/8/layout/hProcess4"/>
    <dgm:cxn modelId="{71C905C7-9131-49AC-960E-B555E1E3F550}" type="presParOf" srcId="{AE4E1AD7-A8B9-4D72-AB58-27E45DEEB458}" destId="{C5A5AC93-ED86-4BEC-A90D-39D9CC11D7C8}" srcOrd="0" destOrd="0" presId="urn:microsoft.com/office/officeart/2005/8/layout/hProcess4"/>
    <dgm:cxn modelId="{6A7A6097-6B22-42F1-A7A4-B583C84893CF}" type="presParOf" srcId="{AE4E1AD7-A8B9-4D72-AB58-27E45DEEB458}" destId="{2B16EE67-24CD-4E57-BE3F-80F2A0A896F4}" srcOrd="1" destOrd="0" presId="urn:microsoft.com/office/officeart/2005/8/layout/hProcess4"/>
    <dgm:cxn modelId="{31737301-98CF-4245-8158-7949CB74C9FA}" type="presParOf" srcId="{AE4E1AD7-A8B9-4D72-AB58-27E45DEEB458}" destId="{26EB070B-E2AA-4E65-928E-75153AED5C62}" srcOrd="2" destOrd="0" presId="urn:microsoft.com/office/officeart/2005/8/layout/hProcess4"/>
    <dgm:cxn modelId="{5B6F6064-48D0-4591-A3F1-759863E51669}" type="presParOf" srcId="{AE4E1AD7-A8B9-4D72-AB58-27E45DEEB458}" destId="{F202C310-487B-4DF3-AFAF-2A1A429809CC}" srcOrd="3" destOrd="0" presId="urn:microsoft.com/office/officeart/2005/8/layout/hProcess4"/>
    <dgm:cxn modelId="{F80B5846-AF0F-4A0D-B2E5-143485CE86E3}" type="presParOf" srcId="{AE4E1AD7-A8B9-4D72-AB58-27E45DEEB458}" destId="{CE24785E-C636-4B35-A1A3-E299C9552A8F}" srcOrd="4" destOrd="0" presId="urn:microsoft.com/office/officeart/2005/8/layout/hProcess4"/>
    <dgm:cxn modelId="{39A7A4F3-D768-425A-9789-1F1FA061BDEA}" type="presParOf" srcId="{7C7968F1-A25C-443A-AFE4-29AEA1D5629F}" destId="{A62462D3-1863-4ABB-9D21-746DE02FA1D1}" srcOrd="1" destOrd="0" presId="urn:microsoft.com/office/officeart/2005/8/layout/hProcess4"/>
    <dgm:cxn modelId="{694C63A6-0935-4EE3-93B3-DA2D343A0C67}" type="presParOf" srcId="{7C7968F1-A25C-443A-AFE4-29AEA1D5629F}" destId="{B093627E-4150-43D6-9DCB-002C0EC7AA1D}" srcOrd="2" destOrd="0" presId="urn:microsoft.com/office/officeart/2005/8/layout/hProcess4"/>
    <dgm:cxn modelId="{70E872BE-4117-438C-A023-3DBBDBE02C6D}" type="presParOf" srcId="{B093627E-4150-43D6-9DCB-002C0EC7AA1D}" destId="{01613F39-CD60-43A7-B09B-101744815775}" srcOrd="0" destOrd="0" presId="urn:microsoft.com/office/officeart/2005/8/layout/hProcess4"/>
    <dgm:cxn modelId="{27BD1015-989C-41CC-A713-DCCF586BD350}" type="presParOf" srcId="{B093627E-4150-43D6-9DCB-002C0EC7AA1D}" destId="{DF59E1D1-76C0-43BD-AEEB-F887699371D9}" srcOrd="1" destOrd="0" presId="urn:microsoft.com/office/officeart/2005/8/layout/hProcess4"/>
    <dgm:cxn modelId="{DFDE220D-08DA-4B4A-8219-48D17A0C141C}" type="presParOf" srcId="{B093627E-4150-43D6-9DCB-002C0EC7AA1D}" destId="{3DD6529F-4E7F-4846-93D6-AF023D75C332}" srcOrd="2" destOrd="0" presId="urn:microsoft.com/office/officeart/2005/8/layout/hProcess4"/>
    <dgm:cxn modelId="{6F028480-41E7-4422-B8D5-FDFA0E9D2A8D}" type="presParOf" srcId="{B093627E-4150-43D6-9DCB-002C0EC7AA1D}" destId="{876327A6-DA83-4784-B99C-CB6ADC927A05}" srcOrd="3" destOrd="0" presId="urn:microsoft.com/office/officeart/2005/8/layout/hProcess4"/>
    <dgm:cxn modelId="{AB9176CC-EB7F-4F22-BD21-EDF6490D46C7}" type="presParOf" srcId="{B093627E-4150-43D6-9DCB-002C0EC7AA1D}" destId="{68CD6DBE-D2A5-49C6-A6DE-EB7A0A55B130}" srcOrd="4" destOrd="0" presId="urn:microsoft.com/office/officeart/2005/8/layout/hProcess4"/>
    <dgm:cxn modelId="{CBAEC37F-00DC-498A-BEF4-3F85CCA3386E}" type="presParOf" srcId="{7C7968F1-A25C-443A-AFE4-29AEA1D5629F}" destId="{6962A720-A21F-4746-BC47-A1EF8FFBEDC4}" srcOrd="3" destOrd="0" presId="urn:microsoft.com/office/officeart/2005/8/layout/hProcess4"/>
    <dgm:cxn modelId="{2B5BB671-897B-4CCE-85EE-1B14034D5A0B}" type="presParOf" srcId="{7C7968F1-A25C-443A-AFE4-29AEA1D5629F}" destId="{A590A449-6227-40AD-BF9C-727AC41B9403}" srcOrd="4" destOrd="0" presId="urn:microsoft.com/office/officeart/2005/8/layout/hProcess4"/>
    <dgm:cxn modelId="{73F93F27-1085-4C79-B58D-223255E833B9}" type="presParOf" srcId="{A590A449-6227-40AD-BF9C-727AC41B9403}" destId="{16B244A3-18C2-47BB-AF78-DF45286AF8ED}" srcOrd="0" destOrd="0" presId="urn:microsoft.com/office/officeart/2005/8/layout/hProcess4"/>
    <dgm:cxn modelId="{17F6890A-2FF8-4DF4-9423-F10223D5095C}" type="presParOf" srcId="{A590A449-6227-40AD-BF9C-727AC41B9403}" destId="{FCFE6F0F-74D8-4A6D-ABCE-489E606D9B8C}" srcOrd="1" destOrd="0" presId="urn:microsoft.com/office/officeart/2005/8/layout/hProcess4"/>
    <dgm:cxn modelId="{EAA66EE2-6DB6-4007-9642-CDF0C486AF15}" type="presParOf" srcId="{A590A449-6227-40AD-BF9C-727AC41B9403}" destId="{88AC274A-B567-495B-8416-12351C7BC6BB}" srcOrd="2" destOrd="0" presId="urn:microsoft.com/office/officeart/2005/8/layout/hProcess4"/>
    <dgm:cxn modelId="{BF835F94-94E8-4254-85DB-D7FA11A41A9B}" type="presParOf" srcId="{A590A449-6227-40AD-BF9C-727AC41B9403}" destId="{F7CD2E1D-8518-455A-AB63-692F05965E19}" srcOrd="3" destOrd="0" presId="urn:microsoft.com/office/officeart/2005/8/layout/hProcess4"/>
    <dgm:cxn modelId="{B6E3D8D8-57DE-45B7-813C-A38419AE2E74}" type="presParOf" srcId="{A590A449-6227-40AD-BF9C-727AC41B9403}" destId="{772E7CC7-23B2-481F-906A-75D541AACCD5}"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3F3B01-FCDE-4B8D-93A3-F56C157A36A3}" type="doc">
      <dgm:prSet loTypeId="urn:microsoft.com/office/officeart/2005/8/layout/chevron1" loCatId="process" qsTypeId="urn:microsoft.com/office/officeart/2005/8/quickstyle/3d4" qsCatId="3D" csTypeId="urn:microsoft.com/office/officeart/2005/8/colors/colorful3" csCatId="colorful" phldr="1"/>
      <dgm:spPr/>
    </dgm:pt>
    <dgm:pt modelId="{F2616799-245C-4EA8-AE92-FEA74349F733}">
      <dgm:prSet phldrT="[Текст]" custT="1"/>
      <dgm:spPr>
        <a:solidFill>
          <a:schemeClr val="accent1">
            <a:lumMod val="20000"/>
            <a:lumOff val="80000"/>
          </a:schemeClr>
        </a:solidFill>
        <a:scene3d>
          <a:camera prst="orthographicFront"/>
          <a:lightRig rig="chilly" dir="t"/>
        </a:scene3d>
        <a:sp3d prstMaterial="translucentPowder">
          <a:bevelT w="127000" h="25400"/>
          <a:bevelB/>
        </a:sp3d>
      </dgm:spPr>
      <dgm:t>
        <a:bodyPr/>
        <a:lstStyle/>
        <a:p>
          <a:r>
            <a:rPr lang="ru-RU" sz="1200" b="1" dirty="0">
              <a:solidFill>
                <a:schemeClr val="tx1"/>
              </a:solidFill>
              <a:latin typeface="Times New Roman" pitchFamily="18" charset="0"/>
              <a:cs typeface="Times New Roman" pitchFamily="18" charset="0"/>
            </a:rPr>
            <a:t>Публичные слушания о стратегии социально-экономического развития, о проекте решения о бюджете, об исполнении бюджета муниципального района</a:t>
          </a:r>
        </a:p>
      </dgm:t>
    </dgm:pt>
    <dgm:pt modelId="{11687DB1-6B14-40C2-AA38-38915860FCF2}" type="parTrans" cxnId="{94BB0DC0-6148-4C94-BA71-04D1C08233C9}">
      <dgm:prSet/>
      <dgm:spPr/>
      <dgm:t>
        <a:bodyPr/>
        <a:lstStyle/>
        <a:p>
          <a:endParaRPr lang="ru-RU"/>
        </a:p>
      </dgm:t>
    </dgm:pt>
    <dgm:pt modelId="{D8ED83FA-BBB0-4149-909E-37B291E38E00}" type="sibTrans" cxnId="{94BB0DC0-6148-4C94-BA71-04D1C08233C9}">
      <dgm:prSet/>
      <dgm:spPr/>
      <dgm:t>
        <a:bodyPr/>
        <a:lstStyle/>
        <a:p>
          <a:endParaRPr lang="ru-RU"/>
        </a:p>
      </dgm:t>
    </dgm:pt>
    <dgm:pt modelId="{6FC1898B-E5C6-4908-B0ED-DBD75FD68AE9}">
      <dgm:prSet phldrT="[Текст]" custT="1"/>
      <dgm:spPr>
        <a:solidFill>
          <a:schemeClr val="accent1">
            <a:lumMod val="20000"/>
            <a:lumOff val="80000"/>
          </a:schemeClr>
        </a:solidFill>
      </dgm:spPr>
      <dgm:t>
        <a:bodyPr/>
        <a:lstStyle/>
        <a:p>
          <a:r>
            <a:rPr lang="ru-RU" sz="1200" b="1" dirty="0">
              <a:solidFill>
                <a:schemeClr val="tx1"/>
              </a:solidFill>
              <a:latin typeface="Times New Roman" pitchFamily="18" charset="0"/>
              <a:cs typeface="Times New Roman" pitchFamily="18" charset="0"/>
            </a:rPr>
            <a:t>Участие в опросах по бюджетной тематике, размещаемых на официальном сайте муниципального района и портале «Голос РБ» ежеквартально</a:t>
          </a:r>
        </a:p>
      </dgm:t>
    </dgm:pt>
    <dgm:pt modelId="{86C2890C-39C5-4732-8833-1E68F7BBDD3D}" type="parTrans" cxnId="{F0D12E7F-37B5-4C06-9136-17BE9A77F08B}">
      <dgm:prSet/>
      <dgm:spPr/>
      <dgm:t>
        <a:bodyPr/>
        <a:lstStyle/>
        <a:p>
          <a:endParaRPr lang="ru-RU"/>
        </a:p>
      </dgm:t>
    </dgm:pt>
    <dgm:pt modelId="{5C2372B4-17E6-4BC8-BCFE-52DDBDB24581}" type="sibTrans" cxnId="{F0D12E7F-37B5-4C06-9136-17BE9A77F08B}">
      <dgm:prSet/>
      <dgm:spPr/>
      <dgm:t>
        <a:bodyPr/>
        <a:lstStyle/>
        <a:p>
          <a:endParaRPr lang="ru-RU"/>
        </a:p>
      </dgm:t>
    </dgm:pt>
    <dgm:pt modelId="{0A951C23-B7C1-4409-8132-4C4B579E843E}">
      <dgm:prSet custT="1"/>
      <dgm:spPr>
        <a:solidFill>
          <a:schemeClr val="bg2">
            <a:lumMod val="90000"/>
          </a:schemeClr>
        </a:solidFill>
      </dgm:spPr>
      <dgm:t>
        <a:bodyPr/>
        <a:lstStyle/>
        <a:p>
          <a:r>
            <a:rPr lang="ru-RU" sz="1300" b="1" dirty="0">
              <a:solidFill>
                <a:schemeClr val="tx1"/>
              </a:solidFill>
              <a:latin typeface="Times New Roman" pitchFamily="18" charset="0"/>
              <a:cs typeface="Times New Roman" pitchFamily="18" charset="0"/>
            </a:rPr>
            <a:t>Участие в проектах инициативного бюджетирования</a:t>
          </a:r>
        </a:p>
      </dgm:t>
    </dgm:pt>
    <dgm:pt modelId="{59BE7CC0-59EF-48D7-977F-6CA1F9982ECC}" type="parTrans" cxnId="{CCF389E5-2919-4BDC-AC05-DCCC87D3B02F}">
      <dgm:prSet/>
      <dgm:spPr/>
      <dgm:t>
        <a:bodyPr/>
        <a:lstStyle/>
        <a:p>
          <a:endParaRPr lang="ru-RU"/>
        </a:p>
      </dgm:t>
    </dgm:pt>
    <dgm:pt modelId="{7669A0CE-602E-41BE-A686-3AC31EF6C403}" type="sibTrans" cxnId="{CCF389E5-2919-4BDC-AC05-DCCC87D3B02F}">
      <dgm:prSet/>
      <dgm:spPr/>
      <dgm:t>
        <a:bodyPr/>
        <a:lstStyle/>
        <a:p>
          <a:endParaRPr lang="ru-RU"/>
        </a:p>
      </dgm:t>
    </dgm:pt>
    <dgm:pt modelId="{95D2E72F-8F94-4886-A18A-E72DF419634C}" type="pres">
      <dgm:prSet presAssocID="{AD3F3B01-FCDE-4B8D-93A3-F56C157A36A3}" presName="Name0" presStyleCnt="0">
        <dgm:presLayoutVars>
          <dgm:dir/>
          <dgm:animLvl val="lvl"/>
          <dgm:resizeHandles val="exact"/>
        </dgm:presLayoutVars>
      </dgm:prSet>
      <dgm:spPr/>
    </dgm:pt>
    <dgm:pt modelId="{7C4B38A7-C9DB-4909-8704-3891A2198A48}" type="pres">
      <dgm:prSet presAssocID="{F2616799-245C-4EA8-AE92-FEA74349F733}" presName="parTxOnly" presStyleLbl="node1" presStyleIdx="0" presStyleCnt="3">
        <dgm:presLayoutVars>
          <dgm:chMax val="0"/>
          <dgm:chPref val="0"/>
          <dgm:bulletEnabled val="1"/>
        </dgm:presLayoutVars>
      </dgm:prSet>
      <dgm:spPr/>
      <dgm:t>
        <a:bodyPr/>
        <a:lstStyle/>
        <a:p>
          <a:endParaRPr lang="ru-RU"/>
        </a:p>
      </dgm:t>
    </dgm:pt>
    <dgm:pt modelId="{77E8FB2A-CF72-4B5E-931D-E95E59937C5C}" type="pres">
      <dgm:prSet presAssocID="{D8ED83FA-BBB0-4149-909E-37B291E38E00}" presName="parTxOnlySpace" presStyleCnt="0"/>
      <dgm:spPr/>
    </dgm:pt>
    <dgm:pt modelId="{125B4A05-DE37-4257-828C-2C05C3934830}" type="pres">
      <dgm:prSet presAssocID="{6FC1898B-E5C6-4908-B0ED-DBD75FD68AE9}" presName="parTxOnly" presStyleLbl="node1" presStyleIdx="1" presStyleCnt="3" custScaleX="114461">
        <dgm:presLayoutVars>
          <dgm:chMax val="0"/>
          <dgm:chPref val="0"/>
          <dgm:bulletEnabled val="1"/>
        </dgm:presLayoutVars>
      </dgm:prSet>
      <dgm:spPr/>
      <dgm:t>
        <a:bodyPr/>
        <a:lstStyle/>
        <a:p>
          <a:endParaRPr lang="ru-RU"/>
        </a:p>
      </dgm:t>
    </dgm:pt>
    <dgm:pt modelId="{14FA84D1-C1DC-4311-83F5-D95604B32C7B}" type="pres">
      <dgm:prSet presAssocID="{5C2372B4-17E6-4BC8-BCFE-52DDBDB24581}" presName="parTxOnlySpace" presStyleCnt="0"/>
      <dgm:spPr/>
    </dgm:pt>
    <dgm:pt modelId="{146CD48E-706F-4FED-8528-865BACA1EB05}" type="pres">
      <dgm:prSet presAssocID="{0A951C23-B7C1-4409-8132-4C4B579E843E}" presName="parTxOnly" presStyleLbl="node1" presStyleIdx="2" presStyleCnt="3">
        <dgm:presLayoutVars>
          <dgm:chMax val="0"/>
          <dgm:chPref val="0"/>
          <dgm:bulletEnabled val="1"/>
        </dgm:presLayoutVars>
      </dgm:prSet>
      <dgm:spPr/>
      <dgm:t>
        <a:bodyPr/>
        <a:lstStyle/>
        <a:p>
          <a:endParaRPr lang="ru-RU"/>
        </a:p>
      </dgm:t>
    </dgm:pt>
  </dgm:ptLst>
  <dgm:cxnLst>
    <dgm:cxn modelId="{552A8C0C-3377-4BDB-ABE4-6CBD6E1845CD}" type="presOf" srcId="{6FC1898B-E5C6-4908-B0ED-DBD75FD68AE9}" destId="{125B4A05-DE37-4257-828C-2C05C3934830}" srcOrd="0" destOrd="0" presId="urn:microsoft.com/office/officeart/2005/8/layout/chevron1"/>
    <dgm:cxn modelId="{F0D12E7F-37B5-4C06-9136-17BE9A77F08B}" srcId="{AD3F3B01-FCDE-4B8D-93A3-F56C157A36A3}" destId="{6FC1898B-E5C6-4908-B0ED-DBD75FD68AE9}" srcOrd="1" destOrd="0" parTransId="{86C2890C-39C5-4732-8833-1E68F7BBDD3D}" sibTransId="{5C2372B4-17E6-4BC8-BCFE-52DDBDB24581}"/>
    <dgm:cxn modelId="{3BDF63F4-F0AB-4971-8987-B4B618BC1D7B}" type="presOf" srcId="{0A951C23-B7C1-4409-8132-4C4B579E843E}" destId="{146CD48E-706F-4FED-8528-865BACA1EB05}" srcOrd="0" destOrd="0" presId="urn:microsoft.com/office/officeart/2005/8/layout/chevron1"/>
    <dgm:cxn modelId="{CCF389E5-2919-4BDC-AC05-DCCC87D3B02F}" srcId="{AD3F3B01-FCDE-4B8D-93A3-F56C157A36A3}" destId="{0A951C23-B7C1-4409-8132-4C4B579E843E}" srcOrd="2" destOrd="0" parTransId="{59BE7CC0-59EF-48D7-977F-6CA1F9982ECC}" sibTransId="{7669A0CE-602E-41BE-A686-3AC31EF6C403}"/>
    <dgm:cxn modelId="{94BB0DC0-6148-4C94-BA71-04D1C08233C9}" srcId="{AD3F3B01-FCDE-4B8D-93A3-F56C157A36A3}" destId="{F2616799-245C-4EA8-AE92-FEA74349F733}" srcOrd="0" destOrd="0" parTransId="{11687DB1-6B14-40C2-AA38-38915860FCF2}" sibTransId="{D8ED83FA-BBB0-4149-909E-37B291E38E00}"/>
    <dgm:cxn modelId="{AE714390-EEDD-4ABA-945D-506A3553A336}" type="presOf" srcId="{AD3F3B01-FCDE-4B8D-93A3-F56C157A36A3}" destId="{95D2E72F-8F94-4886-A18A-E72DF419634C}" srcOrd="0" destOrd="0" presId="urn:microsoft.com/office/officeart/2005/8/layout/chevron1"/>
    <dgm:cxn modelId="{0CFBF78E-47F0-48BB-8C1A-25EA49D7F54F}" type="presOf" srcId="{F2616799-245C-4EA8-AE92-FEA74349F733}" destId="{7C4B38A7-C9DB-4909-8704-3891A2198A48}" srcOrd="0" destOrd="0" presId="urn:microsoft.com/office/officeart/2005/8/layout/chevron1"/>
    <dgm:cxn modelId="{4FB4CB03-2046-4185-B395-5299D6C892A5}" type="presParOf" srcId="{95D2E72F-8F94-4886-A18A-E72DF419634C}" destId="{7C4B38A7-C9DB-4909-8704-3891A2198A48}" srcOrd="0" destOrd="0" presId="urn:microsoft.com/office/officeart/2005/8/layout/chevron1"/>
    <dgm:cxn modelId="{6BE1A4BB-F642-4403-8E77-0E38EFBD5ACB}" type="presParOf" srcId="{95D2E72F-8F94-4886-A18A-E72DF419634C}" destId="{77E8FB2A-CF72-4B5E-931D-E95E59937C5C}" srcOrd="1" destOrd="0" presId="urn:microsoft.com/office/officeart/2005/8/layout/chevron1"/>
    <dgm:cxn modelId="{F31C33C6-E322-4F27-87CA-60684A8D1999}" type="presParOf" srcId="{95D2E72F-8F94-4886-A18A-E72DF419634C}" destId="{125B4A05-DE37-4257-828C-2C05C3934830}" srcOrd="2" destOrd="0" presId="urn:microsoft.com/office/officeart/2005/8/layout/chevron1"/>
    <dgm:cxn modelId="{4ADD0666-7EDC-4BB5-8513-67A1E73302AE}" type="presParOf" srcId="{95D2E72F-8F94-4886-A18A-E72DF419634C}" destId="{14FA84D1-C1DC-4311-83F5-D95604B32C7B}" srcOrd="3" destOrd="0" presId="urn:microsoft.com/office/officeart/2005/8/layout/chevron1"/>
    <dgm:cxn modelId="{12A6C97D-63B8-4B8F-B870-D46F4202C06B}" type="presParOf" srcId="{95D2E72F-8F94-4886-A18A-E72DF419634C}" destId="{146CD48E-706F-4FED-8528-865BACA1EB05}"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1D98C2-DC7E-4514-A0C3-735A4DE6E740}" type="doc">
      <dgm:prSet loTypeId="urn:microsoft.com/office/officeart/2005/8/layout/cycle8" loCatId="cycle" qsTypeId="urn:microsoft.com/office/officeart/2005/8/quickstyle/3d9" qsCatId="3D" csTypeId="urn:microsoft.com/office/officeart/2005/8/colors/colorful3" csCatId="colorful" phldr="1"/>
      <dgm:spPr/>
      <dgm:t>
        <a:bodyPr/>
        <a:lstStyle/>
        <a:p>
          <a:endParaRPr lang="ru-RU"/>
        </a:p>
      </dgm:t>
    </dgm:pt>
    <dgm:pt modelId="{EE78B422-720B-4B02-9523-0FD4D69C9D3C}">
      <dgm:prSet phldrT="[Текст]"/>
      <dgm:spPr>
        <a:solidFill>
          <a:schemeClr val="accent3">
            <a:lumMod val="60000"/>
            <a:lumOff val="40000"/>
            <a:alpha val="99000"/>
          </a:schemeClr>
        </a:solidFill>
      </dgm:spPr>
      <dgm:t>
        <a:bodyPr/>
        <a:lstStyle/>
        <a:p>
          <a:r>
            <a:rPr lang="ru-RU" b="1" dirty="0">
              <a:latin typeface="Times New Roman" pitchFamily="18" charset="0"/>
              <a:cs typeface="Times New Roman" pitchFamily="18" charset="0"/>
            </a:rPr>
            <a:t>исполнение</a:t>
          </a:r>
        </a:p>
      </dgm:t>
    </dgm:pt>
    <dgm:pt modelId="{D9BBABB4-5367-4DD5-A2A7-2F83D56FCD8F}" type="parTrans" cxnId="{3454401B-811A-47F7-BDD8-BE5409CBE60E}">
      <dgm:prSet/>
      <dgm:spPr/>
      <dgm:t>
        <a:bodyPr/>
        <a:lstStyle/>
        <a:p>
          <a:endParaRPr lang="ru-RU"/>
        </a:p>
      </dgm:t>
    </dgm:pt>
    <dgm:pt modelId="{543EA5B0-7640-4BD3-BA6E-DEB61BC6E610}" type="sibTrans" cxnId="{3454401B-811A-47F7-BDD8-BE5409CBE60E}">
      <dgm:prSet/>
      <dgm:spPr/>
      <dgm:t>
        <a:bodyPr/>
        <a:lstStyle/>
        <a:p>
          <a:endParaRPr lang="ru-RU"/>
        </a:p>
      </dgm:t>
    </dgm:pt>
    <dgm:pt modelId="{47167AE1-EBD2-4A9B-9646-2C6BB9B55A1E}">
      <dgm:prSet phldrT="[Текст]" custT="1"/>
      <dgm:spPr>
        <a:solidFill>
          <a:schemeClr val="accent3">
            <a:lumMod val="60000"/>
            <a:lumOff val="40000"/>
            <a:alpha val="69000"/>
          </a:schemeClr>
        </a:solidFill>
      </dgm:spPr>
      <dgm:t>
        <a:bodyPr/>
        <a:lstStyle/>
        <a:p>
          <a:endParaRPr lang="ru-RU" sz="2400" b="1" dirty="0">
            <a:latin typeface="Times New Roman" pitchFamily="18" charset="0"/>
            <a:cs typeface="Times New Roman" pitchFamily="18" charset="0"/>
          </a:endParaRPr>
        </a:p>
        <a:p>
          <a:r>
            <a:rPr lang="ru-RU" sz="2400" b="1" dirty="0">
              <a:latin typeface="Times New Roman" pitchFamily="18" charset="0"/>
              <a:cs typeface="Times New Roman" pitchFamily="18" charset="0"/>
            </a:rPr>
            <a:t>составление</a:t>
          </a:r>
        </a:p>
      </dgm:t>
    </dgm:pt>
    <dgm:pt modelId="{EE5D8927-D369-4AF9-868A-FABE76B00503}" type="parTrans" cxnId="{519195B3-1AB3-469A-B8F9-B134CFA1BF73}">
      <dgm:prSet/>
      <dgm:spPr/>
      <dgm:t>
        <a:bodyPr/>
        <a:lstStyle/>
        <a:p>
          <a:endParaRPr lang="ru-RU"/>
        </a:p>
      </dgm:t>
    </dgm:pt>
    <dgm:pt modelId="{8463F4CF-B60C-4CB5-9321-4F96AB71143C}" type="sibTrans" cxnId="{519195B3-1AB3-469A-B8F9-B134CFA1BF73}">
      <dgm:prSet/>
      <dgm:spPr/>
      <dgm:t>
        <a:bodyPr/>
        <a:lstStyle/>
        <a:p>
          <a:endParaRPr lang="ru-RU"/>
        </a:p>
      </dgm:t>
    </dgm:pt>
    <dgm:pt modelId="{A9D36B11-6F61-41DA-A516-12EF0BAF7A2C}">
      <dgm:prSet phldrT="[Текст]"/>
      <dgm:spPr>
        <a:solidFill>
          <a:schemeClr val="accent3">
            <a:lumMod val="60000"/>
            <a:lumOff val="40000"/>
            <a:alpha val="99000"/>
          </a:schemeClr>
        </a:solidFill>
      </dgm:spPr>
      <dgm:t>
        <a:bodyPr/>
        <a:lstStyle/>
        <a:p>
          <a:r>
            <a:rPr lang="ru-RU" b="1" dirty="0">
              <a:latin typeface="Times New Roman" pitchFamily="18" charset="0"/>
              <a:cs typeface="Times New Roman" pitchFamily="18" charset="0"/>
            </a:rPr>
            <a:t>отчетность</a:t>
          </a:r>
        </a:p>
      </dgm:t>
    </dgm:pt>
    <dgm:pt modelId="{EC269028-3E12-429A-BB2E-B8F73814F678}" type="sibTrans" cxnId="{4A2E051E-702B-4057-B2EB-4ABEED823B63}">
      <dgm:prSet/>
      <dgm:spPr/>
      <dgm:t>
        <a:bodyPr/>
        <a:lstStyle/>
        <a:p>
          <a:endParaRPr lang="ru-RU"/>
        </a:p>
      </dgm:t>
    </dgm:pt>
    <dgm:pt modelId="{1C19AAF7-E11C-4D38-806A-915355C91B2D}" type="parTrans" cxnId="{4A2E051E-702B-4057-B2EB-4ABEED823B63}">
      <dgm:prSet/>
      <dgm:spPr/>
      <dgm:t>
        <a:bodyPr/>
        <a:lstStyle/>
        <a:p>
          <a:endParaRPr lang="ru-RU"/>
        </a:p>
      </dgm:t>
    </dgm:pt>
    <dgm:pt modelId="{78A673F5-6E63-44E8-97D0-DC8484D4A104}">
      <dgm:prSet phldrT="[Текст]"/>
      <dgm:spPr>
        <a:solidFill>
          <a:schemeClr val="accent3">
            <a:lumMod val="60000"/>
            <a:lumOff val="40000"/>
            <a:alpha val="69000"/>
          </a:schemeClr>
        </a:solidFill>
      </dgm:spPr>
      <dgm:t>
        <a:bodyPr/>
        <a:lstStyle/>
        <a:p>
          <a:r>
            <a:rPr lang="ru-RU" b="1" dirty="0">
              <a:latin typeface="Times New Roman" pitchFamily="18" charset="0"/>
              <a:cs typeface="Times New Roman" pitchFamily="18" charset="0"/>
            </a:rPr>
            <a:t>рассмотрение</a:t>
          </a:r>
        </a:p>
      </dgm:t>
    </dgm:pt>
    <dgm:pt modelId="{A4F4AC22-13E0-4ED7-9739-245C4E5F4C4C}" type="parTrans" cxnId="{07FDCD59-0008-4F1A-BF4E-BF04ABE34173}">
      <dgm:prSet/>
      <dgm:spPr/>
      <dgm:t>
        <a:bodyPr/>
        <a:lstStyle/>
        <a:p>
          <a:endParaRPr lang="ru-RU"/>
        </a:p>
      </dgm:t>
    </dgm:pt>
    <dgm:pt modelId="{6606B9DD-AF0F-4178-BA5D-920430F6465D}" type="sibTrans" cxnId="{07FDCD59-0008-4F1A-BF4E-BF04ABE34173}">
      <dgm:prSet/>
      <dgm:spPr/>
      <dgm:t>
        <a:bodyPr/>
        <a:lstStyle/>
        <a:p>
          <a:endParaRPr lang="ru-RU"/>
        </a:p>
      </dgm:t>
    </dgm:pt>
    <dgm:pt modelId="{8BE1F284-F3FE-4F3B-8AE6-176857B749E4}" type="pres">
      <dgm:prSet presAssocID="{B41D98C2-DC7E-4514-A0C3-735A4DE6E740}" presName="compositeShape" presStyleCnt="0">
        <dgm:presLayoutVars>
          <dgm:chMax val="7"/>
          <dgm:dir/>
          <dgm:resizeHandles val="exact"/>
        </dgm:presLayoutVars>
      </dgm:prSet>
      <dgm:spPr/>
      <dgm:t>
        <a:bodyPr/>
        <a:lstStyle/>
        <a:p>
          <a:endParaRPr lang="ru-RU"/>
        </a:p>
      </dgm:t>
    </dgm:pt>
    <dgm:pt modelId="{C44E38A2-8F72-4D2D-BD46-D90AB156A2E7}" type="pres">
      <dgm:prSet presAssocID="{B41D98C2-DC7E-4514-A0C3-735A4DE6E740}" presName="wedge1" presStyleLbl="node1" presStyleIdx="0" presStyleCnt="4" custLinFactNeighborX="-8584" custLinFactNeighborY="-11493"/>
      <dgm:spPr/>
      <dgm:t>
        <a:bodyPr/>
        <a:lstStyle/>
        <a:p>
          <a:endParaRPr lang="ru-RU"/>
        </a:p>
      </dgm:t>
    </dgm:pt>
    <dgm:pt modelId="{1055F9E3-923C-4F05-B87D-713F33C9AD17}" type="pres">
      <dgm:prSet presAssocID="{B41D98C2-DC7E-4514-A0C3-735A4DE6E740}" presName="dummy1a" presStyleCnt="0"/>
      <dgm:spPr/>
    </dgm:pt>
    <dgm:pt modelId="{0BB89CB5-FBC8-46E5-B832-E2A36C132495}" type="pres">
      <dgm:prSet presAssocID="{B41D98C2-DC7E-4514-A0C3-735A4DE6E740}" presName="dummy1b" presStyleCnt="0"/>
      <dgm:spPr/>
    </dgm:pt>
    <dgm:pt modelId="{7B231E15-DD60-4842-A111-49EFC6FE10E5}" type="pres">
      <dgm:prSet presAssocID="{B41D98C2-DC7E-4514-A0C3-735A4DE6E740}" presName="wedge1Tx" presStyleLbl="node1" presStyleIdx="0" presStyleCnt="4">
        <dgm:presLayoutVars>
          <dgm:chMax val="0"/>
          <dgm:chPref val="0"/>
          <dgm:bulletEnabled val="1"/>
        </dgm:presLayoutVars>
      </dgm:prSet>
      <dgm:spPr/>
      <dgm:t>
        <a:bodyPr/>
        <a:lstStyle/>
        <a:p>
          <a:endParaRPr lang="ru-RU"/>
        </a:p>
      </dgm:t>
    </dgm:pt>
    <dgm:pt modelId="{40BF46AB-806B-4F51-B3A1-E6719F604893}" type="pres">
      <dgm:prSet presAssocID="{B41D98C2-DC7E-4514-A0C3-735A4DE6E740}" presName="wedge2" presStyleLbl="node1" presStyleIdx="1" presStyleCnt="4" custScaleY="100850" custLinFactNeighborX="-286" custLinFactNeighborY="-8547"/>
      <dgm:spPr/>
      <dgm:t>
        <a:bodyPr/>
        <a:lstStyle/>
        <a:p>
          <a:endParaRPr lang="ru-RU"/>
        </a:p>
      </dgm:t>
    </dgm:pt>
    <dgm:pt modelId="{32B05978-C783-4F5D-A187-992B878B3E20}" type="pres">
      <dgm:prSet presAssocID="{B41D98C2-DC7E-4514-A0C3-735A4DE6E740}" presName="dummy2a" presStyleCnt="0"/>
      <dgm:spPr/>
    </dgm:pt>
    <dgm:pt modelId="{4A9DB1AE-E7E1-4EEE-9C15-670DC7FCF68A}" type="pres">
      <dgm:prSet presAssocID="{B41D98C2-DC7E-4514-A0C3-735A4DE6E740}" presName="dummy2b" presStyleCnt="0"/>
      <dgm:spPr/>
    </dgm:pt>
    <dgm:pt modelId="{0A70FF41-A293-4330-A534-186FEE65C8E7}" type="pres">
      <dgm:prSet presAssocID="{B41D98C2-DC7E-4514-A0C3-735A4DE6E740}" presName="wedge2Tx" presStyleLbl="node1" presStyleIdx="1" presStyleCnt="4">
        <dgm:presLayoutVars>
          <dgm:chMax val="0"/>
          <dgm:chPref val="0"/>
          <dgm:bulletEnabled val="1"/>
        </dgm:presLayoutVars>
      </dgm:prSet>
      <dgm:spPr/>
      <dgm:t>
        <a:bodyPr/>
        <a:lstStyle/>
        <a:p>
          <a:endParaRPr lang="ru-RU"/>
        </a:p>
      </dgm:t>
    </dgm:pt>
    <dgm:pt modelId="{BD0E565A-D803-4428-9116-F1A5B070F51C}" type="pres">
      <dgm:prSet presAssocID="{B41D98C2-DC7E-4514-A0C3-735A4DE6E740}" presName="wedge3" presStyleLbl="node1" presStyleIdx="2" presStyleCnt="4" custLinFactNeighborX="-6858" custLinFactNeighborY="-2365"/>
      <dgm:spPr/>
      <dgm:t>
        <a:bodyPr/>
        <a:lstStyle/>
        <a:p>
          <a:endParaRPr lang="ru-RU"/>
        </a:p>
      </dgm:t>
    </dgm:pt>
    <dgm:pt modelId="{D6D444D1-B5E6-4651-B677-F16B7CE50EF0}" type="pres">
      <dgm:prSet presAssocID="{B41D98C2-DC7E-4514-A0C3-735A4DE6E740}" presName="dummy3a" presStyleCnt="0"/>
      <dgm:spPr/>
    </dgm:pt>
    <dgm:pt modelId="{3BF77352-DCE4-4189-8ABF-EAAF1AF16CFE}" type="pres">
      <dgm:prSet presAssocID="{B41D98C2-DC7E-4514-A0C3-735A4DE6E740}" presName="dummy3b" presStyleCnt="0"/>
      <dgm:spPr/>
    </dgm:pt>
    <dgm:pt modelId="{B44349A1-D774-48C8-A8B5-69A9054EA5CB}" type="pres">
      <dgm:prSet presAssocID="{B41D98C2-DC7E-4514-A0C3-735A4DE6E740}" presName="wedge3Tx" presStyleLbl="node1" presStyleIdx="2" presStyleCnt="4">
        <dgm:presLayoutVars>
          <dgm:chMax val="0"/>
          <dgm:chPref val="0"/>
          <dgm:bulletEnabled val="1"/>
        </dgm:presLayoutVars>
      </dgm:prSet>
      <dgm:spPr/>
      <dgm:t>
        <a:bodyPr/>
        <a:lstStyle/>
        <a:p>
          <a:endParaRPr lang="ru-RU"/>
        </a:p>
      </dgm:t>
    </dgm:pt>
    <dgm:pt modelId="{332186E6-F020-42F1-A570-C9273F716481}" type="pres">
      <dgm:prSet presAssocID="{B41D98C2-DC7E-4514-A0C3-735A4DE6E740}" presName="wedge4" presStyleLbl="node1" presStyleIdx="3" presStyleCnt="4" custLinFactNeighborX="-12926" custLinFactNeighborY="-10669"/>
      <dgm:spPr/>
      <dgm:t>
        <a:bodyPr/>
        <a:lstStyle/>
        <a:p>
          <a:endParaRPr lang="ru-RU"/>
        </a:p>
      </dgm:t>
    </dgm:pt>
    <dgm:pt modelId="{D571A3FF-19D8-4860-B53E-3C4B0B4C5384}" type="pres">
      <dgm:prSet presAssocID="{B41D98C2-DC7E-4514-A0C3-735A4DE6E740}" presName="dummy4a" presStyleCnt="0"/>
      <dgm:spPr/>
    </dgm:pt>
    <dgm:pt modelId="{80AA6AB6-4C97-4F2E-9CE9-1F372DBAB596}" type="pres">
      <dgm:prSet presAssocID="{B41D98C2-DC7E-4514-A0C3-735A4DE6E740}" presName="dummy4b" presStyleCnt="0"/>
      <dgm:spPr/>
    </dgm:pt>
    <dgm:pt modelId="{86764610-048E-44FE-B16A-8D9CEBA74C34}" type="pres">
      <dgm:prSet presAssocID="{B41D98C2-DC7E-4514-A0C3-735A4DE6E740}" presName="wedge4Tx" presStyleLbl="node1" presStyleIdx="3" presStyleCnt="4">
        <dgm:presLayoutVars>
          <dgm:chMax val="0"/>
          <dgm:chPref val="0"/>
          <dgm:bulletEnabled val="1"/>
        </dgm:presLayoutVars>
      </dgm:prSet>
      <dgm:spPr/>
      <dgm:t>
        <a:bodyPr/>
        <a:lstStyle/>
        <a:p>
          <a:endParaRPr lang="ru-RU"/>
        </a:p>
      </dgm:t>
    </dgm:pt>
    <dgm:pt modelId="{C75D6C5F-12D0-4896-8FF8-C840627D22F9}" type="pres">
      <dgm:prSet presAssocID="{543EA5B0-7640-4BD3-BA6E-DEB61BC6E610}" presName="arrowWedge1" presStyleLbl="fgSibTrans2D1" presStyleIdx="0" presStyleCnt="4" custLinFactNeighborX="4030" custLinFactNeighborY="-377"/>
      <dgm:spPr/>
    </dgm:pt>
    <dgm:pt modelId="{36B0482D-464B-4003-92AC-09A90D4A1CA1}" type="pres">
      <dgm:prSet presAssocID="{EC269028-3E12-429A-BB2E-B8F73814F678}" presName="arrowWedge2" presStyleLbl="fgSibTrans2D1" presStyleIdx="1" presStyleCnt="4" custLinFactNeighborX="7557" custLinFactNeighborY="-5155"/>
      <dgm:spPr/>
    </dgm:pt>
    <dgm:pt modelId="{EB95F681-589C-4C58-9055-97EF3EAB634D}" type="pres">
      <dgm:prSet presAssocID="{8463F4CF-B60C-4CB5-9321-4F96AB71143C}" presName="arrowWedge3" presStyleLbl="fgSibTrans2D1" presStyleIdx="2" presStyleCnt="4" custLinFactNeighborX="-4783" custLinFactNeighborY="-1848"/>
      <dgm:spPr/>
    </dgm:pt>
    <dgm:pt modelId="{17F9D659-9AB2-4F32-9670-8EE7698C7DA2}" type="pres">
      <dgm:prSet presAssocID="{6606B9DD-AF0F-4178-BA5D-920430F6465D}" presName="arrowWedge4" presStyleLbl="fgSibTrans2D1" presStyleIdx="3" presStyleCnt="4"/>
      <dgm:spPr/>
    </dgm:pt>
  </dgm:ptLst>
  <dgm:cxnLst>
    <dgm:cxn modelId="{5A05F921-BFE8-49BC-A748-DC17500AA632}" type="presOf" srcId="{47167AE1-EBD2-4A9B-9646-2C6BB9B55A1E}" destId="{B44349A1-D774-48C8-A8B5-69A9054EA5CB}" srcOrd="1" destOrd="0" presId="urn:microsoft.com/office/officeart/2005/8/layout/cycle8"/>
    <dgm:cxn modelId="{CBEC383C-57A1-4BA2-8FD6-742967810A89}" type="presOf" srcId="{A9D36B11-6F61-41DA-A516-12EF0BAF7A2C}" destId="{0A70FF41-A293-4330-A534-186FEE65C8E7}" srcOrd="1" destOrd="0" presId="urn:microsoft.com/office/officeart/2005/8/layout/cycle8"/>
    <dgm:cxn modelId="{4A2E051E-702B-4057-B2EB-4ABEED823B63}" srcId="{B41D98C2-DC7E-4514-A0C3-735A4DE6E740}" destId="{A9D36B11-6F61-41DA-A516-12EF0BAF7A2C}" srcOrd="1" destOrd="0" parTransId="{1C19AAF7-E11C-4D38-806A-915355C91B2D}" sibTransId="{EC269028-3E12-429A-BB2E-B8F73814F678}"/>
    <dgm:cxn modelId="{5716CE41-B2C6-4DE9-BE29-3AD86213FE0C}" type="presOf" srcId="{78A673F5-6E63-44E8-97D0-DC8484D4A104}" destId="{86764610-048E-44FE-B16A-8D9CEBA74C34}" srcOrd="1" destOrd="0" presId="urn:microsoft.com/office/officeart/2005/8/layout/cycle8"/>
    <dgm:cxn modelId="{07FDCD59-0008-4F1A-BF4E-BF04ABE34173}" srcId="{B41D98C2-DC7E-4514-A0C3-735A4DE6E740}" destId="{78A673F5-6E63-44E8-97D0-DC8484D4A104}" srcOrd="3" destOrd="0" parTransId="{A4F4AC22-13E0-4ED7-9739-245C4E5F4C4C}" sibTransId="{6606B9DD-AF0F-4178-BA5D-920430F6465D}"/>
    <dgm:cxn modelId="{3F0C71C1-9AA8-4037-A1B6-4C1DE2362571}" type="presOf" srcId="{A9D36B11-6F61-41DA-A516-12EF0BAF7A2C}" destId="{40BF46AB-806B-4F51-B3A1-E6719F604893}" srcOrd="0" destOrd="0" presId="urn:microsoft.com/office/officeart/2005/8/layout/cycle8"/>
    <dgm:cxn modelId="{7E454318-BDD0-404E-A6A8-CDB605A3E5E3}" type="presOf" srcId="{B41D98C2-DC7E-4514-A0C3-735A4DE6E740}" destId="{8BE1F284-F3FE-4F3B-8AE6-176857B749E4}" srcOrd="0" destOrd="0" presId="urn:microsoft.com/office/officeart/2005/8/layout/cycle8"/>
    <dgm:cxn modelId="{519195B3-1AB3-469A-B8F9-B134CFA1BF73}" srcId="{B41D98C2-DC7E-4514-A0C3-735A4DE6E740}" destId="{47167AE1-EBD2-4A9B-9646-2C6BB9B55A1E}" srcOrd="2" destOrd="0" parTransId="{EE5D8927-D369-4AF9-868A-FABE76B00503}" sibTransId="{8463F4CF-B60C-4CB5-9321-4F96AB71143C}"/>
    <dgm:cxn modelId="{3454401B-811A-47F7-BDD8-BE5409CBE60E}" srcId="{B41D98C2-DC7E-4514-A0C3-735A4DE6E740}" destId="{EE78B422-720B-4B02-9523-0FD4D69C9D3C}" srcOrd="0" destOrd="0" parTransId="{D9BBABB4-5367-4DD5-A2A7-2F83D56FCD8F}" sibTransId="{543EA5B0-7640-4BD3-BA6E-DEB61BC6E610}"/>
    <dgm:cxn modelId="{2A268359-4E48-491D-8623-27B2C05AC46B}" type="presOf" srcId="{EE78B422-720B-4B02-9523-0FD4D69C9D3C}" destId="{7B231E15-DD60-4842-A111-49EFC6FE10E5}" srcOrd="1" destOrd="0" presId="urn:microsoft.com/office/officeart/2005/8/layout/cycle8"/>
    <dgm:cxn modelId="{BBC5490E-EF5F-4391-A2B7-75E0A052072E}" type="presOf" srcId="{47167AE1-EBD2-4A9B-9646-2C6BB9B55A1E}" destId="{BD0E565A-D803-4428-9116-F1A5B070F51C}" srcOrd="0" destOrd="0" presId="urn:microsoft.com/office/officeart/2005/8/layout/cycle8"/>
    <dgm:cxn modelId="{52C9B2C7-A40A-4119-B0F2-51D2C38F0BCA}" type="presOf" srcId="{EE78B422-720B-4B02-9523-0FD4D69C9D3C}" destId="{C44E38A2-8F72-4D2D-BD46-D90AB156A2E7}" srcOrd="0" destOrd="0" presId="urn:microsoft.com/office/officeart/2005/8/layout/cycle8"/>
    <dgm:cxn modelId="{7C26B9CE-0F35-4A79-832D-61DF9BD18E38}" type="presOf" srcId="{78A673F5-6E63-44E8-97D0-DC8484D4A104}" destId="{332186E6-F020-42F1-A570-C9273F716481}" srcOrd="0" destOrd="0" presId="urn:microsoft.com/office/officeart/2005/8/layout/cycle8"/>
    <dgm:cxn modelId="{D4F2D4C0-5AA8-4E82-8B40-0D06D365E0FF}" type="presParOf" srcId="{8BE1F284-F3FE-4F3B-8AE6-176857B749E4}" destId="{C44E38A2-8F72-4D2D-BD46-D90AB156A2E7}" srcOrd="0" destOrd="0" presId="urn:microsoft.com/office/officeart/2005/8/layout/cycle8"/>
    <dgm:cxn modelId="{FE0D4E7E-49AC-42A0-ACDE-2C8A113D55DD}" type="presParOf" srcId="{8BE1F284-F3FE-4F3B-8AE6-176857B749E4}" destId="{1055F9E3-923C-4F05-B87D-713F33C9AD17}" srcOrd="1" destOrd="0" presId="urn:microsoft.com/office/officeart/2005/8/layout/cycle8"/>
    <dgm:cxn modelId="{D1244B60-6AE0-4A70-81CF-2944324E7EB2}" type="presParOf" srcId="{8BE1F284-F3FE-4F3B-8AE6-176857B749E4}" destId="{0BB89CB5-FBC8-46E5-B832-E2A36C132495}" srcOrd="2" destOrd="0" presId="urn:microsoft.com/office/officeart/2005/8/layout/cycle8"/>
    <dgm:cxn modelId="{0F582A66-A0A4-43EE-B85B-A946544F6BA4}" type="presParOf" srcId="{8BE1F284-F3FE-4F3B-8AE6-176857B749E4}" destId="{7B231E15-DD60-4842-A111-49EFC6FE10E5}" srcOrd="3" destOrd="0" presId="urn:microsoft.com/office/officeart/2005/8/layout/cycle8"/>
    <dgm:cxn modelId="{59578674-97F1-4D48-9ED3-6ACE0FD2124F}" type="presParOf" srcId="{8BE1F284-F3FE-4F3B-8AE6-176857B749E4}" destId="{40BF46AB-806B-4F51-B3A1-E6719F604893}" srcOrd="4" destOrd="0" presId="urn:microsoft.com/office/officeart/2005/8/layout/cycle8"/>
    <dgm:cxn modelId="{CA5B5FE6-03C6-4C27-BDA4-9BA422D2DB97}" type="presParOf" srcId="{8BE1F284-F3FE-4F3B-8AE6-176857B749E4}" destId="{32B05978-C783-4F5D-A187-992B878B3E20}" srcOrd="5" destOrd="0" presId="urn:microsoft.com/office/officeart/2005/8/layout/cycle8"/>
    <dgm:cxn modelId="{39A77D83-B4CD-4812-A70E-AA44D7294AD2}" type="presParOf" srcId="{8BE1F284-F3FE-4F3B-8AE6-176857B749E4}" destId="{4A9DB1AE-E7E1-4EEE-9C15-670DC7FCF68A}" srcOrd="6" destOrd="0" presId="urn:microsoft.com/office/officeart/2005/8/layout/cycle8"/>
    <dgm:cxn modelId="{30A28210-19AD-4DE4-87E8-6B2274FE55A4}" type="presParOf" srcId="{8BE1F284-F3FE-4F3B-8AE6-176857B749E4}" destId="{0A70FF41-A293-4330-A534-186FEE65C8E7}" srcOrd="7" destOrd="0" presId="urn:microsoft.com/office/officeart/2005/8/layout/cycle8"/>
    <dgm:cxn modelId="{FD343421-F132-489D-8B8B-53A989230AF1}" type="presParOf" srcId="{8BE1F284-F3FE-4F3B-8AE6-176857B749E4}" destId="{BD0E565A-D803-4428-9116-F1A5B070F51C}" srcOrd="8" destOrd="0" presId="urn:microsoft.com/office/officeart/2005/8/layout/cycle8"/>
    <dgm:cxn modelId="{39A849C2-3DE1-4605-A6DE-687B59D64898}" type="presParOf" srcId="{8BE1F284-F3FE-4F3B-8AE6-176857B749E4}" destId="{D6D444D1-B5E6-4651-B677-F16B7CE50EF0}" srcOrd="9" destOrd="0" presId="urn:microsoft.com/office/officeart/2005/8/layout/cycle8"/>
    <dgm:cxn modelId="{FAD8AD4E-7C41-4C66-A034-B8895CDC5719}" type="presParOf" srcId="{8BE1F284-F3FE-4F3B-8AE6-176857B749E4}" destId="{3BF77352-DCE4-4189-8ABF-EAAF1AF16CFE}" srcOrd="10" destOrd="0" presId="urn:microsoft.com/office/officeart/2005/8/layout/cycle8"/>
    <dgm:cxn modelId="{4BE73722-0ED0-4CAC-8C1C-C35713C7A05E}" type="presParOf" srcId="{8BE1F284-F3FE-4F3B-8AE6-176857B749E4}" destId="{B44349A1-D774-48C8-A8B5-69A9054EA5CB}" srcOrd="11" destOrd="0" presId="urn:microsoft.com/office/officeart/2005/8/layout/cycle8"/>
    <dgm:cxn modelId="{E2B17AE6-EB20-4D4D-8D2D-124EE796E87D}" type="presParOf" srcId="{8BE1F284-F3FE-4F3B-8AE6-176857B749E4}" destId="{332186E6-F020-42F1-A570-C9273F716481}" srcOrd="12" destOrd="0" presId="urn:microsoft.com/office/officeart/2005/8/layout/cycle8"/>
    <dgm:cxn modelId="{ECD9F14D-369C-4E61-9736-01FA794D9D74}" type="presParOf" srcId="{8BE1F284-F3FE-4F3B-8AE6-176857B749E4}" destId="{D571A3FF-19D8-4860-B53E-3C4B0B4C5384}" srcOrd="13" destOrd="0" presId="urn:microsoft.com/office/officeart/2005/8/layout/cycle8"/>
    <dgm:cxn modelId="{0F8574F8-5E4F-4AC5-87AB-ECDCFC37B34B}" type="presParOf" srcId="{8BE1F284-F3FE-4F3B-8AE6-176857B749E4}" destId="{80AA6AB6-4C97-4F2E-9CE9-1F372DBAB596}" srcOrd="14" destOrd="0" presId="urn:microsoft.com/office/officeart/2005/8/layout/cycle8"/>
    <dgm:cxn modelId="{B68BB9CE-7299-4E14-A067-10AD94CB4074}" type="presParOf" srcId="{8BE1F284-F3FE-4F3B-8AE6-176857B749E4}" destId="{86764610-048E-44FE-B16A-8D9CEBA74C34}" srcOrd="15" destOrd="0" presId="urn:microsoft.com/office/officeart/2005/8/layout/cycle8"/>
    <dgm:cxn modelId="{2242D47B-DA13-4319-A891-65583B30BD3B}" type="presParOf" srcId="{8BE1F284-F3FE-4F3B-8AE6-176857B749E4}" destId="{C75D6C5F-12D0-4896-8FF8-C840627D22F9}" srcOrd="16" destOrd="0" presId="urn:microsoft.com/office/officeart/2005/8/layout/cycle8"/>
    <dgm:cxn modelId="{DF5E7E6A-6120-4672-B34B-627C201C7B80}" type="presParOf" srcId="{8BE1F284-F3FE-4F3B-8AE6-176857B749E4}" destId="{36B0482D-464B-4003-92AC-09A90D4A1CA1}" srcOrd="17" destOrd="0" presId="urn:microsoft.com/office/officeart/2005/8/layout/cycle8"/>
    <dgm:cxn modelId="{50C19E3C-41D2-46CD-85A1-62EB8DB1D03F}" type="presParOf" srcId="{8BE1F284-F3FE-4F3B-8AE6-176857B749E4}" destId="{EB95F681-589C-4C58-9055-97EF3EAB634D}" srcOrd="18" destOrd="0" presId="urn:microsoft.com/office/officeart/2005/8/layout/cycle8"/>
    <dgm:cxn modelId="{4054C4EB-208E-4957-8BBC-7C374B3B90F7}" type="presParOf" srcId="{8BE1F284-F3FE-4F3B-8AE6-176857B749E4}" destId="{17F9D659-9AB2-4F32-9670-8EE7698C7DA2}"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A8138B-D7AD-41F4-BFCB-6EE7A3E7F040}" type="doc">
      <dgm:prSet loTypeId="urn:microsoft.com/office/officeart/2005/8/layout/vList4" loCatId="list" qsTypeId="urn:microsoft.com/office/officeart/2005/8/quickstyle/simple1" qsCatId="simple" csTypeId="urn:microsoft.com/office/officeart/2005/8/colors/accent2_1" csCatId="accent2" phldr="1"/>
      <dgm:spPr/>
      <dgm:t>
        <a:bodyPr/>
        <a:lstStyle/>
        <a:p>
          <a:endParaRPr lang="ru-RU"/>
        </a:p>
      </dgm:t>
    </dgm:pt>
    <dgm:pt modelId="{5E277EAD-E456-4EAA-8406-8AAC33552CAF}">
      <dgm:prSet custT="1"/>
      <dgm:spPr>
        <a:ln>
          <a:solidFill>
            <a:schemeClr val="accent1">
              <a:lumMod val="75000"/>
            </a:schemeClr>
          </a:solidFill>
        </a:ln>
      </dgm:spPr>
      <dgm:t>
        <a:bodyPr/>
        <a:lstStyle/>
        <a:p>
          <a:pPr algn="just"/>
          <a:r>
            <a:rPr lang="ru-RU" sz="1100" dirty="0">
              <a:latin typeface="Times New Roman" panose="02020603050405020304" pitchFamily="18" charset="0"/>
              <a:cs typeface="Times New Roman" panose="02020603050405020304" pitchFamily="18" charset="0"/>
            </a:rPr>
            <a:t>среди 63 районов и городов РБ по объему налоговых и неналоговых поступлений в объеме бюджета </a:t>
          </a:r>
        </a:p>
        <a:p>
          <a:pPr algn="l"/>
          <a:r>
            <a:rPr lang="ru-RU" sz="1100" dirty="0">
              <a:latin typeface="Times New Roman" panose="02020603050405020304" pitchFamily="18" charset="0"/>
              <a:cs typeface="Times New Roman" panose="02020603050405020304" pitchFamily="18" charset="0"/>
            </a:rPr>
            <a:t>(в </a:t>
          </a:r>
          <a:r>
            <a:rPr lang="ru-RU" sz="1100" dirty="0" smtClean="0">
              <a:latin typeface="Times New Roman" panose="02020603050405020304" pitchFamily="18" charset="0"/>
              <a:cs typeface="Times New Roman" panose="02020603050405020304" pitchFamily="18" charset="0"/>
            </a:rPr>
            <a:t>2018 </a:t>
          </a:r>
          <a:r>
            <a:rPr lang="ru-RU" sz="1100" dirty="0">
              <a:latin typeface="Times New Roman" panose="02020603050405020304" pitchFamily="18" charset="0"/>
              <a:cs typeface="Times New Roman" panose="02020603050405020304" pitchFamily="18" charset="0"/>
            </a:rPr>
            <a:t>году – </a:t>
          </a:r>
          <a:r>
            <a:rPr lang="ru-RU" sz="1100" dirty="0" smtClean="0">
              <a:latin typeface="Times New Roman" panose="02020603050405020304" pitchFamily="18" charset="0"/>
              <a:cs typeface="Times New Roman" panose="02020603050405020304" pitchFamily="18" charset="0"/>
            </a:rPr>
            <a:t>11 </a:t>
          </a:r>
          <a:r>
            <a:rPr lang="ru-RU" sz="1100" dirty="0">
              <a:latin typeface="Times New Roman" panose="02020603050405020304" pitchFamily="18" charset="0"/>
              <a:cs typeface="Times New Roman" panose="02020603050405020304" pitchFamily="18" charset="0"/>
            </a:rPr>
            <a:t>место)</a:t>
          </a:r>
          <a:endParaRPr lang="ru-RU" sz="1100" dirty="0"/>
        </a:p>
      </dgm:t>
    </dgm:pt>
    <dgm:pt modelId="{3D4CE691-4E51-48D9-99D4-4537BF93821A}" type="parTrans" cxnId="{736E4D89-A537-4385-A797-C4023B0E5AEC}">
      <dgm:prSet/>
      <dgm:spPr/>
      <dgm:t>
        <a:bodyPr/>
        <a:lstStyle/>
        <a:p>
          <a:endParaRPr lang="ru-RU" sz="3200"/>
        </a:p>
      </dgm:t>
    </dgm:pt>
    <dgm:pt modelId="{AD42C2F2-BB1D-4D52-BB3C-8662D48E55C1}" type="sibTrans" cxnId="{736E4D89-A537-4385-A797-C4023B0E5AEC}">
      <dgm:prSet/>
      <dgm:spPr/>
      <dgm:t>
        <a:bodyPr/>
        <a:lstStyle/>
        <a:p>
          <a:endParaRPr lang="ru-RU" sz="3200"/>
        </a:p>
      </dgm:t>
    </dgm:pt>
    <dgm:pt modelId="{1D8689BD-50DD-4599-84EB-EAE7E764067A}">
      <dgm:prSet custT="1"/>
      <dgm:spPr>
        <a:ln>
          <a:solidFill>
            <a:schemeClr val="accent1">
              <a:lumMod val="75000"/>
            </a:schemeClr>
          </a:solidFill>
        </a:ln>
      </dgm:spPr>
      <dgm:t>
        <a:bodyPr/>
        <a:lstStyle/>
        <a:p>
          <a:pPr algn="just"/>
          <a:r>
            <a:rPr lang="ru-RU" sz="1100" dirty="0">
              <a:latin typeface="Times New Roman" panose="02020603050405020304" pitchFamily="18" charset="0"/>
              <a:cs typeface="Times New Roman" panose="02020603050405020304" pitchFamily="18" charset="0"/>
            </a:rPr>
            <a:t>среди 63 районов и городов РБ по доле налоговых и неналоговых доходов в общем объеме доходов</a:t>
          </a:r>
        </a:p>
        <a:p>
          <a:pPr algn="l"/>
          <a:r>
            <a:rPr lang="ru-RU" sz="1100" dirty="0">
              <a:latin typeface="Times New Roman" panose="02020603050405020304" pitchFamily="18" charset="0"/>
              <a:cs typeface="Times New Roman" panose="02020603050405020304" pitchFamily="18" charset="0"/>
            </a:rPr>
            <a:t>(в </a:t>
          </a:r>
          <a:r>
            <a:rPr lang="ru-RU" sz="1100" dirty="0" smtClean="0">
              <a:latin typeface="Times New Roman" panose="02020603050405020304" pitchFamily="18" charset="0"/>
              <a:cs typeface="Times New Roman" panose="02020603050405020304" pitchFamily="18" charset="0"/>
            </a:rPr>
            <a:t>2018 </a:t>
          </a:r>
          <a:r>
            <a:rPr lang="ru-RU" sz="1100" dirty="0">
              <a:latin typeface="Times New Roman" panose="02020603050405020304" pitchFamily="18" charset="0"/>
              <a:cs typeface="Times New Roman" panose="02020603050405020304" pitchFamily="18" charset="0"/>
            </a:rPr>
            <a:t>году – </a:t>
          </a:r>
          <a:r>
            <a:rPr lang="ru-RU" sz="1100" dirty="0" smtClean="0">
              <a:latin typeface="Times New Roman" panose="02020603050405020304" pitchFamily="18" charset="0"/>
              <a:cs typeface="Times New Roman" panose="02020603050405020304" pitchFamily="18" charset="0"/>
            </a:rPr>
            <a:t>7 </a:t>
          </a:r>
          <a:r>
            <a:rPr lang="ru-RU" sz="1100" dirty="0">
              <a:latin typeface="Times New Roman" panose="02020603050405020304" pitchFamily="18" charset="0"/>
              <a:cs typeface="Times New Roman" panose="02020603050405020304" pitchFamily="18" charset="0"/>
            </a:rPr>
            <a:t>место)</a:t>
          </a:r>
          <a:endParaRPr lang="ru-RU" sz="1100" dirty="0"/>
        </a:p>
      </dgm:t>
    </dgm:pt>
    <dgm:pt modelId="{6EDF1ACD-63FA-4BE4-81D8-1DEDF7D3B5CE}" type="parTrans" cxnId="{C473A8A2-3360-40FE-B526-5D6889A70077}">
      <dgm:prSet/>
      <dgm:spPr/>
      <dgm:t>
        <a:bodyPr/>
        <a:lstStyle/>
        <a:p>
          <a:endParaRPr lang="ru-RU" sz="3200"/>
        </a:p>
      </dgm:t>
    </dgm:pt>
    <dgm:pt modelId="{FB2F3061-4D4F-4B8E-9574-88A6F18E07DC}" type="sibTrans" cxnId="{C473A8A2-3360-40FE-B526-5D6889A70077}">
      <dgm:prSet/>
      <dgm:spPr/>
      <dgm:t>
        <a:bodyPr/>
        <a:lstStyle/>
        <a:p>
          <a:endParaRPr lang="ru-RU" sz="3200"/>
        </a:p>
      </dgm:t>
    </dgm:pt>
    <dgm:pt modelId="{97A41234-6CEA-44FB-8F02-D5C6451AF0A8}" type="pres">
      <dgm:prSet presAssocID="{30A8138B-D7AD-41F4-BFCB-6EE7A3E7F040}" presName="linear" presStyleCnt="0">
        <dgm:presLayoutVars>
          <dgm:dir/>
          <dgm:resizeHandles val="exact"/>
        </dgm:presLayoutVars>
      </dgm:prSet>
      <dgm:spPr/>
      <dgm:t>
        <a:bodyPr/>
        <a:lstStyle/>
        <a:p>
          <a:endParaRPr lang="ru-RU"/>
        </a:p>
      </dgm:t>
    </dgm:pt>
    <dgm:pt modelId="{7A81322D-7C22-4516-8F85-2107743434EC}" type="pres">
      <dgm:prSet presAssocID="{5E277EAD-E456-4EAA-8406-8AAC33552CAF}" presName="comp" presStyleCnt="0"/>
      <dgm:spPr/>
    </dgm:pt>
    <dgm:pt modelId="{A6D41B17-3C3F-44EF-9B67-712942BBD6C9}" type="pres">
      <dgm:prSet presAssocID="{5E277EAD-E456-4EAA-8406-8AAC33552CAF}" presName="box" presStyleLbl="node1" presStyleIdx="0" presStyleCnt="2" custLinFactNeighborX="-724" custLinFactNeighborY="36"/>
      <dgm:spPr/>
      <dgm:t>
        <a:bodyPr/>
        <a:lstStyle/>
        <a:p>
          <a:endParaRPr lang="ru-RU"/>
        </a:p>
      </dgm:t>
    </dgm:pt>
    <dgm:pt modelId="{3165AD1F-D63F-4877-B8D7-CF4044D6EBD9}" type="pres">
      <dgm:prSet presAssocID="{5E277EAD-E456-4EAA-8406-8AAC33552CAF}" presName="img" presStyleLbl="fgImgPlace1" presStyleIdx="0" presStyleCnt="2"/>
      <dgm:spPr>
        <a:solidFill>
          <a:srgbClr val="FFFF99"/>
        </a:solidFill>
        <a:ln>
          <a:solidFill>
            <a:schemeClr val="accent1">
              <a:lumMod val="75000"/>
            </a:schemeClr>
          </a:solidFill>
        </a:ln>
      </dgm:spPr>
    </dgm:pt>
    <dgm:pt modelId="{59560561-3797-4543-A183-CAE3CA61396E}" type="pres">
      <dgm:prSet presAssocID="{5E277EAD-E456-4EAA-8406-8AAC33552CAF}" presName="text" presStyleLbl="node1" presStyleIdx="0" presStyleCnt="2">
        <dgm:presLayoutVars>
          <dgm:bulletEnabled val="1"/>
        </dgm:presLayoutVars>
      </dgm:prSet>
      <dgm:spPr/>
      <dgm:t>
        <a:bodyPr/>
        <a:lstStyle/>
        <a:p>
          <a:endParaRPr lang="ru-RU"/>
        </a:p>
      </dgm:t>
    </dgm:pt>
    <dgm:pt modelId="{CC6C83B5-100D-4348-9C8F-282F53DA421B}" type="pres">
      <dgm:prSet presAssocID="{AD42C2F2-BB1D-4D52-BB3C-8662D48E55C1}" presName="spacer" presStyleCnt="0"/>
      <dgm:spPr/>
    </dgm:pt>
    <dgm:pt modelId="{63529FCF-A4E2-4081-A6AE-8E103EFA666F}" type="pres">
      <dgm:prSet presAssocID="{1D8689BD-50DD-4599-84EB-EAE7E764067A}" presName="comp" presStyleCnt="0"/>
      <dgm:spPr/>
    </dgm:pt>
    <dgm:pt modelId="{E6CE19EF-A8AA-4FA7-BF6D-34C27158C521}" type="pres">
      <dgm:prSet presAssocID="{1D8689BD-50DD-4599-84EB-EAE7E764067A}" presName="box" presStyleLbl="node1" presStyleIdx="1" presStyleCnt="2"/>
      <dgm:spPr/>
      <dgm:t>
        <a:bodyPr/>
        <a:lstStyle/>
        <a:p>
          <a:endParaRPr lang="ru-RU"/>
        </a:p>
      </dgm:t>
    </dgm:pt>
    <dgm:pt modelId="{050F932B-912B-4EB0-9C9C-15F13AE297C7}" type="pres">
      <dgm:prSet presAssocID="{1D8689BD-50DD-4599-84EB-EAE7E764067A}" presName="img" presStyleLbl="fgImgPlace1" presStyleIdx="1" presStyleCnt="2"/>
      <dgm:spPr>
        <a:solidFill>
          <a:srgbClr val="FFFF99"/>
        </a:solidFill>
        <a:ln>
          <a:solidFill>
            <a:schemeClr val="accent1">
              <a:lumMod val="75000"/>
            </a:schemeClr>
          </a:solidFill>
        </a:ln>
      </dgm:spPr>
    </dgm:pt>
    <dgm:pt modelId="{54314DBE-33D9-4917-A1DA-0778A9234092}" type="pres">
      <dgm:prSet presAssocID="{1D8689BD-50DD-4599-84EB-EAE7E764067A}" presName="text" presStyleLbl="node1" presStyleIdx="1" presStyleCnt="2">
        <dgm:presLayoutVars>
          <dgm:bulletEnabled val="1"/>
        </dgm:presLayoutVars>
      </dgm:prSet>
      <dgm:spPr/>
      <dgm:t>
        <a:bodyPr/>
        <a:lstStyle/>
        <a:p>
          <a:endParaRPr lang="ru-RU"/>
        </a:p>
      </dgm:t>
    </dgm:pt>
  </dgm:ptLst>
  <dgm:cxnLst>
    <dgm:cxn modelId="{931172E4-C1D5-458B-9E1C-F08FE2C39652}" type="presOf" srcId="{5E277EAD-E456-4EAA-8406-8AAC33552CAF}" destId="{59560561-3797-4543-A183-CAE3CA61396E}" srcOrd="1" destOrd="0" presId="urn:microsoft.com/office/officeart/2005/8/layout/vList4"/>
    <dgm:cxn modelId="{C7BA083C-EECB-4030-9AFC-8961C2B488D8}" type="presOf" srcId="{1D8689BD-50DD-4599-84EB-EAE7E764067A}" destId="{54314DBE-33D9-4917-A1DA-0778A9234092}" srcOrd="1" destOrd="0" presId="urn:microsoft.com/office/officeart/2005/8/layout/vList4"/>
    <dgm:cxn modelId="{3524F0B1-72C1-4A6D-B1B7-DD5E863817A6}" type="presOf" srcId="{30A8138B-D7AD-41F4-BFCB-6EE7A3E7F040}" destId="{97A41234-6CEA-44FB-8F02-D5C6451AF0A8}" srcOrd="0" destOrd="0" presId="urn:microsoft.com/office/officeart/2005/8/layout/vList4"/>
    <dgm:cxn modelId="{4E830377-04C7-437C-923B-21D3DE528A71}" type="presOf" srcId="{5E277EAD-E456-4EAA-8406-8AAC33552CAF}" destId="{A6D41B17-3C3F-44EF-9B67-712942BBD6C9}" srcOrd="0" destOrd="0" presId="urn:microsoft.com/office/officeart/2005/8/layout/vList4"/>
    <dgm:cxn modelId="{736E4D89-A537-4385-A797-C4023B0E5AEC}" srcId="{30A8138B-D7AD-41F4-BFCB-6EE7A3E7F040}" destId="{5E277EAD-E456-4EAA-8406-8AAC33552CAF}" srcOrd="0" destOrd="0" parTransId="{3D4CE691-4E51-48D9-99D4-4537BF93821A}" sibTransId="{AD42C2F2-BB1D-4D52-BB3C-8662D48E55C1}"/>
    <dgm:cxn modelId="{5F574334-4AF3-452B-9BF7-8938D74F7429}" type="presOf" srcId="{1D8689BD-50DD-4599-84EB-EAE7E764067A}" destId="{E6CE19EF-A8AA-4FA7-BF6D-34C27158C521}" srcOrd="0" destOrd="0" presId="urn:microsoft.com/office/officeart/2005/8/layout/vList4"/>
    <dgm:cxn modelId="{C473A8A2-3360-40FE-B526-5D6889A70077}" srcId="{30A8138B-D7AD-41F4-BFCB-6EE7A3E7F040}" destId="{1D8689BD-50DD-4599-84EB-EAE7E764067A}" srcOrd="1" destOrd="0" parTransId="{6EDF1ACD-63FA-4BE4-81D8-1DEDF7D3B5CE}" sibTransId="{FB2F3061-4D4F-4B8E-9574-88A6F18E07DC}"/>
    <dgm:cxn modelId="{1182FDA3-8F78-4332-835C-C510BFB8E241}" type="presParOf" srcId="{97A41234-6CEA-44FB-8F02-D5C6451AF0A8}" destId="{7A81322D-7C22-4516-8F85-2107743434EC}" srcOrd="0" destOrd="0" presId="urn:microsoft.com/office/officeart/2005/8/layout/vList4"/>
    <dgm:cxn modelId="{563702DF-7274-45D9-8E76-019F561885D5}" type="presParOf" srcId="{7A81322D-7C22-4516-8F85-2107743434EC}" destId="{A6D41B17-3C3F-44EF-9B67-712942BBD6C9}" srcOrd="0" destOrd="0" presId="urn:microsoft.com/office/officeart/2005/8/layout/vList4"/>
    <dgm:cxn modelId="{AD8B2CF8-F3B0-4DE1-B7BC-45F4058CF55E}" type="presParOf" srcId="{7A81322D-7C22-4516-8F85-2107743434EC}" destId="{3165AD1F-D63F-4877-B8D7-CF4044D6EBD9}" srcOrd="1" destOrd="0" presId="urn:microsoft.com/office/officeart/2005/8/layout/vList4"/>
    <dgm:cxn modelId="{9873042F-5AF0-4FA1-B5B9-5A5C37E128C6}" type="presParOf" srcId="{7A81322D-7C22-4516-8F85-2107743434EC}" destId="{59560561-3797-4543-A183-CAE3CA61396E}" srcOrd="2" destOrd="0" presId="urn:microsoft.com/office/officeart/2005/8/layout/vList4"/>
    <dgm:cxn modelId="{B89316D1-1412-4909-A594-A4EDF1B738FE}" type="presParOf" srcId="{97A41234-6CEA-44FB-8F02-D5C6451AF0A8}" destId="{CC6C83B5-100D-4348-9C8F-282F53DA421B}" srcOrd="1" destOrd="0" presId="urn:microsoft.com/office/officeart/2005/8/layout/vList4"/>
    <dgm:cxn modelId="{ADC078DF-946D-44D0-92C9-2216F358D7AC}" type="presParOf" srcId="{97A41234-6CEA-44FB-8F02-D5C6451AF0A8}" destId="{63529FCF-A4E2-4081-A6AE-8E103EFA666F}" srcOrd="2" destOrd="0" presId="urn:microsoft.com/office/officeart/2005/8/layout/vList4"/>
    <dgm:cxn modelId="{EAA7376D-B0A7-45F4-B53A-FCA0383C792C}" type="presParOf" srcId="{63529FCF-A4E2-4081-A6AE-8E103EFA666F}" destId="{E6CE19EF-A8AA-4FA7-BF6D-34C27158C521}" srcOrd="0" destOrd="0" presId="urn:microsoft.com/office/officeart/2005/8/layout/vList4"/>
    <dgm:cxn modelId="{A75DD617-A49B-450B-AC7B-456088220AE0}" type="presParOf" srcId="{63529FCF-A4E2-4081-A6AE-8E103EFA666F}" destId="{050F932B-912B-4EB0-9C9C-15F13AE297C7}" srcOrd="1" destOrd="0" presId="urn:microsoft.com/office/officeart/2005/8/layout/vList4"/>
    <dgm:cxn modelId="{6CB9FCDB-CAB5-4B4F-9879-85EB31B48EE5}" type="presParOf" srcId="{63529FCF-A4E2-4081-A6AE-8E103EFA666F}" destId="{54314DBE-33D9-4917-A1DA-0778A9234092}" srcOrd="2" destOrd="0" presId="urn:microsoft.com/office/officeart/2005/8/layout/vList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D65296F-42BB-4FCF-B5CD-7D3C7B037AA1}" type="doc">
      <dgm:prSet loTypeId="urn:microsoft.com/office/officeart/2005/8/layout/hProcess6" loCatId="process" qsTypeId="urn:microsoft.com/office/officeart/2005/8/quickstyle/simple3" qsCatId="simple" csTypeId="urn:microsoft.com/office/officeart/2005/8/colors/accent4_4" csCatId="accent4" phldr="1"/>
      <dgm:spPr/>
      <dgm:t>
        <a:bodyPr/>
        <a:lstStyle/>
        <a:p>
          <a:endParaRPr lang="ru-RU"/>
        </a:p>
      </dgm:t>
    </dgm:pt>
    <dgm:pt modelId="{452728DE-8B7E-4B61-8CAE-A89B961F92C1}">
      <dgm:prSet phldrT="[Текст]"/>
      <dgm:spPr/>
      <dgm:t>
        <a:bodyPr/>
        <a:lstStyle/>
        <a:p>
          <a:r>
            <a:rPr lang="ru-RU" dirty="0"/>
            <a:t>2016</a:t>
          </a:r>
        </a:p>
      </dgm:t>
    </dgm:pt>
    <dgm:pt modelId="{7354A8A8-7702-4CC8-A5C2-3DE6CDE8EC6C}" type="parTrans" cxnId="{11208041-288F-447E-B1CE-8EF35279D87A}">
      <dgm:prSet/>
      <dgm:spPr/>
      <dgm:t>
        <a:bodyPr/>
        <a:lstStyle/>
        <a:p>
          <a:endParaRPr lang="ru-RU"/>
        </a:p>
      </dgm:t>
    </dgm:pt>
    <dgm:pt modelId="{20355689-5A0D-4A19-9355-400D5A78F4FD}" type="sibTrans" cxnId="{11208041-288F-447E-B1CE-8EF35279D87A}">
      <dgm:prSet/>
      <dgm:spPr/>
      <dgm:t>
        <a:bodyPr/>
        <a:lstStyle/>
        <a:p>
          <a:endParaRPr lang="ru-RU"/>
        </a:p>
      </dgm:t>
    </dgm:pt>
    <dgm:pt modelId="{F3FE721C-34F9-46E6-BF2D-B6DCB0843C54}">
      <dgm:prSet phldrT="[Текст]" custT="1"/>
      <dgm:spPr/>
      <dgm:t>
        <a:bodyPr/>
        <a:lstStyle/>
        <a:p>
          <a:r>
            <a:rPr lang="ru-RU" sz="1800" b="1" dirty="0"/>
            <a:t>886,3 </a:t>
          </a:r>
          <a:r>
            <a:rPr lang="ru-RU" sz="1400" dirty="0" err="1"/>
            <a:t>млн.руб</a:t>
          </a:r>
          <a:r>
            <a:rPr lang="ru-RU" sz="1400" dirty="0"/>
            <a:t>.</a:t>
          </a:r>
        </a:p>
      </dgm:t>
    </dgm:pt>
    <dgm:pt modelId="{7BC5C8A3-1FDD-4D8E-8CFD-99C1A1EB34D9}" type="parTrans" cxnId="{D9C16EFA-AD20-4C4B-BDFF-79223E529B57}">
      <dgm:prSet/>
      <dgm:spPr/>
      <dgm:t>
        <a:bodyPr/>
        <a:lstStyle/>
        <a:p>
          <a:endParaRPr lang="ru-RU"/>
        </a:p>
      </dgm:t>
    </dgm:pt>
    <dgm:pt modelId="{0E1AC308-ED96-4E81-97DA-737E53C8517D}" type="sibTrans" cxnId="{D9C16EFA-AD20-4C4B-BDFF-79223E529B57}">
      <dgm:prSet/>
      <dgm:spPr/>
      <dgm:t>
        <a:bodyPr/>
        <a:lstStyle/>
        <a:p>
          <a:endParaRPr lang="ru-RU"/>
        </a:p>
      </dgm:t>
    </dgm:pt>
    <dgm:pt modelId="{2DAA2883-E6FE-4208-BBB9-CB4E72F865A0}">
      <dgm:prSet phldrT="[Текст]"/>
      <dgm:spPr/>
      <dgm:t>
        <a:bodyPr/>
        <a:lstStyle/>
        <a:p>
          <a:r>
            <a:rPr lang="ru-RU" dirty="0"/>
            <a:t>2017</a:t>
          </a:r>
        </a:p>
      </dgm:t>
    </dgm:pt>
    <dgm:pt modelId="{4EF7B365-6752-450F-B1DC-B82B3D767513}" type="parTrans" cxnId="{8B4CCD37-3EEC-49F3-95E0-31E64CF3BB24}">
      <dgm:prSet/>
      <dgm:spPr/>
      <dgm:t>
        <a:bodyPr/>
        <a:lstStyle/>
        <a:p>
          <a:endParaRPr lang="ru-RU"/>
        </a:p>
      </dgm:t>
    </dgm:pt>
    <dgm:pt modelId="{9DF0FBF0-7920-430F-B6F2-FB1EC62A3D6E}" type="sibTrans" cxnId="{8B4CCD37-3EEC-49F3-95E0-31E64CF3BB24}">
      <dgm:prSet/>
      <dgm:spPr/>
      <dgm:t>
        <a:bodyPr/>
        <a:lstStyle/>
        <a:p>
          <a:endParaRPr lang="ru-RU"/>
        </a:p>
      </dgm:t>
    </dgm:pt>
    <dgm:pt modelId="{AF5FACF5-0D18-4DC4-B934-35123988486E}">
      <dgm:prSet phldrT="[Текст]" custT="1"/>
      <dgm:spPr/>
      <dgm:t>
        <a:bodyPr/>
        <a:lstStyle/>
        <a:p>
          <a:r>
            <a:rPr lang="ru-RU" sz="1800" b="1" dirty="0"/>
            <a:t>962,8 </a:t>
          </a:r>
          <a:r>
            <a:rPr lang="ru-RU" sz="1400" dirty="0" err="1"/>
            <a:t>млн.руб</a:t>
          </a:r>
          <a:r>
            <a:rPr lang="ru-RU" sz="1400" dirty="0"/>
            <a:t>.</a:t>
          </a:r>
        </a:p>
      </dgm:t>
    </dgm:pt>
    <dgm:pt modelId="{1772618E-0F28-4463-BD91-2294DD40EFAD}" type="parTrans" cxnId="{72F7B604-A40B-4CD7-ABC9-EEB0CA2596C1}">
      <dgm:prSet/>
      <dgm:spPr/>
      <dgm:t>
        <a:bodyPr/>
        <a:lstStyle/>
        <a:p>
          <a:endParaRPr lang="ru-RU"/>
        </a:p>
      </dgm:t>
    </dgm:pt>
    <dgm:pt modelId="{299BE9F6-031C-41F7-ABDD-8A66266C0F1F}" type="sibTrans" cxnId="{72F7B604-A40B-4CD7-ABC9-EEB0CA2596C1}">
      <dgm:prSet/>
      <dgm:spPr/>
      <dgm:t>
        <a:bodyPr/>
        <a:lstStyle/>
        <a:p>
          <a:endParaRPr lang="ru-RU"/>
        </a:p>
      </dgm:t>
    </dgm:pt>
    <dgm:pt modelId="{E201A43E-9F73-4AF7-93FC-92411A787D76}">
      <dgm:prSet phldrT="[Текст]" custT="1"/>
      <dgm:spPr/>
      <dgm:t>
        <a:bodyPr/>
        <a:lstStyle/>
        <a:p>
          <a:r>
            <a:rPr lang="ru-RU" sz="1800" b="1" dirty="0"/>
            <a:t>1131,9 </a:t>
          </a:r>
          <a:r>
            <a:rPr lang="ru-RU" sz="1400" dirty="0" err="1"/>
            <a:t>млн.руб</a:t>
          </a:r>
          <a:r>
            <a:rPr lang="ru-RU" sz="1400" dirty="0"/>
            <a:t>.</a:t>
          </a:r>
        </a:p>
      </dgm:t>
    </dgm:pt>
    <dgm:pt modelId="{E3CE8783-A869-4A14-A9F9-1F77D2B0A26B}" type="parTrans" cxnId="{F3D00329-A325-4D9D-A2B6-10C5D26FB0A1}">
      <dgm:prSet/>
      <dgm:spPr/>
      <dgm:t>
        <a:bodyPr/>
        <a:lstStyle/>
        <a:p>
          <a:endParaRPr lang="ru-RU"/>
        </a:p>
      </dgm:t>
    </dgm:pt>
    <dgm:pt modelId="{AAEC7EB9-A61D-4BFD-A92E-98766CD962ED}" type="sibTrans" cxnId="{F3D00329-A325-4D9D-A2B6-10C5D26FB0A1}">
      <dgm:prSet/>
      <dgm:spPr/>
      <dgm:t>
        <a:bodyPr/>
        <a:lstStyle/>
        <a:p>
          <a:endParaRPr lang="ru-RU"/>
        </a:p>
      </dgm:t>
    </dgm:pt>
    <dgm:pt modelId="{4A0A77DA-B2C0-48C8-919E-F88ECD22DDCB}">
      <dgm:prSet phldrT="[Текст]"/>
      <dgm:spPr/>
      <dgm:t>
        <a:bodyPr/>
        <a:lstStyle/>
        <a:p>
          <a:r>
            <a:rPr lang="ru-RU" dirty="0"/>
            <a:t>2018</a:t>
          </a:r>
        </a:p>
      </dgm:t>
    </dgm:pt>
    <dgm:pt modelId="{CC49B754-ECDB-46E2-A3D7-9C6E282ED5A3}" type="sibTrans" cxnId="{179137A6-B152-4DBA-9467-E023A6B0D13E}">
      <dgm:prSet/>
      <dgm:spPr/>
      <dgm:t>
        <a:bodyPr/>
        <a:lstStyle/>
        <a:p>
          <a:endParaRPr lang="ru-RU"/>
        </a:p>
      </dgm:t>
    </dgm:pt>
    <dgm:pt modelId="{4E3D9C84-AC54-4CE8-AA34-09E79701B558}" type="parTrans" cxnId="{179137A6-B152-4DBA-9467-E023A6B0D13E}">
      <dgm:prSet/>
      <dgm:spPr/>
      <dgm:t>
        <a:bodyPr/>
        <a:lstStyle/>
        <a:p>
          <a:endParaRPr lang="ru-RU"/>
        </a:p>
      </dgm:t>
    </dgm:pt>
    <dgm:pt modelId="{EF150C5E-FB8B-4922-9555-86B9CD0CA4C1}">
      <dgm:prSet/>
      <dgm:spPr/>
      <dgm:t>
        <a:bodyPr/>
        <a:lstStyle/>
        <a:p>
          <a:r>
            <a:rPr lang="ru-RU" dirty="0"/>
            <a:t>2019</a:t>
          </a:r>
        </a:p>
      </dgm:t>
    </dgm:pt>
    <dgm:pt modelId="{5184EC5F-AAA4-472F-A5B8-3DF5D60456C8}" type="parTrans" cxnId="{3C06B0C6-1D9A-4D5B-9E5D-D01EA3E05774}">
      <dgm:prSet/>
      <dgm:spPr/>
      <dgm:t>
        <a:bodyPr/>
        <a:lstStyle/>
        <a:p>
          <a:endParaRPr lang="ru-RU"/>
        </a:p>
      </dgm:t>
    </dgm:pt>
    <dgm:pt modelId="{523993BA-BC57-46B2-AD7D-87C6E4B97827}" type="sibTrans" cxnId="{3C06B0C6-1D9A-4D5B-9E5D-D01EA3E05774}">
      <dgm:prSet/>
      <dgm:spPr/>
      <dgm:t>
        <a:bodyPr/>
        <a:lstStyle/>
        <a:p>
          <a:endParaRPr lang="ru-RU"/>
        </a:p>
      </dgm:t>
    </dgm:pt>
    <dgm:pt modelId="{FBA93BCB-1552-4417-9437-0529003A53C2}">
      <dgm:prSet custT="1"/>
      <dgm:spPr/>
      <dgm:t>
        <a:bodyPr/>
        <a:lstStyle/>
        <a:p>
          <a:r>
            <a:rPr lang="ru-RU" sz="1800" b="1" dirty="0"/>
            <a:t>1310,0</a:t>
          </a:r>
          <a:r>
            <a:rPr lang="ru-RU" sz="1400" dirty="0"/>
            <a:t>млн.руб.</a:t>
          </a:r>
        </a:p>
      </dgm:t>
    </dgm:pt>
    <dgm:pt modelId="{894E1B35-DD0A-4087-8D35-A5676A5E094B}" type="parTrans" cxnId="{E28833E0-2C75-4499-B938-8AF5C14D036E}">
      <dgm:prSet/>
      <dgm:spPr/>
      <dgm:t>
        <a:bodyPr/>
        <a:lstStyle/>
        <a:p>
          <a:endParaRPr lang="ru-RU"/>
        </a:p>
      </dgm:t>
    </dgm:pt>
    <dgm:pt modelId="{1C9684CE-E1AD-454D-9C2E-EE1E0E2FFF8B}" type="sibTrans" cxnId="{E28833E0-2C75-4499-B938-8AF5C14D036E}">
      <dgm:prSet/>
      <dgm:spPr/>
      <dgm:t>
        <a:bodyPr/>
        <a:lstStyle/>
        <a:p>
          <a:endParaRPr lang="ru-RU"/>
        </a:p>
      </dgm:t>
    </dgm:pt>
    <dgm:pt modelId="{C140EF6C-3E90-45CD-9F69-751120AE2C79}" type="pres">
      <dgm:prSet presAssocID="{BD65296F-42BB-4FCF-B5CD-7D3C7B037AA1}" presName="theList" presStyleCnt="0">
        <dgm:presLayoutVars>
          <dgm:dir/>
          <dgm:animLvl val="lvl"/>
          <dgm:resizeHandles val="exact"/>
        </dgm:presLayoutVars>
      </dgm:prSet>
      <dgm:spPr/>
      <dgm:t>
        <a:bodyPr/>
        <a:lstStyle/>
        <a:p>
          <a:endParaRPr lang="ru-RU"/>
        </a:p>
      </dgm:t>
    </dgm:pt>
    <dgm:pt modelId="{C1937E31-F1F0-4B93-A96E-915148CCF914}" type="pres">
      <dgm:prSet presAssocID="{452728DE-8B7E-4B61-8CAE-A89B961F92C1}" presName="compNode" presStyleCnt="0"/>
      <dgm:spPr/>
      <dgm:t>
        <a:bodyPr/>
        <a:lstStyle/>
        <a:p>
          <a:endParaRPr lang="ru-RU"/>
        </a:p>
      </dgm:t>
    </dgm:pt>
    <dgm:pt modelId="{0528F074-7FD7-417E-B034-1A3A23644F71}" type="pres">
      <dgm:prSet presAssocID="{452728DE-8B7E-4B61-8CAE-A89B961F92C1}" presName="noGeometry" presStyleCnt="0"/>
      <dgm:spPr/>
      <dgm:t>
        <a:bodyPr/>
        <a:lstStyle/>
        <a:p>
          <a:endParaRPr lang="ru-RU"/>
        </a:p>
      </dgm:t>
    </dgm:pt>
    <dgm:pt modelId="{814F22D6-58A5-41AD-BB73-473209ABE63A}" type="pres">
      <dgm:prSet presAssocID="{452728DE-8B7E-4B61-8CAE-A89B961F92C1}" presName="childTextVisible" presStyleLbl="bgAccFollowNode1" presStyleIdx="0" presStyleCnt="4">
        <dgm:presLayoutVars>
          <dgm:bulletEnabled val="1"/>
        </dgm:presLayoutVars>
      </dgm:prSet>
      <dgm:spPr/>
      <dgm:t>
        <a:bodyPr/>
        <a:lstStyle/>
        <a:p>
          <a:endParaRPr lang="ru-RU"/>
        </a:p>
      </dgm:t>
    </dgm:pt>
    <dgm:pt modelId="{EB3506BB-8734-4763-9009-BD7B74E767E0}" type="pres">
      <dgm:prSet presAssocID="{452728DE-8B7E-4B61-8CAE-A89B961F92C1}" presName="childTextHidden" presStyleLbl="bgAccFollowNode1" presStyleIdx="0" presStyleCnt="4"/>
      <dgm:spPr/>
      <dgm:t>
        <a:bodyPr/>
        <a:lstStyle/>
        <a:p>
          <a:endParaRPr lang="ru-RU"/>
        </a:p>
      </dgm:t>
    </dgm:pt>
    <dgm:pt modelId="{0AFF12F5-5928-41FA-9347-88C039905EFE}" type="pres">
      <dgm:prSet presAssocID="{452728DE-8B7E-4B61-8CAE-A89B961F92C1}" presName="parentText" presStyleLbl="node1" presStyleIdx="0" presStyleCnt="4">
        <dgm:presLayoutVars>
          <dgm:chMax val="1"/>
          <dgm:bulletEnabled val="1"/>
        </dgm:presLayoutVars>
      </dgm:prSet>
      <dgm:spPr/>
      <dgm:t>
        <a:bodyPr/>
        <a:lstStyle/>
        <a:p>
          <a:endParaRPr lang="ru-RU"/>
        </a:p>
      </dgm:t>
    </dgm:pt>
    <dgm:pt modelId="{4EDEE9A4-8F41-42B7-9D95-45A3E816D00E}" type="pres">
      <dgm:prSet presAssocID="{452728DE-8B7E-4B61-8CAE-A89B961F92C1}" presName="aSpace" presStyleCnt="0"/>
      <dgm:spPr/>
      <dgm:t>
        <a:bodyPr/>
        <a:lstStyle/>
        <a:p>
          <a:endParaRPr lang="ru-RU"/>
        </a:p>
      </dgm:t>
    </dgm:pt>
    <dgm:pt modelId="{5A3128D6-0C11-4F95-AEC4-3DAE98213961}" type="pres">
      <dgm:prSet presAssocID="{2DAA2883-E6FE-4208-BBB9-CB4E72F865A0}" presName="compNode" presStyleCnt="0"/>
      <dgm:spPr/>
      <dgm:t>
        <a:bodyPr/>
        <a:lstStyle/>
        <a:p>
          <a:endParaRPr lang="ru-RU"/>
        </a:p>
      </dgm:t>
    </dgm:pt>
    <dgm:pt modelId="{C79EA5C4-66D3-4C14-8F91-AB199750F099}" type="pres">
      <dgm:prSet presAssocID="{2DAA2883-E6FE-4208-BBB9-CB4E72F865A0}" presName="noGeometry" presStyleCnt="0"/>
      <dgm:spPr/>
      <dgm:t>
        <a:bodyPr/>
        <a:lstStyle/>
        <a:p>
          <a:endParaRPr lang="ru-RU"/>
        </a:p>
      </dgm:t>
    </dgm:pt>
    <dgm:pt modelId="{752E1BBC-2F7A-4A12-9716-8356555BD4FA}" type="pres">
      <dgm:prSet presAssocID="{2DAA2883-E6FE-4208-BBB9-CB4E72F865A0}" presName="childTextVisible" presStyleLbl="bgAccFollowNode1" presStyleIdx="1" presStyleCnt="4">
        <dgm:presLayoutVars>
          <dgm:bulletEnabled val="1"/>
        </dgm:presLayoutVars>
      </dgm:prSet>
      <dgm:spPr/>
      <dgm:t>
        <a:bodyPr/>
        <a:lstStyle/>
        <a:p>
          <a:endParaRPr lang="ru-RU"/>
        </a:p>
      </dgm:t>
    </dgm:pt>
    <dgm:pt modelId="{8AFFFFAD-41F0-4E51-A372-4EBCC45F1180}" type="pres">
      <dgm:prSet presAssocID="{2DAA2883-E6FE-4208-BBB9-CB4E72F865A0}" presName="childTextHidden" presStyleLbl="bgAccFollowNode1" presStyleIdx="1" presStyleCnt="4"/>
      <dgm:spPr/>
      <dgm:t>
        <a:bodyPr/>
        <a:lstStyle/>
        <a:p>
          <a:endParaRPr lang="ru-RU"/>
        </a:p>
      </dgm:t>
    </dgm:pt>
    <dgm:pt modelId="{D3B0DC7E-0A16-4EB2-8468-0E14B33A6472}" type="pres">
      <dgm:prSet presAssocID="{2DAA2883-E6FE-4208-BBB9-CB4E72F865A0}" presName="parentText" presStyleLbl="node1" presStyleIdx="1" presStyleCnt="4">
        <dgm:presLayoutVars>
          <dgm:chMax val="1"/>
          <dgm:bulletEnabled val="1"/>
        </dgm:presLayoutVars>
      </dgm:prSet>
      <dgm:spPr/>
      <dgm:t>
        <a:bodyPr/>
        <a:lstStyle/>
        <a:p>
          <a:endParaRPr lang="ru-RU"/>
        </a:p>
      </dgm:t>
    </dgm:pt>
    <dgm:pt modelId="{8CBE2258-2FE1-446F-A440-6B878B0DAB39}" type="pres">
      <dgm:prSet presAssocID="{2DAA2883-E6FE-4208-BBB9-CB4E72F865A0}" presName="aSpace" presStyleCnt="0"/>
      <dgm:spPr/>
      <dgm:t>
        <a:bodyPr/>
        <a:lstStyle/>
        <a:p>
          <a:endParaRPr lang="ru-RU"/>
        </a:p>
      </dgm:t>
    </dgm:pt>
    <dgm:pt modelId="{692B62FC-F50F-4F21-AB67-74A2CE22ED21}" type="pres">
      <dgm:prSet presAssocID="{4A0A77DA-B2C0-48C8-919E-F88ECD22DDCB}" presName="compNode" presStyleCnt="0"/>
      <dgm:spPr/>
      <dgm:t>
        <a:bodyPr/>
        <a:lstStyle/>
        <a:p>
          <a:endParaRPr lang="ru-RU"/>
        </a:p>
      </dgm:t>
    </dgm:pt>
    <dgm:pt modelId="{22222087-A5B4-4102-B9BF-C7D96A57FB98}" type="pres">
      <dgm:prSet presAssocID="{4A0A77DA-B2C0-48C8-919E-F88ECD22DDCB}" presName="noGeometry" presStyleCnt="0"/>
      <dgm:spPr/>
      <dgm:t>
        <a:bodyPr/>
        <a:lstStyle/>
        <a:p>
          <a:endParaRPr lang="ru-RU"/>
        </a:p>
      </dgm:t>
    </dgm:pt>
    <dgm:pt modelId="{E3B6DF5E-D191-4EC0-A4A0-E13008F82B94}" type="pres">
      <dgm:prSet presAssocID="{4A0A77DA-B2C0-48C8-919E-F88ECD22DDCB}" presName="childTextVisible" presStyleLbl="bgAccFollowNode1" presStyleIdx="2" presStyleCnt="4">
        <dgm:presLayoutVars>
          <dgm:bulletEnabled val="1"/>
        </dgm:presLayoutVars>
      </dgm:prSet>
      <dgm:spPr/>
      <dgm:t>
        <a:bodyPr/>
        <a:lstStyle/>
        <a:p>
          <a:endParaRPr lang="ru-RU"/>
        </a:p>
      </dgm:t>
    </dgm:pt>
    <dgm:pt modelId="{824ADF06-6C85-4DF7-922C-AC95214C9F64}" type="pres">
      <dgm:prSet presAssocID="{4A0A77DA-B2C0-48C8-919E-F88ECD22DDCB}" presName="childTextHidden" presStyleLbl="bgAccFollowNode1" presStyleIdx="2" presStyleCnt="4"/>
      <dgm:spPr/>
      <dgm:t>
        <a:bodyPr/>
        <a:lstStyle/>
        <a:p>
          <a:endParaRPr lang="ru-RU"/>
        </a:p>
      </dgm:t>
    </dgm:pt>
    <dgm:pt modelId="{BEE8FB58-7CB9-478D-B340-2CF3FF0543EE}" type="pres">
      <dgm:prSet presAssocID="{4A0A77DA-B2C0-48C8-919E-F88ECD22DDCB}" presName="parentText" presStyleLbl="node1" presStyleIdx="2" presStyleCnt="4">
        <dgm:presLayoutVars>
          <dgm:chMax val="1"/>
          <dgm:bulletEnabled val="1"/>
        </dgm:presLayoutVars>
      </dgm:prSet>
      <dgm:spPr/>
      <dgm:t>
        <a:bodyPr/>
        <a:lstStyle/>
        <a:p>
          <a:endParaRPr lang="ru-RU"/>
        </a:p>
      </dgm:t>
    </dgm:pt>
    <dgm:pt modelId="{187E5E00-C3CD-4905-98BF-A85835FF9F90}" type="pres">
      <dgm:prSet presAssocID="{4A0A77DA-B2C0-48C8-919E-F88ECD22DDCB}" presName="aSpace" presStyleCnt="0"/>
      <dgm:spPr/>
      <dgm:t>
        <a:bodyPr/>
        <a:lstStyle/>
        <a:p>
          <a:endParaRPr lang="ru-RU"/>
        </a:p>
      </dgm:t>
    </dgm:pt>
    <dgm:pt modelId="{78A12A19-E8A4-4043-B4B5-835E1FE0D6C7}" type="pres">
      <dgm:prSet presAssocID="{EF150C5E-FB8B-4922-9555-86B9CD0CA4C1}" presName="compNode" presStyleCnt="0"/>
      <dgm:spPr/>
      <dgm:t>
        <a:bodyPr/>
        <a:lstStyle/>
        <a:p>
          <a:endParaRPr lang="ru-RU"/>
        </a:p>
      </dgm:t>
    </dgm:pt>
    <dgm:pt modelId="{581FC3AE-9A4E-48C9-9B26-0479174DB8D5}" type="pres">
      <dgm:prSet presAssocID="{EF150C5E-FB8B-4922-9555-86B9CD0CA4C1}" presName="noGeometry" presStyleCnt="0"/>
      <dgm:spPr/>
      <dgm:t>
        <a:bodyPr/>
        <a:lstStyle/>
        <a:p>
          <a:endParaRPr lang="ru-RU"/>
        </a:p>
      </dgm:t>
    </dgm:pt>
    <dgm:pt modelId="{4FA59E9F-AD09-46FD-8970-475AC6161B8F}" type="pres">
      <dgm:prSet presAssocID="{EF150C5E-FB8B-4922-9555-86B9CD0CA4C1}" presName="childTextVisible" presStyleLbl="bgAccFollowNode1" presStyleIdx="3" presStyleCnt="4">
        <dgm:presLayoutVars>
          <dgm:bulletEnabled val="1"/>
        </dgm:presLayoutVars>
      </dgm:prSet>
      <dgm:spPr/>
      <dgm:t>
        <a:bodyPr/>
        <a:lstStyle/>
        <a:p>
          <a:endParaRPr lang="ru-RU"/>
        </a:p>
      </dgm:t>
    </dgm:pt>
    <dgm:pt modelId="{E7D56DBA-34DB-4512-BC31-65CB944DC210}" type="pres">
      <dgm:prSet presAssocID="{EF150C5E-FB8B-4922-9555-86B9CD0CA4C1}" presName="childTextHidden" presStyleLbl="bgAccFollowNode1" presStyleIdx="3" presStyleCnt="4"/>
      <dgm:spPr/>
      <dgm:t>
        <a:bodyPr/>
        <a:lstStyle/>
        <a:p>
          <a:endParaRPr lang="ru-RU"/>
        </a:p>
      </dgm:t>
    </dgm:pt>
    <dgm:pt modelId="{5B6DE634-8C33-49A2-968E-40DA6DBA0067}" type="pres">
      <dgm:prSet presAssocID="{EF150C5E-FB8B-4922-9555-86B9CD0CA4C1}" presName="parentText" presStyleLbl="node1" presStyleIdx="3" presStyleCnt="4">
        <dgm:presLayoutVars>
          <dgm:chMax val="1"/>
          <dgm:bulletEnabled val="1"/>
        </dgm:presLayoutVars>
      </dgm:prSet>
      <dgm:spPr/>
      <dgm:t>
        <a:bodyPr/>
        <a:lstStyle/>
        <a:p>
          <a:endParaRPr lang="ru-RU"/>
        </a:p>
      </dgm:t>
    </dgm:pt>
  </dgm:ptLst>
  <dgm:cxnLst>
    <dgm:cxn modelId="{5DA1E52B-0A04-4504-87AD-7CEEB3A3AB6C}" type="presOf" srcId="{452728DE-8B7E-4B61-8CAE-A89B961F92C1}" destId="{0AFF12F5-5928-41FA-9347-88C039905EFE}" srcOrd="0" destOrd="0" presId="urn:microsoft.com/office/officeart/2005/8/layout/hProcess6"/>
    <dgm:cxn modelId="{6FD655CD-72FB-495A-BF2A-652DC95D203B}" type="presOf" srcId="{2DAA2883-E6FE-4208-BBB9-CB4E72F865A0}" destId="{D3B0DC7E-0A16-4EB2-8468-0E14B33A6472}" srcOrd="0" destOrd="0" presId="urn:microsoft.com/office/officeart/2005/8/layout/hProcess6"/>
    <dgm:cxn modelId="{80539C69-0C27-4071-B9D2-5ABAA339C6F4}" type="presOf" srcId="{BD65296F-42BB-4FCF-B5CD-7D3C7B037AA1}" destId="{C140EF6C-3E90-45CD-9F69-751120AE2C79}" srcOrd="0" destOrd="0" presId="urn:microsoft.com/office/officeart/2005/8/layout/hProcess6"/>
    <dgm:cxn modelId="{D9C16EFA-AD20-4C4B-BDFF-79223E529B57}" srcId="{452728DE-8B7E-4B61-8CAE-A89B961F92C1}" destId="{F3FE721C-34F9-46E6-BF2D-B6DCB0843C54}" srcOrd="0" destOrd="0" parTransId="{7BC5C8A3-1FDD-4D8E-8CFD-99C1A1EB34D9}" sibTransId="{0E1AC308-ED96-4E81-97DA-737E53C8517D}"/>
    <dgm:cxn modelId="{2E35EFB0-257D-4356-9020-887CF25ACBA5}" type="presOf" srcId="{EF150C5E-FB8B-4922-9555-86B9CD0CA4C1}" destId="{5B6DE634-8C33-49A2-968E-40DA6DBA0067}" srcOrd="0" destOrd="0" presId="urn:microsoft.com/office/officeart/2005/8/layout/hProcess6"/>
    <dgm:cxn modelId="{561A2C80-AFBF-4ACC-975F-C2CA7534A497}" type="presOf" srcId="{E201A43E-9F73-4AF7-93FC-92411A787D76}" destId="{E3B6DF5E-D191-4EC0-A4A0-E13008F82B94}" srcOrd="0" destOrd="0" presId="urn:microsoft.com/office/officeart/2005/8/layout/hProcess6"/>
    <dgm:cxn modelId="{11208041-288F-447E-B1CE-8EF35279D87A}" srcId="{BD65296F-42BB-4FCF-B5CD-7D3C7B037AA1}" destId="{452728DE-8B7E-4B61-8CAE-A89B961F92C1}" srcOrd="0" destOrd="0" parTransId="{7354A8A8-7702-4CC8-A5C2-3DE6CDE8EC6C}" sibTransId="{20355689-5A0D-4A19-9355-400D5A78F4FD}"/>
    <dgm:cxn modelId="{72F7B604-A40B-4CD7-ABC9-EEB0CA2596C1}" srcId="{2DAA2883-E6FE-4208-BBB9-CB4E72F865A0}" destId="{AF5FACF5-0D18-4DC4-B934-35123988486E}" srcOrd="0" destOrd="0" parTransId="{1772618E-0F28-4463-BD91-2294DD40EFAD}" sibTransId="{299BE9F6-031C-41F7-ABDD-8A66266C0F1F}"/>
    <dgm:cxn modelId="{14BE8C54-6BEB-4F92-9126-CA014E765A98}" type="presOf" srcId="{F3FE721C-34F9-46E6-BF2D-B6DCB0843C54}" destId="{814F22D6-58A5-41AD-BB73-473209ABE63A}" srcOrd="0" destOrd="0" presId="urn:microsoft.com/office/officeart/2005/8/layout/hProcess6"/>
    <dgm:cxn modelId="{E28833E0-2C75-4499-B938-8AF5C14D036E}" srcId="{EF150C5E-FB8B-4922-9555-86B9CD0CA4C1}" destId="{FBA93BCB-1552-4417-9437-0529003A53C2}" srcOrd="0" destOrd="0" parTransId="{894E1B35-DD0A-4087-8D35-A5676A5E094B}" sibTransId="{1C9684CE-E1AD-454D-9C2E-EE1E0E2FFF8B}"/>
    <dgm:cxn modelId="{C2ED1E26-4C15-4E66-A81A-9AC78B8CFD36}" type="presOf" srcId="{AF5FACF5-0D18-4DC4-B934-35123988486E}" destId="{8AFFFFAD-41F0-4E51-A372-4EBCC45F1180}" srcOrd="1" destOrd="0" presId="urn:microsoft.com/office/officeart/2005/8/layout/hProcess6"/>
    <dgm:cxn modelId="{179137A6-B152-4DBA-9467-E023A6B0D13E}" srcId="{BD65296F-42BB-4FCF-B5CD-7D3C7B037AA1}" destId="{4A0A77DA-B2C0-48C8-919E-F88ECD22DDCB}" srcOrd="2" destOrd="0" parTransId="{4E3D9C84-AC54-4CE8-AA34-09E79701B558}" sibTransId="{CC49B754-ECDB-46E2-A3D7-9C6E282ED5A3}"/>
    <dgm:cxn modelId="{94A8CF59-5E19-4919-B4C3-EEA9F7853005}" type="presOf" srcId="{E201A43E-9F73-4AF7-93FC-92411A787D76}" destId="{824ADF06-6C85-4DF7-922C-AC95214C9F64}" srcOrd="1" destOrd="0" presId="urn:microsoft.com/office/officeart/2005/8/layout/hProcess6"/>
    <dgm:cxn modelId="{84349FF6-187B-47BF-A533-E5B51BE6FCB3}" type="presOf" srcId="{F3FE721C-34F9-46E6-BF2D-B6DCB0843C54}" destId="{EB3506BB-8734-4763-9009-BD7B74E767E0}" srcOrd="1" destOrd="0" presId="urn:microsoft.com/office/officeart/2005/8/layout/hProcess6"/>
    <dgm:cxn modelId="{32A92703-B1A1-49AA-9003-03ADE73F2ED1}" type="presOf" srcId="{FBA93BCB-1552-4417-9437-0529003A53C2}" destId="{4FA59E9F-AD09-46FD-8970-475AC6161B8F}" srcOrd="0" destOrd="0" presId="urn:microsoft.com/office/officeart/2005/8/layout/hProcess6"/>
    <dgm:cxn modelId="{6AF7CC80-5A98-4710-B1E0-4838264B6AAE}" type="presOf" srcId="{4A0A77DA-B2C0-48C8-919E-F88ECD22DDCB}" destId="{BEE8FB58-7CB9-478D-B340-2CF3FF0543EE}" srcOrd="0" destOrd="0" presId="urn:microsoft.com/office/officeart/2005/8/layout/hProcess6"/>
    <dgm:cxn modelId="{3C06B0C6-1D9A-4D5B-9E5D-D01EA3E05774}" srcId="{BD65296F-42BB-4FCF-B5CD-7D3C7B037AA1}" destId="{EF150C5E-FB8B-4922-9555-86B9CD0CA4C1}" srcOrd="3" destOrd="0" parTransId="{5184EC5F-AAA4-472F-A5B8-3DF5D60456C8}" sibTransId="{523993BA-BC57-46B2-AD7D-87C6E4B97827}"/>
    <dgm:cxn modelId="{850D176B-D1F0-4E9E-A5FC-0C8B142DD283}" type="presOf" srcId="{AF5FACF5-0D18-4DC4-B934-35123988486E}" destId="{752E1BBC-2F7A-4A12-9716-8356555BD4FA}" srcOrd="0" destOrd="0" presId="urn:microsoft.com/office/officeart/2005/8/layout/hProcess6"/>
    <dgm:cxn modelId="{F3D00329-A325-4D9D-A2B6-10C5D26FB0A1}" srcId="{4A0A77DA-B2C0-48C8-919E-F88ECD22DDCB}" destId="{E201A43E-9F73-4AF7-93FC-92411A787D76}" srcOrd="0" destOrd="0" parTransId="{E3CE8783-A869-4A14-A9F9-1F77D2B0A26B}" sibTransId="{AAEC7EB9-A61D-4BFD-A92E-98766CD962ED}"/>
    <dgm:cxn modelId="{8B4CCD37-3EEC-49F3-95E0-31E64CF3BB24}" srcId="{BD65296F-42BB-4FCF-B5CD-7D3C7B037AA1}" destId="{2DAA2883-E6FE-4208-BBB9-CB4E72F865A0}" srcOrd="1" destOrd="0" parTransId="{4EF7B365-6752-450F-B1DC-B82B3D767513}" sibTransId="{9DF0FBF0-7920-430F-B6F2-FB1EC62A3D6E}"/>
    <dgm:cxn modelId="{1CB874EB-591D-4E61-A25D-739491195E31}" type="presOf" srcId="{FBA93BCB-1552-4417-9437-0529003A53C2}" destId="{E7D56DBA-34DB-4512-BC31-65CB944DC210}" srcOrd="1" destOrd="0" presId="urn:microsoft.com/office/officeart/2005/8/layout/hProcess6"/>
    <dgm:cxn modelId="{DF6FA24E-863A-477E-9235-82C24F07841E}" type="presParOf" srcId="{C140EF6C-3E90-45CD-9F69-751120AE2C79}" destId="{C1937E31-F1F0-4B93-A96E-915148CCF914}" srcOrd="0" destOrd="0" presId="urn:microsoft.com/office/officeart/2005/8/layout/hProcess6"/>
    <dgm:cxn modelId="{F9336DBC-C740-41B5-B7D2-959065B2991B}" type="presParOf" srcId="{C1937E31-F1F0-4B93-A96E-915148CCF914}" destId="{0528F074-7FD7-417E-B034-1A3A23644F71}" srcOrd="0" destOrd="0" presId="urn:microsoft.com/office/officeart/2005/8/layout/hProcess6"/>
    <dgm:cxn modelId="{11274ADB-70FD-42DE-8B8B-7390FA53C838}" type="presParOf" srcId="{C1937E31-F1F0-4B93-A96E-915148CCF914}" destId="{814F22D6-58A5-41AD-BB73-473209ABE63A}" srcOrd="1" destOrd="0" presId="urn:microsoft.com/office/officeart/2005/8/layout/hProcess6"/>
    <dgm:cxn modelId="{EB3B5B2C-3AB6-4A0E-AF5C-BA5D8BE44954}" type="presParOf" srcId="{C1937E31-F1F0-4B93-A96E-915148CCF914}" destId="{EB3506BB-8734-4763-9009-BD7B74E767E0}" srcOrd="2" destOrd="0" presId="urn:microsoft.com/office/officeart/2005/8/layout/hProcess6"/>
    <dgm:cxn modelId="{176BDBAC-05BD-48CB-976C-73D3070C5D49}" type="presParOf" srcId="{C1937E31-F1F0-4B93-A96E-915148CCF914}" destId="{0AFF12F5-5928-41FA-9347-88C039905EFE}" srcOrd="3" destOrd="0" presId="urn:microsoft.com/office/officeart/2005/8/layout/hProcess6"/>
    <dgm:cxn modelId="{899FA1AD-427A-4FA2-A461-19CDB8CE814B}" type="presParOf" srcId="{C140EF6C-3E90-45CD-9F69-751120AE2C79}" destId="{4EDEE9A4-8F41-42B7-9D95-45A3E816D00E}" srcOrd="1" destOrd="0" presId="urn:microsoft.com/office/officeart/2005/8/layout/hProcess6"/>
    <dgm:cxn modelId="{2F8EAAE9-A2DF-45E6-A1A5-38900FBD3BD1}" type="presParOf" srcId="{C140EF6C-3E90-45CD-9F69-751120AE2C79}" destId="{5A3128D6-0C11-4F95-AEC4-3DAE98213961}" srcOrd="2" destOrd="0" presId="urn:microsoft.com/office/officeart/2005/8/layout/hProcess6"/>
    <dgm:cxn modelId="{AF5AAE54-9BA9-4A5A-888C-2397606DF78D}" type="presParOf" srcId="{5A3128D6-0C11-4F95-AEC4-3DAE98213961}" destId="{C79EA5C4-66D3-4C14-8F91-AB199750F099}" srcOrd="0" destOrd="0" presId="urn:microsoft.com/office/officeart/2005/8/layout/hProcess6"/>
    <dgm:cxn modelId="{CEDD03C2-2505-4D6F-94DD-CE37489408D3}" type="presParOf" srcId="{5A3128D6-0C11-4F95-AEC4-3DAE98213961}" destId="{752E1BBC-2F7A-4A12-9716-8356555BD4FA}" srcOrd="1" destOrd="0" presId="urn:microsoft.com/office/officeart/2005/8/layout/hProcess6"/>
    <dgm:cxn modelId="{02A37069-4A1D-4112-A4E9-9408CCAD1DAA}" type="presParOf" srcId="{5A3128D6-0C11-4F95-AEC4-3DAE98213961}" destId="{8AFFFFAD-41F0-4E51-A372-4EBCC45F1180}" srcOrd="2" destOrd="0" presId="urn:microsoft.com/office/officeart/2005/8/layout/hProcess6"/>
    <dgm:cxn modelId="{834FB6CA-9D57-4174-A696-7E44CA1DF529}" type="presParOf" srcId="{5A3128D6-0C11-4F95-AEC4-3DAE98213961}" destId="{D3B0DC7E-0A16-4EB2-8468-0E14B33A6472}" srcOrd="3" destOrd="0" presId="urn:microsoft.com/office/officeart/2005/8/layout/hProcess6"/>
    <dgm:cxn modelId="{840F330C-3BB8-41FE-8A9C-3E0CCD88C328}" type="presParOf" srcId="{C140EF6C-3E90-45CD-9F69-751120AE2C79}" destId="{8CBE2258-2FE1-446F-A440-6B878B0DAB39}" srcOrd="3" destOrd="0" presId="urn:microsoft.com/office/officeart/2005/8/layout/hProcess6"/>
    <dgm:cxn modelId="{88704B95-4C4F-4191-A59F-91A7B6E0E694}" type="presParOf" srcId="{C140EF6C-3E90-45CD-9F69-751120AE2C79}" destId="{692B62FC-F50F-4F21-AB67-74A2CE22ED21}" srcOrd="4" destOrd="0" presId="urn:microsoft.com/office/officeart/2005/8/layout/hProcess6"/>
    <dgm:cxn modelId="{0CE8086D-AD43-4576-9BC5-BF5E68B36E86}" type="presParOf" srcId="{692B62FC-F50F-4F21-AB67-74A2CE22ED21}" destId="{22222087-A5B4-4102-B9BF-C7D96A57FB98}" srcOrd="0" destOrd="0" presId="urn:microsoft.com/office/officeart/2005/8/layout/hProcess6"/>
    <dgm:cxn modelId="{4F50DD4C-5EA7-4F53-BA02-446436056CA6}" type="presParOf" srcId="{692B62FC-F50F-4F21-AB67-74A2CE22ED21}" destId="{E3B6DF5E-D191-4EC0-A4A0-E13008F82B94}" srcOrd="1" destOrd="0" presId="urn:microsoft.com/office/officeart/2005/8/layout/hProcess6"/>
    <dgm:cxn modelId="{82131B62-036D-4306-9130-E9375A303BAE}" type="presParOf" srcId="{692B62FC-F50F-4F21-AB67-74A2CE22ED21}" destId="{824ADF06-6C85-4DF7-922C-AC95214C9F64}" srcOrd="2" destOrd="0" presId="urn:microsoft.com/office/officeart/2005/8/layout/hProcess6"/>
    <dgm:cxn modelId="{6A285F7A-AB1E-469E-9AB2-90AED94A9143}" type="presParOf" srcId="{692B62FC-F50F-4F21-AB67-74A2CE22ED21}" destId="{BEE8FB58-7CB9-478D-B340-2CF3FF0543EE}" srcOrd="3" destOrd="0" presId="urn:microsoft.com/office/officeart/2005/8/layout/hProcess6"/>
    <dgm:cxn modelId="{D4CA55EE-2FFE-4C4A-B044-80280FD4F71D}" type="presParOf" srcId="{C140EF6C-3E90-45CD-9F69-751120AE2C79}" destId="{187E5E00-C3CD-4905-98BF-A85835FF9F90}" srcOrd="5" destOrd="0" presId="urn:microsoft.com/office/officeart/2005/8/layout/hProcess6"/>
    <dgm:cxn modelId="{9DAB3936-7EC5-4610-BD8D-8406C5E21934}" type="presParOf" srcId="{C140EF6C-3E90-45CD-9F69-751120AE2C79}" destId="{78A12A19-E8A4-4043-B4B5-835E1FE0D6C7}" srcOrd="6" destOrd="0" presId="urn:microsoft.com/office/officeart/2005/8/layout/hProcess6"/>
    <dgm:cxn modelId="{2E1C90C8-C308-4E8F-AEA6-A6A7CB0A0286}" type="presParOf" srcId="{78A12A19-E8A4-4043-B4B5-835E1FE0D6C7}" destId="{581FC3AE-9A4E-48C9-9B26-0479174DB8D5}" srcOrd="0" destOrd="0" presId="urn:microsoft.com/office/officeart/2005/8/layout/hProcess6"/>
    <dgm:cxn modelId="{1E753199-A3B1-4679-ABDC-74ED3D4AAC23}" type="presParOf" srcId="{78A12A19-E8A4-4043-B4B5-835E1FE0D6C7}" destId="{4FA59E9F-AD09-46FD-8970-475AC6161B8F}" srcOrd="1" destOrd="0" presId="urn:microsoft.com/office/officeart/2005/8/layout/hProcess6"/>
    <dgm:cxn modelId="{4F3456F1-1340-47FC-8B7C-E6A5598C8C30}" type="presParOf" srcId="{78A12A19-E8A4-4043-B4B5-835E1FE0D6C7}" destId="{E7D56DBA-34DB-4512-BC31-65CB944DC210}" srcOrd="2" destOrd="0" presId="urn:microsoft.com/office/officeart/2005/8/layout/hProcess6"/>
    <dgm:cxn modelId="{193B2066-CF88-4296-A0B1-7B633C08EDCE}" type="presParOf" srcId="{78A12A19-E8A4-4043-B4B5-835E1FE0D6C7}" destId="{5B6DE634-8C33-49A2-968E-40DA6DBA0067}" srcOrd="3" destOrd="0" presId="urn:microsoft.com/office/officeart/2005/8/layout/hProcess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46865F3-C122-44A5-9ED3-7F2A98257BFB}" type="doc">
      <dgm:prSet loTypeId="urn:microsoft.com/office/officeart/2005/8/layout/gear1" loCatId="relationship" qsTypeId="urn:microsoft.com/office/officeart/2005/8/quickstyle/simple1" qsCatId="simple" csTypeId="urn:microsoft.com/office/officeart/2005/8/colors/accent1_2" csCatId="accent1" phldr="1"/>
      <dgm:spPr/>
    </dgm:pt>
    <dgm:pt modelId="{17A7649E-1794-48E3-B294-3A90987F911B}">
      <dgm:prSet phldrT="[Текст]" custT="1"/>
      <dgm:spPr>
        <a:solidFill>
          <a:schemeClr val="bg2">
            <a:lumMod val="90000"/>
          </a:schemeClr>
        </a:solidFill>
        <a:ln>
          <a:solidFill>
            <a:schemeClr val="accent3">
              <a:lumMod val="75000"/>
            </a:schemeClr>
          </a:solidFill>
        </a:ln>
      </dgm:spPr>
      <dgm:t>
        <a:bodyPr/>
        <a:lstStyle/>
        <a:p>
          <a:r>
            <a:rPr lang="ru-RU" sz="1100" b="1" dirty="0">
              <a:solidFill>
                <a:schemeClr val="tx2">
                  <a:lumMod val="75000"/>
                </a:schemeClr>
              </a:solidFill>
              <a:latin typeface="Times New Roman" panose="02020603050405020304" pitchFamily="18" charset="0"/>
              <a:cs typeface="Times New Roman" panose="02020603050405020304" pitchFamily="18" charset="0"/>
            </a:rPr>
            <a:t>Бюджет муниципального района –  </a:t>
          </a:r>
          <a:r>
            <a:rPr lang="ru-RU" sz="1100" b="1" dirty="0" smtClean="0">
              <a:solidFill>
                <a:schemeClr val="tx2">
                  <a:lumMod val="75000"/>
                </a:schemeClr>
              </a:solidFill>
              <a:latin typeface="Times New Roman" panose="02020603050405020304" pitchFamily="18" charset="0"/>
              <a:cs typeface="Times New Roman" panose="02020603050405020304" pitchFamily="18" charset="0"/>
            </a:rPr>
            <a:t>1 762,0 </a:t>
          </a:r>
          <a:r>
            <a:rPr lang="ru-RU" sz="1100" b="1" dirty="0">
              <a:solidFill>
                <a:schemeClr val="tx2">
                  <a:lumMod val="75000"/>
                </a:schemeClr>
              </a:solidFill>
              <a:latin typeface="Times New Roman" panose="02020603050405020304" pitchFamily="18" charset="0"/>
              <a:cs typeface="Times New Roman" panose="02020603050405020304" pitchFamily="18" charset="0"/>
            </a:rPr>
            <a:t>млн. руб.</a:t>
          </a:r>
        </a:p>
      </dgm:t>
    </dgm:pt>
    <dgm:pt modelId="{D6E9EAA7-88EC-4130-9E3C-6C111685486B}" type="parTrans" cxnId="{30E219FF-6F46-4CFE-8A55-C93F70EEB9F2}">
      <dgm:prSet/>
      <dgm:spPr/>
      <dgm:t>
        <a:bodyPr/>
        <a:lstStyle/>
        <a:p>
          <a:endParaRPr lang="ru-RU"/>
        </a:p>
      </dgm:t>
    </dgm:pt>
    <dgm:pt modelId="{AED270F7-1CC5-46C9-A13A-135641E10CAB}" type="sibTrans" cxnId="{30E219FF-6F46-4CFE-8A55-C93F70EEB9F2}">
      <dgm:prSet/>
      <dgm:spPr/>
      <dgm:t>
        <a:bodyPr/>
        <a:lstStyle/>
        <a:p>
          <a:endParaRPr lang="ru-RU" baseline="0">
            <a:solidFill>
              <a:schemeClr val="bg1"/>
            </a:solidFill>
          </a:endParaRPr>
        </a:p>
      </dgm:t>
    </dgm:pt>
    <dgm:pt modelId="{84A0F5DD-2554-43B5-BE37-2E8CD87BF379}">
      <dgm:prSet phldrT="[Текст]"/>
      <dgm:spPr>
        <a:solidFill>
          <a:schemeClr val="accent1">
            <a:lumMod val="40000"/>
            <a:lumOff val="60000"/>
          </a:schemeClr>
        </a:solidFill>
        <a:ln>
          <a:solidFill>
            <a:schemeClr val="accent3">
              <a:lumMod val="75000"/>
            </a:schemeClr>
          </a:solidFill>
        </a:ln>
      </dgm:spPr>
      <dgm:t>
        <a:bodyPr/>
        <a:lstStyle/>
        <a:p>
          <a:r>
            <a:rPr lang="ru-RU" b="1" dirty="0">
              <a:solidFill>
                <a:schemeClr val="tx2">
                  <a:lumMod val="75000"/>
                </a:schemeClr>
              </a:solidFill>
              <a:latin typeface="Times New Roman" panose="02020603050405020304" pitchFamily="18" charset="0"/>
              <a:cs typeface="Times New Roman" panose="02020603050405020304" pitchFamily="18" charset="0"/>
            </a:rPr>
            <a:t>Бюджет городского поселения – </a:t>
          </a:r>
          <a:r>
            <a:rPr lang="ru-RU" b="1" dirty="0" smtClean="0">
              <a:solidFill>
                <a:schemeClr val="tx2">
                  <a:lumMod val="75000"/>
                </a:schemeClr>
              </a:solidFill>
              <a:latin typeface="Times New Roman" panose="02020603050405020304" pitchFamily="18" charset="0"/>
              <a:cs typeface="Times New Roman" panose="02020603050405020304" pitchFamily="18" charset="0"/>
            </a:rPr>
            <a:t>262,2 </a:t>
          </a:r>
          <a:r>
            <a:rPr lang="ru-RU" b="1" dirty="0">
              <a:solidFill>
                <a:schemeClr val="tx2">
                  <a:lumMod val="75000"/>
                </a:schemeClr>
              </a:solidFill>
              <a:latin typeface="Times New Roman" panose="02020603050405020304" pitchFamily="18" charset="0"/>
              <a:cs typeface="Times New Roman" panose="02020603050405020304" pitchFamily="18" charset="0"/>
            </a:rPr>
            <a:t>млн. руб</a:t>
          </a:r>
          <a:r>
            <a:rPr lang="ru-RU" b="1" dirty="0">
              <a:solidFill>
                <a:schemeClr val="bg1"/>
              </a:solidFill>
              <a:latin typeface="Times New Roman" panose="02020603050405020304" pitchFamily="18" charset="0"/>
              <a:cs typeface="Times New Roman" panose="02020603050405020304" pitchFamily="18" charset="0"/>
            </a:rPr>
            <a:t>.</a:t>
          </a:r>
        </a:p>
      </dgm:t>
    </dgm:pt>
    <dgm:pt modelId="{79AF0241-D3B6-446B-92F1-AECB44CB0B6B}" type="parTrans" cxnId="{23EAA636-FB4F-4146-AE21-E23917AA1AE7}">
      <dgm:prSet/>
      <dgm:spPr/>
      <dgm:t>
        <a:bodyPr/>
        <a:lstStyle/>
        <a:p>
          <a:endParaRPr lang="ru-RU"/>
        </a:p>
      </dgm:t>
    </dgm:pt>
    <dgm:pt modelId="{F803A08B-FF85-4CC1-A54E-559D381AD78E}" type="sibTrans" cxnId="{23EAA636-FB4F-4146-AE21-E23917AA1AE7}">
      <dgm:prSet/>
      <dgm:spPr/>
      <dgm:t>
        <a:bodyPr/>
        <a:lstStyle/>
        <a:p>
          <a:endParaRPr lang="ru-RU"/>
        </a:p>
      </dgm:t>
    </dgm:pt>
    <dgm:pt modelId="{27EAC371-E3E6-421B-88B4-C1687F985A49}">
      <dgm:prSet phldrT="[Текст]"/>
      <dgm:spPr>
        <a:solidFill>
          <a:schemeClr val="tx2">
            <a:lumMod val="20000"/>
            <a:lumOff val="80000"/>
          </a:schemeClr>
        </a:solidFill>
        <a:ln>
          <a:solidFill>
            <a:schemeClr val="accent3">
              <a:lumMod val="75000"/>
            </a:schemeClr>
          </a:solidFill>
        </a:ln>
      </dgm:spPr>
      <dgm:t>
        <a:bodyPr/>
        <a:lstStyle/>
        <a:p>
          <a:r>
            <a:rPr lang="ru-RU" b="1" dirty="0">
              <a:solidFill>
                <a:schemeClr val="tx2">
                  <a:lumMod val="75000"/>
                </a:schemeClr>
              </a:solidFill>
              <a:latin typeface="Times New Roman" panose="02020603050405020304" pitchFamily="18" charset="0"/>
              <a:cs typeface="Times New Roman" panose="02020603050405020304" pitchFamily="18" charset="0"/>
            </a:rPr>
            <a:t>Бюджеты сельских поселений – </a:t>
          </a:r>
          <a:r>
            <a:rPr lang="ru-RU" b="1" dirty="0" smtClean="0">
              <a:solidFill>
                <a:schemeClr val="tx2">
                  <a:lumMod val="75000"/>
                </a:schemeClr>
              </a:solidFill>
              <a:latin typeface="Times New Roman" panose="02020603050405020304" pitchFamily="18" charset="0"/>
              <a:cs typeface="Times New Roman" panose="02020603050405020304" pitchFamily="18" charset="0"/>
            </a:rPr>
            <a:t>147,7 </a:t>
          </a:r>
          <a:r>
            <a:rPr lang="ru-RU" b="1" dirty="0">
              <a:solidFill>
                <a:schemeClr val="tx2">
                  <a:lumMod val="75000"/>
                </a:schemeClr>
              </a:solidFill>
              <a:latin typeface="Times New Roman" panose="02020603050405020304" pitchFamily="18" charset="0"/>
              <a:cs typeface="Times New Roman" panose="02020603050405020304" pitchFamily="18" charset="0"/>
            </a:rPr>
            <a:t>млн. руб.</a:t>
          </a:r>
        </a:p>
      </dgm:t>
    </dgm:pt>
    <dgm:pt modelId="{7F9605B4-8200-4477-8696-227BE7F64886}" type="parTrans" cxnId="{DB9164C9-BAD6-4069-BC5C-893DF94CACA0}">
      <dgm:prSet/>
      <dgm:spPr/>
      <dgm:t>
        <a:bodyPr/>
        <a:lstStyle/>
        <a:p>
          <a:endParaRPr lang="ru-RU"/>
        </a:p>
      </dgm:t>
    </dgm:pt>
    <dgm:pt modelId="{029CC9AE-987C-43EC-BC3E-28E45F3484D7}" type="sibTrans" cxnId="{DB9164C9-BAD6-4069-BC5C-893DF94CACA0}">
      <dgm:prSet/>
      <dgm:spPr/>
      <dgm:t>
        <a:bodyPr/>
        <a:lstStyle/>
        <a:p>
          <a:endParaRPr lang="ru-RU"/>
        </a:p>
      </dgm:t>
    </dgm:pt>
    <dgm:pt modelId="{4CD2A1DF-9CDF-40DC-9DA8-6225A6F4F90B}" type="pres">
      <dgm:prSet presAssocID="{946865F3-C122-44A5-9ED3-7F2A98257BFB}" presName="composite" presStyleCnt="0">
        <dgm:presLayoutVars>
          <dgm:chMax val="3"/>
          <dgm:animLvl val="lvl"/>
          <dgm:resizeHandles val="exact"/>
        </dgm:presLayoutVars>
      </dgm:prSet>
      <dgm:spPr/>
    </dgm:pt>
    <dgm:pt modelId="{E0107120-9CBE-4C67-9522-8CFB137C0B32}" type="pres">
      <dgm:prSet presAssocID="{17A7649E-1794-48E3-B294-3A90987F911B}" presName="gear1" presStyleLbl="node1" presStyleIdx="0" presStyleCnt="3" custAng="20105729" custScaleX="58848" custScaleY="39718" custLinFactY="-8754" custLinFactNeighborX="-43097" custLinFactNeighborY="-100000">
        <dgm:presLayoutVars>
          <dgm:chMax val="1"/>
          <dgm:bulletEnabled val="1"/>
        </dgm:presLayoutVars>
      </dgm:prSet>
      <dgm:spPr/>
      <dgm:t>
        <a:bodyPr/>
        <a:lstStyle/>
        <a:p>
          <a:endParaRPr lang="ru-RU"/>
        </a:p>
      </dgm:t>
    </dgm:pt>
    <dgm:pt modelId="{4734E000-8232-4A19-AFD6-1F35809E4EED}" type="pres">
      <dgm:prSet presAssocID="{17A7649E-1794-48E3-B294-3A90987F911B}" presName="gear1srcNode" presStyleLbl="node1" presStyleIdx="0" presStyleCnt="3"/>
      <dgm:spPr/>
      <dgm:t>
        <a:bodyPr/>
        <a:lstStyle/>
        <a:p>
          <a:endParaRPr lang="ru-RU"/>
        </a:p>
      </dgm:t>
    </dgm:pt>
    <dgm:pt modelId="{196B616B-96BD-4BB3-9DEE-66E4D2BB7BF3}" type="pres">
      <dgm:prSet presAssocID="{17A7649E-1794-48E3-B294-3A90987F911B}" presName="gear1dstNode" presStyleLbl="node1" presStyleIdx="0" presStyleCnt="3"/>
      <dgm:spPr/>
      <dgm:t>
        <a:bodyPr/>
        <a:lstStyle/>
        <a:p>
          <a:endParaRPr lang="ru-RU"/>
        </a:p>
      </dgm:t>
    </dgm:pt>
    <dgm:pt modelId="{65D2E222-A09C-44C4-8BE7-1652DA6CE78A}" type="pres">
      <dgm:prSet presAssocID="{84A0F5DD-2554-43B5-BE37-2E8CD87BF379}" presName="gear2" presStyleLbl="node1" presStyleIdx="1" presStyleCnt="3" custScaleX="73963" custScaleY="67140" custLinFactX="65309" custLinFactNeighborX="100000" custLinFactNeighborY="-78531">
        <dgm:presLayoutVars>
          <dgm:chMax val="1"/>
          <dgm:bulletEnabled val="1"/>
        </dgm:presLayoutVars>
      </dgm:prSet>
      <dgm:spPr/>
      <dgm:t>
        <a:bodyPr/>
        <a:lstStyle/>
        <a:p>
          <a:endParaRPr lang="ru-RU"/>
        </a:p>
      </dgm:t>
    </dgm:pt>
    <dgm:pt modelId="{C64ABE43-A569-410C-BCC7-431B83B36000}" type="pres">
      <dgm:prSet presAssocID="{84A0F5DD-2554-43B5-BE37-2E8CD87BF379}" presName="gear2srcNode" presStyleLbl="node1" presStyleIdx="1" presStyleCnt="3"/>
      <dgm:spPr/>
      <dgm:t>
        <a:bodyPr/>
        <a:lstStyle/>
        <a:p>
          <a:endParaRPr lang="ru-RU"/>
        </a:p>
      </dgm:t>
    </dgm:pt>
    <dgm:pt modelId="{8E3E2ACD-E4AB-4C5B-891E-6B3C876FEE39}" type="pres">
      <dgm:prSet presAssocID="{84A0F5DD-2554-43B5-BE37-2E8CD87BF379}" presName="gear2dstNode" presStyleLbl="node1" presStyleIdx="1" presStyleCnt="3"/>
      <dgm:spPr/>
      <dgm:t>
        <a:bodyPr/>
        <a:lstStyle/>
        <a:p>
          <a:endParaRPr lang="ru-RU"/>
        </a:p>
      </dgm:t>
    </dgm:pt>
    <dgm:pt modelId="{EEC967AA-883C-43A2-81EB-CD8B5A0A429A}" type="pres">
      <dgm:prSet presAssocID="{27EAC371-E3E6-421B-88B4-C1687F985A49}" presName="gear3" presStyleLbl="node1" presStyleIdx="2" presStyleCnt="3" custScaleX="68750" custScaleY="64535" custLinFactNeighborX="40677" custLinFactNeighborY="-12184"/>
      <dgm:spPr/>
      <dgm:t>
        <a:bodyPr/>
        <a:lstStyle/>
        <a:p>
          <a:endParaRPr lang="ru-RU"/>
        </a:p>
      </dgm:t>
    </dgm:pt>
    <dgm:pt modelId="{10616DDE-A925-42F3-9BC5-2CBA5205A83D}" type="pres">
      <dgm:prSet presAssocID="{27EAC371-E3E6-421B-88B4-C1687F985A49}" presName="gear3tx" presStyleLbl="node1" presStyleIdx="2" presStyleCnt="3">
        <dgm:presLayoutVars>
          <dgm:chMax val="1"/>
          <dgm:bulletEnabled val="1"/>
        </dgm:presLayoutVars>
      </dgm:prSet>
      <dgm:spPr/>
      <dgm:t>
        <a:bodyPr/>
        <a:lstStyle/>
        <a:p>
          <a:endParaRPr lang="ru-RU"/>
        </a:p>
      </dgm:t>
    </dgm:pt>
    <dgm:pt modelId="{B43372CB-4CA0-4049-B000-2BA8A672A4D5}" type="pres">
      <dgm:prSet presAssocID="{27EAC371-E3E6-421B-88B4-C1687F985A49}" presName="gear3srcNode" presStyleLbl="node1" presStyleIdx="2" presStyleCnt="3"/>
      <dgm:spPr/>
      <dgm:t>
        <a:bodyPr/>
        <a:lstStyle/>
        <a:p>
          <a:endParaRPr lang="ru-RU"/>
        </a:p>
      </dgm:t>
    </dgm:pt>
    <dgm:pt modelId="{809A353A-FD85-4578-BC48-A2014B3DE562}" type="pres">
      <dgm:prSet presAssocID="{27EAC371-E3E6-421B-88B4-C1687F985A49}" presName="gear3dstNode" presStyleLbl="node1" presStyleIdx="2" presStyleCnt="3"/>
      <dgm:spPr/>
      <dgm:t>
        <a:bodyPr/>
        <a:lstStyle/>
        <a:p>
          <a:endParaRPr lang="ru-RU"/>
        </a:p>
      </dgm:t>
    </dgm:pt>
    <dgm:pt modelId="{1D1E5743-0150-4779-8D6D-A2A809632CBD}" type="pres">
      <dgm:prSet presAssocID="{AED270F7-1CC5-46C9-A13A-135641E10CAB}" presName="connector1" presStyleLbl="sibTrans2D1" presStyleIdx="0" presStyleCnt="3" custFlipVert="1" custFlipHor="1" custScaleX="1099" custScaleY="3286" custLinFactNeighborX="3701"/>
      <dgm:spPr/>
      <dgm:t>
        <a:bodyPr/>
        <a:lstStyle/>
        <a:p>
          <a:endParaRPr lang="ru-RU"/>
        </a:p>
      </dgm:t>
    </dgm:pt>
    <dgm:pt modelId="{18323181-3E51-4590-9D13-3867250A5528}" type="pres">
      <dgm:prSet presAssocID="{F803A08B-FF85-4CC1-A54E-559D381AD78E}" presName="connector2" presStyleLbl="sibTrans2D1" presStyleIdx="1" presStyleCnt="3" custFlipHor="1" custScaleX="23223" custScaleY="1512"/>
      <dgm:spPr/>
      <dgm:t>
        <a:bodyPr/>
        <a:lstStyle/>
        <a:p>
          <a:endParaRPr lang="ru-RU"/>
        </a:p>
      </dgm:t>
    </dgm:pt>
    <dgm:pt modelId="{5F699156-85A8-4D23-97F4-CDE1475ED57B}" type="pres">
      <dgm:prSet presAssocID="{029CC9AE-987C-43EC-BC3E-28E45F3484D7}" presName="connector3" presStyleLbl="sibTrans2D1" presStyleIdx="2" presStyleCnt="3" custFlipHor="1" custScaleX="2065" custScaleY="38969"/>
      <dgm:spPr/>
      <dgm:t>
        <a:bodyPr/>
        <a:lstStyle/>
        <a:p>
          <a:endParaRPr lang="ru-RU"/>
        </a:p>
      </dgm:t>
    </dgm:pt>
  </dgm:ptLst>
  <dgm:cxnLst>
    <dgm:cxn modelId="{7163328A-97BC-4E3E-A019-4F9409B0340E}" type="presOf" srcId="{84A0F5DD-2554-43B5-BE37-2E8CD87BF379}" destId="{8E3E2ACD-E4AB-4C5B-891E-6B3C876FEE39}" srcOrd="2" destOrd="0" presId="urn:microsoft.com/office/officeart/2005/8/layout/gear1"/>
    <dgm:cxn modelId="{6FB353AB-84B5-4973-BA23-F05BE46C0FB3}" type="presOf" srcId="{27EAC371-E3E6-421B-88B4-C1687F985A49}" destId="{EEC967AA-883C-43A2-81EB-CD8B5A0A429A}" srcOrd="0" destOrd="0" presId="urn:microsoft.com/office/officeart/2005/8/layout/gear1"/>
    <dgm:cxn modelId="{4B580A91-0094-4603-9397-D1B71C1FD821}" type="presOf" srcId="{AED270F7-1CC5-46C9-A13A-135641E10CAB}" destId="{1D1E5743-0150-4779-8D6D-A2A809632CBD}" srcOrd="0" destOrd="0" presId="urn:microsoft.com/office/officeart/2005/8/layout/gear1"/>
    <dgm:cxn modelId="{F62FB987-B19E-43CB-A52E-DDA55CCB56BA}" type="presOf" srcId="{F803A08B-FF85-4CC1-A54E-559D381AD78E}" destId="{18323181-3E51-4590-9D13-3867250A5528}" srcOrd="0" destOrd="0" presId="urn:microsoft.com/office/officeart/2005/8/layout/gear1"/>
    <dgm:cxn modelId="{69096BCF-7B8E-4201-B3B6-EF4A41E6AC51}" type="presOf" srcId="{27EAC371-E3E6-421B-88B4-C1687F985A49}" destId="{B43372CB-4CA0-4049-B000-2BA8A672A4D5}" srcOrd="2" destOrd="0" presId="urn:microsoft.com/office/officeart/2005/8/layout/gear1"/>
    <dgm:cxn modelId="{02D82B3E-ADB4-4877-8BAC-D606FE151120}" type="presOf" srcId="{84A0F5DD-2554-43B5-BE37-2E8CD87BF379}" destId="{65D2E222-A09C-44C4-8BE7-1652DA6CE78A}" srcOrd="0" destOrd="0" presId="urn:microsoft.com/office/officeart/2005/8/layout/gear1"/>
    <dgm:cxn modelId="{2D2C2D6F-4A89-4BD1-BA56-3E61BDF4B464}" type="presOf" srcId="{27EAC371-E3E6-421B-88B4-C1687F985A49}" destId="{10616DDE-A925-42F3-9BC5-2CBA5205A83D}" srcOrd="1" destOrd="0" presId="urn:microsoft.com/office/officeart/2005/8/layout/gear1"/>
    <dgm:cxn modelId="{FACA6B2E-6CBE-42E0-B183-619DB662F3B5}" type="presOf" srcId="{17A7649E-1794-48E3-B294-3A90987F911B}" destId="{E0107120-9CBE-4C67-9522-8CFB137C0B32}" srcOrd="0" destOrd="0" presId="urn:microsoft.com/office/officeart/2005/8/layout/gear1"/>
    <dgm:cxn modelId="{3F54B87C-D76A-42E9-B7C8-A6087489567B}" type="presOf" srcId="{029CC9AE-987C-43EC-BC3E-28E45F3484D7}" destId="{5F699156-85A8-4D23-97F4-CDE1475ED57B}" srcOrd="0" destOrd="0" presId="urn:microsoft.com/office/officeart/2005/8/layout/gear1"/>
    <dgm:cxn modelId="{4B2F3D25-2189-4962-8144-25F478FDEA0B}" type="presOf" srcId="{946865F3-C122-44A5-9ED3-7F2A98257BFB}" destId="{4CD2A1DF-9CDF-40DC-9DA8-6225A6F4F90B}" srcOrd="0" destOrd="0" presId="urn:microsoft.com/office/officeart/2005/8/layout/gear1"/>
    <dgm:cxn modelId="{FC3BA441-FBBC-4744-B67B-8FF52140502B}" type="presOf" srcId="{27EAC371-E3E6-421B-88B4-C1687F985A49}" destId="{809A353A-FD85-4578-BC48-A2014B3DE562}" srcOrd="3" destOrd="0" presId="urn:microsoft.com/office/officeart/2005/8/layout/gear1"/>
    <dgm:cxn modelId="{09B80CF5-C322-4914-B4EC-A98AC48DB2E0}" type="presOf" srcId="{84A0F5DD-2554-43B5-BE37-2E8CD87BF379}" destId="{C64ABE43-A569-410C-BCC7-431B83B36000}" srcOrd="1" destOrd="0" presId="urn:microsoft.com/office/officeart/2005/8/layout/gear1"/>
    <dgm:cxn modelId="{48E2F20C-639B-4461-A317-F01B0AA3CB1F}" type="presOf" srcId="{17A7649E-1794-48E3-B294-3A90987F911B}" destId="{4734E000-8232-4A19-AFD6-1F35809E4EED}" srcOrd="1" destOrd="0" presId="urn:microsoft.com/office/officeart/2005/8/layout/gear1"/>
    <dgm:cxn modelId="{DB9164C9-BAD6-4069-BC5C-893DF94CACA0}" srcId="{946865F3-C122-44A5-9ED3-7F2A98257BFB}" destId="{27EAC371-E3E6-421B-88B4-C1687F985A49}" srcOrd="2" destOrd="0" parTransId="{7F9605B4-8200-4477-8696-227BE7F64886}" sibTransId="{029CC9AE-987C-43EC-BC3E-28E45F3484D7}"/>
    <dgm:cxn modelId="{23EAA636-FB4F-4146-AE21-E23917AA1AE7}" srcId="{946865F3-C122-44A5-9ED3-7F2A98257BFB}" destId="{84A0F5DD-2554-43B5-BE37-2E8CD87BF379}" srcOrd="1" destOrd="0" parTransId="{79AF0241-D3B6-446B-92F1-AECB44CB0B6B}" sibTransId="{F803A08B-FF85-4CC1-A54E-559D381AD78E}"/>
    <dgm:cxn modelId="{5E1384C9-AC7B-433E-A034-9AAC6475CB0B}" type="presOf" srcId="{17A7649E-1794-48E3-B294-3A90987F911B}" destId="{196B616B-96BD-4BB3-9DEE-66E4D2BB7BF3}" srcOrd="2" destOrd="0" presId="urn:microsoft.com/office/officeart/2005/8/layout/gear1"/>
    <dgm:cxn modelId="{30E219FF-6F46-4CFE-8A55-C93F70EEB9F2}" srcId="{946865F3-C122-44A5-9ED3-7F2A98257BFB}" destId="{17A7649E-1794-48E3-B294-3A90987F911B}" srcOrd="0" destOrd="0" parTransId="{D6E9EAA7-88EC-4130-9E3C-6C111685486B}" sibTransId="{AED270F7-1CC5-46C9-A13A-135641E10CAB}"/>
    <dgm:cxn modelId="{FC2036BC-D22B-4DB0-982B-8A14316D3151}" type="presParOf" srcId="{4CD2A1DF-9CDF-40DC-9DA8-6225A6F4F90B}" destId="{E0107120-9CBE-4C67-9522-8CFB137C0B32}" srcOrd="0" destOrd="0" presId="urn:microsoft.com/office/officeart/2005/8/layout/gear1"/>
    <dgm:cxn modelId="{8A051651-9DD7-4CE3-95B0-40581D59EDAC}" type="presParOf" srcId="{4CD2A1DF-9CDF-40DC-9DA8-6225A6F4F90B}" destId="{4734E000-8232-4A19-AFD6-1F35809E4EED}" srcOrd="1" destOrd="0" presId="urn:microsoft.com/office/officeart/2005/8/layout/gear1"/>
    <dgm:cxn modelId="{38FDF462-4898-41E0-B81F-3A45D84FF206}" type="presParOf" srcId="{4CD2A1DF-9CDF-40DC-9DA8-6225A6F4F90B}" destId="{196B616B-96BD-4BB3-9DEE-66E4D2BB7BF3}" srcOrd="2" destOrd="0" presId="urn:microsoft.com/office/officeart/2005/8/layout/gear1"/>
    <dgm:cxn modelId="{D4B9086E-48AC-4DC2-990E-E3717E4052D7}" type="presParOf" srcId="{4CD2A1DF-9CDF-40DC-9DA8-6225A6F4F90B}" destId="{65D2E222-A09C-44C4-8BE7-1652DA6CE78A}" srcOrd="3" destOrd="0" presId="urn:microsoft.com/office/officeart/2005/8/layout/gear1"/>
    <dgm:cxn modelId="{B614ABE8-DED6-4B77-9C0E-D9A42AEB6C10}" type="presParOf" srcId="{4CD2A1DF-9CDF-40DC-9DA8-6225A6F4F90B}" destId="{C64ABE43-A569-410C-BCC7-431B83B36000}" srcOrd="4" destOrd="0" presId="urn:microsoft.com/office/officeart/2005/8/layout/gear1"/>
    <dgm:cxn modelId="{07FD5D7A-C976-4A64-8FF3-E37A371CD77E}" type="presParOf" srcId="{4CD2A1DF-9CDF-40DC-9DA8-6225A6F4F90B}" destId="{8E3E2ACD-E4AB-4C5B-891E-6B3C876FEE39}" srcOrd="5" destOrd="0" presId="urn:microsoft.com/office/officeart/2005/8/layout/gear1"/>
    <dgm:cxn modelId="{36A71AC7-07EA-4445-910E-FBF58478D3E3}" type="presParOf" srcId="{4CD2A1DF-9CDF-40DC-9DA8-6225A6F4F90B}" destId="{EEC967AA-883C-43A2-81EB-CD8B5A0A429A}" srcOrd="6" destOrd="0" presId="urn:microsoft.com/office/officeart/2005/8/layout/gear1"/>
    <dgm:cxn modelId="{99C1DBFE-62DF-412D-BD1A-1D6192D63ED6}" type="presParOf" srcId="{4CD2A1DF-9CDF-40DC-9DA8-6225A6F4F90B}" destId="{10616DDE-A925-42F3-9BC5-2CBA5205A83D}" srcOrd="7" destOrd="0" presId="urn:microsoft.com/office/officeart/2005/8/layout/gear1"/>
    <dgm:cxn modelId="{A00A4AC5-2FEA-416A-8851-E27F81909704}" type="presParOf" srcId="{4CD2A1DF-9CDF-40DC-9DA8-6225A6F4F90B}" destId="{B43372CB-4CA0-4049-B000-2BA8A672A4D5}" srcOrd="8" destOrd="0" presId="urn:microsoft.com/office/officeart/2005/8/layout/gear1"/>
    <dgm:cxn modelId="{97AFB0AD-7024-4123-83A1-59DA43DC9DDE}" type="presParOf" srcId="{4CD2A1DF-9CDF-40DC-9DA8-6225A6F4F90B}" destId="{809A353A-FD85-4578-BC48-A2014B3DE562}" srcOrd="9" destOrd="0" presId="urn:microsoft.com/office/officeart/2005/8/layout/gear1"/>
    <dgm:cxn modelId="{1E5AAF7D-BFE4-4032-8BA4-DB7D6D219851}" type="presParOf" srcId="{4CD2A1DF-9CDF-40DC-9DA8-6225A6F4F90B}" destId="{1D1E5743-0150-4779-8D6D-A2A809632CBD}" srcOrd="10" destOrd="0" presId="urn:microsoft.com/office/officeart/2005/8/layout/gear1"/>
    <dgm:cxn modelId="{62FC99BE-3A90-4C9A-84D4-CF44103D6E64}" type="presParOf" srcId="{4CD2A1DF-9CDF-40DC-9DA8-6225A6F4F90B}" destId="{18323181-3E51-4590-9D13-3867250A5528}" srcOrd="11" destOrd="0" presId="urn:microsoft.com/office/officeart/2005/8/layout/gear1"/>
    <dgm:cxn modelId="{609AD1E5-8654-4605-A483-FD2AF2C0D897}" type="presParOf" srcId="{4CD2A1DF-9CDF-40DC-9DA8-6225A6F4F90B}" destId="{5F699156-85A8-4D23-97F4-CDE1475ED57B}"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F237BE7-30B1-4AD2-9EA0-BF639DCB0294}" type="doc">
      <dgm:prSet loTypeId="urn:microsoft.com/office/officeart/2008/layout/VerticalCircleList" loCatId="list" qsTypeId="urn:microsoft.com/office/officeart/2005/8/quickstyle/3d5" qsCatId="3D" csTypeId="urn:microsoft.com/office/officeart/2005/8/colors/accent1_2" csCatId="accent1" phldr="1"/>
      <dgm:spPr/>
      <dgm:t>
        <a:bodyPr/>
        <a:lstStyle/>
        <a:p>
          <a:endParaRPr lang="ru-RU"/>
        </a:p>
      </dgm:t>
    </dgm:pt>
    <dgm:pt modelId="{35D8EF60-75E8-4912-BDC2-EEAA29910887}">
      <dgm:prSet phldrT="[Текст]" custT="1"/>
      <dgm:spPr/>
      <dgm:t>
        <a:bodyPr/>
        <a:lstStyle/>
        <a:p>
          <a:r>
            <a:rPr lang="ru-RU" sz="1600" b="0" i="1" dirty="0">
              <a:latin typeface="Times New Roman" panose="02020603050405020304" pitchFamily="18" charset="0"/>
              <a:cs typeface="Times New Roman" panose="02020603050405020304" pitchFamily="18" charset="0"/>
            </a:rPr>
            <a:t>На решение вопросов местного значения </a:t>
          </a:r>
          <a:r>
            <a:rPr lang="ru-RU" sz="1600" b="0" i="1" dirty="0" smtClean="0">
              <a:latin typeface="Times New Roman" panose="02020603050405020304" pitchFamily="18" charset="0"/>
              <a:cs typeface="Times New Roman" panose="02020603050405020304" pitchFamily="18" charset="0"/>
            </a:rPr>
            <a:t>– 1390,24 </a:t>
          </a:r>
          <a:r>
            <a:rPr lang="ru-RU" sz="1600" b="0" i="1" dirty="0">
              <a:latin typeface="Times New Roman" panose="02020603050405020304" pitchFamily="18" charset="0"/>
              <a:cs typeface="Times New Roman" panose="02020603050405020304" pitchFamily="18" charset="0"/>
            </a:rPr>
            <a:t>млн. руб.</a:t>
          </a:r>
        </a:p>
      </dgm:t>
    </dgm:pt>
    <dgm:pt modelId="{DE7A9B84-3E2E-4DB7-8B8F-89BBAA47FBBE}" type="parTrans" cxnId="{6CB95FF5-1C88-436F-AC69-4BB83D8FB01C}">
      <dgm:prSet/>
      <dgm:spPr/>
      <dgm:t>
        <a:bodyPr/>
        <a:lstStyle/>
        <a:p>
          <a:endParaRPr lang="ru-RU"/>
        </a:p>
      </dgm:t>
    </dgm:pt>
    <dgm:pt modelId="{B6282C03-BE1F-47BA-82C8-1A0ED8236F61}" type="sibTrans" cxnId="{6CB95FF5-1C88-436F-AC69-4BB83D8FB01C}">
      <dgm:prSet/>
      <dgm:spPr/>
      <dgm:t>
        <a:bodyPr/>
        <a:lstStyle/>
        <a:p>
          <a:endParaRPr lang="ru-RU"/>
        </a:p>
      </dgm:t>
    </dgm:pt>
    <dgm:pt modelId="{FB7ACDC3-E389-415A-91ED-DBF38CB98B7F}">
      <dgm:prSet phldrT="[Текст]" custT="1"/>
      <dgm:spPr/>
      <dgm:t>
        <a:bodyPr/>
        <a:lstStyle/>
        <a:p>
          <a:r>
            <a:rPr lang="ru-RU" sz="1100" b="0" dirty="0" smtClean="0">
              <a:latin typeface="Times New Roman" panose="02020603050405020304" pitchFamily="18" charset="0"/>
              <a:cs typeface="Times New Roman" panose="02020603050405020304" pitchFamily="18" charset="0"/>
            </a:rPr>
            <a:t>36,0%</a:t>
          </a:r>
          <a:endParaRPr lang="ru-RU" sz="1100" b="0" dirty="0">
            <a:latin typeface="Times New Roman" panose="02020603050405020304" pitchFamily="18" charset="0"/>
            <a:cs typeface="Times New Roman" panose="02020603050405020304" pitchFamily="18" charset="0"/>
          </a:endParaRPr>
        </a:p>
      </dgm:t>
    </dgm:pt>
    <dgm:pt modelId="{C6F9975A-4BFE-4EAF-990F-C4F3C9BFB6FE}" type="parTrans" cxnId="{07CA15B9-2D33-43E0-ADCA-2505986978EB}">
      <dgm:prSet/>
      <dgm:spPr/>
      <dgm:t>
        <a:bodyPr/>
        <a:lstStyle/>
        <a:p>
          <a:endParaRPr lang="ru-RU"/>
        </a:p>
      </dgm:t>
    </dgm:pt>
    <dgm:pt modelId="{F806E28C-E355-429A-94CE-7541B88D83B8}" type="sibTrans" cxnId="{07CA15B9-2D33-43E0-ADCA-2505986978EB}">
      <dgm:prSet/>
      <dgm:spPr/>
      <dgm:t>
        <a:bodyPr/>
        <a:lstStyle/>
        <a:p>
          <a:endParaRPr lang="ru-RU"/>
        </a:p>
      </dgm:t>
    </dgm:pt>
    <dgm:pt modelId="{14049B9E-6E41-4E8B-B5F9-6115B81C0C24}">
      <dgm:prSet phldrT="[Текст]" custT="1"/>
      <dgm:spPr/>
      <dgm:t>
        <a:bodyPr/>
        <a:lstStyle/>
        <a:p>
          <a:r>
            <a:rPr lang="ru-RU" sz="1100" b="0" dirty="0" smtClean="0">
              <a:latin typeface="Times New Roman" panose="02020603050405020304" pitchFamily="18" charset="0"/>
              <a:cs typeface="Times New Roman" panose="02020603050405020304" pitchFamily="18" charset="0"/>
            </a:rPr>
            <a:t>64,0 </a:t>
          </a:r>
          <a:r>
            <a:rPr lang="ru-RU" sz="1100" b="0" dirty="0">
              <a:latin typeface="Times New Roman" panose="02020603050405020304" pitchFamily="18" charset="0"/>
              <a:cs typeface="Times New Roman" panose="02020603050405020304" pitchFamily="18" charset="0"/>
            </a:rPr>
            <a:t>%</a:t>
          </a:r>
        </a:p>
      </dgm:t>
    </dgm:pt>
    <dgm:pt modelId="{C2F8689F-642B-44B5-A1F2-234C04F97D68}" type="sibTrans" cxnId="{BDF85787-F26E-464D-92BB-A101269D6C88}">
      <dgm:prSet/>
      <dgm:spPr/>
      <dgm:t>
        <a:bodyPr/>
        <a:lstStyle/>
        <a:p>
          <a:endParaRPr lang="ru-RU"/>
        </a:p>
      </dgm:t>
    </dgm:pt>
    <dgm:pt modelId="{F346F9D5-04C2-4EB6-92F4-445D2626692F}" type="parTrans" cxnId="{BDF85787-F26E-464D-92BB-A101269D6C88}">
      <dgm:prSet/>
      <dgm:spPr/>
      <dgm:t>
        <a:bodyPr/>
        <a:lstStyle/>
        <a:p>
          <a:endParaRPr lang="ru-RU"/>
        </a:p>
      </dgm:t>
    </dgm:pt>
    <dgm:pt modelId="{DBBF010F-D245-40DB-9595-0AFD35EAF54E}">
      <dgm:prSet phldrT="[Текст]" custT="1"/>
      <dgm:spPr/>
      <dgm:t>
        <a:bodyPr/>
        <a:lstStyle/>
        <a:p>
          <a:pPr algn="r"/>
          <a:r>
            <a:rPr lang="ru-RU" sz="1600" b="0" i="1" dirty="0">
              <a:latin typeface="Times New Roman" panose="02020603050405020304" pitchFamily="18" charset="0"/>
              <a:cs typeface="Times New Roman" panose="02020603050405020304" pitchFamily="18" charset="0"/>
            </a:rPr>
            <a:t>                                        На осуществление переданных государственных полномочий –            </a:t>
          </a:r>
          <a:r>
            <a:rPr lang="ru-RU" sz="1600" b="0" i="1" dirty="0" smtClean="0">
              <a:latin typeface="Times New Roman" panose="02020603050405020304" pitchFamily="18" charset="0"/>
              <a:cs typeface="Times New Roman" panose="02020603050405020304" pitchFamily="18" charset="0"/>
            </a:rPr>
            <a:t>781,66 </a:t>
          </a:r>
          <a:r>
            <a:rPr lang="ru-RU" sz="1600" b="0" i="1" dirty="0">
              <a:latin typeface="Times New Roman" panose="02020603050405020304" pitchFamily="18" charset="0"/>
              <a:cs typeface="Times New Roman" panose="02020603050405020304" pitchFamily="18" charset="0"/>
            </a:rPr>
            <a:t>млн. руб.</a:t>
          </a:r>
        </a:p>
      </dgm:t>
    </dgm:pt>
    <dgm:pt modelId="{D04FD190-CF02-4014-972F-1575A7079798}" type="sibTrans" cxnId="{074DFFCF-D007-4E3A-A646-DCEAB28061B6}">
      <dgm:prSet/>
      <dgm:spPr/>
      <dgm:t>
        <a:bodyPr/>
        <a:lstStyle/>
        <a:p>
          <a:endParaRPr lang="ru-RU"/>
        </a:p>
      </dgm:t>
    </dgm:pt>
    <dgm:pt modelId="{5D02FC7B-1268-45FD-B389-0073296118B9}" type="parTrans" cxnId="{074DFFCF-D007-4E3A-A646-DCEAB28061B6}">
      <dgm:prSet/>
      <dgm:spPr/>
      <dgm:t>
        <a:bodyPr/>
        <a:lstStyle/>
        <a:p>
          <a:endParaRPr lang="ru-RU"/>
        </a:p>
      </dgm:t>
    </dgm:pt>
    <dgm:pt modelId="{87C752B6-AC8F-4450-8CDC-CD418B85B0A7}" type="pres">
      <dgm:prSet presAssocID="{0F237BE7-30B1-4AD2-9EA0-BF639DCB0294}" presName="Name0" presStyleCnt="0">
        <dgm:presLayoutVars>
          <dgm:dir/>
        </dgm:presLayoutVars>
      </dgm:prSet>
      <dgm:spPr/>
      <dgm:t>
        <a:bodyPr/>
        <a:lstStyle/>
        <a:p>
          <a:endParaRPr lang="ru-RU"/>
        </a:p>
      </dgm:t>
    </dgm:pt>
    <dgm:pt modelId="{9DA8819A-ECF3-4DC3-9A2A-3F2DC3B3F259}" type="pres">
      <dgm:prSet presAssocID="{14049B9E-6E41-4E8B-B5F9-6115B81C0C24}" presName="withChildren" presStyleCnt="0"/>
      <dgm:spPr/>
    </dgm:pt>
    <dgm:pt modelId="{ACA30175-834E-4C3E-A645-0F5027271C3D}" type="pres">
      <dgm:prSet presAssocID="{14049B9E-6E41-4E8B-B5F9-6115B81C0C24}" presName="bigCircle" presStyleLbl="vennNode1" presStyleIdx="0" presStyleCnt="4" custLinFactNeighborX="-7371" custLinFactNeighborY="-6647"/>
      <dgm:spPr>
        <a:solidFill>
          <a:schemeClr val="tx1">
            <a:lumMod val="65000"/>
            <a:lumOff val="35000"/>
            <a:alpha val="50000"/>
          </a:schemeClr>
        </a:solidFill>
      </dgm:spPr>
      <dgm:t>
        <a:bodyPr/>
        <a:lstStyle/>
        <a:p>
          <a:endParaRPr lang="ru-RU"/>
        </a:p>
      </dgm:t>
    </dgm:pt>
    <dgm:pt modelId="{2F794A96-3E1E-443C-A666-9D6117159C31}" type="pres">
      <dgm:prSet presAssocID="{14049B9E-6E41-4E8B-B5F9-6115B81C0C24}" presName="medCircle" presStyleLbl="vennNode1" presStyleIdx="1" presStyleCnt="4" custScaleX="181795" custScaleY="92893"/>
      <dgm:spPr>
        <a:solidFill>
          <a:schemeClr val="bg2">
            <a:lumMod val="75000"/>
            <a:alpha val="50000"/>
          </a:schemeClr>
        </a:solidFill>
      </dgm:spPr>
      <dgm:t>
        <a:bodyPr/>
        <a:lstStyle/>
        <a:p>
          <a:endParaRPr lang="ru-RU"/>
        </a:p>
      </dgm:t>
    </dgm:pt>
    <dgm:pt modelId="{6C53DEC1-047E-4F18-8A22-FFD133254601}" type="pres">
      <dgm:prSet presAssocID="{14049B9E-6E41-4E8B-B5F9-6115B81C0C24}" presName="txLvl1" presStyleLbl="revTx" presStyleIdx="0" presStyleCnt="4"/>
      <dgm:spPr/>
      <dgm:t>
        <a:bodyPr/>
        <a:lstStyle/>
        <a:p>
          <a:endParaRPr lang="ru-RU"/>
        </a:p>
      </dgm:t>
    </dgm:pt>
    <dgm:pt modelId="{3F5EC44C-1DAD-4012-B1B5-162C5E4A100C}" type="pres">
      <dgm:prSet presAssocID="{14049B9E-6E41-4E8B-B5F9-6115B81C0C24}" presName="lin" presStyleCnt="0"/>
      <dgm:spPr/>
    </dgm:pt>
    <dgm:pt modelId="{BEB26E8B-E42F-44B7-83E4-383EE48BDFB2}" type="pres">
      <dgm:prSet presAssocID="{35D8EF60-75E8-4912-BDC2-EEAA29910887}" presName="txLvl2" presStyleLbl="revTx" presStyleIdx="1" presStyleCnt="4" custScaleY="496461" custLinFactNeighborX="-16615" custLinFactNeighborY="-31496"/>
      <dgm:spPr/>
      <dgm:t>
        <a:bodyPr/>
        <a:lstStyle/>
        <a:p>
          <a:endParaRPr lang="ru-RU"/>
        </a:p>
      </dgm:t>
    </dgm:pt>
    <dgm:pt modelId="{386F99FD-BDE7-4F25-AD76-CF5AF7206D8B}" type="pres">
      <dgm:prSet presAssocID="{14049B9E-6E41-4E8B-B5F9-6115B81C0C24}" presName="overlap" presStyleCnt="0"/>
      <dgm:spPr/>
    </dgm:pt>
    <dgm:pt modelId="{ACB5CE75-4D61-4A79-8C9B-C33AEEB7131C}" type="pres">
      <dgm:prSet presAssocID="{FB7ACDC3-E389-415A-91ED-DBF38CB98B7F}" presName="withChildren" presStyleCnt="0"/>
      <dgm:spPr/>
    </dgm:pt>
    <dgm:pt modelId="{E73619EF-9A31-4BCD-8AE8-A0343F9E84ED}" type="pres">
      <dgm:prSet presAssocID="{FB7ACDC3-E389-415A-91ED-DBF38CB98B7F}" presName="bigCircle" presStyleLbl="vennNode1" presStyleIdx="2" presStyleCnt="4" custLinFactNeighborX="16397" custLinFactNeighborY="-511"/>
      <dgm:spPr>
        <a:solidFill>
          <a:schemeClr val="bg2">
            <a:lumMod val="75000"/>
            <a:alpha val="50000"/>
          </a:schemeClr>
        </a:solidFill>
      </dgm:spPr>
      <dgm:t>
        <a:bodyPr/>
        <a:lstStyle/>
        <a:p>
          <a:endParaRPr lang="ru-RU"/>
        </a:p>
      </dgm:t>
    </dgm:pt>
    <dgm:pt modelId="{8CB12AA0-24CC-4839-BE1E-064FCB6DFA00}" type="pres">
      <dgm:prSet presAssocID="{FB7ACDC3-E389-415A-91ED-DBF38CB98B7F}" presName="medCircle" presStyleLbl="vennNode1" presStyleIdx="3" presStyleCnt="4" custScaleX="202186" custLinFactNeighborX="29884" custLinFactNeighborY="-8966"/>
      <dgm:spPr>
        <a:solidFill>
          <a:schemeClr val="bg2">
            <a:lumMod val="75000"/>
            <a:alpha val="50000"/>
          </a:schemeClr>
        </a:solidFill>
      </dgm:spPr>
      <dgm:t>
        <a:bodyPr/>
        <a:lstStyle/>
        <a:p>
          <a:endParaRPr lang="ru-RU"/>
        </a:p>
      </dgm:t>
    </dgm:pt>
    <dgm:pt modelId="{87F1DB4B-E19F-42CC-88EC-294E91F2AEA7}" type="pres">
      <dgm:prSet presAssocID="{FB7ACDC3-E389-415A-91ED-DBF38CB98B7F}" presName="txLvl1" presStyleLbl="revTx" presStyleIdx="2" presStyleCnt="4"/>
      <dgm:spPr/>
      <dgm:t>
        <a:bodyPr/>
        <a:lstStyle/>
        <a:p>
          <a:endParaRPr lang="ru-RU"/>
        </a:p>
      </dgm:t>
    </dgm:pt>
    <dgm:pt modelId="{47A276AC-8272-462B-B3AA-9428E0C4815C}" type="pres">
      <dgm:prSet presAssocID="{FB7ACDC3-E389-415A-91ED-DBF38CB98B7F}" presName="lin" presStyleCnt="0"/>
      <dgm:spPr/>
    </dgm:pt>
    <dgm:pt modelId="{518F7513-6FC5-429D-81D3-5118C3410A59}" type="pres">
      <dgm:prSet presAssocID="{DBBF010F-D245-40DB-9595-0AFD35EAF54E}" presName="txLvl2" presStyleLbl="revTx" presStyleIdx="3" presStyleCnt="4" custScaleY="574170" custLinFactNeighborX="-6270"/>
      <dgm:spPr/>
      <dgm:t>
        <a:bodyPr/>
        <a:lstStyle/>
        <a:p>
          <a:endParaRPr lang="ru-RU"/>
        </a:p>
      </dgm:t>
    </dgm:pt>
  </dgm:ptLst>
  <dgm:cxnLst>
    <dgm:cxn modelId="{BDF85787-F26E-464D-92BB-A101269D6C88}" srcId="{0F237BE7-30B1-4AD2-9EA0-BF639DCB0294}" destId="{14049B9E-6E41-4E8B-B5F9-6115B81C0C24}" srcOrd="0" destOrd="0" parTransId="{F346F9D5-04C2-4EB6-92F4-445D2626692F}" sibTransId="{C2F8689F-642B-44B5-A1F2-234C04F97D68}"/>
    <dgm:cxn modelId="{4C2D0465-9734-4953-BB3F-B3F619C74FA0}" type="presOf" srcId="{0F237BE7-30B1-4AD2-9EA0-BF639DCB0294}" destId="{87C752B6-AC8F-4450-8CDC-CD418B85B0A7}" srcOrd="0" destOrd="0" presId="urn:microsoft.com/office/officeart/2008/layout/VerticalCircleList"/>
    <dgm:cxn modelId="{B0F00931-FAC0-4D31-8298-4061A3CF5725}" type="presOf" srcId="{FB7ACDC3-E389-415A-91ED-DBF38CB98B7F}" destId="{87F1DB4B-E19F-42CC-88EC-294E91F2AEA7}" srcOrd="0" destOrd="0" presId="urn:microsoft.com/office/officeart/2008/layout/VerticalCircleList"/>
    <dgm:cxn modelId="{BC7D2C75-4690-478D-8858-6EE2F32C1EB8}" type="presOf" srcId="{35D8EF60-75E8-4912-BDC2-EEAA29910887}" destId="{BEB26E8B-E42F-44B7-83E4-383EE48BDFB2}" srcOrd="0" destOrd="0" presId="urn:microsoft.com/office/officeart/2008/layout/VerticalCircleList"/>
    <dgm:cxn modelId="{6CB95FF5-1C88-436F-AC69-4BB83D8FB01C}" srcId="{14049B9E-6E41-4E8B-B5F9-6115B81C0C24}" destId="{35D8EF60-75E8-4912-BDC2-EEAA29910887}" srcOrd="0" destOrd="0" parTransId="{DE7A9B84-3E2E-4DB7-8B8F-89BBAA47FBBE}" sibTransId="{B6282C03-BE1F-47BA-82C8-1A0ED8236F61}"/>
    <dgm:cxn modelId="{10A635A1-D316-4B6A-9546-D67C4DEFA284}" type="presOf" srcId="{14049B9E-6E41-4E8B-B5F9-6115B81C0C24}" destId="{6C53DEC1-047E-4F18-8A22-FFD133254601}" srcOrd="0" destOrd="0" presId="urn:microsoft.com/office/officeart/2008/layout/VerticalCircleList"/>
    <dgm:cxn modelId="{074DFFCF-D007-4E3A-A646-DCEAB28061B6}" srcId="{FB7ACDC3-E389-415A-91ED-DBF38CB98B7F}" destId="{DBBF010F-D245-40DB-9595-0AFD35EAF54E}" srcOrd="0" destOrd="0" parTransId="{5D02FC7B-1268-45FD-B389-0073296118B9}" sibTransId="{D04FD190-CF02-4014-972F-1575A7079798}"/>
    <dgm:cxn modelId="{07CA15B9-2D33-43E0-ADCA-2505986978EB}" srcId="{0F237BE7-30B1-4AD2-9EA0-BF639DCB0294}" destId="{FB7ACDC3-E389-415A-91ED-DBF38CB98B7F}" srcOrd="1" destOrd="0" parTransId="{C6F9975A-4BFE-4EAF-990F-C4F3C9BFB6FE}" sibTransId="{F806E28C-E355-429A-94CE-7541B88D83B8}"/>
    <dgm:cxn modelId="{2AC4FF37-8AA7-466A-8E7E-A745A6DABD35}" type="presOf" srcId="{DBBF010F-D245-40DB-9595-0AFD35EAF54E}" destId="{518F7513-6FC5-429D-81D3-5118C3410A59}" srcOrd="0" destOrd="0" presId="urn:microsoft.com/office/officeart/2008/layout/VerticalCircleList"/>
    <dgm:cxn modelId="{5E4B465A-5CD7-4213-B126-C05959ED326A}" type="presParOf" srcId="{87C752B6-AC8F-4450-8CDC-CD418B85B0A7}" destId="{9DA8819A-ECF3-4DC3-9A2A-3F2DC3B3F259}" srcOrd="0" destOrd="0" presId="urn:microsoft.com/office/officeart/2008/layout/VerticalCircleList"/>
    <dgm:cxn modelId="{8B6ECB95-4E6C-465A-AD42-4B6C2EA23635}" type="presParOf" srcId="{9DA8819A-ECF3-4DC3-9A2A-3F2DC3B3F259}" destId="{ACA30175-834E-4C3E-A645-0F5027271C3D}" srcOrd="0" destOrd="0" presId="urn:microsoft.com/office/officeart/2008/layout/VerticalCircleList"/>
    <dgm:cxn modelId="{41BC518E-1287-4FAB-9B78-A281C231F2BE}" type="presParOf" srcId="{9DA8819A-ECF3-4DC3-9A2A-3F2DC3B3F259}" destId="{2F794A96-3E1E-443C-A666-9D6117159C31}" srcOrd="1" destOrd="0" presId="urn:microsoft.com/office/officeart/2008/layout/VerticalCircleList"/>
    <dgm:cxn modelId="{B7CFA848-ECAF-4EB5-A54E-75AC1A386FBD}" type="presParOf" srcId="{9DA8819A-ECF3-4DC3-9A2A-3F2DC3B3F259}" destId="{6C53DEC1-047E-4F18-8A22-FFD133254601}" srcOrd="2" destOrd="0" presId="urn:microsoft.com/office/officeart/2008/layout/VerticalCircleList"/>
    <dgm:cxn modelId="{2B3D9FB4-69F1-43A0-9544-C1A480A33A40}" type="presParOf" srcId="{9DA8819A-ECF3-4DC3-9A2A-3F2DC3B3F259}" destId="{3F5EC44C-1DAD-4012-B1B5-162C5E4A100C}" srcOrd="3" destOrd="0" presId="urn:microsoft.com/office/officeart/2008/layout/VerticalCircleList"/>
    <dgm:cxn modelId="{60B82A5D-2C30-482B-8D22-B936718DEBD0}" type="presParOf" srcId="{3F5EC44C-1DAD-4012-B1B5-162C5E4A100C}" destId="{BEB26E8B-E42F-44B7-83E4-383EE48BDFB2}" srcOrd="0" destOrd="0" presId="urn:microsoft.com/office/officeart/2008/layout/VerticalCircleList"/>
    <dgm:cxn modelId="{C0549D37-5CE6-4F88-8471-A174EDC23884}" type="presParOf" srcId="{87C752B6-AC8F-4450-8CDC-CD418B85B0A7}" destId="{386F99FD-BDE7-4F25-AD76-CF5AF7206D8B}" srcOrd="1" destOrd="0" presId="urn:microsoft.com/office/officeart/2008/layout/VerticalCircleList"/>
    <dgm:cxn modelId="{174B82F6-B454-4CF3-A4A2-994D5EB2D878}" type="presParOf" srcId="{87C752B6-AC8F-4450-8CDC-CD418B85B0A7}" destId="{ACB5CE75-4D61-4A79-8C9B-C33AEEB7131C}" srcOrd="2" destOrd="0" presId="urn:microsoft.com/office/officeart/2008/layout/VerticalCircleList"/>
    <dgm:cxn modelId="{72E6487B-E154-474E-A0E8-4400D3258418}" type="presParOf" srcId="{ACB5CE75-4D61-4A79-8C9B-C33AEEB7131C}" destId="{E73619EF-9A31-4BCD-8AE8-A0343F9E84ED}" srcOrd="0" destOrd="0" presId="urn:microsoft.com/office/officeart/2008/layout/VerticalCircleList"/>
    <dgm:cxn modelId="{22119425-4201-4F3D-A22D-3A014A829699}" type="presParOf" srcId="{ACB5CE75-4D61-4A79-8C9B-C33AEEB7131C}" destId="{8CB12AA0-24CC-4839-BE1E-064FCB6DFA00}" srcOrd="1" destOrd="0" presId="urn:microsoft.com/office/officeart/2008/layout/VerticalCircleList"/>
    <dgm:cxn modelId="{CFA063BF-32FF-4ED7-A773-A7576423DF8E}" type="presParOf" srcId="{ACB5CE75-4D61-4A79-8C9B-C33AEEB7131C}" destId="{87F1DB4B-E19F-42CC-88EC-294E91F2AEA7}" srcOrd="2" destOrd="0" presId="urn:microsoft.com/office/officeart/2008/layout/VerticalCircleList"/>
    <dgm:cxn modelId="{D92BECA4-8A98-4FAF-B2CE-4EC918FC7908}" type="presParOf" srcId="{ACB5CE75-4D61-4A79-8C9B-C33AEEB7131C}" destId="{47A276AC-8272-462B-B3AA-9428E0C4815C}" srcOrd="3" destOrd="0" presId="urn:microsoft.com/office/officeart/2008/layout/VerticalCircleList"/>
    <dgm:cxn modelId="{40AD3DA4-24EA-4289-819B-B60AA7632A04}" type="presParOf" srcId="{47A276AC-8272-462B-B3AA-9428E0C4815C}" destId="{518F7513-6FC5-429D-81D3-5118C3410A59}" srcOrd="0" destOrd="0" presId="urn:microsoft.com/office/officeart/2008/layout/VerticalCircle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C55F8-2B9D-4F6C-A24B-38DAF50181ED}">
      <dsp:nvSpPr>
        <dsp:cNvPr id="0" name=""/>
        <dsp:cNvSpPr/>
      </dsp:nvSpPr>
      <dsp:spPr>
        <a:xfrm>
          <a:off x="6681" y="0"/>
          <a:ext cx="1498531" cy="1428759"/>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a:latin typeface="Times New Roman" pitchFamily="18" charset="0"/>
              <a:cs typeface="Times New Roman" pitchFamily="18" charset="0"/>
            </a:rPr>
            <a:t>Прозрачность формирования и расходования бюджетных средств</a:t>
          </a:r>
        </a:p>
      </dsp:txBody>
      <dsp:txXfrm>
        <a:off x="48528" y="41847"/>
        <a:ext cx="1414837" cy="1345065"/>
      </dsp:txXfrm>
    </dsp:sp>
    <dsp:sp modelId="{E1C95944-D931-4FAE-9E71-A97F1477AF00}">
      <dsp:nvSpPr>
        <dsp:cNvPr id="0" name=""/>
        <dsp:cNvSpPr/>
      </dsp:nvSpPr>
      <dsp:spPr>
        <a:xfrm>
          <a:off x="1639363" y="548033"/>
          <a:ext cx="284399" cy="332693"/>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dirty="0"/>
        </a:p>
      </dsp:txBody>
      <dsp:txXfrm>
        <a:off x="1639363" y="614572"/>
        <a:ext cx="199079" cy="199615"/>
      </dsp:txXfrm>
    </dsp:sp>
    <dsp:sp modelId="{CC7B832D-A7D6-4B09-801D-C7D544A37FED}">
      <dsp:nvSpPr>
        <dsp:cNvPr id="0" name=""/>
        <dsp:cNvSpPr/>
      </dsp:nvSpPr>
      <dsp:spPr>
        <a:xfrm>
          <a:off x="2041815" y="0"/>
          <a:ext cx="1778933" cy="1428759"/>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100000"/>
            </a:lnSpc>
            <a:spcBef>
              <a:spcPct val="0"/>
            </a:spcBef>
            <a:spcAft>
              <a:spcPts val="0"/>
            </a:spcAft>
          </a:pPr>
          <a:r>
            <a:rPr lang="ru-RU" sz="1400" b="1" kern="1200" dirty="0">
              <a:latin typeface="Times New Roman" pitchFamily="18" charset="0"/>
              <a:cs typeface="Times New Roman" pitchFamily="18" charset="0"/>
            </a:rPr>
            <a:t>Свободный доступ к информации </a:t>
          </a:r>
        </a:p>
        <a:p>
          <a:pPr lvl="0" algn="ctr" defTabSz="622300">
            <a:lnSpc>
              <a:spcPct val="100000"/>
            </a:lnSpc>
            <a:spcBef>
              <a:spcPct val="0"/>
            </a:spcBef>
            <a:spcAft>
              <a:spcPts val="0"/>
            </a:spcAft>
          </a:pPr>
          <a:r>
            <a:rPr lang="ru-RU" sz="1400" b="1" kern="1200" dirty="0">
              <a:latin typeface="Times New Roman" pitchFamily="18" charset="0"/>
              <a:cs typeface="Times New Roman" pitchFamily="18" charset="0"/>
            </a:rPr>
            <a:t>о бюджете</a:t>
          </a:r>
        </a:p>
        <a:p>
          <a:pPr lvl="0" algn="ctr" defTabSz="622300">
            <a:lnSpc>
              <a:spcPct val="100000"/>
            </a:lnSpc>
            <a:spcBef>
              <a:spcPct val="0"/>
            </a:spcBef>
            <a:spcAft>
              <a:spcPts val="0"/>
            </a:spcAft>
          </a:pPr>
          <a:r>
            <a:rPr lang="ru-RU" sz="1400" b="1" kern="1200" dirty="0">
              <a:latin typeface="Times New Roman" pitchFamily="18" charset="0"/>
              <a:cs typeface="Times New Roman" pitchFamily="18" charset="0"/>
            </a:rPr>
            <a:t> и деятельности органов местного самоуправления</a:t>
          </a:r>
        </a:p>
      </dsp:txBody>
      <dsp:txXfrm>
        <a:off x="2083662" y="41847"/>
        <a:ext cx="1695239" cy="1345065"/>
      </dsp:txXfrm>
    </dsp:sp>
    <dsp:sp modelId="{2065EDE5-8AD5-47A7-A68D-3F3C03939763}">
      <dsp:nvSpPr>
        <dsp:cNvPr id="0" name=""/>
        <dsp:cNvSpPr/>
      </dsp:nvSpPr>
      <dsp:spPr>
        <a:xfrm>
          <a:off x="3925627" y="548033"/>
          <a:ext cx="222343" cy="332693"/>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dirty="0"/>
        </a:p>
      </dsp:txBody>
      <dsp:txXfrm>
        <a:off x="3925627" y="614572"/>
        <a:ext cx="155640" cy="199615"/>
      </dsp:txXfrm>
    </dsp:sp>
    <dsp:sp modelId="{2AF5958E-847A-4FB3-8DB3-E422E28062B0}">
      <dsp:nvSpPr>
        <dsp:cNvPr id="0" name=""/>
        <dsp:cNvSpPr/>
      </dsp:nvSpPr>
      <dsp:spPr>
        <a:xfrm>
          <a:off x="4240265" y="0"/>
          <a:ext cx="1990851" cy="1428759"/>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a:latin typeface="Times New Roman" pitchFamily="18" charset="0"/>
              <a:cs typeface="Times New Roman" pitchFamily="18" charset="0"/>
            </a:rPr>
            <a:t>Народный контроль при принятии и реализации общественно значимых мероприятий (проектов)</a:t>
          </a:r>
        </a:p>
      </dsp:txBody>
      <dsp:txXfrm>
        <a:off x="4282112" y="41847"/>
        <a:ext cx="1907157" cy="1345065"/>
      </dsp:txXfrm>
    </dsp:sp>
    <dsp:sp modelId="{7E24E4D8-3012-4958-ADAD-7A5D58D39E4F}">
      <dsp:nvSpPr>
        <dsp:cNvPr id="0" name=""/>
        <dsp:cNvSpPr/>
      </dsp:nvSpPr>
      <dsp:spPr>
        <a:xfrm>
          <a:off x="6394538" y="548033"/>
          <a:ext cx="346455" cy="332693"/>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dirty="0"/>
        </a:p>
      </dsp:txBody>
      <dsp:txXfrm>
        <a:off x="6394538" y="614572"/>
        <a:ext cx="246647" cy="199615"/>
      </dsp:txXfrm>
    </dsp:sp>
    <dsp:sp modelId="{238AA2EF-D731-4415-BD1B-B316CA6836E1}">
      <dsp:nvSpPr>
        <dsp:cNvPr id="0" name=""/>
        <dsp:cNvSpPr/>
      </dsp:nvSpPr>
      <dsp:spPr>
        <a:xfrm>
          <a:off x="6884806" y="0"/>
          <a:ext cx="1965496" cy="1428759"/>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b="1" kern="1200" dirty="0">
              <a:latin typeface="Times New Roman" pitchFamily="18" charset="0"/>
              <a:cs typeface="Times New Roman" pitchFamily="18" charset="0"/>
            </a:rPr>
            <a:t>Повышение информированности общества и вовлечение граждан в диалог с органами местного самоуправления</a:t>
          </a:r>
        </a:p>
      </dsp:txBody>
      <dsp:txXfrm>
        <a:off x="6926653" y="41847"/>
        <a:ext cx="1881802" cy="134506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6C2D7-A3D3-4773-BA63-859F4FE34BE7}">
      <dsp:nvSpPr>
        <dsp:cNvPr id="0" name=""/>
        <dsp:cNvSpPr/>
      </dsp:nvSpPr>
      <dsp:spPr>
        <a:xfrm rot="5400000">
          <a:off x="5605434" y="-2462374"/>
          <a:ext cx="447813" cy="5486438"/>
        </a:xfrm>
        <a:prstGeom prst="round2SameRect">
          <a:avLst/>
        </a:prstGeom>
        <a:solidFill>
          <a:schemeClr val="bg2">
            <a:lumMod val="90000"/>
            <a:alpha val="90000"/>
          </a:schemeClr>
        </a:solidFill>
        <a:ln w="6350" cap="flat" cmpd="sng" algn="ctr">
          <a:solidFill>
            <a:schemeClr val="bg2">
              <a:lumMod val="90000"/>
              <a:alpha val="9000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latin typeface="Times New Roman" pitchFamily="18" charset="0"/>
              <a:cs typeface="Times New Roman" pitchFamily="18" charset="0"/>
            </a:rPr>
            <a:t>Использование информации в учебных целях</a:t>
          </a:r>
        </a:p>
        <a:p>
          <a:pPr marL="171450" lvl="1" indent="-171450" algn="l" defTabSz="711200">
            <a:lnSpc>
              <a:spcPct val="90000"/>
            </a:lnSpc>
            <a:spcBef>
              <a:spcPct val="0"/>
            </a:spcBef>
            <a:spcAft>
              <a:spcPct val="15000"/>
            </a:spcAft>
            <a:buChar char="••"/>
          </a:pPr>
          <a:r>
            <a:rPr lang="ru-RU" sz="1600" kern="1200" dirty="0">
              <a:latin typeface="Times New Roman" pitchFamily="18" charset="0"/>
              <a:cs typeface="Times New Roman" pitchFamily="18" charset="0"/>
            </a:rPr>
            <a:t>Материалы для открытых уроков</a:t>
          </a:r>
        </a:p>
      </dsp:txBody>
      <dsp:txXfrm rot="-5400000">
        <a:off x="3086122" y="78798"/>
        <a:ext cx="5464578" cy="404093"/>
      </dsp:txXfrm>
    </dsp:sp>
    <dsp:sp modelId="{1BFB878F-2848-4516-B52A-25EFEF25D87C}">
      <dsp:nvSpPr>
        <dsp:cNvPr id="0" name=""/>
        <dsp:cNvSpPr/>
      </dsp:nvSpPr>
      <dsp:spPr>
        <a:xfrm>
          <a:off x="0" y="961"/>
          <a:ext cx="3086121" cy="559766"/>
        </a:xfrm>
        <a:prstGeom prst="roundRect">
          <a:avLst/>
        </a:prstGeom>
        <a:solidFill>
          <a:schemeClr val="bg2">
            <a:lumMod val="90000"/>
          </a:schemeClr>
        </a:solidFill>
        <a:ln>
          <a:noFill/>
        </a:ln>
        <a:effectLst/>
        <a:scene3d>
          <a:camera prst="orthographicFront"/>
          <a:lightRig rig="chilly" dir="t"/>
        </a:scene3d>
        <a:sp3d prstMaterial="translucentPowder">
          <a:bevelT w="127000" h="25400" prst="riblet"/>
        </a:sp3d>
      </dsp:spPr>
      <dsp:style>
        <a:lnRef idx="0">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ru-RU" sz="2300" kern="1200" dirty="0">
              <a:solidFill>
                <a:schemeClr val="tx1"/>
              </a:solidFill>
              <a:latin typeface="Times New Roman" panose="02020603050405020304" pitchFamily="18" charset="0"/>
              <a:cs typeface="Times New Roman" panose="02020603050405020304" pitchFamily="18" charset="0"/>
            </a:rPr>
            <a:t>Студенты, школьники</a:t>
          </a:r>
        </a:p>
      </dsp:txBody>
      <dsp:txXfrm>
        <a:off x="27326" y="28287"/>
        <a:ext cx="3031469" cy="505114"/>
      </dsp:txXfrm>
    </dsp:sp>
    <dsp:sp modelId="{D4A22ED6-F35F-4925-969E-55696BD33898}">
      <dsp:nvSpPr>
        <dsp:cNvPr id="0" name=""/>
        <dsp:cNvSpPr/>
      </dsp:nvSpPr>
      <dsp:spPr>
        <a:xfrm rot="5400000">
          <a:off x="5605434" y="-1874620"/>
          <a:ext cx="447813" cy="5486438"/>
        </a:xfrm>
        <a:prstGeom prst="round2SameRect">
          <a:avLst/>
        </a:prstGeom>
        <a:solidFill>
          <a:schemeClr val="bg2">
            <a:lumMod val="90000"/>
            <a:alpha val="9000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latin typeface="Times New Roman" pitchFamily="18" charset="0"/>
              <a:cs typeface="Times New Roman" pitchFamily="18" charset="0"/>
            </a:rPr>
            <a:t>Инструмент визуализации информации для публикации и материалов</a:t>
          </a:r>
        </a:p>
      </dsp:txBody>
      <dsp:txXfrm rot="-5400000">
        <a:off x="3086122" y="666552"/>
        <a:ext cx="5464578" cy="404093"/>
      </dsp:txXfrm>
    </dsp:sp>
    <dsp:sp modelId="{2A08CCE4-EB50-47B7-BA6B-F9C189620FC5}">
      <dsp:nvSpPr>
        <dsp:cNvPr id="0" name=""/>
        <dsp:cNvSpPr/>
      </dsp:nvSpPr>
      <dsp:spPr>
        <a:xfrm>
          <a:off x="0" y="588716"/>
          <a:ext cx="3086121" cy="559766"/>
        </a:xfrm>
        <a:prstGeom prst="roundRect">
          <a:avLst/>
        </a:prstGeom>
        <a:solidFill>
          <a:schemeClr val="bg2">
            <a:lumMod val="90000"/>
          </a:schemeClr>
        </a:solidFill>
        <a:ln>
          <a:noFill/>
        </a:ln>
        <a:effectLst/>
        <a:scene3d>
          <a:camera prst="orthographicFront"/>
          <a:lightRig rig="chilly" dir="t"/>
        </a:scene3d>
        <a:sp3d prstMaterial="translucentPowder">
          <a:bevelT w="127000" h="25400" prst="riblet"/>
        </a:sp3d>
      </dsp:spPr>
      <dsp:style>
        <a:lnRef idx="0">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ru-RU" sz="2300" kern="1200" dirty="0">
              <a:solidFill>
                <a:schemeClr val="tx1"/>
              </a:solidFill>
              <a:latin typeface="Times New Roman" panose="02020603050405020304" pitchFamily="18" charset="0"/>
              <a:cs typeface="Times New Roman" panose="02020603050405020304" pitchFamily="18" charset="0"/>
            </a:rPr>
            <a:t>СМИ, журналисты</a:t>
          </a:r>
        </a:p>
      </dsp:txBody>
      <dsp:txXfrm>
        <a:off x="27326" y="616042"/>
        <a:ext cx="3031469" cy="505114"/>
      </dsp:txXfrm>
    </dsp:sp>
    <dsp:sp modelId="{70256B06-B20B-4794-A8B5-3525E364F686}">
      <dsp:nvSpPr>
        <dsp:cNvPr id="0" name=""/>
        <dsp:cNvSpPr/>
      </dsp:nvSpPr>
      <dsp:spPr>
        <a:xfrm rot="5400000">
          <a:off x="5605434" y="-1286865"/>
          <a:ext cx="447813" cy="5486438"/>
        </a:xfrm>
        <a:prstGeom prst="round2SameRect">
          <a:avLst/>
        </a:prstGeom>
        <a:solidFill>
          <a:schemeClr val="bg2">
            <a:lumMod val="90000"/>
            <a:alpha val="9000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latin typeface="Times New Roman" pitchFamily="18" charset="0"/>
              <a:cs typeface="Times New Roman" pitchFamily="18" charset="0"/>
            </a:rPr>
            <a:t>Прогнозирование развития бизнеса с учетом прогноза развития государства и муниципалитета</a:t>
          </a:r>
        </a:p>
      </dsp:txBody>
      <dsp:txXfrm rot="-5400000">
        <a:off x="3086122" y="1254307"/>
        <a:ext cx="5464578" cy="404093"/>
      </dsp:txXfrm>
    </dsp:sp>
    <dsp:sp modelId="{1DFADBB7-00D9-4215-99E1-4068E1977006}">
      <dsp:nvSpPr>
        <dsp:cNvPr id="0" name=""/>
        <dsp:cNvSpPr/>
      </dsp:nvSpPr>
      <dsp:spPr>
        <a:xfrm>
          <a:off x="0" y="1176470"/>
          <a:ext cx="3086121" cy="559766"/>
        </a:xfrm>
        <a:prstGeom prst="roundRect">
          <a:avLst/>
        </a:prstGeom>
        <a:solidFill>
          <a:schemeClr val="bg2">
            <a:lumMod val="90000"/>
          </a:schemeClr>
        </a:solidFill>
        <a:ln>
          <a:noFill/>
        </a:ln>
        <a:effectLst/>
        <a:scene3d>
          <a:camera prst="orthographicFront"/>
          <a:lightRig rig="chilly" dir="t"/>
        </a:scene3d>
        <a:sp3d prstMaterial="translucentPowder">
          <a:bevelT w="127000" h="25400" prst="riblet"/>
        </a:sp3d>
      </dsp:spPr>
      <dsp:style>
        <a:lnRef idx="0">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ru-RU" sz="2300" kern="1200" dirty="0">
              <a:solidFill>
                <a:schemeClr val="tx1"/>
              </a:solidFill>
              <a:latin typeface="Times New Roman" panose="02020603050405020304" pitchFamily="18" charset="0"/>
              <a:cs typeface="Times New Roman" panose="02020603050405020304" pitchFamily="18" charset="0"/>
            </a:rPr>
            <a:t>Предприниматели</a:t>
          </a:r>
        </a:p>
      </dsp:txBody>
      <dsp:txXfrm>
        <a:off x="27326" y="1203796"/>
        <a:ext cx="3031469" cy="505114"/>
      </dsp:txXfrm>
    </dsp:sp>
    <dsp:sp modelId="{7D7BC51A-5246-4343-83A6-118450699444}">
      <dsp:nvSpPr>
        <dsp:cNvPr id="0" name=""/>
        <dsp:cNvSpPr/>
      </dsp:nvSpPr>
      <dsp:spPr>
        <a:xfrm rot="5400000">
          <a:off x="5605434" y="-699110"/>
          <a:ext cx="447813" cy="5486438"/>
        </a:xfrm>
        <a:prstGeom prst="round2SameRect">
          <a:avLst/>
        </a:prstGeom>
        <a:solidFill>
          <a:schemeClr val="bg2">
            <a:lumMod val="90000"/>
            <a:alpha val="9000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latin typeface="Times New Roman" pitchFamily="18" charset="0"/>
              <a:cs typeface="Times New Roman" pitchFamily="18" charset="0"/>
            </a:rPr>
            <a:t>Участие в бюджетном процессе</a:t>
          </a:r>
        </a:p>
      </dsp:txBody>
      <dsp:txXfrm rot="-5400000">
        <a:off x="3086122" y="1842062"/>
        <a:ext cx="5464578" cy="404093"/>
      </dsp:txXfrm>
    </dsp:sp>
    <dsp:sp modelId="{8783BA14-F0A5-444B-9403-0A15744CF78D}">
      <dsp:nvSpPr>
        <dsp:cNvPr id="0" name=""/>
        <dsp:cNvSpPr/>
      </dsp:nvSpPr>
      <dsp:spPr>
        <a:xfrm>
          <a:off x="0" y="1764225"/>
          <a:ext cx="3086121" cy="559766"/>
        </a:xfrm>
        <a:prstGeom prst="roundRect">
          <a:avLst/>
        </a:prstGeom>
        <a:solidFill>
          <a:schemeClr val="bg2">
            <a:lumMod val="90000"/>
          </a:schemeClr>
        </a:solidFill>
        <a:ln>
          <a:noFill/>
        </a:ln>
        <a:effectLst/>
        <a:scene3d>
          <a:camera prst="orthographicFront"/>
          <a:lightRig rig="chilly" dir="t"/>
        </a:scene3d>
        <a:sp3d prstMaterial="translucentPowder">
          <a:bevelT w="127000" h="25400" prst="riblet"/>
        </a:sp3d>
      </dsp:spPr>
      <dsp:style>
        <a:lnRef idx="0">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ru-RU" sz="2300" kern="1200" dirty="0">
              <a:solidFill>
                <a:schemeClr val="tx1"/>
              </a:solidFill>
              <a:latin typeface="Times New Roman" panose="02020603050405020304" pitchFamily="18" charset="0"/>
              <a:cs typeface="Times New Roman" panose="02020603050405020304" pitchFamily="18" charset="0"/>
            </a:rPr>
            <a:t>Активное население</a:t>
          </a:r>
        </a:p>
      </dsp:txBody>
      <dsp:txXfrm>
        <a:off x="27326" y="1791551"/>
        <a:ext cx="3031469" cy="505114"/>
      </dsp:txXfrm>
    </dsp:sp>
    <dsp:sp modelId="{8F952383-BC67-43A8-BCA0-6F0DC588BBAF}">
      <dsp:nvSpPr>
        <dsp:cNvPr id="0" name=""/>
        <dsp:cNvSpPr/>
      </dsp:nvSpPr>
      <dsp:spPr>
        <a:xfrm rot="5400000">
          <a:off x="5605434" y="-111356"/>
          <a:ext cx="447813" cy="5486438"/>
        </a:xfrm>
        <a:prstGeom prst="round2SameRect">
          <a:avLst/>
        </a:prstGeom>
        <a:solidFill>
          <a:schemeClr val="bg2">
            <a:lumMod val="90000"/>
            <a:alpha val="9000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latin typeface="Times New Roman" pitchFamily="18" charset="0"/>
              <a:cs typeface="Times New Roman" pitchFamily="18" charset="0"/>
            </a:rPr>
            <a:t>Повышение уровня знаний о бюджете</a:t>
          </a:r>
        </a:p>
      </dsp:txBody>
      <dsp:txXfrm rot="-5400000">
        <a:off x="3086122" y="2429816"/>
        <a:ext cx="5464578" cy="404093"/>
      </dsp:txXfrm>
    </dsp:sp>
    <dsp:sp modelId="{871A58E5-BF10-4489-9250-6AB1782EE48D}">
      <dsp:nvSpPr>
        <dsp:cNvPr id="0" name=""/>
        <dsp:cNvSpPr/>
      </dsp:nvSpPr>
      <dsp:spPr>
        <a:xfrm>
          <a:off x="0" y="2351979"/>
          <a:ext cx="3086121" cy="559766"/>
        </a:xfrm>
        <a:prstGeom prst="roundRect">
          <a:avLst/>
        </a:prstGeom>
        <a:solidFill>
          <a:schemeClr val="bg2">
            <a:lumMod val="90000"/>
          </a:schemeClr>
        </a:solidFill>
        <a:ln>
          <a:noFill/>
        </a:ln>
        <a:effectLst/>
        <a:scene3d>
          <a:camera prst="orthographicFront"/>
          <a:lightRig rig="chilly" dir="t"/>
        </a:scene3d>
        <a:sp3d prstMaterial="translucentPowder">
          <a:bevelT w="127000" h="25400" prst="riblet"/>
        </a:sp3d>
      </dsp:spPr>
      <dsp:style>
        <a:lnRef idx="0">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ru-RU" sz="2300" kern="1200" dirty="0">
              <a:solidFill>
                <a:schemeClr val="tx1"/>
              </a:solidFill>
              <a:latin typeface="Times New Roman" panose="02020603050405020304" pitchFamily="18" charset="0"/>
              <a:cs typeface="Times New Roman" panose="02020603050405020304" pitchFamily="18" charset="0"/>
            </a:rPr>
            <a:t>Молодежь</a:t>
          </a:r>
          <a:r>
            <a:rPr lang="ru-RU" sz="2300" kern="1200" dirty="0">
              <a:latin typeface="Times New Roman" panose="02020603050405020304" pitchFamily="18" charset="0"/>
              <a:cs typeface="Times New Roman" panose="02020603050405020304" pitchFamily="18" charset="0"/>
            </a:rPr>
            <a:t> </a:t>
          </a:r>
        </a:p>
      </dsp:txBody>
      <dsp:txXfrm>
        <a:off x="27326" y="2379305"/>
        <a:ext cx="3031469" cy="505114"/>
      </dsp:txXfrm>
    </dsp:sp>
    <dsp:sp modelId="{6F23DBA3-E2D5-4331-AC77-40CEAF931255}">
      <dsp:nvSpPr>
        <dsp:cNvPr id="0" name=""/>
        <dsp:cNvSpPr/>
      </dsp:nvSpPr>
      <dsp:spPr>
        <a:xfrm rot="5400000">
          <a:off x="5605434" y="476398"/>
          <a:ext cx="447813" cy="5486438"/>
        </a:xfrm>
        <a:prstGeom prst="round2SameRect">
          <a:avLst/>
        </a:prstGeom>
        <a:solidFill>
          <a:schemeClr val="bg2">
            <a:lumMod val="90000"/>
            <a:alpha val="9000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latin typeface="Times New Roman" pitchFamily="18" charset="0"/>
              <a:cs typeface="Times New Roman" pitchFamily="18" charset="0"/>
            </a:rPr>
            <a:t>Информация о социальных услугах муниципалитета, которыми может воспользоваться население</a:t>
          </a:r>
        </a:p>
      </dsp:txBody>
      <dsp:txXfrm rot="-5400000">
        <a:off x="3086122" y="3017570"/>
        <a:ext cx="5464578" cy="404093"/>
      </dsp:txXfrm>
    </dsp:sp>
    <dsp:sp modelId="{2B4DF4D9-2080-4F2A-AB49-3C69DDF29276}">
      <dsp:nvSpPr>
        <dsp:cNvPr id="0" name=""/>
        <dsp:cNvSpPr/>
      </dsp:nvSpPr>
      <dsp:spPr>
        <a:xfrm>
          <a:off x="0" y="2939734"/>
          <a:ext cx="3086121" cy="559766"/>
        </a:xfrm>
        <a:prstGeom prst="roundRect">
          <a:avLst/>
        </a:prstGeom>
        <a:solidFill>
          <a:schemeClr val="bg2">
            <a:lumMod val="90000"/>
          </a:schemeClr>
        </a:solidFill>
        <a:ln>
          <a:noFill/>
        </a:ln>
        <a:effectLst/>
        <a:scene3d>
          <a:camera prst="orthographicFront"/>
          <a:lightRig rig="chilly" dir="t"/>
        </a:scene3d>
        <a:sp3d prstMaterial="translucentPowder">
          <a:bevelT w="127000" h="25400" prst="riblet"/>
        </a:sp3d>
      </dsp:spPr>
      <dsp:style>
        <a:lnRef idx="0">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ru-RU" sz="2300" kern="1200" dirty="0">
              <a:solidFill>
                <a:schemeClr val="tx1"/>
              </a:solidFill>
              <a:latin typeface="Times New Roman" panose="02020603050405020304" pitchFamily="18" charset="0"/>
              <a:cs typeface="Times New Roman" panose="02020603050405020304" pitchFamily="18" charset="0"/>
            </a:rPr>
            <a:t>Социальные группы</a:t>
          </a:r>
        </a:p>
      </dsp:txBody>
      <dsp:txXfrm>
        <a:off x="27326" y="2967060"/>
        <a:ext cx="3031469" cy="5051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6EE67-24CD-4E57-BE3F-80F2A0A896F4}">
      <dsp:nvSpPr>
        <dsp:cNvPr id="0" name=""/>
        <dsp:cNvSpPr/>
      </dsp:nvSpPr>
      <dsp:spPr>
        <a:xfrm>
          <a:off x="694974" y="710450"/>
          <a:ext cx="2314078" cy="136518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ru-RU" sz="1200" b="1" kern="1200" dirty="0">
              <a:latin typeface="Times New Roman" pitchFamily="18" charset="0"/>
              <a:cs typeface="Times New Roman" pitchFamily="18" charset="0"/>
            </a:rPr>
            <a:t>Помогает формировать доходную часть бюджета (налог на доходы физических лиц, налог на имущество)</a:t>
          </a:r>
        </a:p>
      </dsp:txBody>
      <dsp:txXfrm>
        <a:off x="726391" y="741867"/>
        <a:ext cx="2251244" cy="1009807"/>
      </dsp:txXfrm>
    </dsp:sp>
    <dsp:sp modelId="{A62462D3-1863-4ABB-9D21-746DE02FA1D1}">
      <dsp:nvSpPr>
        <dsp:cNvPr id="0" name=""/>
        <dsp:cNvSpPr/>
      </dsp:nvSpPr>
      <dsp:spPr>
        <a:xfrm rot="21143643">
          <a:off x="2344287" y="873621"/>
          <a:ext cx="1989255" cy="1989255"/>
        </a:xfrm>
        <a:prstGeom prst="leftCircularArrow">
          <a:avLst>
            <a:gd name="adj1" fmla="val 4676"/>
            <a:gd name="adj2" fmla="val 596946"/>
            <a:gd name="adj3" fmla="val 2518726"/>
            <a:gd name="adj4" fmla="val 9170758"/>
            <a:gd name="adj5" fmla="val 5455"/>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F202C310-487B-4DF3-AFAF-2A1A429809CC}">
      <dsp:nvSpPr>
        <dsp:cNvPr id="0" name=""/>
        <dsp:cNvSpPr/>
      </dsp:nvSpPr>
      <dsp:spPr>
        <a:xfrm>
          <a:off x="1639252" y="1781389"/>
          <a:ext cx="1809549" cy="585077"/>
        </a:xfrm>
        <a:prstGeom prst="roundRect">
          <a:avLst>
            <a:gd name="adj" fmla="val 10000"/>
          </a:avLst>
        </a:prstGeom>
        <a:solidFill>
          <a:schemeClr val="bg2">
            <a:lumMod val="90000"/>
          </a:schemeClr>
        </a:solidFill>
        <a:ln>
          <a:noFill/>
        </a:ln>
        <a:effectLst/>
        <a:scene3d>
          <a:camera prst="orthographicFront"/>
          <a:lightRig rig="chilly" dir="t"/>
        </a:scene3d>
        <a:sp3d prstMaterial="translucentPowder">
          <a:bevelT w="127000" h="25400" prst="angle"/>
        </a:sp3d>
      </dsp:spPr>
      <dsp:style>
        <a:lnRef idx="0">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ru-RU" sz="1050" b="1" kern="1200" dirty="0">
              <a:solidFill>
                <a:schemeClr val="tx1"/>
              </a:solidFill>
              <a:latin typeface="Times New Roman" pitchFamily="18" charset="0"/>
              <a:cs typeface="Times New Roman" pitchFamily="18" charset="0"/>
            </a:rPr>
            <a:t>КАК НАЛОГОПЛАТЕЛЬЩИК</a:t>
          </a:r>
        </a:p>
      </dsp:txBody>
      <dsp:txXfrm>
        <a:off x="1656388" y="1798525"/>
        <a:ext cx="1775277" cy="550805"/>
      </dsp:txXfrm>
    </dsp:sp>
    <dsp:sp modelId="{DF59E1D1-76C0-43BD-AEEB-F887699371D9}">
      <dsp:nvSpPr>
        <dsp:cNvPr id="0" name=""/>
        <dsp:cNvSpPr/>
      </dsp:nvSpPr>
      <dsp:spPr>
        <a:xfrm>
          <a:off x="3475566" y="774870"/>
          <a:ext cx="1960448" cy="136518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endParaRPr lang="ru-RU" sz="2000" b="1" kern="1200" dirty="0">
            <a:solidFill>
              <a:schemeClr val="accent2"/>
            </a:solidFill>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ru-RU" sz="2000" b="1" kern="1200" dirty="0">
              <a:solidFill>
                <a:schemeClr val="accent2"/>
              </a:solidFill>
              <a:latin typeface="Times New Roman" pitchFamily="18" charset="0"/>
              <a:cs typeface="Times New Roman" pitchFamily="18" charset="0"/>
            </a:rPr>
            <a:t>БЮДЖЕТ</a:t>
          </a:r>
        </a:p>
      </dsp:txBody>
      <dsp:txXfrm>
        <a:off x="3506983" y="1098826"/>
        <a:ext cx="1897614" cy="1009807"/>
      </dsp:txXfrm>
    </dsp:sp>
    <dsp:sp modelId="{6962A720-A21F-4746-BC47-A1EF8FFBEDC4}">
      <dsp:nvSpPr>
        <dsp:cNvPr id="0" name=""/>
        <dsp:cNvSpPr/>
      </dsp:nvSpPr>
      <dsp:spPr>
        <a:xfrm rot="490951">
          <a:off x="5148065" y="-221373"/>
          <a:ext cx="2138216" cy="2138216"/>
        </a:xfrm>
        <a:prstGeom prst="circularArrow">
          <a:avLst>
            <a:gd name="adj1" fmla="val 4350"/>
            <a:gd name="adj2" fmla="val 550929"/>
            <a:gd name="adj3" fmla="val 19724412"/>
            <a:gd name="adj4" fmla="val 13026363"/>
            <a:gd name="adj5" fmla="val 5075"/>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876327A6-DA83-4784-B99C-CB6ADC927A05}">
      <dsp:nvSpPr>
        <dsp:cNvPr id="0" name=""/>
        <dsp:cNvSpPr/>
      </dsp:nvSpPr>
      <dsp:spPr>
        <a:xfrm>
          <a:off x="4321411" y="197212"/>
          <a:ext cx="1590285" cy="842756"/>
        </a:xfrm>
        <a:prstGeom prst="roundRect">
          <a:avLst>
            <a:gd name="adj" fmla="val 10000"/>
          </a:avLst>
        </a:prstGeom>
        <a:solidFill>
          <a:schemeClr val="bg2">
            <a:lumMod val="90000"/>
          </a:schemeClr>
        </a:solidFill>
        <a:ln>
          <a:noFill/>
        </a:ln>
        <a:effectLst/>
        <a:scene3d>
          <a:camera prst="orthographicFront"/>
          <a:lightRig rig="chilly" dir="t"/>
        </a:scene3d>
        <a:sp3d prstMaterial="translucentPowder">
          <a:bevelT w="127000" h="25400" prst="angle"/>
        </a:sp3d>
      </dsp:spPr>
      <dsp:style>
        <a:lnRef idx="0">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ru-RU" sz="1050" b="1" kern="1200" dirty="0">
              <a:solidFill>
                <a:schemeClr val="tx1"/>
              </a:solidFill>
              <a:latin typeface="Times New Roman" pitchFamily="18" charset="0"/>
              <a:cs typeface="Times New Roman" pitchFamily="18" charset="0"/>
            </a:rPr>
            <a:t>КАК ПОЛУЧАТЕЛЬ СОЦИАЛЬНЫХ ГАРАНТИЙ</a:t>
          </a:r>
        </a:p>
      </dsp:txBody>
      <dsp:txXfrm>
        <a:off x="4346094" y="221895"/>
        <a:ext cx="1540919" cy="793390"/>
      </dsp:txXfrm>
    </dsp:sp>
    <dsp:sp modelId="{FCFE6F0F-74D8-4A6D-ABCE-489E606D9B8C}">
      <dsp:nvSpPr>
        <dsp:cNvPr id="0" name=""/>
        <dsp:cNvSpPr/>
      </dsp:nvSpPr>
      <dsp:spPr>
        <a:xfrm>
          <a:off x="5969711" y="645187"/>
          <a:ext cx="1982347" cy="149664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88950">
            <a:lnSpc>
              <a:spcPct val="90000"/>
            </a:lnSpc>
            <a:spcBef>
              <a:spcPct val="0"/>
            </a:spcBef>
            <a:spcAft>
              <a:spcPct val="15000"/>
            </a:spcAft>
            <a:buChar char="••"/>
          </a:pPr>
          <a:r>
            <a:rPr lang="ru-RU" sz="1100" b="1" kern="1200" dirty="0">
              <a:latin typeface="Times New Roman" pitchFamily="18" charset="0"/>
              <a:cs typeface="Times New Roman" pitchFamily="18" charset="0"/>
            </a:rPr>
            <a:t>Получает социальные гарантии - расходная часть бюджета (образование, социальные льготы, другие направления социальных гарантий населению)</a:t>
          </a:r>
        </a:p>
      </dsp:txBody>
      <dsp:txXfrm>
        <a:off x="6004153" y="679629"/>
        <a:ext cx="1913463" cy="1107052"/>
      </dsp:txXfrm>
    </dsp:sp>
    <dsp:sp modelId="{F7CD2E1D-8518-455A-AB63-692F05965E19}">
      <dsp:nvSpPr>
        <dsp:cNvPr id="0" name=""/>
        <dsp:cNvSpPr/>
      </dsp:nvSpPr>
      <dsp:spPr>
        <a:xfrm>
          <a:off x="6025470" y="2141898"/>
          <a:ext cx="1853113" cy="585077"/>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ru-RU" sz="1500" kern="1200" dirty="0"/>
            <a:t>О</a:t>
          </a:r>
        </a:p>
        <a:p>
          <a:pPr lvl="0" algn="ctr" defTabSz="666750">
            <a:lnSpc>
              <a:spcPct val="90000"/>
            </a:lnSpc>
            <a:spcBef>
              <a:spcPct val="0"/>
            </a:spcBef>
            <a:spcAft>
              <a:spcPct val="35000"/>
            </a:spcAft>
          </a:pPr>
          <a:endParaRPr lang="ru-RU" sz="1500" kern="1200" dirty="0"/>
        </a:p>
      </dsp:txBody>
      <dsp:txXfrm>
        <a:off x="6042606" y="2159034"/>
        <a:ext cx="1818841" cy="5508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B38A7-C9DB-4909-8704-3891A2198A48}">
      <dsp:nvSpPr>
        <dsp:cNvPr id="0" name=""/>
        <dsp:cNvSpPr/>
      </dsp:nvSpPr>
      <dsp:spPr>
        <a:xfrm>
          <a:off x="3157" y="734925"/>
          <a:ext cx="2933387" cy="1173355"/>
        </a:xfrm>
        <a:prstGeom prst="chevron">
          <a:avLst/>
        </a:prstGeom>
        <a:solidFill>
          <a:schemeClr val="accent1">
            <a:lumMod val="20000"/>
            <a:lumOff val="80000"/>
          </a:schemeClr>
        </a:solidFill>
        <a:ln>
          <a:noFill/>
        </a:ln>
        <a:effectLst/>
        <a:scene3d>
          <a:camera prst="orthographicFront"/>
          <a:lightRig rig="chilly" dir="t"/>
        </a:scene3d>
        <a:sp3d prstMaterial="translucentPowder">
          <a:bevelT w="127000" h="25400"/>
          <a:bevelB/>
        </a:sp3d>
      </dsp:spPr>
      <dsp:style>
        <a:lnRef idx="0">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ru-RU" sz="1200" b="1" kern="1200" dirty="0">
              <a:solidFill>
                <a:schemeClr val="tx1"/>
              </a:solidFill>
              <a:latin typeface="Times New Roman" pitchFamily="18" charset="0"/>
              <a:cs typeface="Times New Roman" pitchFamily="18" charset="0"/>
            </a:rPr>
            <a:t>Публичные слушания о стратегии социально-экономического развития, о проекте решения о бюджете, об исполнении бюджета муниципального района</a:t>
          </a:r>
        </a:p>
      </dsp:txBody>
      <dsp:txXfrm>
        <a:off x="589835" y="734925"/>
        <a:ext cx="1760032" cy="1173355"/>
      </dsp:txXfrm>
    </dsp:sp>
    <dsp:sp modelId="{125B4A05-DE37-4257-828C-2C05C3934830}">
      <dsp:nvSpPr>
        <dsp:cNvPr id="0" name=""/>
        <dsp:cNvSpPr/>
      </dsp:nvSpPr>
      <dsp:spPr>
        <a:xfrm>
          <a:off x="2643206" y="734925"/>
          <a:ext cx="3357585" cy="1173355"/>
        </a:xfrm>
        <a:prstGeom prst="chevron">
          <a:avLst/>
        </a:prstGeom>
        <a:solidFill>
          <a:schemeClr val="accent1">
            <a:lumMod val="20000"/>
            <a:lumOff val="8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ru-RU" sz="1200" b="1" kern="1200" dirty="0">
              <a:solidFill>
                <a:schemeClr val="tx1"/>
              </a:solidFill>
              <a:latin typeface="Times New Roman" pitchFamily="18" charset="0"/>
              <a:cs typeface="Times New Roman" pitchFamily="18" charset="0"/>
            </a:rPr>
            <a:t>Участие в опросах по бюджетной тематике, размещаемых на официальном сайте муниципального района и портале «Голос РБ» ежеквартально</a:t>
          </a:r>
        </a:p>
      </dsp:txBody>
      <dsp:txXfrm>
        <a:off x="3229884" y="734925"/>
        <a:ext cx="2184230" cy="1173355"/>
      </dsp:txXfrm>
    </dsp:sp>
    <dsp:sp modelId="{146CD48E-706F-4FED-8528-865BACA1EB05}">
      <dsp:nvSpPr>
        <dsp:cNvPr id="0" name=""/>
        <dsp:cNvSpPr/>
      </dsp:nvSpPr>
      <dsp:spPr>
        <a:xfrm>
          <a:off x="5707452" y="734925"/>
          <a:ext cx="2933387" cy="1173355"/>
        </a:xfrm>
        <a:prstGeom prst="chevron">
          <a:avLst/>
        </a:prstGeom>
        <a:solidFill>
          <a:schemeClr val="bg2">
            <a:lumMod val="9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ru-RU" sz="1300" b="1" kern="1200" dirty="0">
              <a:solidFill>
                <a:schemeClr val="tx1"/>
              </a:solidFill>
              <a:latin typeface="Times New Roman" pitchFamily="18" charset="0"/>
              <a:cs typeface="Times New Roman" pitchFamily="18" charset="0"/>
            </a:rPr>
            <a:t>Участие в проектах инициативного бюджетирования</a:t>
          </a:r>
        </a:p>
      </dsp:txBody>
      <dsp:txXfrm>
        <a:off x="6294130" y="734925"/>
        <a:ext cx="1760032" cy="11733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41B17-3C3F-44EF-9B67-712942BBD6C9}">
      <dsp:nvSpPr>
        <dsp:cNvPr id="0" name=""/>
        <dsp:cNvSpPr/>
      </dsp:nvSpPr>
      <dsp:spPr>
        <a:xfrm>
          <a:off x="0" y="363"/>
          <a:ext cx="3910112" cy="1010891"/>
        </a:xfrm>
        <a:prstGeom prst="roundRect">
          <a:avLst>
            <a:gd name="adj" fmla="val 10000"/>
          </a:avLst>
        </a:prstGeom>
        <a:solidFill>
          <a:schemeClr val="lt1">
            <a:hueOff val="0"/>
            <a:satOff val="0"/>
            <a:lumOff val="0"/>
            <a:alphaOff val="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ru-RU" sz="1100" kern="1200" dirty="0">
              <a:latin typeface="Times New Roman" panose="02020603050405020304" pitchFamily="18" charset="0"/>
              <a:cs typeface="Times New Roman" panose="02020603050405020304" pitchFamily="18" charset="0"/>
            </a:rPr>
            <a:t>среди 63 районов и городов РБ по объему налоговых и неналоговых поступлений в объеме бюджета </a:t>
          </a:r>
        </a:p>
        <a:p>
          <a:pPr lvl="0" algn="l" defTabSz="488950">
            <a:lnSpc>
              <a:spcPct val="90000"/>
            </a:lnSpc>
            <a:spcBef>
              <a:spcPct val="0"/>
            </a:spcBef>
            <a:spcAft>
              <a:spcPct val="35000"/>
            </a:spcAft>
          </a:pPr>
          <a:r>
            <a:rPr lang="ru-RU" sz="1100" kern="1200" dirty="0">
              <a:latin typeface="Times New Roman" panose="02020603050405020304" pitchFamily="18" charset="0"/>
              <a:cs typeface="Times New Roman" panose="02020603050405020304" pitchFamily="18" charset="0"/>
            </a:rPr>
            <a:t>(в </a:t>
          </a:r>
          <a:r>
            <a:rPr lang="ru-RU" sz="1100" kern="1200" dirty="0" smtClean="0">
              <a:latin typeface="Times New Roman" panose="02020603050405020304" pitchFamily="18" charset="0"/>
              <a:cs typeface="Times New Roman" panose="02020603050405020304" pitchFamily="18" charset="0"/>
            </a:rPr>
            <a:t>2018 </a:t>
          </a:r>
          <a:r>
            <a:rPr lang="ru-RU" sz="1100" kern="1200" dirty="0">
              <a:latin typeface="Times New Roman" panose="02020603050405020304" pitchFamily="18" charset="0"/>
              <a:cs typeface="Times New Roman" panose="02020603050405020304" pitchFamily="18" charset="0"/>
            </a:rPr>
            <a:t>году – </a:t>
          </a:r>
          <a:r>
            <a:rPr lang="ru-RU" sz="1100" kern="1200" dirty="0" smtClean="0">
              <a:latin typeface="Times New Roman" panose="02020603050405020304" pitchFamily="18" charset="0"/>
              <a:cs typeface="Times New Roman" panose="02020603050405020304" pitchFamily="18" charset="0"/>
            </a:rPr>
            <a:t>11 </a:t>
          </a:r>
          <a:r>
            <a:rPr lang="ru-RU" sz="1100" kern="1200" dirty="0">
              <a:latin typeface="Times New Roman" panose="02020603050405020304" pitchFamily="18" charset="0"/>
              <a:cs typeface="Times New Roman" panose="02020603050405020304" pitchFamily="18" charset="0"/>
            </a:rPr>
            <a:t>место)</a:t>
          </a:r>
          <a:endParaRPr lang="ru-RU" sz="1100" kern="1200" dirty="0"/>
        </a:p>
      </dsp:txBody>
      <dsp:txXfrm>
        <a:off x="883111" y="363"/>
        <a:ext cx="3027000" cy="1010891"/>
      </dsp:txXfrm>
    </dsp:sp>
    <dsp:sp modelId="{3165AD1F-D63F-4877-B8D7-CF4044D6EBD9}">
      <dsp:nvSpPr>
        <dsp:cNvPr id="0" name=""/>
        <dsp:cNvSpPr/>
      </dsp:nvSpPr>
      <dsp:spPr>
        <a:xfrm>
          <a:off x="101089" y="101089"/>
          <a:ext cx="782022" cy="808713"/>
        </a:xfrm>
        <a:prstGeom prst="roundRect">
          <a:avLst>
            <a:gd name="adj" fmla="val 10000"/>
          </a:avLst>
        </a:prstGeom>
        <a:solidFill>
          <a:srgbClr val="FFFF99"/>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E6CE19EF-A8AA-4FA7-BF6D-34C27158C521}">
      <dsp:nvSpPr>
        <dsp:cNvPr id="0" name=""/>
        <dsp:cNvSpPr/>
      </dsp:nvSpPr>
      <dsp:spPr>
        <a:xfrm>
          <a:off x="0" y="1111980"/>
          <a:ext cx="3910112" cy="1010891"/>
        </a:xfrm>
        <a:prstGeom prst="roundRect">
          <a:avLst>
            <a:gd name="adj" fmla="val 10000"/>
          </a:avLst>
        </a:prstGeom>
        <a:solidFill>
          <a:schemeClr val="lt1">
            <a:hueOff val="0"/>
            <a:satOff val="0"/>
            <a:lumOff val="0"/>
            <a:alphaOff val="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ru-RU" sz="1100" kern="1200" dirty="0">
              <a:latin typeface="Times New Roman" panose="02020603050405020304" pitchFamily="18" charset="0"/>
              <a:cs typeface="Times New Roman" panose="02020603050405020304" pitchFamily="18" charset="0"/>
            </a:rPr>
            <a:t>среди 63 районов и городов РБ по доле налоговых и неналоговых доходов в общем объеме доходов</a:t>
          </a:r>
        </a:p>
        <a:p>
          <a:pPr lvl="0" algn="l" defTabSz="488950">
            <a:lnSpc>
              <a:spcPct val="90000"/>
            </a:lnSpc>
            <a:spcBef>
              <a:spcPct val="0"/>
            </a:spcBef>
            <a:spcAft>
              <a:spcPct val="35000"/>
            </a:spcAft>
          </a:pPr>
          <a:r>
            <a:rPr lang="ru-RU" sz="1100" kern="1200" dirty="0">
              <a:latin typeface="Times New Roman" panose="02020603050405020304" pitchFamily="18" charset="0"/>
              <a:cs typeface="Times New Roman" panose="02020603050405020304" pitchFamily="18" charset="0"/>
            </a:rPr>
            <a:t>(в </a:t>
          </a:r>
          <a:r>
            <a:rPr lang="ru-RU" sz="1100" kern="1200" dirty="0" smtClean="0">
              <a:latin typeface="Times New Roman" panose="02020603050405020304" pitchFamily="18" charset="0"/>
              <a:cs typeface="Times New Roman" panose="02020603050405020304" pitchFamily="18" charset="0"/>
            </a:rPr>
            <a:t>2018 </a:t>
          </a:r>
          <a:r>
            <a:rPr lang="ru-RU" sz="1100" kern="1200" dirty="0">
              <a:latin typeface="Times New Roman" panose="02020603050405020304" pitchFamily="18" charset="0"/>
              <a:cs typeface="Times New Roman" panose="02020603050405020304" pitchFamily="18" charset="0"/>
            </a:rPr>
            <a:t>году – </a:t>
          </a:r>
          <a:r>
            <a:rPr lang="ru-RU" sz="1100" kern="1200" dirty="0" smtClean="0">
              <a:latin typeface="Times New Roman" panose="02020603050405020304" pitchFamily="18" charset="0"/>
              <a:cs typeface="Times New Roman" panose="02020603050405020304" pitchFamily="18" charset="0"/>
            </a:rPr>
            <a:t>7 </a:t>
          </a:r>
          <a:r>
            <a:rPr lang="ru-RU" sz="1100" kern="1200" dirty="0">
              <a:latin typeface="Times New Roman" panose="02020603050405020304" pitchFamily="18" charset="0"/>
              <a:cs typeface="Times New Roman" panose="02020603050405020304" pitchFamily="18" charset="0"/>
            </a:rPr>
            <a:t>место)</a:t>
          </a:r>
          <a:endParaRPr lang="ru-RU" sz="1100" kern="1200" dirty="0"/>
        </a:p>
      </dsp:txBody>
      <dsp:txXfrm>
        <a:off x="883111" y="1111980"/>
        <a:ext cx="3027000" cy="1010891"/>
      </dsp:txXfrm>
    </dsp:sp>
    <dsp:sp modelId="{050F932B-912B-4EB0-9C9C-15F13AE297C7}">
      <dsp:nvSpPr>
        <dsp:cNvPr id="0" name=""/>
        <dsp:cNvSpPr/>
      </dsp:nvSpPr>
      <dsp:spPr>
        <a:xfrm>
          <a:off x="101089" y="1213070"/>
          <a:ext cx="782022" cy="808713"/>
        </a:xfrm>
        <a:prstGeom prst="roundRect">
          <a:avLst>
            <a:gd name="adj" fmla="val 10000"/>
          </a:avLst>
        </a:prstGeom>
        <a:solidFill>
          <a:srgbClr val="FFFF99"/>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F22D6-58A5-41AD-BB73-473209ABE63A}">
      <dsp:nvSpPr>
        <dsp:cNvPr id="0" name=""/>
        <dsp:cNvSpPr/>
      </dsp:nvSpPr>
      <dsp:spPr>
        <a:xfrm>
          <a:off x="1327329" y="0"/>
          <a:ext cx="1288663" cy="1126454"/>
        </a:xfrm>
        <a:prstGeom prst="rightArrow">
          <a:avLst>
            <a:gd name="adj1" fmla="val 70000"/>
            <a:gd name="adj2" fmla="val 50000"/>
          </a:avLst>
        </a:prstGeom>
        <a:solidFill>
          <a:schemeClr val="accent4">
            <a:alpha val="90000"/>
            <a:tint val="55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lvl="0" algn="ctr" defTabSz="800100">
            <a:lnSpc>
              <a:spcPct val="90000"/>
            </a:lnSpc>
            <a:spcBef>
              <a:spcPct val="0"/>
            </a:spcBef>
            <a:spcAft>
              <a:spcPct val="35000"/>
            </a:spcAft>
          </a:pPr>
          <a:r>
            <a:rPr lang="ru-RU" sz="1800" b="1" kern="1200" dirty="0"/>
            <a:t>886,3 </a:t>
          </a:r>
          <a:r>
            <a:rPr lang="ru-RU" sz="1400" kern="1200" dirty="0" err="1"/>
            <a:t>млн.руб</a:t>
          </a:r>
          <a:r>
            <a:rPr lang="ru-RU" sz="1400" kern="1200" dirty="0"/>
            <a:t>.</a:t>
          </a:r>
        </a:p>
      </dsp:txBody>
      <dsp:txXfrm>
        <a:off x="1649495" y="168968"/>
        <a:ext cx="628223" cy="788518"/>
      </dsp:txXfrm>
    </dsp:sp>
    <dsp:sp modelId="{0AFF12F5-5928-41FA-9347-88C039905EFE}">
      <dsp:nvSpPr>
        <dsp:cNvPr id="0" name=""/>
        <dsp:cNvSpPr/>
      </dsp:nvSpPr>
      <dsp:spPr>
        <a:xfrm>
          <a:off x="1005163" y="241061"/>
          <a:ext cx="644331" cy="644331"/>
        </a:xfrm>
        <a:prstGeom prst="ellipse">
          <a:avLst/>
        </a:prstGeom>
        <a:gradFill rotWithShape="0">
          <a:gsLst>
            <a:gs pos="0">
              <a:schemeClr val="accent4">
                <a:shade val="50000"/>
                <a:hueOff val="0"/>
                <a:satOff val="0"/>
                <a:lumOff val="0"/>
                <a:alphaOff val="0"/>
                <a:lumMod val="110000"/>
                <a:satMod val="105000"/>
                <a:tint val="67000"/>
              </a:schemeClr>
            </a:gs>
            <a:gs pos="50000">
              <a:schemeClr val="accent4">
                <a:shade val="50000"/>
                <a:hueOff val="0"/>
                <a:satOff val="0"/>
                <a:lumOff val="0"/>
                <a:alphaOff val="0"/>
                <a:lumMod val="105000"/>
                <a:satMod val="103000"/>
                <a:tint val="73000"/>
              </a:schemeClr>
            </a:gs>
            <a:gs pos="100000">
              <a:schemeClr val="accent4">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a:t>2016</a:t>
          </a:r>
        </a:p>
      </dsp:txBody>
      <dsp:txXfrm>
        <a:off x="1099523" y="335421"/>
        <a:ext cx="455611" cy="455611"/>
      </dsp:txXfrm>
    </dsp:sp>
    <dsp:sp modelId="{752E1BBC-2F7A-4A12-9716-8356555BD4FA}">
      <dsp:nvSpPr>
        <dsp:cNvPr id="0" name=""/>
        <dsp:cNvSpPr/>
      </dsp:nvSpPr>
      <dsp:spPr>
        <a:xfrm>
          <a:off x="3043719" y="0"/>
          <a:ext cx="1288663" cy="1126454"/>
        </a:xfrm>
        <a:prstGeom prst="rightArrow">
          <a:avLst>
            <a:gd name="adj1" fmla="val 70000"/>
            <a:gd name="adj2" fmla="val 50000"/>
          </a:avLst>
        </a:prstGeom>
        <a:solidFill>
          <a:schemeClr val="accent4">
            <a:alpha val="90000"/>
            <a:tint val="55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lvl="0" algn="ctr" defTabSz="800100">
            <a:lnSpc>
              <a:spcPct val="90000"/>
            </a:lnSpc>
            <a:spcBef>
              <a:spcPct val="0"/>
            </a:spcBef>
            <a:spcAft>
              <a:spcPct val="35000"/>
            </a:spcAft>
          </a:pPr>
          <a:r>
            <a:rPr lang="ru-RU" sz="1800" b="1" kern="1200" dirty="0"/>
            <a:t>962,8 </a:t>
          </a:r>
          <a:r>
            <a:rPr lang="ru-RU" sz="1400" kern="1200" dirty="0" err="1"/>
            <a:t>млн.руб</a:t>
          </a:r>
          <a:r>
            <a:rPr lang="ru-RU" sz="1400" kern="1200" dirty="0"/>
            <a:t>.</a:t>
          </a:r>
        </a:p>
      </dsp:txBody>
      <dsp:txXfrm>
        <a:off x="3365885" y="168968"/>
        <a:ext cx="628223" cy="788518"/>
      </dsp:txXfrm>
    </dsp:sp>
    <dsp:sp modelId="{D3B0DC7E-0A16-4EB2-8468-0E14B33A6472}">
      <dsp:nvSpPr>
        <dsp:cNvPr id="0" name=""/>
        <dsp:cNvSpPr/>
      </dsp:nvSpPr>
      <dsp:spPr>
        <a:xfrm>
          <a:off x="2721553" y="241061"/>
          <a:ext cx="644331" cy="644331"/>
        </a:xfrm>
        <a:prstGeom prst="ellipse">
          <a:avLst/>
        </a:prstGeom>
        <a:gradFill rotWithShape="0">
          <a:gsLst>
            <a:gs pos="0">
              <a:schemeClr val="accent4">
                <a:shade val="50000"/>
                <a:hueOff val="-297102"/>
                <a:satOff val="0"/>
                <a:lumOff val="24151"/>
                <a:alphaOff val="0"/>
                <a:lumMod val="110000"/>
                <a:satMod val="105000"/>
                <a:tint val="67000"/>
              </a:schemeClr>
            </a:gs>
            <a:gs pos="50000">
              <a:schemeClr val="accent4">
                <a:shade val="50000"/>
                <a:hueOff val="-297102"/>
                <a:satOff val="0"/>
                <a:lumOff val="24151"/>
                <a:alphaOff val="0"/>
                <a:lumMod val="105000"/>
                <a:satMod val="103000"/>
                <a:tint val="73000"/>
              </a:schemeClr>
            </a:gs>
            <a:gs pos="100000">
              <a:schemeClr val="accent4">
                <a:shade val="50000"/>
                <a:hueOff val="-297102"/>
                <a:satOff val="0"/>
                <a:lumOff val="2415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a:t>2017</a:t>
          </a:r>
        </a:p>
      </dsp:txBody>
      <dsp:txXfrm>
        <a:off x="2815913" y="335421"/>
        <a:ext cx="455611" cy="455611"/>
      </dsp:txXfrm>
    </dsp:sp>
    <dsp:sp modelId="{E3B6DF5E-D191-4EC0-A4A0-E13008F82B94}">
      <dsp:nvSpPr>
        <dsp:cNvPr id="0" name=""/>
        <dsp:cNvSpPr/>
      </dsp:nvSpPr>
      <dsp:spPr>
        <a:xfrm>
          <a:off x="4760109" y="0"/>
          <a:ext cx="1288663" cy="1126454"/>
        </a:xfrm>
        <a:prstGeom prst="rightArrow">
          <a:avLst>
            <a:gd name="adj1" fmla="val 70000"/>
            <a:gd name="adj2" fmla="val 50000"/>
          </a:avLst>
        </a:prstGeom>
        <a:solidFill>
          <a:schemeClr val="accent4">
            <a:alpha val="90000"/>
            <a:tint val="55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lvl="0" algn="ctr" defTabSz="800100">
            <a:lnSpc>
              <a:spcPct val="90000"/>
            </a:lnSpc>
            <a:spcBef>
              <a:spcPct val="0"/>
            </a:spcBef>
            <a:spcAft>
              <a:spcPct val="35000"/>
            </a:spcAft>
          </a:pPr>
          <a:r>
            <a:rPr lang="ru-RU" sz="1800" b="1" kern="1200" dirty="0"/>
            <a:t>1131,9 </a:t>
          </a:r>
          <a:r>
            <a:rPr lang="ru-RU" sz="1400" kern="1200" dirty="0" err="1"/>
            <a:t>млн.руб</a:t>
          </a:r>
          <a:r>
            <a:rPr lang="ru-RU" sz="1400" kern="1200" dirty="0"/>
            <a:t>.</a:t>
          </a:r>
        </a:p>
      </dsp:txBody>
      <dsp:txXfrm>
        <a:off x="5082275" y="168968"/>
        <a:ext cx="628223" cy="788518"/>
      </dsp:txXfrm>
    </dsp:sp>
    <dsp:sp modelId="{BEE8FB58-7CB9-478D-B340-2CF3FF0543EE}">
      <dsp:nvSpPr>
        <dsp:cNvPr id="0" name=""/>
        <dsp:cNvSpPr/>
      </dsp:nvSpPr>
      <dsp:spPr>
        <a:xfrm>
          <a:off x="4437943" y="241061"/>
          <a:ext cx="644331" cy="644331"/>
        </a:xfrm>
        <a:prstGeom prst="ellipse">
          <a:avLst/>
        </a:prstGeom>
        <a:gradFill rotWithShape="0">
          <a:gsLst>
            <a:gs pos="0">
              <a:schemeClr val="accent4">
                <a:shade val="50000"/>
                <a:hueOff val="-594204"/>
                <a:satOff val="0"/>
                <a:lumOff val="48303"/>
                <a:alphaOff val="0"/>
                <a:lumMod val="110000"/>
                <a:satMod val="105000"/>
                <a:tint val="67000"/>
              </a:schemeClr>
            </a:gs>
            <a:gs pos="50000">
              <a:schemeClr val="accent4">
                <a:shade val="50000"/>
                <a:hueOff val="-594204"/>
                <a:satOff val="0"/>
                <a:lumOff val="48303"/>
                <a:alphaOff val="0"/>
                <a:lumMod val="105000"/>
                <a:satMod val="103000"/>
                <a:tint val="73000"/>
              </a:schemeClr>
            </a:gs>
            <a:gs pos="100000">
              <a:schemeClr val="accent4">
                <a:shade val="50000"/>
                <a:hueOff val="-594204"/>
                <a:satOff val="0"/>
                <a:lumOff val="483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a:t>2018</a:t>
          </a:r>
        </a:p>
      </dsp:txBody>
      <dsp:txXfrm>
        <a:off x="4532303" y="335421"/>
        <a:ext cx="455611" cy="455611"/>
      </dsp:txXfrm>
    </dsp:sp>
    <dsp:sp modelId="{4FA59E9F-AD09-46FD-8970-475AC6161B8F}">
      <dsp:nvSpPr>
        <dsp:cNvPr id="0" name=""/>
        <dsp:cNvSpPr/>
      </dsp:nvSpPr>
      <dsp:spPr>
        <a:xfrm>
          <a:off x="6476499" y="0"/>
          <a:ext cx="1288663" cy="1126454"/>
        </a:xfrm>
        <a:prstGeom prst="rightArrow">
          <a:avLst>
            <a:gd name="adj1" fmla="val 70000"/>
            <a:gd name="adj2" fmla="val 50000"/>
          </a:avLst>
        </a:prstGeom>
        <a:solidFill>
          <a:schemeClr val="accent4">
            <a:alpha val="90000"/>
            <a:tint val="55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lvl="0" algn="ctr" defTabSz="800100">
            <a:lnSpc>
              <a:spcPct val="90000"/>
            </a:lnSpc>
            <a:spcBef>
              <a:spcPct val="0"/>
            </a:spcBef>
            <a:spcAft>
              <a:spcPct val="35000"/>
            </a:spcAft>
          </a:pPr>
          <a:r>
            <a:rPr lang="ru-RU" sz="1800" b="1" kern="1200" dirty="0"/>
            <a:t>1310,0</a:t>
          </a:r>
          <a:r>
            <a:rPr lang="ru-RU" sz="1400" kern="1200" dirty="0"/>
            <a:t>млн.руб.</a:t>
          </a:r>
        </a:p>
      </dsp:txBody>
      <dsp:txXfrm>
        <a:off x="6798665" y="168968"/>
        <a:ext cx="628223" cy="788518"/>
      </dsp:txXfrm>
    </dsp:sp>
    <dsp:sp modelId="{5B6DE634-8C33-49A2-968E-40DA6DBA0067}">
      <dsp:nvSpPr>
        <dsp:cNvPr id="0" name=""/>
        <dsp:cNvSpPr/>
      </dsp:nvSpPr>
      <dsp:spPr>
        <a:xfrm>
          <a:off x="6154333" y="241061"/>
          <a:ext cx="644331" cy="644331"/>
        </a:xfrm>
        <a:prstGeom prst="ellipse">
          <a:avLst/>
        </a:prstGeom>
        <a:gradFill rotWithShape="0">
          <a:gsLst>
            <a:gs pos="0">
              <a:schemeClr val="accent4">
                <a:shade val="50000"/>
                <a:hueOff val="-297102"/>
                <a:satOff val="0"/>
                <a:lumOff val="24151"/>
                <a:alphaOff val="0"/>
                <a:lumMod val="110000"/>
                <a:satMod val="105000"/>
                <a:tint val="67000"/>
              </a:schemeClr>
            </a:gs>
            <a:gs pos="50000">
              <a:schemeClr val="accent4">
                <a:shade val="50000"/>
                <a:hueOff val="-297102"/>
                <a:satOff val="0"/>
                <a:lumOff val="24151"/>
                <a:alphaOff val="0"/>
                <a:lumMod val="105000"/>
                <a:satMod val="103000"/>
                <a:tint val="73000"/>
              </a:schemeClr>
            </a:gs>
            <a:gs pos="100000">
              <a:schemeClr val="accent4">
                <a:shade val="50000"/>
                <a:hueOff val="-297102"/>
                <a:satOff val="0"/>
                <a:lumOff val="2415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a:t>2019</a:t>
          </a:r>
        </a:p>
      </dsp:txBody>
      <dsp:txXfrm>
        <a:off x="6248693" y="335421"/>
        <a:ext cx="455611" cy="45561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0.12578</cdr:x>
      <cdr:y>0.296</cdr:y>
    </cdr:from>
    <cdr:to>
      <cdr:x>0.31941</cdr:x>
      <cdr:y>0.48994</cdr:y>
    </cdr:to>
    <cdr:sp macro="" textlink="">
      <cdr:nvSpPr>
        <cdr:cNvPr id="2" name="TextBox 1"/>
        <cdr:cNvSpPr txBox="1"/>
      </cdr:nvSpPr>
      <cdr:spPr>
        <a:xfrm xmlns:a="http://schemas.openxmlformats.org/drawingml/2006/main">
          <a:off x="1008112" y="1512168"/>
          <a:ext cx="1584176" cy="98640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dr:relSizeAnchor xmlns:cdr="http://schemas.openxmlformats.org/drawingml/2006/chartDrawing">
    <cdr:from>
      <cdr:x>0.14343</cdr:x>
      <cdr:y>0.28171</cdr:y>
    </cdr:from>
    <cdr:to>
      <cdr:x>0.2991</cdr:x>
      <cdr:y>0.51827</cdr:y>
    </cdr:to>
    <cdr:sp macro="" textlink="">
      <cdr:nvSpPr>
        <cdr:cNvPr id="3" name="TextBox 2"/>
        <cdr:cNvSpPr txBox="1"/>
      </cdr:nvSpPr>
      <cdr:spPr>
        <a:xfrm xmlns:a="http://schemas.openxmlformats.org/drawingml/2006/main">
          <a:off x="1152128" y="1440160"/>
          <a:ext cx="1274440" cy="12024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dr:relSizeAnchor xmlns:cdr="http://schemas.openxmlformats.org/drawingml/2006/chartDrawing">
    <cdr:from>
      <cdr:x>0.12578</cdr:x>
      <cdr:y>0.25339</cdr:y>
    </cdr:from>
    <cdr:to>
      <cdr:x>0.30793</cdr:x>
      <cdr:y>0.51827</cdr:y>
    </cdr:to>
    <cdr:sp macro="" textlink="">
      <cdr:nvSpPr>
        <cdr:cNvPr id="4" name="TextBox 3"/>
        <cdr:cNvSpPr txBox="1"/>
      </cdr:nvSpPr>
      <cdr:spPr>
        <a:xfrm xmlns:a="http://schemas.openxmlformats.org/drawingml/2006/main">
          <a:off x="1008112" y="1296144"/>
          <a:ext cx="1490464" cy="13464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dr:relSizeAnchor xmlns:cdr="http://schemas.openxmlformats.org/drawingml/2006/chartDrawing">
    <cdr:from>
      <cdr:x>0.15201</cdr:x>
      <cdr:y>0.28171</cdr:y>
    </cdr:from>
    <cdr:to>
      <cdr:x>0.30176</cdr:x>
      <cdr:y>0.51827</cdr:y>
    </cdr:to>
    <cdr:sp macro="" textlink="">
      <cdr:nvSpPr>
        <cdr:cNvPr id="5" name="TextBox 4"/>
        <cdr:cNvSpPr txBox="1"/>
      </cdr:nvSpPr>
      <cdr:spPr>
        <a:xfrm xmlns:a="http://schemas.openxmlformats.org/drawingml/2006/main">
          <a:off x="1224136" y="1440160"/>
          <a:ext cx="1224136" cy="12024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dr:relSizeAnchor xmlns:cdr="http://schemas.openxmlformats.org/drawingml/2006/chartDrawing">
    <cdr:from>
      <cdr:x>0.15326</cdr:x>
      <cdr:y>0.2933</cdr:y>
    </cdr:from>
    <cdr:to>
      <cdr:x>0.27678</cdr:x>
      <cdr:y>0.50344</cdr:y>
    </cdr:to>
    <cdr:sp macro="" textlink="">
      <cdr:nvSpPr>
        <cdr:cNvPr id="6" name="TextBox 5"/>
        <cdr:cNvSpPr txBox="1"/>
      </cdr:nvSpPr>
      <cdr:spPr>
        <a:xfrm xmlns:a="http://schemas.openxmlformats.org/drawingml/2006/main">
          <a:off x="1296144" y="1584176"/>
          <a:ext cx="1058416" cy="11304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userShapes>
</file>

<file path=ppt/drawings/drawing10.xml><?xml version="1.0" encoding="utf-8"?>
<c:userShapes xmlns:c="http://schemas.openxmlformats.org/drawingml/2006/chart">
  <cdr:relSizeAnchor xmlns:cdr="http://schemas.openxmlformats.org/drawingml/2006/chartDrawing">
    <cdr:from>
      <cdr:x>0.38979</cdr:x>
      <cdr:y>0.12561</cdr:y>
    </cdr:from>
    <cdr:to>
      <cdr:x>0.41858</cdr:x>
      <cdr:y>0.25961</cdr:y>
    </cdr:to>
    <cdr:cxnSp macro="">
      <cdr:nvCxnSpPr>
        <cdr:cNvPr id="9" name="Прямая со стрелкой 8">
          <a:extLst xmlns:a="http://schemas.openxmlformats.org/drawingml/2006/main">
            <a:ext uri="{FF2B5EF4-FFF2-40B4-BE49-F238E27FC236}">
              <a16:creationId xmlns="" xmlns:a16="http://schemas.microsoft.com/office/drawing/2014/main" id="{7827E518-425D-426C-B603-36932F124558}"/>
            </a:ext>
          </a:extLst>
        </cdr:cNvPr>
        <cdr:cNvCxnSpPr/>
      </cdr:nvCxnSpPr>
      <cdr:spPr>
        <a:xfrm xmlns:a="http://schemas.openxmlformats.org/drawingml/2006/main">
          <a:off x="1496523" y="241808"/>
          <a:ext cx="110535" cy="257957"/>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0.19126</cdr:x>
      <cdr:y>0.02778</cdr:y>
    </cdr:from>
    <cdr:to>
      <cdr:x>0.38463</cdr:x>
      <cdr:y>0.12629</cdr:y>
    </cdr:to>
    <cdr:sp macro="" textlink="">
      <cdr:nvSpPr>
        <cdr:cNvPr id="4" name="Овал 3"/>
        <cdr:cNvSpPr/>
      </cdr:nvSpPr>
      <cdr:spPr>
        <a:xfrm xmlns:a="http://schemas.openxmlformats.org/drawingml/2006/main" rot="10800000" flipV="1">
          <a:off x="734302" y="53481"/>
          <a:ext cx="742428" cy="189632"/>
        </a:xfrm>
        <a:prstGeom xmlns:a="http://schemas.openxmlformats.org/drawingml/2006/main" prst="ellipse">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ru-RU" sz="800" dirty="0" smtClean="0">
              <a:solidFill>
                <a:srgbClr val="7030A0"/>
              </a:solidFill>
              <a:latin typeface="Times New Roman" panose="02020603050405020304" pitchFamily="18" charset="0"/>
              <a:cs typeface="Times New Roman" panose="02020603050405020304" pitchFamily="18" charset="0"/>
            </a:rPr>
            <a:t>171,3</a:t>
          </a:r>
          <a:endParaRPr lang="ru-RU" sz="800" dirty="0">
            <a:solidFill>
              <a:srgbClr val="7030A0"/>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0.37679</cdr:x>
      <cdr:y>0.12098</cdr:y>
    </cdr:from>
    <cdr:to>
      <cdr:x>0.56891</cdr:x>
      <cdr:y>0.23005</cdr:y>
    </cdr:to>
    <cdr:sp macro="" textlink="">
      <cdr:nvSpPr>
        <cdr:cNvPr id="5" name="Овал 4"/>
        <cdr:cNvSpPr/>
      </cdr:nvSpPr>
      <cdr:spPr>
        <a:xfrm xmlns:a="http://schemas.openxmlformats.org/drawingml/2006/main" rot="10800000" flipV="1">
          <a:off x="1324897" y="217793"/>
          <a:ext cx="675554" cy="196347"/>
        </a:xfrm>
        <a:prstGeom xmlns:a="http://schemas.openxmlformats.org/drawingml/2006/main" prst="ellipse">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ru-RU" sz="800" dirty="0" smtClean="0">
              <a:solidFill>
                <a:srgbClr val="7030A0"/>
              </a:solidFill>
              <a:latin typeface="Times New Roman" panose="02020603050405020304" pitchFamily="18" charset="0"/>
              <a:cs typeface="Times New Roman" panose="02020603050405020304" pitchFamily="18" charset="0"/>
            </a:rPr>
            <a:t>60,5</a:t>
          </a:r>
          <a:endParaRPr lang="ru-RU" sz="800" dirty="0">
            <a:solidFill>
              <a:srgbClr val="7030A0"/>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0.51488</cdr:x>
      <cdr:y>0.02518</cdr:y>
    </cdr:from>
    <cdr:to>
      <cdr:x>0.76956</cdr:x>
      <cdr:y>0.12114</cdr:y>
    </cdr:to>
    <cdr:sp macro="" textlink="">
      <cdr:nvSpPr>
        <cdr:cNvPr id="7" name="Овал 6"/>
        <cdr:cNvSpPr/>
      </cdr:nvSpPr>
      <cdr:spPr>
        <a:xfrm xmlns:a="http://schemas.openxmlformats.org/drawingml/2006/main" rot="10800000" flipV="1">
          <a:off x="1810481" y="45333"/>
          <a:ext cx="895535" cy="172747"/>
        </a:xfrm>
        <a:prstGeom xmlns:a="http://schemas.openxmlformats.org/drawingml/2006/main" prst="ellipse">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ru-RU" sz="800" dirty="0" smtClean="0">
              <a:solidFill>
                <a:srgbClr val="7030A0"/>
              </a:solidFill>
              <a:latin typeface="Times New Roman" panose="02020603050405020304" pitchFamily="18" charset="0"/>
              <a:cs typeface="Times New Roman" panose="02020603050405020304" pitchFamily="18" charset="0"/>
            </a:rPr>
            <a:t>113,1</a:t>
          </a:r>
          <a:endParaRPr lang="ru-RU" sz="800" dirty="0">
            <a:solidFill>
              <a:srgbClr val="7030A0"/>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0.69853</cdr:x>
      <cdr:y>0.01301</cdr:y>
    </cdr:from>
    <cdr:to>
      <cdr:x>0.88054</cdr:x>
      <cdr:y>0.12443</cdr:y>
    </cdr:to>
    <cdr:sp macro="" textlink="">
      <cdr:nvSpPr>
        <cdr:cNvPr id="8" name="Овал 7"/>
        <cdr:cNvSpPr/>
      </cdr:nvSpPr>
      <cdr:spPr>
        <a:xfrm xmlns:a="http://schemas.openxmlformats.org/drawingml/2006/main" rot="10800000" flipV="1">
          <a:off x="2456238" y="23414"/>
          <a:ext cx="640004" cy="200578"/>
        </a:xfrm>
        <a:prstGeom xmlns:a="http://schemas.openxmlformats.org/drawingml/2006/main" prst="ellipse">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ru-RU" sz="800" dirty="0" smtClean="0">
              <a:solidFill>
                <a:srgbClr val="7030A0"/>
              </a:solidFill>
              <a:latin typeface="Times New Roman" panose="02020603050405020304" pitchFamily="18" charset="0"/>
              <a:cs typeface="Times New Roman" panose="02020603050405020304" pitchFamily="18" charset="0"/>
            </a:rPr>
            <a:t>135,5</a:t>
          </a:r>
          <a:endParaRPr lang="ru-RU" sz="800" dirty="0">
            <a:solidFill>
              <a:srgbClr val="7030A0"/>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0.20534</cdr:x>
      <cdr:y>0.0895</cdr:y>
    </cdr:from>
    <cdr:to>
      <cdr:x>0.25046</cdr:x>
      <cdr:y>0.25184</cdr:y>
    </cdr:to>
    <cdr:cxnSp macro="">
      <cdr:nvCxnSpPr>
        <cdr:cNvPr id="10" name="Прямая со стрелкой 9">
          <a:extLst xmlns:a="http://schemas.openxmlformats.org/drawingml/2006/main">
            <a:ext uri="{FF2B5EF4-FFF2-40B4-BE49-F238E27FC236}">
              <a16:creationId xmlns="" xmlns:a16="http://schemas.microsoft.com/office/drawing/2014/main" id="{7827E518-425D-426C-B603-36932F124558}"/>
            </a:ext>
          </a:extLst>
        </cdr:cNvPr>
        <cdr:cNvCxnSpPr/>
      </cdr:nvCxnSpPr>
      <cdr:spPr>
        <a:xfrm xmlns:a="http://schemas.openxmlformats.org/drawingml/2006/main" flipV="1">
          <a:off x="788380" y="161122"/>
          <a:ext cx="173200" cy="292249"/>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0.6902</cdr:x>
      <cdr:y>0.0576</cdr:y>
    </cdr:from>
    <cdr:to>
      <cdr:x>0.72872</cdr:x>
      <cdr:y>0.15526</cdr:y>
    </cdr:to>
    <cdr:cxnSp macro="">
      <cdr:nvCxnSpPr>
        <cdr:cNvPr id="11" name="Прямая со стрелкой 10">
          <a:extLst xmlns:a="http://schemas.openxmlformats.org/drawingml/2006/main">
            <a:ext uri="{FF2B5EF4-FFF2-40B4-BE49-F238E27FC236}">
              <a16:creationId xmlns="" xmlns:a16="http://schemas.microsoft.com/office/drawing/2014/main" id="{7827E518-425D-426C-B603-36932F124558}"/>
            </a:ext>
          </a:extLst>
        </cdr:cNvPr>
        <cdr:cNvCxnSpPr/>
      </cdr:nvCxnSpPr>
      <cdr:spPr>
        <a:xfrm xmlns:a="http://schemas.openxmlformats.org/drawingml/2006/main" flipV="1">
          <a:off x="2426968" y="103695"/>
          <a:ext cx="135434" cy="175813"/>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0.53505</cdr:x>
      <cdr:y>0.0576</cdr:y>
    </cdr:from>
    <cdr:to>
      <cdr:x>0.57123</cdr:x>
      <cdr:y>0.21049</cdr:y>
    </cdr:to>
    <cdr:cxnSp macro="">
      <cdr:nvCxnSpPr>
        <cdr:cNvPr id="12" name="Прямая со стрелкой 11">
          <a:extLst xmlns:a="http://schemas.openxmlformats.org/drawingml/2006/main">
            <a:ext uri="{FF2B5EF4-FFF2-40B4-BE49-F238E27FC236}">
              <a16:creationId xmlns="" xmlns:a16="http://schemas.microsoft.com/office/drawing/2014/main" id="{7827E518-425D-426C-B603-36932F124558}"/>
            </a:ext>
          </a:extLst>
        </cdr:cNvPr>
        <cdr:cNvCxnSpPr/>
      </cdr:nvCxnSpPr>
      <cdr:spPr>
        <a:xfrm xmlns:a="http://schemas.openxmlformats.org/drawingml/2006/main" flipV="1">
          <a:off x="1881414" y="103695"/>
          <a:ext cx="127218" cy="275238"/>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1.xml><?xml version="1.0" encoding="utf-8"?>
<c:userShapes xmlns:c="http://schemas.openxmlformats.org/drawingml/2006/chart">
  <cdr:relSizeAnchor xmlns:cdr="http://schemas.openxmlformats.org/drawingml/2006/chartDrawing">
    <cdr:from>
      <cdr:x>0.18562</cdr:x>
      <cdr:y>0.18954</cdr:y>
    </cdr:from>
    <cdr:to>
      <cdr:x>0.24089</cdr:x>
      <cdr:y>0.2855</cdr:y>
    </cdr:to>
    <cdr:cxnSp macro="">
      <cdr:nvCxnSpPr>
        <cdr:cNvPr id="6" name="Прямая со стрелкой 5">
          <a:extLst xmlns:a="http://schemas.openxmlformats.org/drawingml/2006/main">
            <a:ext uri="{FF2B5EF4-FFF2-40B4-BE49-F238E27FC236}">
              <a16:creationId xmlns="" xmlns:a16="http://schemas.microsoft.com/office/drawing/2014/main" id="{241E9CBF-417C-4254-84D8-7C9BE8EED179}"/>
            </a:ext>
          </a:extLst>
        </cdr:cNvPr>
        <cdr:cNvCxnSpPr/>
      </cdr:nvCxnSpPr>
      <cdr:spPr>
        <a:xfrm xmlns:a="http://schemas.openxmlformats.org/drawingml/2006/main" flipV="1">
          <a:off x="741637" y="420337"/>
          <a:ext cx="220834" cy="212805"/>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0.36707</cdr:x>
      <cdr:y>0.17046</cdr:y>
    </cdr:from>
    <cdr:to>
      <cdr:x>0.43231</cdr:x>
      <cdr:y>0.23478</cdr:y>
    </cdr:to>
    <cdr:cxnSp macro="">
      <cdr:nvCxnSpPr>
        <cdr:cNvPr id="9" name="Прямая со стрелкой 8">
          <a:extLst xmlns:a="http://schemas.openxmlformats.org/drawingml/2006/main">
            <a:ext uri="{FF2B5EF4-FFF2-40B4-BE49-F238E27FC236}">
              <a16:creationId xmlns="" xmlns:a16="http://schemas.microsoft.com/office/drawing/2014/main" id="{2CB4E43F-2C0D-41C0-B484-8A6A86B1A8EA}"/>
            </a:ext>
          </a:extLst>
        </cdr:cNvPr>
        <cdr:cNvCxnSpPr/>
      </cdr:nvCxnSpPr>
      <cdr:spPr>
        <a:xfrm xmlns:a="http://schemas.openxmlformats.org/drawingml/2006/main">
          <a:off x="1466657" y="378014"/>
          <a:ext cx="260667" cy="142653"/>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2.xml><?xml version="1.0" encoding="utf-8"?>
<c:userShapes xmlns:c="http://schemas.openxmlformats.org/drawingml/2006/chart">
  <cdr:relSizeAnchor xmlns:cdr="http://schemas.openxmlformats.org/drawingml/2006/chartDrawing">
    <cdr:from>
      <cdr:x>0.20651</cdr:x>
      <cdr:y>0.10391</cdr:y>
    </cdr:from>
    <cdr:to>
      <cdr:x>0.28308</cdr:x>
      <cdr:y>0.14193</cdr:y>
    </cdr:to>
    <cdr:cxnSp macro="">
      <cdr:nvCxnSpPr>
        <cdr:cNvPr id="6" name="Прямая со стрелкой 5">
          <a:extLst xmlns:a="http://schemas.openxmlformats.org/drawingml/2006/main">
            <a:ext uri="{FF2B5EF4-FFF2-40B4-BE49-F238E27FC236}">
              <a16:creationId xmlns="" xmlns:a16="http://schemas.microsoft.com/office/drawing/2014/main" id="{FEF4AD3F-F62B-4021-ADAB-CBA1D27479AF}"/>
            </a:ext>
          </a:extLst>
        </cdr:cNvPr>
        <cdr:cNvCxnSpPr/>
      </cdr:nvCxnSpPr>
      <cdr:spPr>
        <a:xfrm xmlns:a="http://schemas.openxmlformats.org/drawingml/2006/main">
          <a:off x="825138" y="213451"/>
          <a:ext cx="305921" cy="78085"/>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0.3822</cdr:x>
      <cdr:y>0.13817</cdr:y>
    </cdr:from>
    <cdr:to>
      <cdr:x>0.43822</cdr:x>
      <cdr:y>0.15586</cdr:y>
    </cdr:to>
    <cdr:cxnSp macro="">
      <cdr:nvCxnSpPr>
        <cdr:cNvPr id="9" name="Прямая со стрелкой 8">
          <a:extLst xmlns:a="http://schemas.openxmlformats.org/drawingml/2006/main">
            <a:ext uri="{FF2B5EF4-FFF2-40B4-BE49-F238E27FC236}">
              <a16:creationId xmlns="" xmlns:a16="http://schemas.microsoft.com/office/drawing/2014/main" id="{30FD5D1B-68D6-4A23-8787-D423DE3A3169}"/>
            </a:ext>
          </a:extLst>
        </cdr:cNvPr>
        <cdr:cNvCxnSpPr/>
      </cdr:nvCxnSpPr>
      <cdr:spPr>
        <a:xfrm xmlns:a="http://schemas.openxmlformats.org/drawingml/2006/main">
          <a:off x="1527106" y="283823"/>
          <a:ext cx="223827" cy="36343"/>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3.xml><?xml version="1.0" encoding="utf-8"?>
<c:userShapes xmlns:c="http://schemas.openxmlformats.org/drawingml/2006/chart">
  <cdr:relSizeAnchor xmlns:cdr="http://schemas.openxmlformats.org/drawingml/2006/chartDrawing">
    <cdr:from>
      <cdr:x>0.17803</cdr:x>
      <cdr:y>0.14625</cdr:y>
    </cdr:from>
    <cdr:to>
      <cdr:x>0.2333</cdr:x>
      <cdr:y>0.24221</cdr:y>
    </cdr:to>
    <cdr:cxnSp macro="">
      <cdr:nvCxnSpPr>
        <cdr:cNvPr id="6" name="Прямая со стрелкой 5">
          <a:extLst xmlns:a="http://schemas.openxmlformats.org/drawingml/2006/main">
            <a:ext uri="{FF2B5EF4-FFF2-40B4-BE49-F238E27FC236}">
              <a16:creationId xmlns="" xmlns:a16="http://schemas.microsoft.com/office/drawing/2014/main" id="{6DD5D298-F50E-425F-BBC7-6E22B877A32B}"/>
            </a:ext>
          </a:extLst>
        </cdr:cNvPr>
        <cdr:cNvCxnSpPr/>
      </cdr:nvCxnSpPr>
      <cdr:spPr>
        <a:xfrm xmlns:a="http://schemas.openxmlformats.org/drawingml/2006/main" flipV="1">
          <a:off x="711345" y="310956"/>
          <a:ext cx="220835" cy="204027"/>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0.37773</cdr:x>
      <cdr:y>0.11746</cdr:y>
    </cdr:from>
    <cdr:to>
      <cdr:x>0.41401</cdr:x>
      <cdr:y>0.19799</cdr:y>
    </cdr:to>
    <cdr:cxnSp macro="">
      <cdr:nvCxnSpPr>
        <cdr:cNvPr id="9" name="Прямая со стрелкой 8">
          <a:extLst xmlns:a="http://schemas.openxmlformats.org/drawingml/2006/main">
            <a:ext uri="{FF2B5EF4-FFF2-40B4-BE49-F238E27FC236}">
              <a16:creationId xmlns="" xmlns:a16="http://schemas.microsoft.com/office/drawing/2014/main" id="{9CD29B76-C263-45C3-AA85-8BB57BE331C3}"/>
            </a:ext>
          </a:extLst>
        </cdr:cNvPr>
        <cdr:cNvCxnSpPr/>
      </cdr:nvCxnSpPr>
      <cdr:spPr>
        <a:xfrm xmlns:a="http://schemas.openxmlformats.org/drawingml/2006/main">
          <a:off x="1509229" y="249732"/>
          <a:ext cx="144971" cy="171227"/>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4.xml><?xml version="1.0" encoding="utf-8"?>
<c:userShapes xmlns:c="http://schemas.openxmlformats.org/drawingml/2006/chart">
  <cdr:relSizeAnchor xmlns:cdr="http://schemas.openxmlformats.org/drawingml/2006/chartDrawing">
    <cdr:from>
      <cdr:x>0.19421</cdr:x>
      <cdr:y>0.15621</cdr:y>
    </cdr:from>
    <cdr:to>
      <cdr:x>0.24948</cdr:x>
      <cdr:y>0.25217</cdr:y>
    </cdr:to>
    <cdr:cxnSp macro="">
      <cdr:nvCxnSpPr>
        <cdr:cNvPr id="6" name="Прямая со стрелкой 5">
          <a:extLst xmlns:a="http://schemas.openxmlformats.org/drawingml/2006/main">
            <a:ext uri="{FF2B5EF4-FFF2-40B4-BE49-F238E27FC236}">
              <a16:creationId xmlns="" xmlns:a16="http://schemas.microsoft.com/office/drawing/2014/main" id="{67FBC34B-6AE1-48F1-8A2A-13C0D5AAED3E}"/>
            </a:ext>
          </a:extLst>
        </cdr:cNvPr>
        <cdr:cNvCxnSpPr/>
      </cdr:nvCxnSpPr>
      <cdr:spPr>
        <a:xfrm xmlns:a="http://schemas.openxmlformats.org/drawingml/2006/main" flipV="1">
          <a:off x="735013" y="429384"/>
          <a:ext cx="209179" cy="26377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0.38592</cdr:x>
      <cdr:y>0.15054</cdr:y>
    </cdr:from>
    <cdr:to>
      <cdr:x>0.44299</cdr:x>
      <cdr:y>0.28153</cdr:y>
    </cdr:to>
    <cdr:cxnSp macro="">
      <cdr:nvCxnSpPr>
        <cdr:cNvPr id="9" name="Прямая со стрелкой 8">
          <a:extLst xmlns:a="http://schemas.openxmlformats.org/drawingml/2006/main">
            <a:ext uri="{FF2B5EF4-FFF2-40B4-BE49-F238E27FC236}">
              <a16:creationId xmlns="" xmlns:a16="http://schemas.microsoft.com/office/drawing/2014/main" id="{0106CA15-BDA7-4981-83C6-082A6CEBDBDD}"/>
            </a:ext>
          </a:extLst>
        </cdr:cNvPr>
        <cdr:cNvCxnSpPr/>
      </cdr:nvCxnSpPr>
      <cdr:spPr>
        <a:xfrm xmlns:a="http://schemas.openxmlformats.org/drawingml/2006/main">
          <a:off x="1460563" y="413805"/>
          <a:ext cx="216024" cy="36004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5.xml><?xml version="1.0" encoding="utf-8"?>
<c:userShapes xmlns:c="http://schemas.openxmlformats.org/drawingml/2006/chart">
  <cdr:relSizeAnchor xmlns:cdr="http://schemas.openxmlformats.org/drawingml/2006/chartDrawing">
    <cdr:from>
      <cdr:x>0.17053</cdr:x>
      <cdr:y>0.2344</cdr:y>
    </cdr:from>
    <cdr:to>
      <cdr:x>0.2258</cdr:x>
      <cdr:y>0.33036</cdr:y>
    </cdr:to>
    <cdr:cxnSp macro="">
      <cdr:nvCxnSpPr>
        <cdr:cNvPr id="6" name="Прямая со стрелкой 5">
          <a:extLst xmlns:a="http://schemas.openxmlformats.org/drawingml/2006/main">
            <a:ext uri="{FF2B5EF4-FFF2-40B4-BE49-F238E27FC236}">
              <a16:creationId xmlns="" xmlns:a16="http://schemas.microsoft.com/office/drawing/2014/main" id="{2375DCC8-2BCE-4A78-9196-A315A73F4E94}"/>
            </a:ext>
          </a:extLst>
        </cdr:cNvPr>
        <cdr:cNvCxnSpPr/>
      </cdr:nvCxnSpPr>
      <cdr:spPr>
        <a:xfrm xmlns:a="http://schemas.openxmlformats.org/drawingml/2006/main" flipV="1">
          <a:off x="645389" y="498829"/>
          <a:ext cx="209179" cy="204209"/>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0.31506</cdr:x>
      <cdr:y>0.17167</cdr:y>
    </cdr:from>
    <cdr:to>
      <cdr:x>0.41019</cdr:x>
      <cdr:y>0.26475</cdr:y>
    </cdr:to>
    <cdr:cxnSp macro="">
      <cdr:nvCxnSpPr>
        <cdr:cNvPr id="9" name="Прямая со стрелкой 8">
          <a:extLst xmlns:a="http://schemas.openxmlformats.org/drawingml/2006/main">
            <a:ext uri="{FF2B5EF4-FFF2-40B4-BE49-F238E27FC236}">
              <a16:creationId xmlns="" xmlns:a16="http://schemas.microsoft.com/office/drawing/2014/main" id="{DF4DAA6E-50F5-4F64-A593-EAE79EB6C036}"/>
            </a:ext>
          </a:extLst>
        </cdr:cNvPr>
        <cdr:cNvCxnSpPr/>
      </cdr:nvCxnSpPr>
      <cdr:spPr>
        <a:xfrm xmlns:a="http://schemas.openxmlformats.org/drawingml/2006/main" flipV="1">
          <a:off x="1192387" y="471883"/>
          <a:ext cx="360040" cy="255859"/>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0.32685</cdr:x>
      <cdr:y>0.31507</cdr:y>
    </cdr:from>
    <cdr:to>
      <cdr:x>0.45366</cdr:x>
      <cdr:y>0.43985</cdr:y>
    </cdr:to>
    <cdr:cxnSp macro="">
      <cdr:nvCxnSpPr>
        <cdr:cNvPr id="3" name="Прямая со стрелкой 2">
          <a:extLst xmlns:a="http://schemas.openxmlformats.org/drawingml/2006/main">
            <a:ext uri="{FF2B5EF4-FFF2-40B4-BE49-F238E27FC236}">
              <a16:creationId xmlns="" xmlns:a16="http://schemas.microsoft.com/office/drawing/2014/main" id="{561C3597-18F3-45E1-B82D-4A46CF7A1B24}"/>
            </a:ext>
          </a:extLst>
        </cdr:cNvPr>
        <cdr:cNvCxnSpPr/>
      </cdr:nvCxnSpPr>
      <cdr:spPr>
        <a:xfrm xmlns:a="http://schemas.openxmlformats.org/drawingml/2006/main" flipV="1">
          <a:off x="1671797" y="564269"/>
          <a:ext cx="648624" cy="223473"/>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0.30541</cdr:x>
      <cdr:y>0.7352</cdr:y>
    </cdr:from>
    <cdr:to>
      <cdr:x>0.42129</cdr:x>
      <cdr:y>0.83105</cdr:y>
    </cdr:to>
    <cdr:cxnSp macro="">
      <cdr:nvCxnSpPr>
        <cdr:cNvPr id="5" name="Прямая со стрелкой 4">
          <a:extLst xmlns:a="http://schemas.openxmlformats.org/drawingml/2006/main">
            <a:ext uri="{FF2B5EF4-FFF2-40B4-BE49-F238E27FC236}">
              <a16:creationId xmlns="" xmlns:a16="http://schemas.microsoft.com/office/drawing/2014/main" id="{2C596CA3-C4A1-46A5-A26D-F1126870E802}"/>
            </a:ext>
          </a:extLst>
        </cdr:cNvPr>
        <cdr:cNvCxnSpPr/>
      </cdr:nvCxnSpPr>
      <cdr:spPr>
        <a:xfrm xmlns:a="http://schemas.openxmlformats.org/drawingml/2006/main" flipV="1">
          <a:off x="1328465" y="2366937"/>
          <a:ext cx="504056" cy="308596"/>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0.62429</cdr:x>
      <cdr:y>0.41112</cdr:y>
    </cdr:from>
    <cdr:to>
      <cdr:x>0.73751</cdr:x>
      <cdr:y>0.51401</cdr:y>
    </cdr:to>
    <cdr:cxnSp macro="">
      <cdr:nvCxnSpPr>
        <cdr:cNvPr id="7" name="Прямая со стрелкой 6">
          <a:extLst xmlns:a="http://schemas.openxmlformats.org/drawingml/2006/main">
            <a:ext uri="{FF2B5EF4-FFF2-40B4-BE49-F238E27FC236}">
              <a16:creationId xmlns="" xmlns:a16="http://schemas.microsoft.com/office/drawing/2014/main" id="{BBBCD7DE-C395-4CE6-9AB0-F2ED9F736DF4}"/>
            </a:ext>
          </a:extLst>
        </cdr:cNvPr>
        <cdr:cNvCxnSpPr/>
      </cdr:nvCxnSpPr>
      <cdr:spPr>
        <a:xfrm xmlns:a="http://schemas.openxmlformats.org/drawingml/2006/main" flipV="1">
          <a:off x="2719387" y="1323845"/>
          <a:ext cx="493184" cy="331318"/>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0.6365</cdr:x>
      <cdr:y>0.7352</cdr:y>
    </cdr:from>
    <cdr:to>
      <cdr:x>0.71927</cdr:x>
      <cdr:y>0.80869</cdr:y>
    </cdr:to>
    <cdr:cxnSp macro="">
      <cdr:nvCxnSpPr>
        <cdr:cNvPr id="9" name="Прямая со стрелкой 8">
          <a:extLst xmlns:a="http://schemas.openxmlformats.org/drawingml/2006/main">
            <a:ext uri="{FF2B5EF4-FFF2-40B4-BE49-F238E27FC236}">
              <a16:creationId xmlns="" xmlns:a16="http://schemas.microsoft.com/office/drawing/2014/main" id="{FFAB8A05-4E0E-4BB5-A965-25F931AA632A}"/>
            </a:ext>
          </a:extLst>
        </cdr:cNvPr>
        <cdr:cNvCxnSpPr/>
      </cdr:nvCxnSpPr>
      <cdr:spPr>
        <a:xfrm xmlns:a="http://schemas.openxmlformats.org/drawingml/2006/main" flipV="1">
          <a:off x="2768625" y="2366937"/>
          <a:ext cx="360040" cy="236588"/>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0.32447</cdr:x>
      <cdr:y>0.28908</cdr:y>
    </cdr:from>
    <cdr:to>
      <cdr:x>0.46608</cdr:x>
      <cdr:y>0.41046</cdr:y>
    </cdr:to>
    <cdr:sp macro="" textlink="">
      <cdr:nvSpPr>
        <cdr:cNvPr id="10" name="TextBox 9"/>
        <cdr:cNvSpPr txBox="1"/>
      </cdr:nvSpPr>
      <cdr:spPr>
        <a:xfrm xmlns:a="http://schemas.openxmlformats.org/drawingml/2006/main" rot="19951534">
          <a:off x="1411377" y="947573"/>
          <a:ext cx="615968" cy="3978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000" b="1" dirty="0" smtClean="0"/>
            <a:t>+3,6%</a:t>
          </a:r>
          <a:endParaRPr lang="ru-RU" sz="1000" b="1" i="0" dirty="0"/>
        </a:p>
      </cdr:txBody>
    </cdr:sp>
  </cdr:relSizeAnchor>
  <cdr:relSizeAnchor xmlns:cdr="http://schemas.openxmlformats.org/drawingml/2006/chartDrawing">
    <cdr:from>
      <cdr:x>0.62766</cdr:x>
      <cdr:y>0.37986</cdr:y>
    </cdr:from>
    <cdr:to>
      <cdr:x>0.77779</cdr:x>
      <cdr:y>0.49543</cdr:y>
    </cdr:to>
    <cdr:sp macro="" textlink="">
      <cdr:nvSpPr>
        <cdr:cNvPr id="11" name="TextBox 1"/>
        <cdr:cNvSpPr txBox="1"/>
      </cdr:nvSpPr>
      <cdr:spPr>
        <a:xfrm xmlns:a="http://schemas.openxmlformats.org/drawingml/2006/main" rot="19603870">
          <a:off x="2730172" y="1245121"/>
          <a:ext cx="653028" cy="3788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000" b="1" i="0" dirty="0" smtClean="0"/>
            <a:t>+</a:t>
          </a:r>
          <a:r>
            <a:rPr lang="ru-RU" sz="1000" b="1" dirty="0" smtClean="0"/>
            <a:t>8,4</a:t>
          </a:r>
          <a:r>
            <a:rPr lang="ru-RU" sz="1000" b="1" i="0" dirty="0" smtClean="0"/>
            <a:t>%</a:t>
          </a:r>
          <a:endParaRPr lang="ru-RU" sz="1000" b="1" i="0" dirty="0"/>
        </a:p>
      </cdr:txBody>
    </cdr:sp>
  </cdr:relSizeAnchor>
  <cdr:relSizeAnchor xmlns:cdr="http://schemas.openxmlformats.org/drawingml/2006/chartDrawing">
    <cdr:from>
      <cdr:x>0.32447</cdr:x>
      <cdr:y>0.74834</cdr:y>
    </cdr:from>
    <cdr:to>
      <cdr:x>0.48359</cdr:x>
      <cdr:y>0.87968</cdr:y>
    </cdr:to>
    <cdr:sp macro="" textlink="">
      <cdr:nvSpPr>
        <cdr:cNvPr id="12" name="TextBox 1"/>
        <cdr:cNvSpPr txBox="1"/>
      </cdr:nvSpPr>
      <cdr:spPr>
        <a:xfrm xmlns:a="http://schemas.openxmlformats.org/drawingml/2006/main" rot="20279201">
          <a:off x="1411361" y="2409230"/>
          <a:ext cx="692136" cy="42284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000" b="1" dirty="0" smtClean="0"/>
            <a:t>+3,8</a:t>
          </a:r>
          <a:r>
            <a:rPr lang="ru-RU" sz="1000" b="1" i="0" dirty="0" smtClean="0"/>
            <a:t>%</a:t>
          </a:r>
          <a:endParaRPr lang="ru-RU" sz="1000" b="1" i="0" dirty="0"/>
        </a:p>
      </cdr:txBody>
    </cdr:sp>
  </cdr:relSizeAnchor>
  <cdr:relSizeAnchor xmlns:cdr="http://schemas.openxmlformats.org/drawingml/2006/chartDrawing">
    <cdr:from>
      <cdr:x>0.6222</cdr:x>
      <cdr:y>0.75266</cdr:y>
    </cdr:from>
    <cdr:to>
      <cdr:x>0.78902</cdr:x>
      <cdr:y>0.80914</cdr:y>
    </cdr:to>
    <cdr:sp macro="" textlink="">
      <cdr:nvSpPr>
        <cdr:cNvPr id="13" name="TextBox 1"/>
        <cdr:cNvSpPr txBox="1"/>
      </cdr:nvSpPr>
      <cdr:spPr>
        <a:xfrm xmlns:a="http://schemas.openxmlformats.org/drawingml/2006/main" rot="9467350" flipV="1">
          <a:off x="2706417" y="2467130"/>
          <a:ext cx="725625" cy="18513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000" b="1" dirty="0" smtClean="0"/>
            <a:t>+1,8</a:t>
          </a:r>
          <a:r>
            <a:rPr lang="ru-RU" sz="1000" b="1" i="0" dirty="0" smtClean="0"/>
            <a:t>%</a:t>
          </a:r>
          <a:endParaRPr lang="ru-RU" sz="1000" b="1" i="0" dirty="0"/>
        </a:p>
      </cdr:txBody>
    </cdr:sp>
  </cdr:relSizeAnchor>
  <cdr:relSizeAnchor xmlns:cdr="http://schemas.openxmlformats.org/drawingml/2006/chartDrawing">
    <cdr:from>
      <cdr:x>0.1757</cdr:x>
      <cdr:y>0</cdr:y>
    </cdr:from>
    <cdr:to>
      <cdr:x>0.32982</cdr:x>
      <cdr:y>0.15594</cdr:y>
    </cdr:to>
    <cdr:sp macro="" textlink="">
      <cdr:nvSpPr>
        <cdr:cNvPr id="14" name="TextBox 13"/>
        <cdr:cNvSpPr txBox="1"/>
      </cdr:nvSpPr>
      <cdr:spPr>
        <a:xfrm xmlns:a="http://schemas.openxmlformats.org/drawingml/2006/main">
          <a:off x="898679" y="0"/>
          <a:ext cx="788320" cy="2792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b="1" dirty="0" smtClean="0"/>
            <a:t>760,4</a:t>
          </a:r>
          <a:endParaRPr lang="ru-RU" sz="1400" b="1" dirty="0"/>
        </a:p>
      </cdr:txBody>
    </cdr:sp>
  </cdr:relSizeAnchor>
  <cdr:relSizeAnchor xmlns:cdr="http://schemas.openxmlformats.org/drawingml/2006/chartDrawing">
    <cdr:from>
      <cdr:x>0.44932</cdr:x>
      <cdr:y>0</cdr:y>
    </cdr:from>
    <cdr:to>
      <cdr:x>0.62021</cdr:x>
      <cdr:y>0.10968</cdr:y>
    </cdr:to>
    <cdr:sp macro="" textlink="">
      <cdr:nvSpPr>
        <cdr:cNvPr id="15" name="TextBox 1"/>
        <cdr:cNvSpPr txBox="1"/>
      </cdr:nvSpPr>
      <cdr:spPr>
        <a:xfrm xmlns:a="http://schemas.openxmlformats.org/drawingml/2006/main">
          <a:off x="2056418" y="0"/>
          <a:ext cx="782096" cy="310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400" b="1" dirty="0" smtClean="0"/>
            <a:t>788,2</a:t>
          </a:r>
          <a:endParaRPr lang="ru-RU" sz="1400" b="1" dirty="0"/>
        </a:p>
      </cdr:txBody>
    </cdr:sp>
  </cdr:relSizeAnchor>
  <cdr:relSizeAnchor xmlns:cdr="http://schemas.openxmlformats.org/drawingml/2006/chartDrawing">
    <cdr:from>
      <cdr:x>0.76549</cdr:x>
      <cdr:y>0</cdr:y>
    </cdr:from>
    <cdr:to>
      <cdr:x>0.92725</cdr:x>
      <cdr:y>0.07621</cdr:y>
    </cdr:to>
    <cdr:sp macro="" textlink="">
      <cdr:nvSpPr>
        <cdr:cNvPr id="16" name="TextBox 1"/>
        <cdr:cNvSpPr txBox="1"/>
      </cdr:nvSpPr>
      <cdr:spPr>
        <a:xfrm xmlns:a="http://schemas.openxmlformats.org/drawingml/2006/main">
          <a:off x="3334456" y="0"/>
          <a:ext cx="704610" cy="2483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400" b="1" dirty="0" smtClean="0"/>
            <a:t>841,9</a:t>
          </a:r>
          <a:endParaRPr lang="ru-RU" sz="1400" b="1" dirty="0"/>
        </a:p>
      </cdr:txBody>
    </cdr:sp>
  </cdr:relSizeAnchor>
  <cdr:relSizeAnchor xmlns:cdr="http://schemas.openxmlformats.org/drawingml/2006/chartDrawing">
    <cdr:from>
      <cdr:x>0.3057</cdr:x>
      <cdr:y>0</cdr:y>
    </cdr:from>
    <cdr:to>
      <cdr:x>0.47101</cdr:x>
      <cdr:y>0.22405</cdr:y>
    </cdr:to>
    <cdr:sp macro="" textlink="">
      <cdr:nvSpPr>
        <cdr:cNvPr id="2" name="TextBox 1"/>
        <cdr:cNvSpPr txBox="1"/>
      </cdr:nvSpPr>
      <cdr:spPr>
        <a:xfrm xmlns:a="http://schemas.openxmlformats.org/drawingml/2006/main">
          <a:off x="1331640" y="0"/>
          <a:ext cx="720080" cy="7214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b="1" dirty="0">
            <a:solidFill>
              <a:srgbClr val="00B050"/>
            </a:solidFill>
          </a:endParaRPr>
        </a:p>
        <a:p xmlns:a="http://schemas.openxmlformats.org/drawingml/2006/main">
          <a:r>
            <a:rPr lang="ru-RU" sz="1100" b="1" dirty="0" smtClean="0">
              <a:solidFill>
                <a:srgbClr val="00B050"/>
              </a:solidFill>
            </a:rPr>
            <a:t>+</a:t>
          </a:r>
          <a:r>
            <a:rPr lang="ru-RU" b="1" dirty="0" smtClean="0">
              <a:solidFill>
                <a:srgbClr val="00B050"/>
              </a:solidFill>
            </a:rPr>
            <a:t>3,7</a:t>
          </a:r>
          <a:r>
            <a:rPr lang="ru-RU" sz="1100" b="1" dirty="0" smtClean="0">
              <a:solidFill>
                <a:srgbClr val="00B050"/>
              </a:solidFill>
            </a:rPr>
            <a:t>%</a:t>
          </a:r>
          <a:endParaRPr lang="ru-RU" sz="1100" b="1" dirty="0">
            <a:solidFill>
              <a:srgbClr val="00B050"/>
            </a:solidFill>
          </a:endParaRPr>
        </a:p>
      </cdr:txBody>
    </cdr:sp>
  </cdr:relSizeAnchor>
  <cdr:relSizeAnchor xmlns:cdr="http://schemas.openxmlformats.org/drawingml/2006/chartDrawing">
    <cdr:from>
      <cdr:x>0.3238</cdr:x>
      <cdr:y>0.15075</cdr:y>
    </cdr:from>
    <cdr:to>
      <cdr:x>0.44387</cdr:x>
      <cdr:y>0.19453</cdr:y>
    </cdr:to>
    <cdr:sp macro="" textlink="">
      <cdr:nvSpPr>
        <cdr:cNvPr id="4" name="Стрелка вправо 3"/>
        <cdr:cNvSpPr/>
      </cdr:nvSpPr>
      <cdr:spPr>
        <a:xfrm xmlns:a="http://schemas.openxmlformats.org/drawingml/2006/main" rot="21164267">
          <a:off x="1410459" y="485440"/>
          <a:ext cx="523022" cy="140958"/>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0.62432</cdr:x>
      <cdr:y>0.13615</cdr:y>
    </cdr:from>
    <cdr:to>
      <cdr:x>0.74439</cdr:x>
      <cdr:y>0.18296</cdr:y>
    </cdr:to>
    <cdr:sp macro="" textlink="">
      <cdr:nvSpPr>
        <cdr:cNvPr id="17" name="Стрелка вправо 16"/>
        <cdr:cNvSpPr/>
      </cdr:nvSpPr>
      <cdr:spPr>
        <a:xfrm xmlns:a="http://schemas.openxmlformats.org/drawingml/2006/main" rot="20587528">
          <a:off x="2719523" y="438418"/>
          <a:ext cx="523022" cy="150734"/>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ru-RU"/>
        </a:p>
      </cdr:txBody>
    </cdr:sp>
  </cdr:relSizeAnchor>
  <cdr:relSizeAnchor xmlns:cdr="http://schemas.openxmlformats.org/drawingml/2006/chartDrawing">
    <cdr:from>
      <cdr:x>0.61888</cdr:x>
      <cdr:y>0.05093</cdr:y>
    </cdr:from>
    <cdr:to>
      <cdr:x>0.75204</cdr:x>
      <cdr:y>0.21069</cdr:y>
    </cdr:to>
    <cdr:sp macro="" textlink="">
      <cdr:nvSpPr>
        <cdr:cNvPr id="18" name="TextBox 1"/>
        <cdr:cNvSpPr txBox="1"/>
      </cdr:nvSpPr>
      <cdr:spPr>
        <a:xfrm xmlns:a="http://schemas.openxmlformats.org/drawingml/2006/main">
          <a:off x="2691993" y="166936"/>
          <a:ext cx="579213" cy="5236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smtClean="0">
              <a:solidFill>
                <a:srgbClr val="00B050"/>
              </a:solidFill>
            </a:rPr>
            <a:t>+</a:t>
          </a:r>
          <a:r>
            <a:rPr lang="ru-RU" b="1" dirty="0" smtClean="0">
              <a:solidFill>
                <a:srgbClr val="00B050"/>
              </a:solidFill>
            </a:rPr>
            <a:t>6,8</a:t>
          </a:r>
          <a:r>
            <a:rPr lang="ru-RU" sz="1100" b="1" dirty="0" smtClean="0">
              <a:solidFill>
                <a:srgbClr val="00B050"/>
              </a:solidFill>
            </a:rPr>
            <a:t>%</a:t>
          </a:r>
          <a:endParaRPr lang="ru-RU" sz="1100" b="1" dirty="0">
            <a:solidFill>
              <a:srgbClr val="00B05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0.22233</cdr:x>
      <cdr:y>0.41306</cdr:y>
    </cdr:from>
    <cdr:to>
      <cdr:x>0.51804</cdr:x>
      <cdr:y>0.60241</cdr:y>
    </cdr:to>
    <cdr:sp macro="" textlink="">
      <cdr:nvSpPr>
        <cdr:cNvPr id="2" name="TextBox 1"/>
        <cdr:cNvSpPr txBox="1"/>
      </cdr:nvSpPr>
      <cdr:spPr>
        <a:xfrm xmlns:a="http://schemas.openxmlformats.org/drawingml/2006/main">
          <a:off x="1005198" y="1317576"/>
          <a:ext cx="1336964" cy="6039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ru-RU" sz="1400" b="1" dirty="0"/>
            <a:t>Всего</a:t>
          </a:r>
        </a:p>
        <a:p xmlns:a="http://schemas.openxmlformats.org/drawingml/2006/main">
          <a:pPr algn="ctr"/>
          <a:r>
            <a:rPr lang="ru-RU" sz="1400" b="1" dirty="0" smtClean="0"/>
            <a:t>1310,0</a:t>
          </a:r>
          <a:endParaRPr lang="ru-RU" sz="1400" b="1" dirty="0"/>
        </a:p>
        <a:p xmlns:a="http://schemas.openxmlformats.org/drawingml/2006/main">
          <a:pPr algn="ctr"/>
          <a:r>
            <a:rPr lang="ru-RU" sz="1400" b="1" dirty="0"/>
            <a:t>млн. руб</a:t>
          </a:r>
          <a:r>
            <a:rPr lang="ru-RU" sz="1600" b="1" dirty="0"/>
            <a:t>. </a:t>
          </a:r>
        </a:p>
      </cdr:txBody>
    </cdr:sp>
  </cdr:relSizeAnchor>
</c:userShapes>
</file>

<file path=ppt/drawings/drawing4.xml><?xml version="1.0" encoding="utf-8"?>
<c:userShapes xmlns:c="http://schemas.openxmlformats.org/drawingml/2006/chart">
  <cdr:relSizeAnchor xmlns:cdr="http://schemas.openxmlformats.org/drawingml/2006/chartDrawing">
    <cdr:from>
      <cdr:x>0.12578</cdr:x>
      <cdr:y>0.296</cdr:y>
    </cdr:from>
    <cdr:to>
      <cdr:x>0.31941</cdr:x>
      <cdr:y>0.48994</cdr:y>
    </cdr:to>
    <cdr:sp macro="" textlink="">
      <cdr:nvSpPr>
        <cdr:cNvPr id="2" name="TextBox 1"/>
        <cdr:cNvSpPr txBox="1"/>
      </cdr:nvSpPr>
      <cdr:spPr>
        <a:xfrm xmlns:a="http://schemas.openxmlformats.org/drawingml/2006/main">
          <a:off x="1008112" y="1512168"/>
          <a:ext cx="1584176" cy="98640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dr:relSizeAnchor xmlns:cdr="http://schemas.openxmlformats.org/drawingml/2006/chartDrawing">
    <cdr:from>
      <cdr:x>0.14343</cdr:x>
      <cdr:y>0.28171</cdr:y>
    </cdr:from>
    <cdr:to>
      <cdr:x>0.2991</cdr:x>
      <cdr:y>0.51827</cdr:y>
    </cdr:to>
    <cdr:sp macro="" textlink="">
      <cdr:nvSpPr>
        <cdr:cNvPr id="3" name="TextBox 2"/>
        <cdr:cNvSpPr txBox="1"/>
      </cdr:nvSpPr>
      <cdr:spPr>
        <a:xfrm xmlns:a="http://schemas.openxmlformats.org/drawingml/2006/main">
          <a:off x="1152128" y="1440160"/>
          <a:ext cx="1274440" cy="12024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dr:relSizeAnchor xmlns:cdr="http://schemas.openxmlformats.org/drawingml/2006/chartDrawing">
    <cdr:from>
      <cdr:x>0.12578</cdr:x>
      <cdr:y>0.25339</cdr:y>
    </cdr:from>
    <cdr:to>
      <cdr:x>0.30793</cdr:x>
      <cdr:y>0.51827</cdr:y>
    </cdr:to>
    <cdr:sp macro="" textlink="">
      <cdr:nvSpPr>
        <cdr:cNvPr id="4" name="TextBox 3"/>
        <cdr:cNvSpPr txBox="1"/>
      </cdr:nvSpPr>
      <cdr:spPr>
        <a:xfrm xmlns:a="http://schemas.openxmlformats.org/drawingml/2006/main">
          <a:off x="1008112" y="1296144"/>
          <a:ext cx="1490464" cy="13464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dr:relSizeAnchor xmlns:cdr="http://schemas.openxmlformats.org/drawingml/2006/chartDrawing">
    <cdr:from>
      <cdr:x>0.15201</cdr:x>
      <cdr:y>0.28171</cdr:y>
    </cdr:from>
    <cdr:to>
      <cdr:x>0.30176</cdr:x>
      <cdr:y>0.51827</cdr:y>
    </cdr:to>
    <cdr:sp macro="" textlink="">
      <cdr:nvSpPr>
        <cdr:cNvPr id="5" name="TextBox 4"/>
        <cdr:cNvSpPr txBox="1"/>
      </cdr:nvSpPr>
      <cdr:spPr>
        <a:xfrm xmlns:a="http://schemas.openxmlformats.org/drawingml/2006/main">
          <a:off x="1224136" y="1440160"/>
          <a:ext cx="1224136" cy="12024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dr:relSizeAnchor xmlns:cdr="http://schemas.openxmlformats.org/drawingml/2006/chartDrawing">
    <cdr:from>
      <cdr:x>0.15326</cdr:x>
      <cdr:y>0.2933</cdr:y>
    </cdr:from>
    <cdr:to>
      <cdr:x>0.27678</cdr:x>
      <cdr:y>0.50344</cdr:y>
    </cdr:to>
    <cdr:sp macro="" textlink="">
      <cdr:nvSpPr>
        <cdr:cNvPr id="6" name="TextBox 5"/>
        <cdr:cNvSpPr txBox="1"/>
      </cdr:nvSpPr>
      <cdr:spPr>
        <a:xfrm xmlns:a="http://schemas.openxmlformats.org/drawingml/2006/main">
          <a:off x="1296144" y="1584176"/>
          <a:ext cx="1058416" cy="11304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userShapes>
</file>

<file path=ppt/drawings/drawing5.xml><?xml version="1.0" encoding="utf-8"?>
<c:userShapes xmlns:c="http://schemas.openxmlformats.org/drawingml/2006/chart">
  <cdr:relSizeAnchor xmlns:cdr="http://schemas.openxmlformats.org/drawingml/2006/chartDrawing">
    <cdr:from>
      <cdr:x>0.19073</cdr:x>
      <cdr:y>0.07599</cdr:y>
    </cdr:from>
    <cdr:to>
      <cdr:x>0.25849</cdr:x>
      <cdr:y>0.13062</cdr:y>
    </cdr:to>
    <cdr:cxnSp macro="">
      <cdr:nvCxnSpPr>
        <cdr:cNvPr id="6" name="Прямая со стрелкой 5">
          <a:extLst xmlns:a="http://schemas.openxmlformats.org/drawingml/2006/main">
            <a:ext uri="{FF2B5EF4-FFF2-40B4-BE49-F238E27FC236}">
              <a16:creationId xmlns="" xmlns:a16="http://schemas.microsoft.com/office/drawing/2014/main" id="{0B7957F3-1B70-4A5E-A2C7-4E19056AEA3C}"/>
            </a:ext>
          </a:extLst>
        </cdr:cNvPr>
        <cdr:cNvCxnSpPr/>
      </cdr:nvCxnSpPr>
      <cdr:spPr>
        <a:xfrm xmlns:a="http://schemas.openxmlformats.org/drawingml/2006/main" flipV="1">
          <a:off x="762070" y="163238"/>
          <a:ext cx="270736" cy="117346"/>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0.37669</cdr:x>
      <cdr:y>0.06203</cdr:y>
    </cdr:from>
    <cdr:to>
      <cdr:x>0.44225</cdr:x>
      <cdr:y>0.13405</cdr:y>
    </cdr:to>
    <cdr:cxnSp macro="">
      <cdr:nvCxnSpPr>
        <cdr:cNvPr id="9" name="Прямая со стрелкой 8">
          <a:extLst xmlns:a="http://schemas.openxmlformats.org/drawingml/2006/main">
            <a:ext uri="{FF2B5EF4-FFF2-40B4-BE49-F238E27FC236}">
              <a16:creationId xmlns="" xmlns:a16="http://schemas.microsoft.com/office/drawing/2014/main" id="{8DF2FC52-4A85-4AEB-84C7-FFCA80AE8D1F}"/>
            </a:ext>
          </a:extLst>
        </cdr:cNvPr>
        <cdr:cNvCxnSpPr/>
      </cdr:nvCxnSpPr>
      <cdr:spPr>
        <a:xfrm xmlns:a="http://schemas.openxmlformats.org/drawingml/2006/main" flipV="1">
          <a:off x="1505082" y="133243"/>
          <a:ext cx="261948" cy="154701"/>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0.12578</cdr:x>
      <cdr:y>0.296</cdr:y>
    </cdr:from>
    <cdr:to>
      <cdr:x>0.31941</cdr:x>
      <cdr:y>0.48994</cdr:y>
    </cdr:to>
    <cdr:sp macro="" textlink="">
      <cdr:nvSpPr>
        <cdr:cNvPr id="2" name="TextBox 1"/>
        <cdr:cNvSpPr txBox="1"/>
      </cdr:nvSpPr>
      <cdr:spPr>
        <a:xfrm xmlns:a="http://schemas.openxmlformats.org/drawingml/2006/main">
          <a:off x="1008112" y="1512168"/>
          <a:ext cx="1584176" cy="98640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dr:relSizeAnchor xmlns:cdr="http://schemas.openxmlformats.org/drawingml/2006/chartDrawing">
    <cdr:from>
      <cdr:x>0.14343</cdr:x>
      <cdr:y>0.28171</cdr:y>
    </cdr:from>
    <cdr:to>
      <cdr:x>0.2991</cdr:x>
      <cdr:y>0.51827</cdr:y>
    </cdr:to>
    <cdr:sp macro="" textlink="">
      <cdr:nvSpPr>
        <cdr:cNvPr id="3" name="TextBox 2"/>
        <cdr:cNvSpPr txBox="1"/>
      </cdr:nvSpPr>
      <cdr:spPr>
        <a:xfrm xmlns:a="http://schemas.openxmlformats.org/drawingml/2006/main">
          <a:off x="1152128" y="1440160"/>
          <a:ext cx="1274440" cy="12024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dr:relSizeAnchor xmlns:cdr="http://schemas.openxmlformats.org/drawingml/2006/chartDrawing">
    <cdr:from>
      <cdr:x>0.12578</cdr:x>
      <cdr:y>0.25339</cdr:y>
    </cdr:from>
    <cdr:to>
      <cdr:x>0.30793</cdr:x>
      <cdr:y>0.51827</cdr:y>
    </cdr:to>
    <cdr:sp macro="" textlink="">
      <cdr:nvSpPr>
        <cdr:cNvPr id="4" name="TextBox 3"/>
        <cdr:cNvSpPr txBox="1"/>
      </cdr:nvSpPr>
      <cdr:spPr>
        <a:xfrm xmlns:a="http://schemas.openxmlformats.org/drawingml/2006/main">
          <a:off x="1008112" y="1296144"/>
          <a:ext cx="1490464" cy="13464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dr:relSizeAnchor xmlns:cdr="http://schemas.openxmlformats.org/drawingml/2006/chartDrawing">
    <cdr:from>
      <cdr:x>0.15201</cdr:x>
      <cdr:y>0.28171</cdr:y>
    </cdr:from>
    <cdr:to>
      <cdr:x>0.30176</cdr:x>
      <cdr:y>0.51827</cdr:y>
    </cdr:to>
    <cdr:sp macro="" textlink="">
      <cdr:nvSpPr>
        <cdr:cNvPr id="5" name="TextBox 4"/>
        <cdr:cNvSpPr txBox="1"/>
      </cdr:nvSpPr>
      <cdr:spPr>
        <a:xfrm xmlns:a="http://schemas.openxmlformats.org/drawingml/2006/main">
          <a:off x="1224136" y="1440160"/>
          <a:ext cx="1224136" cy="12024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dr:relSizeAnchor xmlns:cdr="http://schemas.openxmlformats.org/drawingml/2006/chartDrawing">
    <cdr:from>
      <cdr:x>0.15326</cdr:x>
      <cdr:y>0.2933</cdr:y>
    </cdr:from>
    <cdr:to>
      <cdr:x>0.27678</cdr:x>
      <cdr:y>0.50344</cdr:y>
    </cdr:to>
    <cdr:sp macro="" textlink="">
      <cdr:nvSpPr>
        <cdr:cNvPr id="6" name="TextBox 5"/>
        <cdr:cNvSpPr txBox="1"/>
      </cdr:nvSpPr>
      <cdr:spPr>
        <a:xfrm xmlns:a="http://schemas.openxmlformats.org/drawingml/2006/main">
          <a:off x="1296144" y="1584176"/>
          <a:ext cx="1058416" cy="11304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userShapes>
</file>

<file path=ppt/drawings/drawing7.xml><?xml version="1.0" encoding="utf-8"?>
<c:userShapes xmlns:c="http://schemas.openxmlformats.org/drawingml/2006/chart">
  <cdr:relSizeAnchor xmlns:cdr="http://schemas.openxmlformats.org/drawingml/2006/chartDrawing">
    <cdr:from>
      <cdr:x>0.18609</cdr:x>
      <cdr:y>0.13652</cdr:y>
    </cdr:from>
    <cdr:to>
      <cdr:x>0.26782</cdr:x>
      <cdr:y>0.20392</cdr:y>
    </cdr:to>
    <cdr:cxnSp macro="">
      <cdr:nvCxnSpPr>
        <cdr:cNvPr id="6" name="Прямая со стрелкой 5">
          <a:extLst xmlns:a="http://schemas.openxmlformats.org/drawingml/2006/main">
            <a:ext uri="{FF2B5EF4-FFF2-40B4-BE49-F238E27FC236}">
              <a16:creationId xmlns="" xmlns:a16="http://schemas.microsoft.com/office/drawing/2014/main" id="{C35338AF-02F5-46FB-AEE3-8E66F005F383}"/>
            </a:ext>
          </a:extLst>
        </cdr:cNvPr>
        <cdr:cNvCxnSpPr/>
      </cdr:nvCxnSpPr>
      <cdr:spPr>
        <a:xfrm xmlns:a="http://schemas.openxmlformats.org/drawingml/2006/main" flipV="1">
          <a:off x="759017" y="381366"/>
          <a:ext cx="333353" cy="188276"/>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0.37152</cdr:x>
      <cdr:y>0.12049</cdr:y>
    </cdr:from>
    <cdr:to>
      <cdr:x>0.41892</cdr:x>
      <cdr:y>0.15403</cdr:y>
    </cdr:to>
    <cdr:cxnSp macro="">
      <cdr:nvCxnSpPr>
        <cdr:cNvPr id="9" name="Прямая со стрелкой 8">
          <a:extLst xmlns:a="http://schemas.openxmlformats.org/drawingml/2006/main">
            <a:ext uri="{FF2B5EF4-FFF2-40B4-BE49-F238E27FC236}">
              <a16:creationId xmlns="" xmlns:a16="http://schemas.microsoft.com/office/drawing/2014/main" id="{45EC49D4-0A03-4392-B84C-F9FB6429A74B}"/>
            </a:ext>
          </a:extLst>
        </cdr:cNvPr>
        <cdr:cNvCxnSpPr/>
      </cdr:nvCxnSpPr>
      <cdr:spPr>
        <a:xfrm xmlns:a="http://schemas.openxmlformats.org/drawingml/2006/main" flipV="1">
          <a:off x="1515356" y="336596"/>
          <a:ext cx="193316" cy="93676"/>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0.38979</cdr:x>
      <cdr:y>0.12478</cdr:y>
    </cdr:from>
    <cdr:to>
      <cdr:x>0.44505</cdr:x>
      <cdr:y>0.18601</cdr:y>
    </cdr:to>
    <cdr:cxnSp macro="">
      <cdr:nvCxnSpPr>
        <cdr:cNvPr id="9" name="Прямая со стрелкой 8">
          <a:extLst xmlns:a="http://schemas.openxmlformats.org/drawingml/2006/main">
            <a:ext uri="{FF2B5EF4-FFF2-40B4-BE49-F238E27FC236}">
              <a16:creationId xmlns="" xmlns:a16="http://schemas.microsoft.com/office/drawing/2014/main" id="{95D8080A-5E15-4746-9596-6B37F98BB3BD}"/>
            </a:ext>
          </a:extLst>
        </cdr:cNvPr>
        <cdr:cNvCxnSpPr/>
      </cdr:nvCxnSpPr>
      <cdr:spPr>
        <a:xfrm xmlns:a="http://schemas.openxmlformats.org/drawingml/2006/main">
          <a:off x="1607058" y="321980"/>
          <a:ext cx="227854" cy="157985"/>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0.2463</cdr:x>
      <cdr:y>0.0442</cdr:y>
    </cdr:from>
    <cdr:to>
      <cdr:x>0.43842</cdr:x>
      <cdr:y>0.15327</cdr:y>
    </cdr:to>
    <cdr:sp macro="" textlink="">
      <cdr:nvSpPr>
        <cdr:cNvPr id="4" name="Овал 3"/>
        <cdr:cNvSpPr/>
      </cdr:nvSpPr>
      <cdr:spPr>
        <a:xfrm xmlns:a="http://schemas.openxmlformats.org/drawingml/2006/main" rot="10800000" flipV="1">
          <a:off x="1015453" y="114056"/>
          <a:ext cx="792093" cy="281441"/>
        </a:xfrm>
        <a:prstGeom xmlns:a="http://schemas.openxmlformats.org/drawingml/2006/main" prst="ellipse">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ru-RU" sz="800" dirty="0" smtClean="0">
              <a:solidFill>
                <a:srgbClr val="7030A0"/>
              </a:solidFill>
              <a:latin typeface="Times New Roman" panose="02020603050405020304" pitchFamily="18" charset="0"/>
              <a:cs typeface="Times New Roman" panose="02020603050405020304" pitchFamily="18" charset="0"/>
            </a:rPr>
            <a:t>89,1</a:t>
          </a:r>
          <a:endParaRPr lang="ru-RU" sz="800" dirty="0">
            <a:solidFill>
              <a:srgbClr val="7030A0"/>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0.40394</cdr:x>
      <cdr:y>0.07205</cdr:y>
    </cdr:from>
    <cdr:to>
      <cdr:x>0.59606</cdr:x>
      <cdr:y>0.18112</cdr:y>
    </cdr:to>
    <cdr:sp macro="" textlink="">
      <cdr:nvSpPr>
        <cdr:cNvPr id="5" name="Овал 4"/>
        <cdr:cNvSpPr/>
      </cdr:nvSpPr>
      <cdr:spPr>
        <a:xfrm xmlns:a="http://schemas.openxmlformats.org/drawingml/2006/main" rot="10800000" flipV="1">
          <a:off x="1665407" y="185915"/>
          <a:ext cx="792093" cy="281441"/>
        </a:xfrm>
        <a:prstGeom xmlns:a="http://schemas.openxmlformats.org/drawingml/2006/main" prst="ellipse">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ru-RU" sz="800" dirty="0" smtClean="0">
              <a:solidFill>
                <a:srgbClr val="7030A0"/>
              </a:solidFill>
              <a:latin typeface="Times New Roman" panose="02020603050405020304" pitchFamily="18" charset="0"/>
              <a:cs typeface="Times New Roman" panose="02020603050405020304" pitchFamily="18" charset="0"/>
            </a:rPr>
            <a:t>98,4</a:t>
          </a:r>
          <a:endParaRPr lang="ru-RU" sz="800" dirty="0">
            <a:solidFill>
              <a:srgbClr val="7030A0"/>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0.54162</cdr:x>
      <cdr:y>0.0786</cdr:y>
    </cdr:from>
    <cdr:to>
      <cdr:x>0.7963</cdr:x>
      <cdr:y>0.17456</cdr:y>
    </cdr:to>
    <cdr:sp macro="" textlink="">
      <cdr:nvSpPr>
        <cdr:cNvPr id="7" name="Овал 6"/>
        <cdr:cNvSpPr/>
      </cdr:nvSpPr>
      <cdr:spPr>
        <a:xfrm xmlns:a="http://schemas.openxmlformats.org/drawingml/2006/main" rot="10800000" flipV="1">
          <a:off x="2233069" y="202829"/>
          <a:ext cx="1050022" cy="247613"/>
        </a:xfrm>
        <a:prstGeom xmlns:a="http://schemas.openxmlformats.org/drawingml/2006/main" prst="ellipse">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ru-RU" sz="800" dirty="0" smtClean="0">
              <a:solidFill>
                <a:srgbClr val="7030A0"/>
              </a:solidFill>
              <a:latin typeface="Times New Roman" panose="02020603050405020304" pitchFamily="18" charset="0"/>
              <a:cs typeface="Times New Roman" panose="02020603050405020304" pitchFamily="18" charset="0"/>
            </a:rPr>
            <a:t>99,7</a:t>
          </a:r>
          <a:endParaRPr lang="ru-RU" sz="800" dirty="0">
            <a:solidFill>
              <a:srgbClr val="7030A0"/>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0.7172</cdr:x>
      <cdr:y>0.07302</cdr:y>
    </cdr:from>
    <cdr:to>
      <cdr:x>0.90932</cdr:x>
      <cdr:y>0.18209</cdr:y>
    </cdr:to>
    <cdr:sp macro="" textlink="">
      <cdr:nvSpPr>
        <cdr:cNvPr id="8" name="Овал 7"/>
        <cdr:cNvSpPr/>
      </cdr:nvSpPr>
      <cdr:spPr>
        <a:xfrm xmlns:a="http://schemas.openxmlformats.org/drawingml/2006/main" rot="10800000" flipV="1">
          <a:off x="2956942" y="188431"/>
          <a:ext cx="792093" cy="281442"/>
        </a:xfrm>
        <a:prstGeom xmlns:a="http://schemas.openxmlformats.org/drawingml/2006/main" prst="ellipse">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ru-RU" sz="800" dirty="0" smtClean="0">
              <a:solidFill>
                <a:srgbClr val="7030A0"/>
              </a:solidFill>
              <a:latin typeface="Times New Roman" panose="02020603050405020304" pitchFamily="18" charset="0"/>
              <a:cs typeface="Times New Roman" panose="02020603050405020304" pitchFamily="18" charset="0"/>
            </a:rPr>
            <a:t>100,2</a:t>
          </a:r>
          <a:endParaRPr lang="ru-RU" sz="800" dirty="0">
            <a:solidFill>
              <a:srgbClr val="7030A0"/>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0.2326</cdr:x>
      <cdr:y>0.09157</cdr:y>
    </cdr:from>
    <cdr:to>
      <cdr:x>0.30246</cdr:x>
      <cdr:y>0.12756</cdr:y>
    </cdr:to>
    <cdr:cxnSp macro="">
      <cdr:nvCxnSpPr>
        <cdr:cNvPr id="10" name="Прямая со стрелкой 9">
          <a:extLst xmlns:a="http://schemas.openxmlformats.org/drawingml/2006/main">
            <a:ext uri="{FF2B5EF4-FFF2-40B4-BE49-F238E27FC236}">
              <a16:creationId xmlns="" xmlns:a16="http://schemas.microsoft.com/office/drawing/2014/main" id="{95D8080A-5E15-4746-9596-6B37F98BB3BD}"/>
            </a:ext>
          </a:extLst>
        </cdr:cNvPr>
        <cdr:cNvCxnSpPr/>
      </cdr:nvCxnSpPr>
      <cdr:spPr>
        <a:xfrm xmlns:a="http://schemas.openxmlformats.org/drawingml/2006/main">
          <a:off x="958986" y="236283"/>
          <a:ext cx="288032" cy="92869"/>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0.38979</cdr:x>
      <cdr:y>0.12561</cdr:y>
    </cdr:from>
    <cdr:to>
      <cdr:x>0.41858</cdr:x>
      <cdr:y>0.25961</cdr:y>
    </cdr:to>
    <cdr:cxnSp macro="">
      <cdr:nvCxnSpPr>
        <cdr:cNvPr id="9" name="Прямая со стрелкой 8">
          <a:extLst xmlns:a="http://schemas.openxmlformats.org/drawingml/2006/main">
            <a:ext uri="{FF2B5EF4-FFF2-40B4-BE49-F238E27FC236}">
              <a16:creationId xmlns="" xmlns:a16="http://schemas.microsoft.com/office/drawing/2014/main" id="{7827E518-425D-426C-B603-36932F124558}"/>
            </a:ext>
          </a:extLst>
        </cdr:cNvPr>
        <cdr:cNvCxnSpPr/>
      </cdr:nvCxnSpPr>
      <cdr:spPr>
        <a:xfrm xmlns:a="http://schemas.openxmlformats.org/drawingml/2006/main">
          <a:off x="1496523" y="241808"/>
          <a:ext cx="110535" cy="257957"/>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0.19126</cdr:x>
      <cdr:y>0.02778</cdr:y>
    </cdr:from>
    <cdr:to>
      <cdr:x>0.38463</cdr:x>
      <cdr:y>0.12629</cdr:y>
    </cdr:to>
    <cdr:sp macro="" textlink="">
      <cdr:nvSpPr>
        <cdr:cNvPr id="4" name="Овал 3"/>
        <cdr:cNvSpPr/>
      </cdr:nvSpPr>
      <cdr:spPr>
        <a:xfrm xmlns:a="http://schemas.openxmlformats.org/drawingml/2006/main" rot="10800000" flipV="1">
          <a:off x="734302" y="53481"/>
          <a:ext cx="742428" cy="189632"/>
        </a:xfrm>
        <a:prstGeom xmlns:a="http://schemas.openxmlformats.org/drawingml/2006/main" prst="ellipse">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ru-RU" sz="800" dirty="0" smtClean="0">
              <a:solidFill>
                <a:srgbClr val="7030A0"/>
              </a:solidFill>
              <a:latin typeface="Times New Roman" panose="02020603050405020304" pitchFamily="18" charset="0"/>
              <a:cs typeface="Times New Roman" panose="02020603050405020304" pitchFamily="18" charset="0"/>
            </a:rPr>
            <a:t>104,7</a:t>
          </a:r>
          <a:endParaRPr lang="ru-RU" sz="800" dirty="0">
            <a:solidFill>
              <a:srgbClr val="7030A0"/>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0.37923</cdr:x>
      <cdr:y>0.17261</cdr:y>
    </cdr:from>
    <cdr:to>
      <cdr:x>0.57135</cdr:x>
      <cdr:y>0.28168</cdr:y>
    </cdr:to>
    <cdr:sp macro="" textlink="">
      <cdr:nvSpPr>
        <cdr:cNvPr id="5" name="Овал 4"/>
        <cdr:cNvSpPr/>
      </cdr:nvSpPr>
      <cdr:spPr>
        <a:xfrm xmlns:a="http://schemas.openxmlformats.org/drawingml/2006/main" rot="10800000" flipV="1">
          <a:off x="1563526" y="516678"/>
          <a:ext cx="792088" cy="326476"/>
        </a:xfrm>
        <a:prstGeom xmlns:a="http://schemas.openxmlformats.org/drawingml/2006/main" prst="ellipse">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ru-RU" sz="800" dirty="0" smtClean="0">
              <a:solidFill>
                <a:srgbClr val="7030A0"/>
              </a:solidFill>
              <a:latin typeface="Times New Roman" panose="02020603050405020304" pitchFamily="18" charset="0"/>
              <a:cs typeface="Times New Roman" panose="02020603050405020304" pitchFamily="18" charset="0"/>
            </a:rPr>
            <a:t>80,9</a:t>
          </a:r>
          <a:endParaRPr lang="ru-RU" sz="800" dirty="0">
            <a:solidFill>
              <a:srgbClr val="7030A0"/>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0.51206</cdr:x>
      <cdr:y>0.06789</cdr:y>
    </cdr:from>
    <cdr:to>
      <cdr:x>0.76674</cdr:x>
      <cdr:y>0.16385</cdr:y>
    </cdr:to>
    <cdr:sp macro="" textlink="">
      <cdr:nvSpPr>
        <cdr:cNvPr id="7" name="Овал 6"/>
        <cdr:cNvSpPr/>
      </cdr:nvSpPr>
      <cdr:spPr>
        <a:xfrm xmlns:a="http://schemas.openxmlformats.org/drawingml/2006/main" rot="10800000" flipV="1">
          <a:off x="1965955" y="122218"/>
          <a:ext cx="977795" cy="172747"/>
        </a:xfrm>
        <a:prstGeom xmlns:a="http://schemas.openxmlformats.org/drawingml/2006/main" prst="ellipse">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ru-RU" sz="800" dirty="0" smtClean="0">
              <a:solidFill>
                <a:srgbClr val="7030A0"/>
              </a:solidFill>
              <a:latin typeface="Times New Roman" panose="02020603050405020304" pitchFamily="18" charset="0"/>
              <a:cs typeface="Times New Roman" panose="02020603050405020304" pitchFamily="18" charset="0"/>
            </a:rPr>
            <a:t>114,1</a:t>
          </a:r>
          <a:endParaRPr lang="ru-RU" sz="800" dirty="0">
            <a:solidFill>
              <a:srgbClr val="7030A0"/>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0.6867</cdr:x>
      <cdr:y>0.185</cdr:y>
    </cdr:from>
    <cdr:to>
      <cdr:x>0.86871</cdr:x>
      <cdr:y>0.29642</cdr:y>
    </cdr:to>
    <cdr:sp macro="" textlink="">
      <cdr:nvSpPr>
        <cdr:cNvPr id="8" name="Овал 7"/>
        <cdr:cNvSpPr/>
      </cdr:nvSpPr>
      <cdr:spPr>
        <a:xfrm xmlns:a="http://schemas.openxmlformats.org/drawingml/2006/main" rot="10800000" flipV="1">
          <a:off x="2636450" y="356147"/>
          <a:ext cx="698799" cy="214484"/>
        </a:xfrm>
        <a:prstGeom xmlns:a="http://schemas.openxmlformats.org/drawingml/2006/main" prst="ellipse">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ru-RU" sz="800" dirty="0" smtClean="0">
              <a:solidFill>
                <a:srgbClr val="7030A0"/>
              </a:solidFill>
              <a:latin typeface="Times New Roman" panose="02020603050405020304" pitchFamily="18" charset="0"/>
              <a:cs typeface="Times New Roman" panose="02020603050405020304" pitchFamily="18" charset="0"/>
            </a:rPr>
            <a:t>84,7</a:t>
          </a:r>
          <a:endParaRPr lang="ru-RU" sz="800" dirty="0">
            <a:solidFill>
              <a:srgbClr val="7030A0"/>
            </a:solidFill>
            <a:latin typeface="Times New Roman" panose="02020603050405020304" pitchFamily="18" charset="0"/>
            <a:cs typeface="Times New Roman" panose="02020603050405020304"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E6F01C7-B948-4C79-A151-DA1D40E65A12}" type="datetimeFigureOut">
              <a:rPr lang="ru-RU" smtClean="0"/>
              <a:t>03.07.2020</a:t>
            </a:fld>
            <a:endParaRPr lang="ru-RU"/>
          </a:p>
        </p:txBody>
      </p:sp>
      <p:sp>
        <p:nvSpPr>
          <p:cNvPr id="4" name="Нижний колонтитул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0BC56984-9717-4C7F-B514-39173828B527}" type="slidenum">
              <a:rPr lang="ru-RU" smtClean="0"/>
              <a:t>‹#›</a:t>
            </a:fld>
            <a:endParaRPr lang="ru-RU"/>
          </a:p>
        </p:txBody>
      </p:sp>
    </p:spTree>
    <p:extLst>
      <p:ext uri="{BB962C8B-B14F-4D97-AF65-F5344CB8AC3E}">
        <p14:creationId xmlns:p14="http://schemas.microsoft.com/office/powerpoint/2010/main" val="319614347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5240380-FF72-4CED-9640-3214BAA2434A}" type="datetimeFigureOut">
              <a:rPr lang="ru-RU" smtClean="0"/>
              <a:t>03.07.2020</a:t>
            </a:fld>
            <a:endParaRPr lang="ru-RU"/>
          </a:p>
        </p:txBody>
      </p:sp>
      <p:sp>
        <p:nvSpPr>
          <p:cNvPr id="4" name="Образ слайда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EFE4F3A-9884-44F8-949E-2EDD6504316E}" type="slidenum">
              <a:rPr lang="ru-RU" smtClean="0"/>
              <a:t>‹#›</a:t>
            </a:fld>
            <a:endParaRPr lang="ru-RU"/>
          </a:p>
        </p:txBody>
      </p:sp>
    </p:spTree>
    <p:extLst>
      <p:ext uri="{BB962C8B-B14F-4D97-AF65-F5344CB8AC3E}">
        <p14:creationId xmlns:p14="http://schemas.microsoft.com/office/powerpoint/2010/main" val="157027219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a:p>
        </p:txBody>
      </p:sp>
      <p:sp>
        <p:nvSpPr>
          <p:cNvPr id="1741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E83119E8-BF26-458A-ABC9-ED45A4E5F8B3}" type="slidenum">
              <a:rPr lang="ru-RU" altLang="ru-RU"/>
              <a:pPr/>
              <a:t>2</a:t>
            </a:fld>
            <a:endParaRPr lang="ru-RU" altLang="ru-RU" dirty="0"/>
          </a:p>
        </p:txBody>
      </p:sp>
      <p:sp>
        <p:nvSpPr>
          <p:cNvPr id="2" name="Верхний колонтитул 1"/>
          <p:cNvSpPr>
            <a:spLocks noGrp="1"/>
          </p:cNvSpPr>
          <p:nvPr>
            <p:ph type="hdr" sz="quarter" idx="10"/>
          </p:nvPr>
        </p:nvSpPr>
        <p:spPr/>
        <p:txBody>
          <a:bodyPr/>
          <a:lstStyle/>
          <a:p>
            <a:endParaRPr lang="ru-RU" dirty="0"/>
          </a:p>
        </p:txBody>
      </p:sp>
    </p:spTree>
    <p:extLst>
      <p:ext uri="{BB962C8B-B14F-4D97-AF65-F5344CB8AC3E}">
        <p14:creationId xmlns:p14="http://schemas.microsoft.com/office/powerpoint/2010/main" val="3715357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Верхний колонтитул 3"/>
          <p:cNvSpPr>
            <a:spLocks noGrp="1"/>
          </p:cNvSpPr>
          <p:nvPr>
            <p:ph type="hdr" sz="quarter" idx="10"/>
          </p:nvPr>
        </p:nvSpPr>
        <p:spPr/>
        <p:txBody>
          <a:bodyPr/>
          <a:lstStyle/>
          <a:p>
            <a:endParaRPr lang="ru-RU"/>
          </a:p>
        </p:txBody>
      </p:sp>
      <p:sp>
        <p:nvSpPr>
          <p:cNvPr id="5" name="Номер слайда 4"/>
          <p:cNvSpPr>
            <a:spLocks noGrp="1"/>
          </p:cNvSpPr>
          <p:nvPr>
            <p:ph type="sldNum" sz="quarter" idx="11"/>
          </p:nvPr>
        </p:nvSpPr>
        <p:spPr/>
        <p:txBody>
          <a:bodyPr/>
          <a:lstStyle/>
          <a:p>
            <a:fld id="{4EFE4F3A-9884-44F8-949E-2EDD6504316E}" type="slidenum">
              <a:rPr lang="ru-RU" smtClean="0"/>
              <a:t>9</a:t>
            </a:fld>
            <a:endParaRPr lang="ru-RU"/>
          </a:p>
        </p:txBody>
      </p:sp>
    </p:spTree>
    <p:extLst>
      <p:ext uri="{BB962C8B-B14F-4D97-AF65-F5344CB8AC3E}">
        <p14:creationId xmlns:p14="http://schemas.microsoft.com/office/powerpoint/2010/main" val="2075837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a:extLst>
              <a:ext uri="{FF2B5EF4-FFF2-40B4-BE49-F238E27FC236}">
                <a16:creationId xmlns="" xmlns:a16="http://schemas.microsoft.com/office/drawing/2014/main" id="{A1356161-8A46-405D-86E9-E18427B94C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Заметки 2">
            <a:extLst>
              <a:ext uri="{FF2B5EF4-FFF2-40B4-BE49-F238E27FC236}">
                <a16:creationId xmlns="" xmlns:a16="http://schemas.microsoft.com/office/drawing/2014/main" id="{77AFB9D3-6FD7-4ABC-93A5-89D35873E0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dirty="0">
              <a:latin typeface="Arial" panose="020B0604020202020204" pitchFamily="34" charset="0"/>
            </a:endParaRPr>
          </a:p>
        </p:txBody>
      </p:sp>
      <p:sp>
        <p:nvSpPr>
          <p:cNvPr id="48132" name="Номер слайда 3">
            <a:extLst>
              <a:ext uri="{FF2B5EF4-FFF2-40B4-BE49-F238E27FC236}">
                <a16:creationId xmlns="" xmlns:a16="http://schemas.microsoft.com/office/drawing/2014/main" id="{8C67D76B-30B1-4CBA-BBA1-8A6708BA13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43E5D44-E402-4383-A377-62A36B5FEE11}" type="slidenum">
              <a:rPr lang="ru-RU" altLang="ru-RU" smtClean="0">
                <a:latin typeface="Arial" panose="020B0604020202020204" pitchFamily="34" charset="0"/>
              </a:rPr>
              <a:pPr eaLnBrk="1" hangingPunct="1">
                <a:spcBef>
                  <a:spcPct val="0"/>
                </a:spcBef>
              </a:pPr>
              <a:t>20</a:t>
            </a:fld>
            <a:endParaRPr lang="ru-RU" altLang="ru-RU">
              <a:latin typeface="Arial" panose="020B0604020202020204" pitchFamily="34" charset="0"/>
            </a:endParaRPr>
          </a:p>
        </p:txBody>
      </p:sp>
      <p:sp>
        <p:nvSpPr>
          <p:cNvPr id="2" name="Верхний колонтитул 1"/>
          <p:cNvSpPr>
            <a:spLocks noGrp="1"/>
          </p:cNvSpPr>
          <p:nvPr>
            <p:ph type="hdr" sz="quarter" idx="10"/>
          </p:nvPr>
        </p:nvSpPr>
        <p:spPr/>
        <p:txBody>
          <a:bodyPr/>
          <a:lstStyle/>
          <a:p>
            <a:endParaRPr lang="ru-RU"/>
          </a:p>
        </p:txBody>
      </p:sp>
    </p:spTree>
    <p:extLst>
      <p:ext uri="{BB962C8B-B14F-4D97-AF65-F5344CB8AC3E}">
        <p14:creationId xmlns:p14="http://schemas.microsoft.com/office/powerpoint/2010/main" val="1073850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Образ слайда 1">
            <a:extLst>
              <a:ext uri="{FF2B5EF4-FFF2-40B4-BE49-F238E27FC236}">
                <a16:creationId xmlns="" xmlns:a16="http://schemas.microsoft.com/office/drawing/2014/main" id="{EB7D38C7-DE27-4B7A-AD53-87393371E6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Заметки 2">
            <a:extLst>
              <a:ext uri="{FF2B5EF4-FFF2-40B4-BE49-F238E27FC236}">
                <a16:creationId xmlns="" xmlns:a16="http://schemas.microsoft.com/office/drawing/2014/main" id="{8C585CB9-5D24-44C5-9260-1B81A0741B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latin typeface="Arial" panose="020B0604020202020204" pitchFamily="34" charset="0"/>
            </a:endParaRPr>
          </a:p>
        </p:txBody>
      </p:sp>
      <p:sp>
        <p:nvSpPr>
          <p:cNvPr id="50180" name="Номер слайда 3">
            <a:extLst>
              <a:ext uri="{FF2B5EF4-FFF2-40B4-BE49-F238E27FC236}">
                <a16:creationId xmlns="" xmlns:a16="http://schemas.microsoft.com/office/drawing/2014/main" id="{1131C730-2746-46B2-8BAE-F20050D5CE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1C05B8B-46F0-4225-B9A2-39ED423EE4EE}" type="slidenum">
              <a:rPr lang="ru-RU" altLang="ru-RU" smtClean="0">
                <a:latin typeface="Arial" panose="020B0604020202020204" pitchFamily="34" charset="0"/>
              </a:rPr>
              <a:pPr eaLnBrk="1" hangingPunct="1">
                <a:spcBef>
                  <a:spcPct val="0"/>
                </a:spcBef>
              </a:pPr>
              <a:t>24</a:t>
            </a:fld>
            <a:endParaRPr lang="ru-RU" altLang="ru-RU">
              <a:latin typeface="Arial" panose="020B0604020202020204" pitchFamily="34" charset="0"/>
            </a:endParaRPr>
          </a:p>
        </p:txBody>
      </p:sp>
      <p:sp>
        <p:nvSpPr>
          <p:cNvPr id="2" name="Верхний колонтитул 1"/>
          <p:cNvSpPr>
            <a:spLocks noGrp="1"/>
          </p:cNvSpPr>
          <p:nvPr>
            <p:ph type="hdr" sz="quarter" idx="10"/>
          </p:nvPr>
        </p:nvSpPr>
        <p:spPr/>
        <p:txBody>
          <a:bodyPr/>
          <a:lstStyle/>
          <a:p>
            <a:endParaRPr lang="ru-RU"/>
          </a:p>
        </p:txBody>
      </p:sp>
    </p:spTree>
    <p:extLst>
      <p:ext uri="{BB962C8B-B14F-4D97-AF65-F5344CB8AC3E}">
        <p14:creationId xmlns:p14="http://schemas.microsoft.com/office/powerpoint/2010/main" val="3761758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Верхний колонтитул 3"/>
          <p:cNvSpPr>
            <a:spLocks noGrp="1"/>
          </p:cNvSpPr>
          <p:nvPr>
            <p:ph type="hdr" sz="quarter" idx="10"/>
          </p:nvPr>
        </p:nvSpPr>
        <p:spPr/>
        <p:txBody>
          <a:bodyPr/>
          <a:lstStyle/>
          <a:p>
            <a:endParaRPr lang="ru-RU"/>
          </a:p>
        </p:txBody>
      </p:sp>
      <p:sp>
        <p:nvSpPr>
          <p:cNvPr id="5" name="Номер слайда 4"/>
          <p:cNvSpPr>
            <a:spLocks noGrp="1"/>
          </p:cNvSpPr>
          <p:nvPr>
            <p:ph type="sldNum" sz="quarter" idx="11"/>
          </p:nvPr>
        </p:nvSpPr>
        <p:spPr/>
        <p:txBody>
          <a:bodyPr/>
          <a:lstStyle/>
          <a:p>
            <a:fld id="{4EFE4F3A-9884-44F8-949E-2EDD6504316E}" type="slidenum">
              <a:rPr lang="ru-RU" smtClean="0"/>
              <a:t>38</a:t>
            </a:fld>
            <a:endParaRPr lang="ru-RU"/>
          </a:p>
        </p:txBody>
      </p:sp>
    </p:spTree>
    <p:extLst>
      <p:ext uri="{BB962C8B-B14F-4D97-AF65-F5344CB8AC3E}">
        <p14:creationId xmlns:p14="http://schemas.microsoft.com/office/powerpoint/2010/main" val="1903989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Верхний колонтитул 3"/>
          <p:cNvSpPr>
            <a:spLocks noGrp="1"/>
          </p:cNvSpPr>
          <p:nvPr>
            <p:ph type="hdr" sz="quarter" idx="10"/>
          </p:nvPr>
        </p:nvSpPr>
        <p:spPr/>
        <p:txBody>
          <a:bodyPr/>
          <a:lstStyle/>
          <a:p>
            <a:endParaRPr lang="ru-RU"/>
          </a:p>
        </p:txBody>
      </p:sp>
      <p:sp>
        <p:nvSpPr>
          <p:cNvPr id="5" name="Номер слайда 4"/>
          <p:cNvSpPr>
            <a:spLocks noGrp="1"/>
          </p:cNvSpPr>
          <p:nvPr>
            <p:ph type="sldNum" sz="quarter" idx="11"/>
          </p:nvPr>
        </p:nvSpPr>
        <p:spPr/>
        <p:txBody>
          <a:bodyPr/>
          <a:lstStyle/>
          <a:p>
            <a:fld id="{4EFE4F3A-9884-44F8-949E-2EDD6504316E}" type="slidenum">
              <a:rPr lang="ru-RU" smtClean="0"/>
              <a:t>48</a:t>
            </a:fld>
            <a:endParaRPr lang="ru-RU"/>
          </a:p>
        </p:txBody>
      </p:sp>
    </p:spTree>
    <p:extLst>
      <p:ext uri="{BB962C8B-B14F-4D97-AF65-F5344CB8AC3E}">
        <p14:creationId xmlns:p14="http://schemas.microsoft.com/office/powerpoint/2010/main" val="2091025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Верхний колонтитул 3"/>
          <p:cNvSpPr>
            <a:spLocks noGrp="1"/>
          </p:cNvSpPr>
          <p:nvPr>
            <p:ph type="hdr" sz="quarter" idx="10"/>
          </p:nvPr>
        </p:nvSpPr>
        <p:spPr/>
        <p:txBody>
          <a:bodyPr/>
          <a:lstStyle/>
          <a:p>
            <a:endParaRPr lang="ru-RU"/>
          </a:p>
        </p:txBody>
      </p:sp>
      <p:sp>
        <p:nvSpPr>
          <p:cNvPr id="5" name="Номер слайда 4"/>
          <p:cNvSpPr>
            <a:spLocks noGrp="1"/>
          </p:cNvSpPr>
          <p:nvPr>
            <p:ph type="sldNum" sz="quarter" idx="11"/>
          </p:nvPr>
        </p:nvSpPr>
        <p:spPr/>
        <p:txBody>
          <a:bodyPr/>
          <a:lstStyle/>
          <a:p>
            <a:fld id="{4EFE4F3A-9884-44F8-949E-2EDD6504316E}" type="slidenum">
              <a:rPr lang="ru-RU" smtClean="0"/>
              <a:t>59</a:t>
            </a:fld>
            <a:endParaRPr lang="ru-RU"/>
          </a:p>
        </p:txBody>
      </p:sp>
    </p:spTree>
    <p:extLst>
      <p:ext uri="{BB962C8B-B14F-4D97-AF65-F5344CB8AC3E}">
        <p14:creationId xmlns:p14="http://schemas.microsoft.com/office/powerpoint/2010/main" val="1003366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A60C37B-D84E-404D-9811-6A2ED512EF99}" type="datetime1">
              <a:rPr lang="ru-RU" smtClean="0"/>
              <a:t>03.07.2020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4A3D7E-C280-4DCD-A7E1-93BBC7758E8E}" type="slidenum">
              <a:rPr lang="ru-RU" smtClean="0"/>
              <a:t>‹#›</a:t>
            </a:fld>
            <a:endParaRPr lang="ru-RU"/>
          </a:p>
        </p:txBody>
      </p:sp>
    </p:spTree>
    <p:extLst>
      <p:ext uri="{BB962C8B-B14F-4D97-AF65-F5344CB8AC3E}">
        <p14:creationId xmlns:p14="http://schemas.microsoft.com/office/powerpoint/2010/main" val="1234602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617EECA-502B-4895-8B4C-D82ABCC29DC3}" type="datetime1">
              <a:rPr lang="ru-RU" smtClean="0"/>
              <a:t>03.07.2020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4A3D7E-C280-4DCD-A7E1-93BBC7758E8E}" type="slidenum">
              <a:rPr lang="ru-RU" smtClean="0"/>
              <a:t>‹#›</a:t>
            </a:fld>
            <a:endParaRPr lang="ru-RU"/>
          </a:p>
        </p:txBody>
      </p:sp>
    </p:spTree>
    <p:extLst>
      <p:ext uri="{BB962C8B-B14F-4D97-AF65-F5344CB8AC3E}">
        <p14:creationId xmlns:p14="http://schemas.microsoft.com/office/powerpoint/2010/main" val="18254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5364AD4-E791-4A5C-878E-47B695214CDD}" type="datetime1">
              <a:rPr lang="ru-RU" smtClean="0"/>
              <a:t>03.07.2020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4A3D7E-C280-4DCD-A7E1-93BBC7758E8E}" type="slidenum">
              <a:rPr lang="ru-RU" smtClean="0"/>
              <a:t>‹#›</a:t>
            </a:fld>
            <a:endParaRPr lang="ru-RU"/>
          </a:p>
        </p:txBody>
      </p:sp>
    </p:spTree>
    <p:extLst>
      <p:ext uri="{BB962C8B-B14F-4D97-AF65-F5344CB8AC3E}">
        <p14:creationId xmlns:p14="http://schemas.microsoft.com/office/powerpoint/2010/main" val="1931058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4648200" y="1600200"/>
            <a:ext cx="4038600" cy="2185988"/>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Объект 4"/>
          <p:cNvSpPr>
            <a:spLocks noGrp="1"/>
          </p:cNvSpPr>
          <p:nvPr>
            <p:ph sz="quarter" idx="3"/>
          </p:nvPr>
        </p:nvSpPr>
        <p:spPr>
          <a:xfrm>
            <a:off x="4648200" y="3938588"/>
            <a:ext cx="4038600" cy="2187575"/>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4">
            <a:extLst>
              <a:ext uri="{FF2B5EF4-FFF2-40B4-BE49-F238E27FC236}">
                <a16:creationId xmlns="" xmlns:a16="http://schemas.microsoft.com/office/drawing/2014/main" id="{3A19A76D-D4E5-40C5-BCC6-6575090117D7}"/>
              </a:ext>
            </a:extLst>
          </p:cNvPr>
          <p:cNvSpPr>
            <a:spLocks noGrp="1" noChangeArrowheads="1"/>
          </p:cNvSpPr>
          <p:nvPr>
            <p:ph type="dt" sz="half" idx="10"/>
          </p:nvPr>
        </p:nvSpPr>
        <p:spPr>
          <a:xfrm>
            <a:off x="457200" y="6245225"/>
            <a:ext cx="2133600" cy="476250"/>
          </a:xfrm>
        </p:spPr>
        <p:txBody>
          <a:bodyPr/>
          <a:lstStyle>
            <a:lvl1pPr>
              <a:defRPr>
                <a:latin typeface="Arial" panose="020B0604020202020204" pitchFamily="34" charset="0"/>
              </a:defRPr>
            </a:lvl1pPr>
          </a:lstStyle>
          <a:p>
            <a:pPr>
              <a:defRPr/>
            </a:pPr>
            <a:fld id="{42937772-6CA4-4AE4-B693-7D583B8F05E7}" type="datetime1">
              <a:rPr lang="ru-RU" smtClean="0"/>
              <a:t>03.07.2020</a:t>
            </a:fld>
            <a:endParaRPr lang="ru-RU"/>
          </a:p>
        </p:txBody>
      </p:sp>
      <p:sp>
        <p:nvSpPr>
          <p:cNvPr id="7" name="Rectangle 5">
            <a:extLst>
              <a:ext uri="{FF2B5EF4-FFF2-40B4-BE49-F238E27FC236}">
                <a16:creationId xmlns="" xmlns:a16="http://schemas.microsoft.com/office/drawing/2014/main" id="{E95EE4AB-053B-4A17-9879-D55D0B77E01E}"/>
              </a:ext>
            </a:extLst>
          </p:cNvPr>
          <p:cNvSpPr>
            <a:spLocks noGrp="1" noChangeArrowheads="1"/>
          </p:cNvSpPr>
          <p:nvPr>
            <p:ph type="ftr" sz="quarter" idx="11"/>
          </p:nvPr>
        </p:nvSpPr>
        <p:spPr>
          <a:xfrm>
            <a:off x="3124200" y="6245225"/>
            <a:ext cx="2895600" cy="476250"/>
          </a:xfrm>
        </p:spPr>
        <p:txBody>
          <a:bodyPr/>
          <a:lstStyle>
            <a:lvl1pPr>
              <a:defRPr>
                <a:latin typeface="Arial" panose="020B0604020202020204" pitchFamily="34" charset="0"/>
              </a:defRPr>
            </a:lvl1pPr>
          </a:lstStyle>
          <a:p>
            <a:pPr>
              <a:defRPr/>
            </a:pPr>
            <a:endParaRPr lang="ru-RU"/>
          </a:p>
        </p:txBody>
      </p:sp>
      <p:sp>
        <p:nvSpPr>
          <p:cNvPr id="8" name="Rectangle 6">
            <a:extLst>
              <a:ext uri="{FF2B5EF4-FFF2-40B4-BE49-F238E27FC236}">
                <a16:creationId xmlns="" xmlns:a16="http://schemas.microsoft.com/office/drawing/2014/main" id="{2F2DCAEC-2564-4B77-A923-CE79C6A211AF}"/>
              </a:ext>
            </a:extLst>
          </p:cNvPr>
          <p:cNvSpPr>
            <a:spLocks noGrp="1" noChangeArrowheads="1"/>
          </p:cNvSpPr>
          <p:nvPr>
            <p:ph type="sldNum" sz="quarter" idx="12"/>
          </p:nvPr>
        </p:nvSpPr>
        <p:spPr>
          <a:xfrm>
            <a:off x="6553200" y="6245225"/>
            <a:ext cx="2133600" cy="476250"/>
          </a:xfrm>
        </p:spPr>
        <p:txBody>
          <a:bodyPr anchor="t"/>
          <a:lstStyle>
            <a:lvl1pPr>
              <a:defRPr/>
            </a:lvl1pPr>
          </a:lstStyle>
          <a:p>
            <a:pPr>
              <a:defRPr/>
            </a:pPr>
            <a:fld id="{C06CF10B-776F-4ADF-8CE6-E9A129EC17A3}" type="slidenum">
              <a:rPr lang="ru-RU" altLang="ru-RU"/>
              <a:pPr>
                <a:defRPr/>
              </a:pPr>
              <a:t>‹#›</a:t>
            </a:fld>
            <a:endParaRPr lang="ru-RU" altLang="ru-RU"/>
          </a:p>
        </p:txBody>
      </p:sp>
    </p:spTree>
    <p:extLst>
      <p:ext uri="{BB962C8B-B14F-4D97-AF65-F5344CB8AC3E}">
        <p14:creationId xmlns:p14="http://schemas.microsoft.com/office/powerpoint/2010/main" val="383191008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Диаграмма 2"/>
          <p:cNvSpPr>
            <a:spLocks noGrp="1"/>
          </p:cNvSpPr>
          <p:nvPr>
            <p:ph type="chart" idx="1"/>
          </p:nvPr>
        </p:nvSpPr>
        <p:spPr>
          <a:xfrm>
            <a:off x="457200" y="1600202"/>
            <a:ext cx="8229600" cy="4525963"/>
          </a:xfrm>
        </p:spPr>
        <p:txBody>
          <a:bodyPr/>
          <a:lstStyle/>
          <a:p>
            <a:pPr lvl="0"/>
            <a:endParaRPr lang="ru-RU" noProof="0" dirty="0"/>
          </a:p>
        </p:txBody>
      </p:sp>
      <p:sp>
        <p:nvSpPr>
          <p:cNvPr id="4" name="Rectangle 9"/>
          <p:cNvSpPr>
            <a:spLocks noGrp="1" noChangeArrowheads="1"/>
          </p:cNvSpPr>
          <p:nvPr>
            <p:ph type="dt" sz="half" idx="10"/>
          </p:nvPr>
        </p:nvSpPr>
        <p:spPr>
          <a:ln/>
        </p:spPr>
        <p:txBody>
          <a:bodyPr/>
          <a:lstStyle>
            <a:lvl1pPr>
              <a:defRPr/>
            </a:lvl1pPr>
          </a:lstStyle>
          <a:p>
            <a:pPr>
              <a:defRPr/>
            </a:pPr>
            <a:fld id="{5132BD0A-F9B7-4695-8D46-5DC426DB7504}" type="datetime1">
              <a:rPr lang="ru-RU" altLang="ru-RU" smtClean="0">
                <a:solidFill>
                  <a:srgbClr val="073E87"/>
                </a:solidFill>
              </a:rPr>
              <a:t>03.07.2020</a:t>
            </a:fld>
            <a:endParaRPr lang="ru-RU" altLang="ru-RU" dirty="0">
              <a:solidFill>
                <a:srgbClr val="073E87"/>
              </a:solidFill>
            </a:endParaRPr>
          </a:p>
        </p:txBody>
      </p:sp>
      <p:sp>
        <p:nvSpPr>
          <p:cNvPr id="5" name="Rectangle 10"/>
          <p:cNvSpPr>
            <a:spLocks noGrp="1" noChangeArrowheads="1"/>
          </p:cNvSpPr>
          <p:nvPr>
            <p:ph type="ftr" sz="quarter" idx="11"/>
          </p:nvPr>
        </p:nvSpPr>
        <p:spPr>
          <a:xfrm>
            <a:off x="914400" y="6172200"/>
            <a:ext cx="3962400" cy="457200"/>
          </a:xfrm>
          <a:prstGeom prst="rect">
            <a:avLst/>
          </a:prstGeom>
          <a:ln/>
        </p:spPr>
        <p:txBody>
          <a:bodyPr/>
          <a:lstStyle>
            <a:lvl1pPr>
              <a:defRPr/>
            </a:lvl1pPr>
          </a:lstStyle>
          <a:p>
            <a:pPr>
              <a:defRPr/>
            </a:pPr>
            <a:endParaRPr lang="ru-RU" altLang="ru-RU" dirty="0">
              <a:solidFill>
                <a:srgbClr val="073E87"/>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1B7666BA-D9CA-4185-806B-0FC1DED90D94}" type="slidenum">
              <a:rPr lang="ru-RU" altLang="ru-RU">
                <a:solidFill>
                  <a:srgbClr val="073E87"/>
                </a:solidFill>
              </a:rPr>
              <a:pPr>
                <a:defRPr/>
              </a:pPr>
              <a:t>‹#›</a:t>
            </a:fld>
            <a:endParaRPr lang="ru-RU" altLang="ru-RU" dirty="0">
              <a:solidFill>
                <a:srgbClr val="073E87"/>
              </a:solidFill>
            </a:endParaRPr>
          </a:p>
        </p:txBody>
      </p:sp>
    </p:spTree>
    <p:extLst>
      <p:ext uri="{BB962C8B-B14F-4D97-AF65-F5344CB8AC3E}">
        <p14:creationId xmlns:p14="http://schemas.microsoft.com/office/powerpoint/2010/main" val="426137484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E6C309A-E332-441B-A9BC-5AE45C4B2898}" type="datetime1">
              <a:rPr lang="ru-RU" smtClean="0"/>
              <a:t>03.07.2020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4A3D7E-C280-4DCD-A7E1-93BBC7758E8E}" type="slidenum">
              <a:rPr lang="ru-RU" smtClean="0"/>
              <a:t>‹#›</a:t>
            </a:fld>
            <a:endParaRPr lang="ru-RU"/>
          </a:p>
        </p:txBody>
      </p:sp>
    </p:spTree>
    <p:extLst>
      <p:ext uri="{BB962C8B-B14F-4D97-AF65-F5344CB8AC3E}">
        <p14:creationId xmlns:p14="http://schemas.microsoft.com/office/powerpoint/2010/main" val="1358589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0C3E540-AAD2-4FD0-8F29-7F8571FA235C}" type="datetime1">
              <a:rPr lang="ru-RU" smtClean="0"/>
              <a:t>03.07.2020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4A3D7E-C280-4DCD-A7E1-93BBC7758E8E}" type="slidenum">
              <a:rPr lang="ru-RU" smtClean="0"/>
              <a:t>‹#›</a:t>
            </a:fld>
            <a:endParaRPr lang="ru-RU"/>
          </a:p>
        </p:txBody>
      </p:sp>
    </p:spTree>
    <p:extLst>
      <p:ext uri="{BB962C8B-B14F-4D97-AF65-F5344CB8AC3E}">
        <p14:creationId xmlns:p14="http://schemas.microsoft.com/office/powerpoint/2010/main" val="922687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00FB146-EFB3-4384-B9D8-2A6B2D8516BF}" type="datetime1">
              <a:rPr lang="ru-RU" smtClean="0"/>
              <a:t>03.07.2020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34A3D7E-C280-4DCD-A7E1-93BBC7758E8E}" type="slidenum">
              <a:rPr lang="ru-RU" smtClean="0"/>
              <a:t>‹#›</a:t>
            </a:fld>
            <a:endParaRPr lang="ru-RU"/>
          </a:p>
        </p:txBody>
      </p:sp>
    </p:spTree>
    <p:extLst>
      <p:ext uri="{BB962C8B-B14F-4D97-AF65-F5344CB8AC3E}">
        <p14:creationId xmlns:p14="http://schemas.microsoft.com/office/powerpoint/2010/main" val="3952024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3E3AA3A-9C9D-401E-B8B6-72EE50A33C9D}" type="datetime1">
              <a:rPr lang="ru-RU" smtClean="0"/>
              <a:t>03.07.2020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34A3D7E-C280-4DCD-A7E1-93BBC7758E8E}" type="slidenum">
              <a:rPr lang="ru-RU" smtClean="0"/>
              <a:t>‹#›</a:t>
            </a:fld>
            <a:endParaRPr lang="ru-RU"/>
          </a:p>
        </p:txBody>
      </p:sp>
    </p:spTree>
    <p:extLst>
      <p:ext uri="{BB962C8B-B14F-4D97-AF65-F5344CB8AC3E}">
        <p14:creationId xmlns:p14="http://schemas.microsoft.com/office/powerpoint/2010/main" val="3068218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F4D795E-A6CA-4B3F-9F32-00D3E34F5A8E}" type="datetime1">
              <a:rPr lang="ru-RU" smtClean="0"/>
              <a:t>03.07.2020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34A3D7E-C280-4DCD-A7E1-93BBC7758E8E}" type="slidenum">
              <a:rPr lang="ru-RU" smtClean="0"/>
              <a:t>‹#›</a:t>
            </a:fld>
            <a:endParaRPr lang="ru-RU"/>
          </a:p>
        </p:txBody>
      </p:sp>
    </p:spTree>
    <p:extLst>
      <p:ext uri="{BB962C8B-B14F-4D97-AF65-F5344CB8AC3E}">
        <p14:creationId xmlns:p14="http://schemas.microsoft.com/office/powerpoint/2010/main" val="2345864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0390003-9949-44DC-8B36-35ECFC48A0BC}" type="datetime1">
              <a:rPr lang="ru-RU" smtClean="0"/>
              <a:t>03.07.2020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34A3D7E-C280-4DCD-A7E1-93BBC7758E8E}" type="slidenum">
              <a:rPr lang="ru-RU" smtClean="0"/>
              <a:t>‹#›</a:t>
            </a:fld>
            <a:endParaRPr lang="ru-RU"/>
          </a:p>
        </p:txBody>
      </p:sp>
    </p:spTree>
    <p:extLst>
      <p:ext uri="{BB962C8B-B14F-4D97-AF65-F5344CB8AC3E}">
        <p14:creationId xmlns:p14="http://schemas.microsoft.com/office/powerpoint/2010/main" val="1337895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54461733-8AC0-4107-87A6-D1B0C45815BE}" type="datetime1">
              <a:rPr lang="ru-RU" smtClean="0"/>
              <a:t>03.07.2020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34A3D7E-C280-4DCD-A7E1-93BBC7758E8E}" type="slidenum">
              <a:rPr lang="ru-RU" smtClean="0"/>
              <a:t>‹#›</a:t>
            </a:fld>
            <a:endParaRPr lang="ru-RU"/>
          </a:p>
        </p:txBody>
      </p:sp>
    </p:spTree>
    <p:extLst>
      <p:ext uri="{BB962C8B-B14F-4D97-AF65-F5344CB8AC3E}">
        <p14:creationId xmlns:p14="http://schemas.microsoft.com/office/powerpoint/2010/main" val="590868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B63AE8BA-8330-40A4-AF2F-E21277F28833}" type="datetime1">
              <a:rPr lang="ru-RU" smtClean="0"/>
              <a:t>03.07.2020</a:t>
            </a:fld>
            <a:endParaRPr lang="ru-RU"/>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434A3D7E-C280-4DCD-A7E1-93BBC7758E8E}" type="slidenum">
              <a:rPr lang="ru-RU" smtClean="0"/>
              <a:t>‹#›</a:t>
            </a:fld>
            <a:endParaRPr lang="ru-RU"/>
          </a:p>
        </p:txBody>
      </p:sp>
    </p:spTree>
    <p:extLst>
      <p:ext uri="{BB962C8B-B14F-4D97-AF65-F5344CB8AC3E}">
        <p14:creationId xmlns:p14="http://schemas.microsoft.com/office/powerpoint/2010/main" val="3690090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presentation-creation.ru/"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chemeClr val="bg1">
                <a:tint val="80000"/>
                <a:satMod val="250000"/>
              </a:schemeClr>
            </a:gs>
            <a:gs pos="76000">
              <a:schemeClr val="bg1">
                <a:tint val="90000"/>
                <a:shade val="90000"/>
                <a:satMod val="200000"/>
              </a:schemeClr>
            </a:gs>
            <a:gs pos="92000">
              <a:schemeClr val="bg1">
                <a:tint val="90000"/>
                <a:shade val="70000"/>
                <a:satMod val="2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AC46529-DD92-498C-8C8F-ACF3B7614AC9}" type="datetime1">
              <a:rPr lang="ru-RU" smtClean="0"/>
              <a:t>03.07.2020</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34A3D7E-C280-4DCD-A7E1-93BBC7758E8E}" type="slidenum">
              <a:rPr lang="ru-RU" smtClean="0"/>
              <a:t>‹#›</a:t>
            </a:fld>
            <a:endParaRPr lang="ru-RU"/>
          </a:p>
        </p:txBody>
      </p:sp>
      <p:sp>
        <p:nvSpPr>
          <p:cNvPr id="7" name="Прямоугольник 6"/>
          <p:cNvSpPr/>
          <p:nvPr userDrawn="1"/>
        </p:nvSpPr>
        <p:spPr>
          <a:xfrm>
            <a:off x="5937418" y="6488668"/>
            <a:ext cx="3206582" cy="369332"/>
          </a:xfrm>
          <a:prstGeom prst="rect">
            <a:avLst/>
          </a:prstGeom>
        </p:spPr>
        <p:txBody>
          <a:bodyPr wrap="none">
            <a:spAutoFit/>
          </a:bodyPr>
          <a:lstStyle/>
          <a:p>
            <a:pPr lvl="0" algn="ctr">
              <a:spcBef>
                <a:spcPct val="0"/>
              </a:spcBef>
            </a:pPr>
            <a:r>
              <a:rPr lang="en-US" dirty="0">
                <a:hlinkClick r:id="rId15"/>
              </a:rPr>
              <a:t>http://presentation-creation.ru/</a:t>
            </a:r>
            <a:endParaRPr lang="en-US" sz="3200" dirty="0"/>
          </a:p>
        </p:txBody>
      </p:sp>
    </p:spTree>
    <p:extLst>
      <p:ext uri="{BB962C8B-B14F-4D97-AF65-F5344CB8AC3E}">
        <p14:creationId xmlns:p14="http://schemas.microsoft.com/office/powerpoint/2010/main" val="229616990"/>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 id="2147484033"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1.jpeg"/><Relationship Id="rId5" Type="http://schemas.openxmlformats.org/officeDocument/2006/relationships/image" Target="../media/image1.png"/><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chart" Target="../charts/chart3.xml"/><Relationship Id="rId7" Type="http://schemas.openxmlformats.org/officeDocument/2006/relationships/diagramQuickStyle" Target="../diagrams/quickStyle6.xml"/><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6.jpeg"/><Relationship Id="rId9" Type="http://schemas.microsoft.com/office/2007/relationships/diagramDrawing" Target="../diagrams/drawing6.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image" Target="../media/image20.jpg"/><Relationship Id="rId2" Type="http://schemas.openxmlformats.org/officeDocument/2006/relationships/image" Target="../media/image17.jpeg"/><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chart" Target="../charts/chart5.xml"/><Relationship Id="rId7" Type="http://schemas.openxmlformats.org/officeDocument/2006/relationships/diagramLayout" Target="../diagrams/layout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Data" Target="../diagrams/data7.xml"/><Relationship Id="rId5" Type="http://schemas.openxmlformats.org/officeDocument/2006/relationships/image" Target="../media/image22.jpeg"/><Relationship Id="rId10" Type="http://schemas.microsoft.com/office/2007/relationships/diagramDrawing" Target="../diagrams/drawing7.xml"/><Relationship Id="rId4" Type="http://schemas.openxmlformats.org/officeDocument/2006/relationships/image" Target="../media/image1.png"/><Relationship Id="rId9" Type="http://schemas.openxmlformats.org/officeDocument/2006/relationships/diagramColors" Target="../diagrams/colors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13" Type="http://schemas.microsoft.com/office/2007/relationships/diagramDrawing" Target="../diagrams/drawing9.xml"/><Relationship Id="rId3" Type="http://schemas.openxmlformats.org/officeDocument/2006/relationships/diagramLayout" Target="../diagrams/layout8.xml"/><Relationship Id="rId7" Type="http://schemas.openxmlformats.org/officeDocument/2006/relationships/chart" Target="../charts/chart7.xml"/><Relationship Id="rId12" Type="http://schemas.openxmlformats.org/officeDocument/2006/relationships/diagramColors" Target="../diagrams/colors9.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11" Type="http://schemas.openxmlformats.org/officeDocument/2006/relationships/diagramQuickStyle" Target="../diagrams/quickStyle9.xml"/><Relationship Id="rId5" Type="http://schemas.openxmlformats.org/officeDocument/2006/relationships/diagramColors" Target="../diagrams/colors8.xml"/><Relationship Id="rId10" Type="http://schemas.openxmlformats.org/officeDocument/2006/relationships/diagramLayout" Target="../diagrams/layout9.xml"/><Relationship Id="rId4" Type="http://schemas.openxmlformats.org/officeDocument/2006/relationships/diagramQuickStyle" Target="../diagrams/quickStyle8.xml"/><Relationship Id="rId9" Type="http://schemas.openxmlformats.org/officeDocument/2006/relationships/diagramData" Target="../diagrams/data9.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chart" Target="../charts/chart9.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0.xml"/><Relationship Id="rId1" Type="http://schemas.openxmlformats.org/officeDocument/2006/relationships/slideLayout" Target="../slideLayouts/slideLayout4.xml"/><Relationship Id="rId4" Type="http://schemas.openxmlformats.org/officeDocument/2006/relationships/chart" Target="../charts/char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2.xml"/><Relationship Id="rId1" Type="http://schemas.openxmlformats.org/officeDocument/2006/relationships/slideLayout" Target="../slideLayouts/slideLayout4.xml"/><Relationship Id="rId4" Type="http://schemas.openxmlformats.org/officeDocument/2006/relationships/chart" Target="../charts/char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chart" Target="../charts/char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chart" Target="../charts/chart18.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chart" Target="../charts/chart19.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chart" Target="../charts/chart20.xml"/></Relationships>
</file>

<file path=ppt/slides/_rels/slide3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8" Type="http://schemas.openxmlformats.org/officeDocument/2006/relationships/chart" Target="../charts/chart22.xml"/><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1.png"/><Relationship Id="rId1" Type="http://schemas.openxmlformats.org/officeDocument/2006/relationships/slideLayout" Target="../slideLayouts/slideLayout4.xml"/><Relationship Id="rId6" Type="http://schemas.openxmlformats.org/officeDocument/2006/relationships/chart" Target="../charts/chart23.xml"/><Relationship Id="rId5" Type="http://schemas.openxmlformats.org/officeDocument/2006/relationships/image" Target="../media/image43.jpeg"/><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8" Type="http://schemas.openxmlformats.org/officeDocument/2006/relationships/hyperlink" Target="https://vk.com/budgetmeleuz" TargetMode="External"/><Relationship Id="rId3" Type="http://schemas.openxmlformats.org/officeDocument/2006/relationships/image" Target="../media/image62.png"/><Relationship Id="rId7" Type="http://schemas.openxmlformats.org/officeDocument/2006/relationships/hyperlink" Target="http://finance.admmeleuz.ru/" TargetMode="External"/><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hyperlink" Target="mailto:meleuz_gfu@ufamts.ru" TargetMode="External"/><Relationship Id="rId5" Type="http://schemas.openxmlformats.org/officeDocument/2006/relationships/image" Target="../media/image1.png"/><Relationship Id="rId4" Type="http://schemas.openxmlformats.org/officeDocument/2006/relationships/image" Target="../media/image63.png"/><Relationship Id="rId9" Type="http://schemas.openxmlformats.org/officeDocument/2006/relationships/hyperlink" Target="https://meleuz.bashkortostan.ru/"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7.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782527" cy="1052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17065" y="5982135"/>
            <a:ext cx="8945217" cy="738664"/>
          </a:xfrm>
          <a:prstGeom prst="rect">
            <a:avLst/>
          </a:prstGeom>
          <a:noFill/>
        </p:spPr>
        <p:txBody>
          <a:bodyPr wrap="square">
            <a:spAutoFit/>
          </a:bodyPr>
          <a:lstStyle/>
          <a:p>
            <a:pPr algn="ctr"/>
            <a:r>
              <a:rPr lang="ru-RU" altLang="ru-RU" sz="1400" b="1" dirty="0">
                <a:latin typeface="Times New Roman" panose="02020603050405020304" pitchFamily="18" charset="0"/>
                <a:cs typeface="Times New Roman" panose="02020603050405020304" pitchFamily="18" charset="0"/>
              </a:rPr>
              <a:t> </a:t>
            </a:r>
            <a:r>
              <a:rPr lang="ru-RU" altLang="ru-RU" sz="1400" b="1" dirty="0" smtClean="0">
                <a:latin typeface="Times New Roman" panose="02020603050405020304" pitchFamily="18" charset="0"/>
                <a:cs typeface="Times New Roman" panose="02020603050405020304" pitchFamily="18" charset="0"/>
              </a:rPr>
              <a:t>к решению </a:t>
            </a:r>
            <a:r>
              <a:rPr lang="ru-RU" altLang="ru-RU" sz="1400" b="1" dirty="0">
                <a:latin typeface="Times New Roman" panose="02020603050405020304" pitchFamily="18" charset="0"/>
                <a:cs typeface="Times New Roman" panose="02020603050405020304" pitchFamily="18" charset="0"/>
              </a:rPr>
              <a:t>Совета муниципального района Мелеузовский район Республики Башкортостан «Об утверждении отчета об  исполнении бюджета муниципального района Мелеузовский район Республики Башкортостан за </a:t>
            </a:r>
            <a:r>
              <a:rPr lang="ru-RU" altLang="ru-RU" sz="1400" b="1" dirty="0" smtClean="0">
                <a:latin typeface="Times New Roman" panose="02020603050405020304" pitchFamily="18" charset="0"/>
                <a:cs typeface="Times New Roman" panose="02020603050405020304" pitchFamily="18" charset="0"/>
              </a:rPr>
              <a:t>2019 </a:t>
            </a:r>
            <a:r>
              <a:rPr lang="ru-RU" altLang="ru-RU" sz="1400" b="1" dirty="0">
                <a:latin typeface="Times New Roman" panose="02020603050405020304" pitchFamily="18" charset="0"/>
                <a:cs typeface="Times New Roman" panose="02020603050405020304" pitchFamily="18" charset="0"/>
              </a:rPr>
              <a:t>год»</a:t>
            </a:r>
            <a:endParaRPr lang="ru-RU" sz="1400" dirty="0"/>
          </a:p>
        </p:txBody>
      </p:sp>
      <p:pic>
        <p:nvPicPr>
          <p:cNvPr id="7" name="Рисунок 6">
            <a:extLst>
              <a:ext uri="{FF2B5EF4-FFF2-40B4-BE49-F238E27FC236}">
                <a16:creationId xmlns="" xmlns:a16="http://schemas.microsoft.com/office/drawing/2014/main" id="{79D39783-14F3-4770-BD5C-C9E6E5B897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724" y="224643"/>
            <a:ext cx="4968552" cy="4968552"/>
          </a:xfrm>
          <a:prstGeom prst="rect">
            <a:avLst/>
          </a:prstGeom>
        </p:spPr>
      </p:pic>
      <p:sp>
        <p:nvSpPr>
          <p:cNvPr id="3" name="Заголовок 2"/>
          <p:cNvSpPr>
            <a:spLocks noGrp="1"/>
          </p:cNvSpPr>
          <p:nvPr>
            <p:ph type="ctrTitle"/>
          </p:nvPr>
        </p:nvSpPr>
        <p:spPr>
          <a:xfrm>
            <a:off x="1160673" y="5085184"/>
            <a:ext cx="6858000" cy="801043"/>
          </a:xfrm>
        </p:spPr>
        <p:txBody>
          <a:bodyPr>
            <a:normAutofit/>
          </a:bodyPr>
          <a:lstStyle/>
          <a:p>
            <a:r>
              <a:rPr lang="ru-RU" sz="1400" b="1" dirty="0" smtClean="0">
                <a:latin typeface="Times New Roman" panose="02020603050405020304" pitchFamily="18" charset="0"/>
                <a:ea typeface="+mn-ea"/>
                <a:cs typeface="Times New Roman" panose="02020603050405020304" pitchFamily="18" charset="0"/>
              </a:rPr>
              <a:t>Исполнение бюджета за </a:t>
            </a:r>
            <a:r>
              <a:rPr lang="ru-RU" sz="1400" b="1" dirty="0">
                <a:latin typeface="Times New Roman" panose="02020603050405020304" pitchFamily="18" charset="0"/>
                <a:ea typeface="+mn-ea"/>
                <a:cs typeface="Times New Roman" panose="02020603050405020304" pitchFamily="18" charset="0"/>
              </a:rPr>
              <a:t>2019 год</a:t>
            </a:r>
          </a:p>
        </p:txBody>
      </p:sp>
    </p:spTree>
    <p:extLst>
      <p:ext uri="{BB962C8B-B14F-4D97-AF65-F5344CB8AC3E}">
        <p14:creationId xmlns:p14="http://schemas.microsoft.com/office/powerpoint/2010/main" val="4099086063"/>
      </p:ext>
    </p:extLst>
  </p:cSld>
  <p:clrMapOvr>
    <a:masterClrMapping/>
  </p:clrMapOvr>
  <mc:AlternateContent xmlns:mc="http://schemas.openxmlformats.org/markup-compatibility/2006" xmlns:p14="http://schemas.microsoft.com/office/powerpoint/2010/main">
    <mc:Choice Requires="p14">
      <p:transition p14:dur="100" advClick="0" advTm="5000">
        <p:cut/>
      </p:transition>
    </mc:Choice>
    <mc:Fallback xmlns="">
      <p:transition advClick="0" advTm="5000">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extBox 1">
            <a:extLst>
              <a:ext uri="{FF2B5EF4-FFF2-40B4-BE49-F238E27FC236}">
                <a16:creationId xmlns="" xmlns:a16="http://schemas.microsoft.com/office/drawing/2014/main" id="{5DCF5D1A-F2BD-4527-BC65-82BCF5E1E38D}"/>
              </a:ext>
            </a:extLst>
          </p:cNvPr>
          <p:cNvSpPr txBox="1">
            <a:spLocks noChangeArrowheads="1"/>
          </p:cNvSpPr>
          <p:nvPr/>
        </p:nvSpPr>
        <p:spPr bwMode="auto">
          <a:xfrm>
            <a:off x="70395" y="862361"/>
            <a:ext cx="8784530" cy="555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Font typeface="Wingdings" panose="05000000000000000000" pitchFamily="2" charset="2"/>
              <a:buChar char=""/>
              <a:defRPr sz="2400">
                <a:solidFill>
                  <a:srgbClr val="262626"/>
                </a:solidFill>
                <a:latin typeface="Times New Roman" panose="0202060305040502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Times New Roman" panose="0202060305040502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Times New Roman" panose="0202060305040502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Times New Roman" panose="0202060305040502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Times New Roman" panose="02020603050405020304" pitchFamily="18" charset="0"/>
              </a:defRPr>
            </a:lvl9pPr>
          </a:lstStyle>
          <a:p>
            <a:pPr algn="just"/>
            <a:r>
              <a:rPr lang="ru-RU" sz="1200" dirty="0" smtClean="0"/>
              <a:t> С </a:t>
            </a:r>
            <a:r>
              <a:rPr lang="ru-RU" sz="1200" dirty="0"/>
              <a:t>5 марта по 17 мая 2019 года в Республике Башкортостан проходил региональный конкурс проектов по представлению бюджета для граждан в 2019 году. Это шестой по счету региональный конкурс, первый был проведен в 2014 году. В 2019 году участие в региональном конкурсе приняло 78 проектов (в первом этапе), в 2018 – 83, 2017 – 55, 2016 – 51, 2015 – 13, 2014 году – 10.</a:t>
            </a:r>
            <a:br>
              <a:rPr lang="ru-RU" sz="1200" dirty="0"/>
            </a:br>
            <a:r>
              <a:rPr lang="ru-RU" sz="1200" dirty="0"/>
              <a:t>До финала регионального конкурса дошел 71 конкурсный проект (27 – от физических лиц и 44 – от юридических лиц). Дипломантами регионального конкурса стали авторы 37 конкурсных проектов и 34 конкурсных проекта получили сертификаты участников. Как и в прошлые годы, физлица – это, в основном, студенты, а </a:t>
            </a:r>
            <a:r>
              <a:rPr lang="ru-RU" sz="1200" dirty="0" err="1" smtClean="0"/>
              <a:t>юр.лица</a:t>
            </a:r>
            <a:r>
              <a:rPr lang="ru-RU" sz="1200" dirty="0" smtClean="0"/>
              <a:t> </a:t>
            </a:r>
            <a:r>
              <a:rPr lang="ru-RU" sz="1200" dirty="0"/>
              <a:t>– финансовые управления администраций городов и районов, а также республиканские и муниципальные </a:t>
            </a:r>
            <a:r>
              <a:rPr lang="ru-RU" sz="1200" dirty="0" smtClean="0"/>
              <a:t>учреждения. Проводимый </a:t>
            </a:r>
            <a:r>
              <a:rPr lang="ru-RU" sz="1200" dirty="0"/>
              <a:t>в Башкортостане и ряде других регионов России конкурс проходит в рамках первого тура аналогичного Федерального конкурса, организованного Финансовым университетом при Правительстве Российской </a:t>
            </a:r>
            <a:r>
              <a:rPr lang="ru-RU" sz="1200" dirty="0" smtClean="0"/>
              <a:t>Федерации </a:t>
            </a:r>
            <a:r>
              <a:rPr lang="ru-RU" sz="1200" dirty="0"/>
              <a:t>в рамках совместной работы с Министерством финансов Российской Федерации и Экспертным советом при Правительстве Российской Федерации, и ежегодно лучшие конкурсные проекты из регионов России направляются для участия в Федеральном </a:t>
            </a:r>
            <a:r>
              <a:rPr lang="ru-RU" sz="1200" dirty="0" smtClean="0"/>
              <a:t>конкурсе. По </a:t>
            </a:r>
            <a:r>
              <a:rPr lang="ru-RU" sz="1200" dirty="0"/>
              <a:t>решению жюри регионального конкурса в 2019 году для участия в Федеральном конкурсе от Республики Башкортостан направлено 34 конкурсных </a:t>
            </a:r>
            <a:r>
              <a:rPr lang="ru-RU" sz="1200" dirty="0" smtClean="0"/>
              <a:t>проекта. 26 </a:t>
            </a:r>
            <a:r>
              <a:rPr lang="ru-RU" sz="1200" dirty="0"/>
              <a:t>августа 2019 года были подведены итоги Федерального конкурса проектов по представлению бюджета для граждан в 2019 </a:t>
            </a:r>
            <a:r>
              <a:rPr lang="ru-RU" sz="1200" dirty="0" smtClean="0"/>
              <a:t>году. В </a:t>
            </a:r>
            <a:r>
              <a:rPr lang="ru-RU" sz="1200" dirty="0"/>
              <a:t>2019 году в Федеральном конкурсе участвовал 261 конкурсный проект из 44 регионов России. От Республики Башкортостан за победу боролись 36 конкурсных проектов, т.е. каждый 7-ой проект Федерального конкурса был представлен участниками из </a:t>
            </a:r>
            <a:r>
              <a:rPr lang="ru-RU" sz="1200" dirty="0" smtClean="0"/>
              <a:t>Башкортостана. 34 </a:t>
            </a:r>
            <a:r>
              <a:rPr lang="ru-RU" sz="1200" dirty="0"/>
              <a:t>конкурсных проекта (15 – от физических лиц и 19 – от юридических лиц) были отобраны конкурсной комиссией по проведению регионального конкурса проектов по представлению бюджета для граждан в 2019 году в рамках первого тура Федерального конкурса и направлены для участия во втором туре Федерального конкурса, и 2 конкурсных проекта самостоятельно прошли во второй тур Федерального </a:t>
            </a:r>
            <a:r>
              <a:rPr lang="ru-RU" sz="1200" dirty="0" smtClean="0"/>
              <a:t>конкурса. </a:t>
            </a:r>
          </a:p>
          <a:p>
            <a:pPr algn="just"/>
            <a:r>
              <a:rPr lang="ru-RU" sz="1200" dirty="0" smtClean="0"/>
              <a:t>Призовые места в 7-ми из 15-ти номинаций заняли 9 конкурсных проектов из Башкортостана (первое место – 2 конкурсных проекта, вторые места – 2 конкурсных проекта, третьи места – 5 конкурсных проектов), авторы остальных конкурсных проектов из Башкортостана удостоены сертификатов участников Федерального конкурса.</a:t>
            </a:r>
          </a:p>
          <a:p>
            <a:pPr indent="-342900" algn="just"/>
            <a:r>
              <a:rPr lang="ru-RU" sz="1200" dirty="0"/>
              <a:t>Финансовое управление администрации муниципального района </a:t>
            </a:r>
            <a:r>
              <a:rPr lang="ru-RU" sz="1200" dirty="0" err="1"/>
              <a:t>Мелеузовский</a:t>
            </a:r>
            <a:r>
              <a:rPr lang="ru-RU" sz="1200" dirty="0"/>
              <a:t> район Республики Башкортостан победило в номинации «Современные формы визуализации бюджета для </a:t>
            </a:r>
            <a:r>
              <a:rPr lang="ru-RU" sz="1200" dirty="0" smtClean="0"/>
              <a:t>граждан» на Республиканском и Федеральном уровне, </a:t>
            </a:r>
            <a:r>
              <a:rPr lang="ru-RU" sz="1200" dirty="0"/>
              <a:t>представив видеоролик «Бюджетные </a:t>
            </a:r>
            <a:r>
              <a:rPr lang="ru-RU" sz="1200" dirty="0" smtClean="0"/>
              <a:t>истории», В номинациях   «Бюджет для бизнеса» и  «Лучший видео ролик о бюджете» так же заняли призовые места на Республиканском и Федеральном уровнях. </a:t>
            </a:r>
          </a:p>
          <a:p>
            <a:pPr algn="just">
              <a:buNone/>
            </a:pPr>
            <a:r>
              <a:rPr lang="ru-RU" sz="1200" dirty="0" smtClean="0"/>
              <a:t> </a:t>
            </a:r>
            <a:r>
              <a:rPr lang="ru-RU" sz="1200" dirty="0"/>
              <a:t/>
            </a:r>
            <a:br>
              <a:rPr lang="ru-RU" sz="1200" dirty="0"/>
            </a:br>
            <a:endParaRPr lang="ru-RU" altLang="ru-RU" sz="1200" dirty="0"/>
          </a:p>
        </p:txBody>
      </p:sp>
      <p:sp>
        <p:nvSpPr>
          <p:cNvPr id="2" name="TextBox 1">
            <a:extLst>
              <a:ext uri="{FF2B5EF4-FFF2-40B4-BE49-F238E27FC236}">
                <a16:creationId xmlns="" xmlns:a16="http://schemas.microsoft.com/office/drawing/2014/main" id="{595B3C36-C3B8-4A8E-AB94-2075578737D8}"/>
              </a:ext>
            </a:extLst>
          </p:cNvPr>
          <p:cNvSpPr txBox="1"/>
          <p:nvPr/>
        </p:nvSpPr>
        <p:spPr>
          <a:xfrm>
            <a:off x="0" y="0"/>
            <a:ext cx="9144000" cy="584775"/>
          </a:xfrm>
          <a:prstGeom prst="rect">
            <a:avLst/>
          </a:prstGeom>
          <a:solidFill>
            <a:schemeClr val="bg2">
              <a:lumMod val="90000"/>
            </a:schemeClr>
          </a:solidFill>
          <a:ln>
            <a:noFill/>
          </a:ln>
        </p:spPr>
        <p:txBody>
          <a:bodyPr>
            <a:spAutoFit/>
          </a:bodyPr>
          <a:lstStyle/>
          <a:p>
            <a:pPr algn="ctr">
              <a:spcBef>
                <a:spcPct val="0"/>
              </a:spcBef>
              <a:buClrTx/>
              <a:buFontTx/>
              <a:buNone/>
              <a:defRPr/>
            </a:pPr>
            <a:endParaRPr lang="ru-RU" sz="1600" u="sng"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ct val="0"/>
              </a:spcBef>
              <a:buClrTx/>
              <a:buFontTx/>
              <a:buNone/>
              <a:defRPr/>
            </a:pPr>
            <a:r>
              <a:rPr lang="ru-RU" sz="16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Конкурсы проектов «Бюджет для граждан» и повышение бюджетной грамотности</a:t>
            </a:r>
          </a:p>
        </p:txBody>
      </p:sp>
      <p:pic>
        <p:nvPicPr>
          <p:cNvPr id="29700" name="Picture 3">
            <a:extLst>
              <a:ext uri="{FF2B5EF4-FFF2-40B4-BE49-F238E27FC236}">
                <a16:creationId xmlns="" xmlns:a16="http://schemas.microsoft.com/office/drawing/2014/main" id="{8FC6EA45-EC3F-4F93-BCDC-7F936F4941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0" y="-13939"/>
            <a:ext cx="7048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236296" y="5614015"/>
            <a:ext cx="1877751" cy="1243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Номер слайда 2"/>
          <p:cNvSpPr>
            <a:spLocks noGrp="1"/>
          </p:cNvSpPr>
          <p:nvPr>
            <p:ph type="sldNum" sz="quarter" idx="12"/>
          </p:nvPr>
        </p:nvSpPr>
        <p:spPr>
          <a:xfrm>
            <a:off x="6980447" y="0"/>
            <a:ext cx="2133600" cy="365125"/>
          </a:xfrm>
        </p:spPr>
        <p:txBody>
          <a:bodyPr/>
          <a:lstStyle/>
          <a:p>
            <a:fld id="{434A3D7E-C280-4DCD-A7E1-93BBC7758E8E}" type="slidenum">
              <a:rPr lang="ru-RU" smtClean="0">
                <a:solidFill>
                  <a:schemeClr val="tx1"/>
                </a:solidFill>
              </a:rPr>
              <a:t>10</a:t>
            </a:fld>
            <a:endParaRPr lang="ru-RU"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300" name="Text Box 4">
            <a:extLst>
              <a:ext uri="{FF2B5EF4-FFF2-40B4-BE49-F238E27FC236}">
                <a16:creationId xmlns="" xmlns:a16="http://schemas.microsoft.com/office/drawing/2014/main" id="{04961988-0D87-447C-8C59-A1CFCCC8C1D2}"/>
              </a:ext>
            </a:extLst>
          </p:cNvPr>
          <p:cNvSpPr txBox="1">
            <a:spLocks noChangeArrowheads="1"/>
          </p:cNvSpPr>
          <p:nvPr/>
        </p:nvSpPr>
        <p:spPr bwMode="auto">
          <a:xfrm>
            <a:off x="971550" y="476250"/>
            <a:ext cx="7921625" cy="457200"/>
          </a:xfrm>
          <a:prstGeom prst="rect">
            <a:avLst/>
          </a:prstGeom>
          <a:solidFill>
            <a:schemeClr val="bg1">
              <a:alpha val="17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ru-RU" sz="2400" b="1">
              <a:solidFill>
                <a:schemeClr val="bg1"/>
              </a:solidFill>
              <a:effectLst>
                <a:outerShdw blurRad="38100" dist="38100" dir="2700000" algn="tl">
                  <a:srgbClr val="C0C0C0"/>
                </a:outerShdw>
              </a:effectLst>
              <a:latin typeface="Arial" charset="0"/>
            </a:endParaRPr>
          </a:p>
        </p:txBody>
      </p:sp>
      <p:sp>
        <p:nvSpPr>
          <p:cNvPr id="2" name="Номер слайда 1"/>
          <p:cNvSpPr>
            <a:spLocks noGrp="1"/>
          </p:cNvSpPr>
          <p:nvPr>
            <p:ph type="sldNum" sz="quarter" idx="12"/>
          </p:nvPr>
        </p:nvSpPr>
        <p:spPr>
          <a:xfrm>
            <a:off x="7010400" y="0"/>
            <a:ext cx="2133600" cy="365125"/>
          </a:xfrm>
        </p:spPr>
        <p:txBody>
          <a:bodyPr/>
          <a:lstStyle/>
          <a:p>
            <a:fld id="{434A3D7E-C280-4DCD-A7E1-93BBC7758E8E}" type="slidenum">
              <a:rPr lang="ru-RU" smtClean="0">
                <a:solidFill>
                  <a:schemeClr val="tx1"/>
                </a:solidFill>
              </a:rPr>
              <a:t>11</a:t>
            </a:fld>
            <a:endParaRPr lang="ru-RU" dirty="0">
              <a:solidFill>
                <a:schemeClr val="tx1"/>
              </a:solidFill>
            </a:endParaRPr>
          </a:p>
        </p:txBody>
      </p:sp>
      <p:graphicFrame>
        <p:nvGraphicFramePr>
          <p:cNvPr id="30723" name="Object 5">
            <a:extLst>
              <a:ext uri="{FF2B5EF4-FFF2-40B4-BE49-F238E27FC236}">
                <a16:creationId xmlns="" xmlns:a16="http://schemas.microsoft.com/office/drawing/2014/main" id="{983634B5-8A5F-433C-975B-2D338DA9BE5A}"/>
              </a:ext>
            </a:extLst>
          </p:cNvPr>
          <p:cNvGraphicFramePr>
            <a:graphicFrameLocks noGrp="1" noChangeAspect="1"/>
          </p:cNvGraphicFramePr>
          <p:nvPr>
            <p:ph type="ctrTitle" idx="4294967295"/>
          </p:nvPr>
        </p:nvGraphicFramePr>
        <p:xfrm>
          <a:off x="808038" y="0"/>
          <a:ext cx="8335962" cy="4581525"/>
        </p:xfrm>
        <a:graphic>
          <a:graphicData uri="http://schemas.openxmlformats.org/presentationml/2006/ole">
            <mc:AlternateContent xmlns:mc="http://schemas.openxmlformats.org/markup-compatibility/2006">
              <mc:Choice xmlns:v="urn:schemas-microsoft-com:vml" Requires="v">
                <p:oleObj spid="_x0000_s1265" name="Диаграмма" r:id="rId3" imgW="7867530" imgH="4324260" progId="MSGraph.Chart.8">
                  <p:embed followColorScheme="full"/>
                </p:oleObj>
              </mc:Choice>
              <mc:Fallback>
                <p:oleObj name="Диаграмма" r:id="rId3" imgW="7867530" imgH="4324260" progId="MSGraph.Chart.8">
                  <p:embed followColorScheme="full"/>
                  <p:pic>
                    <p:nvPicPr>
                      <p:cNvPr id="30723" name="Object 5">
                        <a:extLst>
                          <a:ext uri="{FF2B5EF4-FFF2-40B4-BE49-F238E27FC236}">
                            <a16:creationId xmlns="" xmlns:a16="http://schemas.microsoft.com/office/drawing/2014/main" id="{983634B5-8A5F-433C-975B-2D338DA9BE5A}"/>
                          </a:ext>
                        </a:extLst>
                      </p:cNvPr>
                      <p:cNvPicPr>
                        <a:picLocks noChangeAspect="1" noChangeArrowheads="1"/>
                      </p:cNvPicPr>
                      <p:nvPr/>
                    </p:nvPicPr>
                    <p:blipFill>
                      <a:blip r:embed="rId4"/>
                      <a:srcRect/>
                      <a:stretch>
                        <a:fillRect/>
                      </a:stretch>
                    </p:blipFill>
                    <p:spPr bwMode="auto">
                      <a:xfrm>
                        <a:off x="808038" y="0"/>
                        <a:ext cx="8335962"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3670" name="Rectangle 6">
            <a:extLst>
              <a:ext uri="{FF2B5EF4-FFF2-40B4-BE49-F238E27FC236}">
                <a16:creationId xmlns="" xmlns:a16="http://schemas.microsoft.com/office/drawing/2014/main" id="{4FD20FD9-9CDF-4CF7-B7D4-BA417142F85E}"/>
              </a:ext>
            </a:extLst>
          </p:cNvPr>
          <p:cNvSpPr>
            <a:spLocks noChangeArrowheads="1"/>
          </p:cNvSpPr>
          <p:nvPr/>
        </p:nvSpPr>
        <p:spPr bwMode="auto">
          <a:xfrm>
            <a:off x="3347864" y="2024633"/>
            <a:ext cx="5724128"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ru-RU" altLang="ru-RU" sz="2400" dirty="0">
              <a:solidFill>
                <a:srgbClr val="006600"/>
              </a:solidFill>
            </a:endParaRPr>
          </a:p>
          <a:p>
            <a:pPr algn="ctr" eaLnBrk="1" hangingPunct="1">
              <a:defRPr/>
            </a:pPr>
            <a:endParaRPr lang="ru-RU" altLang="ru-RU" sz="2400" dirty="0">
              <a:solidFill>
                <a:srgbClr val="006600"/>
              </a:solidFill>
            </a:endParaRPr>
          </a:p>
          <a:p>
            <a:pPr algn="ctr" eaLnBrk="1" hangingPunct="1">
              <a:defRPr/>
            </a:pPr>
            <a:endParaRPr lang="ru-RU" altLang="ru-RU" sz="2400" dirty="0">
              <a:solidFill>
                <a:srgbClr val="006600"/>
              </a:solidFill>
            </a:endParaRPr>
          </a:p>
          <a:p>
            <a:pPr algn="ctr" eaLnBrk="1" hangingPunct="1">
              <a:defRPr/>
            </a:pPr>
            <a:endParaRPr lang="ru-RU" altLang="ru-RU" sz="2400" dirty="0">
              <a:solidFill>
                <a:srgbClr val="006600"/>
              </a:solidFill>
            </a:endParaRPr>
          </a:p>
          <a:p>
            <a:pPr algn="just" eaLnBrk="1" hangingPunct="1">
              <a:defRPr/>
            </a:pPr>
            <a:endParaRPr lang="ru-RU" altLang="ru-RU" sz="2400" dirty="0">
              <a:solidFill>
                <a:srgbClr val="006600"/>
              </a:solidFill>
            </a:endParaRPr>
          </a:p>
          <a:p>
            <a:pPr algn="just" eaLnBrk="1" hangingPunct="1">
              <a:defRPr/>
            </a:pPr>
            <a:r>
              <a:rPr lang="ru-RU" altLang="ru-RU" sz="1200" dirty="0">
                <a:latin typeface="Times New Roman" panose="02020603050405020304" pitchFamily="18" charset="0"/>
                <a:cs typeface="Times New Roman" panose="02020603050405020304" pitchFamily="18" charset="0"/>
              </a:rPr>
              <a:t>      </a:t>
            </a:r>
          </a:p>
          <a:p>
            <a:pPr algn="just" eaLnBrk="1" hangingPunct="1">
              <a:defRPr/>
            </a:pPr>
            <a:r>
              <a:rPr lang="ru-RU" altLang="ru-RU" sz="1200" dirty="0">
                <a:latin typeface="Times New Roman" panose="02020603050405020304" pitchFamily="18" charset="0"/>
                <a:cs typeface="Times New Roman" panose="02020603050405020304" pitchFamily="18" charset="0"/>
              </a:rPr>
              <a:t>           Мелеузовский  район  находится  на юге  Республики Башкортостан.  Площадь  района  составляет  3254  км².      </a:t>
            </a:r>
          </a:p>
          <a:p>
            <a:pPr algn="just" eaLnBrk="1" hangingPunct="1">
              <a:defRPr/>
            </a:pPr>
            <a:r>
              <a:rPr lang="ru-RU" altLang="ru-RU" sz="1200" dirty="0">
                <a:latin typeface="Times New Roman" panose="02020603050405020304" pitchFamily="18" charset="0"/>
                <a:cs typeface="Times New Roman" panose="02020603050405020304" pitchFamily="18" charset="0"/>
              </a:rPr>
              <a:t>           Мелеузовский  район  Республики  Башкортостан был образован 20 августа  1930  года. </a:t>
            </a:r>
          </a:p>
          <a:p>
            <a:pPr algn="just" eaLnBrk="1" hangingPunct="1">
              <a:defRPr/>
            </a:pPr>
            <a:r>
              <a:rPr lang="ru-RU" altLang="ru-RU" sz="1200" dirty="0">
                <a:latin typeface="Times New Roman" panose="02020603050405020304" pitchFamily="18" charset="0"/>
                <a:cs typeface="Times New Roman" panose="02020603050405020304" pitchFamily="18" charset="0"/>
              </a:rPr>
              <a:t>           Деление муниципального района Мелеузовский район Республики Башкортостан на территории производится в соответствии с общероссийским классификатором территорий муниципальных образований – ОКТМО (Общероссийский классификатор территорий муниципальных образований) – ОКТМО (для муниципального района Мелеузовский район Республики Башкортостан «ОК 033-2013. Общероссийский классификатор территорий муниципальных образований» (Том 5. Приволжский федеральный округ) (утв. Приказом </a:t>
            </a:r>
            <a:r>
              <a:rPr lang="ru-RU" altLang="ru-RU" sz="1200" dirty="0" err="1">
                <a:latin typeface="Times New Roman" panose="02020603050405020304" pitchFamily="18" charset="0"/>
                <a:cs typeface="Times New Roman" panose="02020603050405020304" pitchFamily="18" charset="0"/>
              </a:rPr>
              <a:t>Росстандарта</a:t>
            </a:r>
            <a:r>
              <a:rPr lang="ru-RU" altLang="ru-RU" sz="1200" dirty="0">
                <a:latin typeface="Times New Roman" panose="02020603050405020304" pitchFamily="18" charset="0"/>
                <a:cs typeface="Times New Roman" panose="02020603050405020304" pitchFamily="18" charset="0"/>
              </a:rPr>
              <a:t> от 14.06.2013 «159-ст)(с учетом Изменений 1/2013-208/2016).</a:t>
            </a:r>
          </a:p>
          <a:p>
            <a:pPr algn="just" eaLnBrk="1" hangingPunct="1">
              <a:defRPr/>
            </a:pPr>
            <a:r>
              <a:rPr lang="ru-RU" altLang="ru-RU" sz="1200" dirty="0">
                <a:latin typeface="Times New Roman" panose="02020603050405020304" pitchFamily="18" charset="0"/>
                <a:cs typeface="Times New Roman" panose="02020603050405020304" pitchFamily="18" charset="0"/>
              </a:rPr>
              <a:t>             В соответствии с ОКТМО муниципальный район  Республики Башкортостан подразделяется на следующие муниципальные образования:</a:t>
            </a:r>
          </a:p>
          <a:p>
            <a:pPr marL="171450" indent="-171450" algn="just" eaLnBrk="1" hangingPunct="1">
              <a:buFontTx/>
              <a:buChar char="-"/>
              <a:defRPr/>
            </a:pPr>
            <a:r>
              <a:rPr lang="ru-RU" altLang="ru-RU" sz="1200" dirty="0">
                <a:latin typeface="Times New Roman" panose="02020603050405020304" pitchFamily="18" charset="0"/>
                <a:cs typeface="Times New Roman" panose="02020603050405020304" pitchFamily="18" charset="0"/>
              </a:rPr>
              <a:t>1 Мелеузовский муниципальный район;</a:t>
            </a:r>
          </a:p>
          <a:p>
            <a:pPr marL="171450" indent="-171450" algn="just" eaLnBrk="1" hangingPunct="1">
              <a:buFontTx/>
              <a:buChar char="-"/>
              <a:defRPr/>
            </a:pPr>
            <a:r>
              <a:rPr lang="ru-RU" altLang="ru-RU" sz="1200" dirty="0">
                <a:latin typeface="Times New Roman" panose="02020603050405020304" pitchFamily="18" charset="0"/>
                <a:cs typeface="Times New Roman" panose="02020603050405020304" pitchFamily="18" charset="0"/>
              </a:rPr>
              <a:t>1 городское поселение;</a:t>
            </a:r>
          </a:p>
          <a:p>
            <a:pPr marL="171450" indent="-171450" algn="just" eaLnBrk="1" hangingPunct="1">
              <a:buFontTx/>
              <a:buChar char="-"/>
              <a:defRPr/>
            </a:pPr>
            <a:r>
              <a:rPr lang="ru-RU" altLang="ru-RU" sz="1200" dirty="0">
                <a:latin typeface="Times New Roman" panose="02020603050405020304" pitchFamily="18" charset="0"/>
                <a:cs typeface="Times New Roman" panose="02020603050405020304" pitchFamily="18" charset="0"/>
              </a:rPr>
              <a:t>16 сельских поселений (95 населенных пунктов).</a:t>
            </a:r>
          </a:p>
          <a:p>
            <a:pPr algn="just" eaLnBrk="1" hangingPunct="1">
              <a:defRPr/>
            </a:pPr>
            <a:r>
              <a:rPr lang="ru-RU" altLang="ru-RU" sz="1200" dirty="0">
                <a:latin typeface="Times New Roman" panose="02020603050405020304" pitchFamily="18" charset="0"/>
                <a:cs typeface="Times New Roman" panose="02020603050405020304" pitchFamily="18" charset="0"/>
              </a:rPr>
              <a:t>            Численность   населения   на    1   января   </a:t>
            </a:r>
            <a:r>
              <a:rPr lang="ru-RU" altLang="ru-RU" sz="1200" dirty="0" smtClean="0">
                <a:latin typeface="Times New Roman" panose="02020603050405020304" pitchFamily="18" charset="0"/>
                <a:cs typeface="Times New Roman" panose="02020603050405020304" pitchFamily="18" charset="0"/>
              </a:rPr>
              <a:t>2019   </a:t>
            </a:r>
            <a:r>
              <a:rPr lang="ru-RU" altLang="ru-RU" sz="1200" dirty="0">
                <a:latin typeface="Times New Roman" panose="02020603050405020304" pitchFamily="18" charset="0"/>
                <a:cs typeface="Times New Roman" panose="02020603050405020304" pitchFamily="18" charset="0"/>
              </a:rPr>
              <a:t>года составляет  </a:t>
            </a:r>
            <a:r>
              <a:rPr lang="ru-RU" altLang="ru-RU" sz="1200" dirty="0" smtClean="0">
                <a:latin typeface="Times New Roman" panose="02020603050405020304" pitchFamily="18" charset="0"/>
                <a:cs typeface="Times New Roman" panose="02020603050405020304" pitchFamily="18" charset="0"/>
              </a:rPr>
              <a:t>82000  человек,  </a:t>
            </a:r>
            <a:r>
              <a:rPr lang="ru-RU" altLang="ru-RU" sz="1200" dirty="0">
                <a:latin typeface="Times New Roman" panose="02020603050405020304" pitchFamily="18" charset="0"/>
                <a:cs typeface="Times New Roman" panose="02020603050405020304" pitchFamily="18" charset="0"/>
              </a:rPr>
              <a:t>в  том   числе  в  городе  </a:t>
            </a:r>
            <a:r>
              <a:rPr lang="ru-RU" altLang="ru-RU" sz="1200" dirty="0" smtClean="0">
                <a:latin typeface="Times New Roman" panose="02020603050405020304" pitchFamily="18" charset="0"/>
                <a:cs typeface="Times New Roman" panose="02020603050405020304" pitchFamily="18" charset="0"/>
              </a:rPr>
              <a:t>57 248 человек,  </a:t>
            </a:r>
            <a:r>
              <a:rPr lang="ru-RU" altLang="ru-RU" sz="1200" dirty="0">
                <a:latin typeface="Times New Roman" panose="02020603050405020304" pitchFamily="18" charset="0"/>
                <a:cs typeface="Times New Roman" panose="02020603050405020304" pitchFamily="18" charset="0"/>
              </a:rPr>
              <a:t>в  районе  </a:t>
            </a:r>
            <a:r>
              <a:rPr lang="ru-RU" altLang="ru-RU" sz="1200" dirty="0" smtClean="0">
                <a:latin typeface="Times New Roman" panose="02020603050405020304" pitchFamily="18" charset="0"/>
                <a:cs typeface="Times New Roman" panose="02020603050405020304" pitchFamily="18" charset="0"/>
              </a:rPr>
              <a:t>24 752  человека.</a:t>
            </a:r>
            <a:endParaRPr lang="ru-RU" altLang="ru-RU" sz="1200" dirty="0">
              <a:latin typeface="Times New Roman" panose="02020603050405020304" pitchFamily="18" charset="0"/>
              <a:cs typeface="Times New Roman" panose="02020603050405020304" pitchFamily="18" charset="0"/>
            </a:endParaRPr>
          </a:p>
          <a:p>
            <a:pPr algn="just" eaLnBrk="1" hangingPunct="1">
              <a:defRPr/>
            </a:pPr>
            <a:r>
              <a:rPr lang="ru-RU" altLang="ru-RU" sz="1200" dirty="0">
                <a:latin typeface="Times New Roman" panose="02020603050405020304" pitchFamily="18" charset="0"/>
                <a:cs typeface="Times New Roman" panose="02020603050405020304" pitchFamily="18" charset="0"/>
              </a:rPr>
              <a:t>              Район   —    промышленно - сельскохозяйственный. Предприятия    обрабатывающей    промышленности  сосредоточены   в   городе  Мелеуз.                </a:t>
            </a:r>
          </a:p>
          <a:p>
            <a:pPr algn="just" eaLnBrk="1" hangingPunct="1">
              <a:defRPr/>
            </a:pPr>
            <a:r>
              <a:rPr lang="ru-RU" altLang="ru-RU" sz="1200" dirty="0">
                <a:latin typeface="Times New Roman" panose="02020603050405020304" pitchFamily="18" charset="0"/>
                <a:cs typeface="Times New Roman" panose="02020603050405020304" pitchFamily="18" charset="0"/>
              </a:rPr>
              <a:t>              Сельскохозяйственные  угодья  занимают 184,2 тыс. га, из  них  пашня —  108,2 тыс. га,  сенокосы и пастбища  —  67,3 тыс. га.        Растениеводство  представлено зерновым  хозяйством,   возделыванием   свёклы  сахарной, подсолнечника,   картофеля;   животноводство  —  молочно-мясным  скотоводством,   свиноводством,  овцеводством. </a:t>
            </a:r>
          </a:p>
          <a:p>
            <a:pPr algn="just" eaLnBrk="1" hangingPunct="1">
              <a:defRPr/>
            </a:pPr>
            <a:r>
              <a:rPr lang="ru-RU" altLang="ru-RU" sz="1200" dirty="0">
                <a:latin typeface="Times New Roman" panose="02020603050405020304" pitchFamily="18" charset="0"/>
                <a:cs typeface="Times New Roman" panose="02020603050405020304" pitchFamily="18" charset="0"/>
              </a:rPr>
              <a:t>             В  районе  41  общеобразовательная  школа,  в  том числе   17  средних;   31  массовая   библиотека,  47  клубных учреждений,  одна  участковая   больница. </a:t>
            </a:r>
          </a:p>
          <a:p>
            <a:pPr algn="just" eaLnBrk="1" hangingPunct="1">
              <a:defRPr/>
            </a:pPr>
            <a:r>
              <a:rPr lang="ru-RU" altLang="ru-RU" sz="1200" dirty="0">
                <a:latin typeface="Times New Roman" panose="02020603050405020304" pitchFamily="18" charset="0"/>
                <a:cs typeface="Times New Roman" panose="02020603050405020304" pitchFamily="18" charset="0"/>
              </a:rPr>
              <a:t>             Издаются  газеты на  русском языке - «Путь Октября», «Метро-Мелеуз», «Пульс-М» и   башкирском языке  —   «</a:t>
            </a:r>
            <a:r>
              <a:rPr lang="ru-RU" altLang="ru-RU" sz="1200" dirty="0" err="1">
                <a:latin typeface="Times New Roman" panose="02020603050405020304" pitchFamily="18" charset="0"/>
                <a:cs typeface="Times New Roman" panose="02020603050405020304" pitchFamily="18" charset="0"/>
              </a:rPr>
              <a:t>Кунгак</a:t>
            </a:r>
            <a:r>
              <a:rPr lang="ru-RU" altLang="ru-RU" sz="1200" dirty="0">
                <a:latin typeface="Times New Roman" panose="02020603050405020304" pitchFamily="18" charset="0"/>
                <a:cs typeface="Times New Roman" panose="02020603050405020304" pitchFamily="18" charset="0"/>
              </a:rPr>
              <a:t>».   Имеется   телерадиокомпания   «Сатурн».</a:t>
            </a:r>
          </a:p>
          <a:p>
            <a:pPr algn="just" eaLnBrk="1" hangingPunct="1">
              <a:defRPr/>
            </a:pPr>
            <a:endParaRPr lang="ru-RU" altLang="ru-RU" sz="1200" b="1" dirty="0">
              <a:solidFill>
                <a:schemeClr val="folHlink"/>
              </a:solidFill>
            </a:endParaRPr>
          </a:p>
          <a:p>
            <a:pPr algn="ctr" eaLnBrk="1" hangingPunct="1">
              <a:defRPr/>
            </a:pPr>
            <a:endParaRPr lang="ru-RU" altLang="ru-RU" sz="2800" b="1" dirty="0">
              <a:solidFill>
                <a:schemeClr val="folHlink"/>
              </a:solidFill>
            </a:endParaRPr>
          </a:p>
          <a:p>
            <a:pPr algn="ctr" eaLnBrk="1" hangingPunct="1">
              <a:defRPr/>
            </a:pPr>
            <a:endParaRPr lang="ru-RU" altLang="ru-RU" sz="2800" b="1" dirty="0">
              <a:solidFill>
                <a:schemeClr val="folHlink"/>
              </a:solidFill>
            </a:endParaRPr>
          </a:p>
          <a:p>
            <a:pPr algn="ctr" eaLnBrk="1" hangingPunct="1">
              <a:defRPr/>
            </a:pPr>
            <a:endParaRPr lang="ru-RU" altLang="ru-RU" sz="2800" b="1" dirty="0">
              <a:solidFill>
                <a:schemeClr val="folHlink"/>
              </a:solidFill>
            </a:endParaRPr>
          </a:p>
          <a:p>
            <a:pPr algn="ctr" eaLnBrk="1" hangingPunct="1">
              <a:defRPr/>
            </a:pPr>
            <a:r>
              <a:rPr lang="ru-RU" altLang="ru-RU" sz="2400" dirty="0"/>
              <a:t>           </a:t>
            </a:r>
          </a:p>
        </p:txBody>
      </p:sp>
      <p:sp>
        <p:nvSpPr>
          <p:cNvPr id="8" name="TextBox 7">
            <a:extLst>
              <a:ext uri="{FF2B5EF4-FFF2-40B4-BE49-F238E27FC236}">
                <a16:creationId xmlns="" xmlns:a16="http://schemas.microsoft.com/office/drawing/2014/main" id="{402B0305-B453-46D3-B61E-2596438219DA}"/>
              </a:ext>
            </a:extLst>
          </p:cNvPr>
          <p:cNvSpPr txBox="1"/>
          <p:nvPr/>
        </p:nvSpPr>
        <p:spPr>
          <a:xfrm>
            <a:off x="0" y="0"/>
            <a:ext cx="9144000" cy="584775"/>
          </a:xfrm>
          <a:prstGeom prst="rect">
            <a:avLst/>
          </a:prstGeom>
          <a:solidFill>
            <a:schemeClr val="bg2">
              <a:lumMod val="90000"/>
            </a:schemeClr>
          </a:solidFill>
          <a:ln>
            <a:noFill/>
          </a:ln>
        </p:spPr>
        <p:txBody>
          <a:bodyPr>
            <a:spAutoFit/>
          </a:bodyPr>
          <a:lstStyle/>
          <a:p>
            <a:pPr algn="ctr">
              <a:defRPr/>
            </a:pPr>
            <a:r>
              <a:rPr lang="ru-RU" sz="1600" dirty="0">
                <a:latin typeface="Times New Roman" panose="02020603050405020304" pitchFamily="18" charset="0"/>
                <a:cs typeface="Times New Roman" panose="02020603050405020304" pitchFamily="18" charset="0"/>
              </a:rPr>
              <a:t>Административное устройство муниципального района</a:t>
            </a:r>
          </a:p>
          <a:p>
            <a:pPr algn="ctr">
              <a:defRPr/>
            </a:pPr>
            <a:r>
              <a:rPr lang="ru-RU" sz="1600" dirty="0">
                <a:latin typeface="Times New Roman" panose="02020603050405020304" pitchFamily="18" charset="0"/>
                <a:cs typeface="Times New Roman" panose="02020603050405020304" pitchFamily="18" charset="0"/>
              </a:rPr>
              <a:t> Мелеузовский район Республики Башкортостан</a:t>
            </a:r>
          </a:p>
        </p:txBody>
      </p:sp>
      <p:pic>
        <p:nvPicPr>
          <p:cNvPr id="30727" name="Picture 3">
            <a:extLst>
              <a:ext uri="{FF2B5EF4-FFF2-40B4-BE49-F238E27FC236}">
                <a16:creationId xmlns="" xmlns:a16="http://schemas.microsoft.com/office/drawing/2014/main" id="{7D60F5BA-5F14-440A-A21E-3D33EC3D48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0485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Рисунок 9">
            <a:extLst>
              <a:ext uri="{FF2B5EF4-FFF2-40B4-BE49-F238E27FC236}">
                <a16:creationId xmlns:a16="http://schemas.microsoft.com/office/drawing/2014/main" xmlns="" id="{E42EDBAB-FCFE-4E12-A18A-15343F48A77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 y="1556792"/>
            <a:ext cx="3275856" cy="451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07232107-AF21-419A-A1CD-244678EF8F3F}"/>
              </a:ext>
            </a:extLst>
          </p:cNvPr>
          <p:cNvSpPr txBox="1"/>
          <p:nvPr/>
        </p:nvSpPr>
        <p:spPr>
          <a:xfrm>
            <a:off x="0" y="0"/>
            <a:ext cx="9144000" cy="584200"/>
          </a:xfrm>
          <a:prstGeom prst="rect">
            <a:avLst/>
          </a:prstGeom>
          <a:solidFill>
            <a:schemeClr val="bg2">
              <a:lumMod val="90000"/>
            </a:schemeClr>
          </a:solidFill>
          <a:ln>
            <a:noFill/>
          </a:ln>
        </p:spPr>
        <p:txBody>
          <a:bodyPr>
            <a:spAutoFit/>
          </a:bodyPr>
          <a:lstStyle/>
          <a:p>
            <a:pPr algn="ctr">
              <a:defRPr/>
            </a:pPr>
            <a:r>
              <a:rPr lang="ru-RU" sz="1600" b="1" dirty="0">
                <a:latin typeface="+mj-lt"/>
              </a:rPr>
              <a:t> </a:t>
            </a:r>
            <a:r>
              <a:rPr lang="ru-RU" sz="1600" dirty="0">
                <a:latin typeface="Times New Roman" panose="02020603050405020304" pitchFamily="18" charset="0"/>
                <a:cs typeface="Times New Roman" panose="02020603050405020304" pitchFamily="18" charset="0"/>
              </a:rPr>
              <a:t>Основные показатели социально-экономического развития муниципального                                                                                                                                                   района Мелеузовский район Республики Башкортостан за </a:t>
            </a:r>
            <a:r>
              <a:rPr lang="ru-RU" sz="1600" dirty="0" smtClean="0">
                <a:latin typeface="Times New Roman" panose="02020603050405020304" pitchFamily="18" charset="0"/>
                <a:cs typeface="Times New Roman" panose="02020603050405020304" pitchFamily="18" charset="0"/>
              </a:rPr>
              <a:t>2018-2020 </a:t>
            </a:r>
            <a:r>
              <a:rPr lang="ru-RU" sz="1600" dirty="0">
                <a:latin typeface="Times New Roman" panose="02020603050405020304" pitchFamily="18" charset="0"/>
                <a:cs typeface="Times New Roman" panose="02020603050405020304" pitchFamily="18" charset="0"/>
              </a:rPr>
              <a:t>годы</a:t>
            </a:r>
          </a:p>
        </p:txBody>
      </p:sp>
      <p:pic>
        <p:nvPicPr>
          <p:cNvPr id="31747" name="Picture 3">
            <a:extLst>
              <a:ext uri="{FF2B5EF4-FFF2-40B4-BE49-F238E27FC236}">
                <a16:creationId xmlns="" xmlns:a16="http://schemas.microsoft.com/office/drawing/2014/main" id="{6C08E0A8-512E-427B-AF1F-BB34C39D3B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6515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Диаграмма 4">
            <a:extLst>
              <a:ext uri="{FF2B5EF4-FFF2-40B4-BE49-F238E27FC236}">
                <a16:creationId xmlns="" xmlns:a16="http://schemas.microsoft.com/office/drawing/2014/main" id="{6A3692B7-E4F7-4439-BCF8-FB167A2A8D94}"/>
              </a:ext>
            </a:extLst>
          </p:cNvPr>
          <p:cNvGraphicFramePr>
            <a:graphicFrameLocks/>
          </p:cNvGraphicFramePr>
          <p:nvPr>
            <p:extLst>
              <p:ext uri="{D42A27DB-BD31-4B8C-83A1-F6EECF244321}">
                <p14:modId xmlns:p14="http://schemas.microsoft.com/office/powerpoint/2010/main" val="3144589413"/>
              </p:ext>
            </p:extLst>
          </p:nvPr>
        </p:nvGraphicFramePr>
        <p:xfrm>
          <a:off x="-324544" y="3185592"/>
          <a:ext cx="5326090" cy="36724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Таблица 2">
            <a:extLst>
              <a:ext uri="{FF2B5EF4-FFF2-40B4-BE49-F238E27FC236}">
                <a16:creationId xmlns="" xmlns:a16="http://schemas.microsoft.com/office/drawing/2014/main" id="{7AA4CE39-E3E3-4D76-87AC-A8EFF2F2F1DF}"/>
              </a:ext>
            </a:extLst>
          </p:cNvPr>
          <p:cNvGraphicFramePr>
            <a:graphicFrameLocks noGrp="1"/>
          </p:cNvGraphicFramePr>
          <p:nvPr>
            <p:extLst>
              <p:ext uri="{D42A27DB-BD31-4B8C-83A1-F6EECF244321}">
                <p14:modId xmlns:p14="http://schemas.microsoft.com/office/powerpoint/2010/main" val="1983482428"/>
              </p:ext>
            </p:extLst>
          </p:nvPr>
        </p:nvGraphicFramePr>
        <p:xfrm>
          <a:off x="53752" y="709840"/>
          <a:ext cx="9036495" cy="2540448"/>
        </p:xfrm>
        <a:graphic>
          <a:graphicData uri="http://schemas.openxmlformats.org/drawingml/2006/table">
            <a:tbl>
              <a:tblPr firstRow="1" bandRow="1">
                <a:tableStyleId>{5C22544A-7EE6-4342-B048-85BDC9FD1C3A}</a:tableStyleId>
              </a:tblPr>
              <a:tblGrid>
                <a:gridCol w="6228184">
                  <a:extLst>
                    <a:ext uri="{9D8B030D-6E8A-4147-A177-3AD203B41FA5}">
                      <a16:colId xmlns="" xmlns:a16="http://schemas.microsoft.com/office/drawing/2014/main" val="20000"/>
                    </a:ext>
                  </a:extLst>
                </a:gridCol>
                <a:gridCol w="936104">
                  <a:extLst>
                    <a:ext uri="{9D8B030D-6E8A-4147-A177-3AD203B41FA5}">
                      <a16:colId xmlns="" xmlns:a16="http://schemas.microsoft.com/office/drawing/2014/main" val="20001"/>
                    </a:ext>
                  </a:extLst>
                </a:gridCol>
                <a:gridCol w="1008112">
                  <a:extLst>
                    <a:ext uri="{9D8B030D-6E8A-4147-A177-3AD203B41FA5}">
                      <a16:colId xmlns="" xmlns:a16="http://schemas.microsoft.com/office/drawing/2014/main" val="20002"/>
                    </a:ext>
                  </a:extLst>
                </a:gridCol>
                <a:gridCol w="864095">
                  <a:extLst>
                    <a:ext uri="{9D8B030D-6E8A-4147-A177-3AD203B41FA5}">
                      <a16:colId xmlns="" xmlns:a16="http://schemas.microsoft.com/office/drawing/2014/main" val="20003"/>
                    </a:ext>
                  </a:extLst>
                </a:gridCol>
              </a:tblGrid>
              <a:tr h="370588">
                <a:tc>
                  <a:txBody>
                    <a:bodyPr/>
                    <a:lstStyle/>
                    <a:p>
                      <a:r>
                        <a:rPr lang="ru-RU" sz="1200" dirty="0">
                          <a:solidFill>
                            <a:schemeClr val="tx1"/>
                          </a:solidFill>
                          <a:latin typeface="Times New Roman" panose="02020603050405020304" pitchFamily="18" charset="0"/>
                          <a:cs typeface="Times New Roman" panose="02020603050405020304" pitchFamily="18" charset="0"/>
                        </a:rPr>
                        <a:t>Показатели</a:t>
                      </a:r>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r>
                        <a:rPr lang="ru-RU" sz="1200" dirty="0" smtClean="0">
                          <a:solidFill>
                            <a:schemeClr val="tx1"/>
                          </a:solidFill>
                          <a:latin typeface="Times New Roman" panose="02020603050405020304" pitchFamily="18" charset="0"/>
                          <a:cs typeface="Times New Roman" panose="02020603050405020304" pitchFamily="18" charset="0"/>
                        </a:rPr>
                        <a:t>2018 </a:t>
                      </a:r>
                      <a:r>
                        <a:rPr lang="ru-RU" sz="1200" dirty="0">
                          <a:solidFill>
                            <a:schemeClr val="tx1"/>
                          </a:solidFill>
                          <a:latin typeface="Times New Roman" panose="02020603050405020304" pitchFamily="18" charset="0"/>
                          <a:cs typeface="Times New Roman" panose="02020603050405020304" pitchFamily="18" charset="0"/>
                        </a:rPr>
                        <a:t>год (факт)</a:t>
                      </a:r>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ru-RU" sz="1200" dirty="0" smtClean="0">
                          <a:solidFill>
                            <a:schemeClr val="tx1"/>
                          </a:solidFill>
                          <a:latin typeface="Times New Roman" panose="02020603050405020304" pitchFamily="18" charset="0"/>
                          <a:cs typeface="Times New Roman" panose="02020603050405020304" pitchFamily="18" charset="0"/>
                        </a:rPr>
                        <a:t>2019 </a:t>
                      </a:r>
                      <a:r>
                        <a:rPr lang="ru-RU" sz="1200" dirty="0">
                          <a:solidFill>
                            <a:schemeClr val="tx1"/>
                          </a:solidFill>
                          <a:latin typeface="Times New Roman" panose="02020603050405020304" pitchFamily="18" charset="0"/>
                          <a:cs typeface="Times New Roman" panose="02020603050405020304" pitchFamily="18" charset="0"/>
                        </a:rPr>
                        <a:t>год (факт)</a:t>
                      </a:r>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ru-RU" sz="1200" dirty="0" smtClean="0">
                          <a:solidFill>
                            <a:schemeClr val="tx1"/>
                          </a:solidFill>
                          <a:latin typeface="Times New Roman" panose="02020603050405020304" pitchFamily="18" charset="0"/>
                          <a:cs typeface="Times New Roman" panose="02020603050405020304" pitchFamily="18" charset="0"/>
                        </a:rPr>
                        <a:t>2020 </a:t>
                      </a:r>
                      <a:r>
                        <a:rPr lang="ru-RU" sz="1200" dirty="0">
                          <a:solidFill>
                            <a:schemeClr val="tx1"/>
                          </a:solidFill>
                          <a:latin typeface="Times New Roman" panose="02020603050405020304" pitchFamily="18" charset="0"/>
                          <a:cs typeface="Times New Roman" panose="02020603050405020304" pitchFamily="18" charset="0"/>
                        </a:rPr>
                        <a:t>год (оценка)</a:t>
                      </a:r>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 xmlns:a16="http://schemas.microsoft.com/office/drawing/2014/main" val="10000"/>
                  </a:ext>
                </a:extLst>
              </a:tr>
              <a:tr h="299340">
                <a:tc>
                  <a:txBody>
                    <a:bodyPr/>
                    <a:lstStyle/>
                    <a:p>
                      <a:r>
                        <a:rPr lang="ru-RU" sz="1000" dirty="0">
                          <a:latin typeface="Times New Roman" panose="02020603050405020304" pitchFamily="18" charset="0"/>
                          <a:cs typeface="Times New Roman" panose="02020603050405020304" pitchFamily="18" charset="0"/>
                        </a:rPr>
                        <a:t>Объем инвестиций</a:t>
                      </a:r>
                      <a:r>
                        <a:rPr lang="ru-RU" sz="1000" baseline="0" dirty="0">
                          <a:latin typeface="Times New Roman" panose="02020603050405020304" pitchFamily="18" charset="0"/>
                          <a:cs typeface="Times New Roman" panose="02020603050405020304" pitchFamily="18" charset="0"/>
                        </a:rPr>
                        <a:t> в основной капитал (за исключением бюджетных средств) в расчете на 1 жителя, </a:t>
                      </a:r>
                      <a:r>
                        <a:rPr lang="ru-RU" sz="1000" baseline="0" dirty="0" err="1">
                          <a:latin typeface="Times New Roman" panose="02020603050405020304" pitchFamily="18" charset="0"/>
                          <a:cs typeface="Times New Roman" panose="02020603050405020304" pitchFamily="18" charset="0"/>
                        </a:rPr>
                        <a:t>руб</a:t>
                      </a:r>
                      <a:endParaRPr lang="ru-RU" sz="1000" dirty="0">
                        <a:latin typeface="Times New Roman" panose="02020603050405020304" pitchFamily="18" charset="0"/>
                        <a:cs typeface="Times New Roman" panose="02020603050405020304" pitchFamily="18" charset="0"/>
                      </a:endParaRPr>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r>
                        <a:rPr lang="ru-RU" sz="1000" dirty="0">
                          <a:latin typeface="Times New Roman" panose="02020603050405020304" pitchFamily="18" charset="0"/>
                          <a:cs typeface="Times New Roman" panose="02020603050405020304" pitchFamily="18" charset="0"/>
                        </a:rPr>
                        <a:t>10 206,0</a:t>
                      </a:r>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ru-RU" sz="1000" dirty="0" smtClean="0">
                          <a:latin typeface="Times New Roman" panose="02020603050405020304" pitchFamily="18" charset="0"/>
                          <a:cs typeface="Times New Roman" panose="02020603050405020304" pitchFamily="18" charset="0"/>
                        </a:rPr>
                        <a:t>5 442,0</a:t>
                      </a:r>
                      <a:endParaRPr lang="ru-RU" sz="1000" dirty="0">
                        <a:latin typeface="Times New Roman" panose="02020603050405020304" pitchFamily="18" charset="0"/>
                        <a:cs typeface="Times New Roman" panose="02020603050405020304" pitchFamily="18" charset="0"/>
                      </a:endParaRPr>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ru-RU" sz="1000" dirty="0" smtClean="0">
                          <a:latin typeface="Times New Roman" panose="02020603050405020304" pitchFamily="18" charset="0"/>
                          <a:cs typeface="Times New Roman" panose="02020603050405020304" pitchFamily="18" charset="0"/>
                        </a:rPr>
                        <a:t>16 242,0</a:t>
                      </a:r>
                      <a:endParaRPr lang="ru-RU" sz="1000" dirty="0">
                        <a:latin typeface="Times New Roman" panose="02020603050405020304" pitchFamily="18" charset="0"/>
                        <a:cs typeface="Times New Roman" panose="02020603050405020304" pitchFamily="18" charset="0"/>
                      </a:endParaRPr>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 xmlns:a16="http://schemas.microsoft.com/office/drawing/2014/main" val="10001"/>
                  </a:ext>
                </a:extLst>
              </a:tr>
              <a:tr h="360040">
                <a:tc>
                  <a:txBody>
                    <a:bodyPr/>
                    <a:lstStyle/>
                    <a:p>
                      <a:r>
                        <a:rPr lang="ru-RU" sz="1000" dirty="0">
                          <a:latin typeface="Times New Roman" panose="02020603050405020304" pitchFamily="18" charset="0"/>
                          <a:cs typeface="Times New Roman" panose="02020603050405020304" pitchFamily="18" charset="0"/>
                        </a:rPr>
                        <a:t>Отгружено товаров  собственного производства, выполнено работ и услуг, </a:t>
                      </a:r>
                      <a:r>
                        <a:rPr lang="ru-RU" sz="1000" dirty="0" err="1">
                          <a:latin typeface="Times New Roman" panose="02020603050405020304" pitchFamily="18" charset="0"/>
                          <a:cs typeface="Times New Roman" panose="02020603050405020304" pitchFamily="18" charset="0"/>
                        </a:rPr>
                        <a:t>млн.руб</a:t>
                      </a:r>
                      <a:r>
                        <a:rPr lang="ru-RU" sz="1000" dirty="0">
                          <a:latin typeface="Times New Roman" panose="02020603050405020304" pitchFamily="18" charset="0"/>
                          <a:cs typeface="Times New Roman" panose="02020603050405020304" pitchFamily="18" charset="0"/>
                        </a:rPr>
                        <a:t>.</a:t>
                      </a:r>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r>
                        <a:rPr lang="ru-RU" sz="1000" dirty="0">
                          <a:latin typeface="Times New Roman" panose="02020603050405020304" pitchFamily="18" charset="0"/>
                          <a:cs typeface="Times New Roman" panose="02020603050405020304" pitchFamily="18" charset="0"/>
                        </a:rPr>
                        <a:t>11 013,6</a:t>
                      </a:r>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ru-RU" sz="1000" dirty="0" smtClean="0">
                          <a:latin typeface="Times New Roman" panose="02020603050405020304" pitchFamily="18" charset="0"/>
                          <a:cs typeface="Times New Roman" panose="02020603050405020304" pitchFamily="18" charset="0"/>
                        </a:rPr>
                        <a:t>10 627,7</a:t>
                      </a:r>
                      <a:endParaRPr lang="ru-RU" sz="1000" dirty="0">
                        <a:latin typeface="Times New Roman" panose="02020603050405020304" pitchFamily="18" charset="0"/>
                        <a:cs typeface="Times New Roman" panose="02020603050405020304" pitchFamily="18" charset="0"/>
                      </a:endParaRPr>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ru-RU" sz="1000" dirty="0" smtClean="0">
                          <a:latin typeface="Times New Roman" panose="02020603050405020304" pitchFamily="18" charset="0"/>
                          <a:cs typeface="Times New Roman" panose="02020603050405020304" pitchFamily="18" charset="0"/>
                        </a:rPr>
                        <a:t>12 551,3</a:t>
                      </a:r>
                      <a:endParaRPr lang="ru-RU" sz="1000" dirty="0">
                        <a:latin typeface="Times New Roman" panose="02020603050405020304" pitchFamily="18" charset="0"/>
                        <a:cs typeface="Times New Roman" panose="02020603050405020304" pitchFamily="18" charset="0"/>
                      </a:endParaRPr>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 xmlns:a16="http://schemas.microsoft.com/office/drawing/2014/main" val="10002"/>
                  </a:ext>
                </a:extLst>
              </a:tr>
              <a:tr h="288032">
                <a:tc>
                  <a:txBody>
                    <a:bodyPr/>
                    <a:lstStyle/>
                    <a:p>
                      <a:r>
                        <a:rPr lang="ru-RU" sz="1000" dirty="0">
                          <a:latin typeface="Times New Roman" panose="02020603050405020304" pitchFamily="18" charset="0"/>
                          <a:cs typeface="Times New Roman" panose="02020603050405020304" pitchFamily="18" charset="0"/>
                        </a:rPr>
                        <a:t>Оборот розничной</a:t>
                      </a:r>
                      <a:r>
                        <a:rPr lang="ru-RU" sz="1000" baseline="0" dirty="0">
                          <a:latin typeface="Times New Roman" panose="02020603050405020304" pitchFamily="18" charset="0"/>
                          <a:cs typeface="Times New Roman" panose="02020603050405020304" pitchFamily="18" charset="0"/>
                        </a:rPr>
                        <a:t> торговли, % к предыдущему году</a:t>
                      </a:r>
                      <a:endParaRPr lang="ru-RU" sz="1000" dirty="0">
                        <a:latin typeface="Times New Roman" panose="02020603050405020304" pitchFamily="18" charset="0"/>
                        <a:cs typeface="Times New Roman" panose="02020603050405020304" pitchFamily="18" charset="0"/>
                      </a:endParaRPr>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r>
                        <a:rPr lang="ru-RU" sz="1000" dirty="0">
                          <a:latin typeface="Times New Roman" panose="02020603050405020304" pitchFamily="18" charset="0"/>
                          <a:cs typeface="Times New Roman" panose="02020603050405020304" pitchFamily="18" charset="0"/>
                        </a:rPr>
                        <a:t>102,3</a:t>
                      </a:r>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ru-RU" sz="1000" dirty="0" smtClean="0">
                          <a:latin typeface="Times New Roman" panose="02020603050405020304" pitchFamily="18" charset="0"/>
                          <a:cs typeface="Times New Roman" panose="02020603050405020304" pitchFamily="18" charset="0"/>
                        </a:rPr>
                        <a:t>Нет данных</a:t>
                      </a:r>
                      <a:endParaRPr lang="ru-RU" sz="1000" dirty="0">
                        <a:latin typeface="Times New Roman" panose="02020603050405020304" pitchFamily="18" charset="0"/>
                        <a:cs typeface="Times New Roman" panose="02020603050405020304" pitchFamily="18" charset="0"/>
                      </a:endParaRPr>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ru-RU" sz="1000" dirty="0" smtClean="0">
                          <a:latin typeface="Times New Roman" panose="02020603050405020304" pitchFamily="18" charset="0"/>
                          <a:cs typeface="Times New Roman" panose="02020603050405020304" pitchFamily="18" charset="0"/>
                        </a:rPr>
                        <a:t>Нет данных </a:t>
                      </a:r>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 xmlns:a16="http://schemas.microsoft.com/office/drawing/2014/main" val="10003"/>
                  </a:ext>
                </a:extLst>
              </a:tr>
              <a:tr h="288032">
                <a:tc>
                  <a:txBody>
                    <a:bodyPr/>
                    <a:lstStyle/>
                    <a:p>
                      <a:r>
                        <a:rPr lang="ru-RU" sz="1000" dirty="0">
                          <a:latin typeface="Times New Roman" panose="02020603050405020304" pitchFamily="18" charset="0"/>
                          <a:cs typeface="Times New Roman" panose="02020603050405020304" pitchFamily="18" charset="0"/>
                        </a:rPr>
                        <a:t>Объем инвестиций (крупные и средние предприятия), </a:t>
                      </a:r>
                      <a:r>
                        <a:rPr lang="ru-RU" sz="1000" dirty="0" err="1">
                          <a:latin typeface="Times New Roman" panose="02020603050405020304" pitchFamily="18" charset="0"/>
                          <a:cs typeface="Times New Roman" panose="02020603050405020304" pitchFamily="18" charset="0"/>
                        </a:rPr>
                        <a:t>млн.руб</a:t>
                      </a:r>
                      <a:endParaRPr lang="ru-RU" sz="1000" dirty="0">
                        <a:latin typeface="Times New Roman" panose="02020603050405020304" pitchFamily="18" charset="0"/>
                        <a:cs typeface="Times New Roman" panose="02020603050405020304" pitchFamily="18" charset="0"/>
                      </a:endParaRPr>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r>
                        <a:rPr lang="ru-RU" sz="1000" dirty="0">
                          <a:latin typeface="Times New Roman" panose="02020603050405020304" pitchFamily="18" charset="0"/>
                          <a:cs typeface="Times New Roman" panose="02020603050405020304" pitchFamily="18" charset="0"/>
                        </a:rPr>
                        <a:t>961,90</a:t>
                      </a:r>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ru-RU" sz="1000" dirty="0" smtClean="0">
                          <a:latin typeface="Times New Roman" panose="02020603050405020304" pitchFamily="18" charset="0"/>
                          <a:cs typeface="Times New Roman" panose="02020603050405020304" pitchFamily="18" charset="0"/>
                        </a:rPr>
                        <a:t>685,4</a:t>
                      </a:r>
                      <a:endParaRPr lang="ru-RU" sz="1000" dirty="0">
                        <a:latin typeface="Times New Roman" panose="02020603050405020304" pitchFamily="18" charset="0"/>
                        <a:cs typeface="Times New Roman" panose="02020603050405020304" pitchFamily="18" charset="0"/>
                      </a:endParaRPr>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ru-RU" sz="1000" dirty="0" smtClean="0">
                          <a:latin typeface="Times New Roman" panose="02020603050405020304" pitchFamily="18" charset="0"/>
                          <a:cs typeface="Times New Roman" panose="02020603050405020304" pitchFamily="18" charset="0"/>
                        </a:rPr>
                        <a:t>1 441,28</a:t>
                      </a:r>
                      <a:endParaRPr lang="ru-RU" sz="1000" dirty="0">
                        <a:latin typeface="Times New Roman" panose="02020603050405020304" pitchFamily="18" charset="0"/>
                        <a:cs typeface="Times New Roman" panose="02020603050405020304" pitchFamily="18" charset="0"/>
                      </a:endParaRPr>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 xmlns:a16="http://schemas.microsoft.com/office/drawing/2014/main" val="10004"/>
                  </a:ext>
                </a:extLst>
              </a:tr>
              <a:tr h="360040">
                <a:tc>
                  <a:txBody>
                    <a:bodyPr/>
                    <a:lstStyle/>
                    <a:p>
                      <a:r>
                        <a:rPr lang="ru-RU" sz="1000" dirty="0">
                          <a:latin typeface="Times New Roman" panose="02020603050405020304" pitchFamily="18" charset="0"/>
                          <a:cs typeface="Times New Roman" panose="02020603050405020304" pitchFamily="18" charset="0"/>
                        </a:rPr>
                        <a:t>Число субъектов малого и среднего предпринимательства в расчете на 10 </a:t>
                      </a:r>
                      <a:r>
                        <a:rPr lang="ru-RU" sz="1000" dirty="0" err="1">
                          <a:latin typeface="Times New Roman" panose="02020603050405020304" pitchFamily="18" charset="0"/>
                          <a:cs typeface="Times New Roman" panose="02020603050405020304" pitchFamily="18" charset="0"/>
                        </a:rPr>
                        <a:t>тыс.человек</a:t>
                      </a:r>
                      <a:r>
                        <a:rPr lang="ru-RU" sz="1000" dirty="0">
                          <a:latin typeface="Times New Roman" panose="02020603050405020304" pitchFamily="18" charset="0"/>
                          <a:cs typeface="Times New Roman" panose="02020603050405020304" pitchFamily="18" charset="0"/>
                        </a:rPr>
                        <a:t> населения, единиц</a:t>
                      </a:r>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r>
                        <a:rPr lang="ru-RU" sz="1000" dirty="0">
                          <a:latin typeface="Times New Roman" panose="02020603050405020304" pitchFamily="18" charset="0"/>
                          <a:cs typeface="Times New Roman" panose="02020603050405020304" pitchFamily="18" charset="0"/>
                        </a:rPr>
                        <a:t>234,7</a:t>
                      </a:r>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ru-RU" sz="1000" dirty="0" smtClean="0">
                          <a:latin typeface="Times New Roman" panose="02020603050405020304" pitchFamily="18" charset="0"/>
                          <a:cs typeface="Times New Roman" panose="02020603050405020304" pitchFamily="18" charset="0"/>
                        </a:rPr>
                        <a:t>241,0</a:t>
                      </a:r>
                      <a:endParaRPr lang="ru-RU" sz="1000" dirty="0">
                        <a:latin typeface="Times New Roman" panose="02020603050405020304" pitchFamily="18" charset="0"/>
                        <a:cs typeface="Times New Roman" panose="02020603050405020304" pitchFamily="18" charset="0"/>
                      </a:endParaRPr>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ru-RU" sz="1000" dirty="0" smtClean="0">
                          <a:latin typeface="Times New Roman" panose="02020603050405020304" pitchFamily="18" charset="0"/>
                          <a:cs typeface="Times New Roman" panose="02020603050405020304" pitchFamily="18" charset="0"/>
                        </a:rPr>
                        <a:t>263,01</a:t>
                      </a:r>
                      <a:endParaRPr lang="ru-RU" sz="1000" dirty="0">
                        <a:latin typeface="Times New Roman" panose="02020603050405020304" pitchFamily="18" charset="0"/>
                        <a:cs typeface="Times New Roman" panose="02020603050405020304" pitchFamily="18" charset="0"/>
                      </a:endParaRPr>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 xmlns:a16="http://schemas.microsoft.com/office/drawing/2014/main" val="10005"/>
                  </a:ext>
                </a:extLst>
              </a:tr>
              <a:tr h="134175">
                <a:tc>
                  <a:txBody>
                    <a:bodyPr/>
                    <a:lstStyle/>
                    <a:p>
                      <a:r>
                        <a:rPr lang="ru-RU" sz="1000" dirty="0">
                          <a:latin typeface="Times New Roman" panose="02020603050405020304" pitchFamily="18" charset="0"/>
                          <a:cs typeface="Times New Roman" panose="02020603050405020304" pitchFamily="18" charset="0"/>
                        </a:rPr>
                        <a:t>Удовлетворенность населения деятельностью органов местного самоуправления, % от числа опрошенных</a:t>
                      </a:r>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r>
                        <a:rPr lang="ru-RU" sz="1000" dirty="0">
                          <a:latin typeface="Times New Roman" panose="02020603050405020304" pitchFamily="18" charset="0"/>
                          <a:cs typeface="Times New Roman" panose="02020603050405020304" pitchFamily="18" charset="0"/>
                        </a:rPr>
                        <a:t>87,2</a:t>
                      </a:r>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ru-RU" sz="1000" dirty="0" smtClean="0">
                          <a:latin typeface="Times New Roman" panose="02020603050405020304" pitchFamily="18" charset="0"/>
                          <a:cs typeface="Times New Roman" panose="02020603050405020304" pitchFamily="18" charset="0"/>
                        </a:rPr>
                        <a:t>80,71</a:t>
                      </a:r>
                      <a:endParaRPr lang="ru-RU" sz="1000" dirty="0">
                        <a:latin typeface="Times New Roman" panose="02020603050405020304" pitchFamily="18" charset="0"/>
                        <a:cs typeface="Times New Roman" panose="02020603050405020304" pitchFamily="18" charset="0"/>
                      </a:endParaRPr>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ru-RU" sz="1000" dirty="0" smtClean="0">
                          <a:latin typeface="Times New Roman" panose="02020603050405020304" pitchFamily="18" charset="0"/>
                          <a:cs typeface="Times New Roman" panose="02020603050405020304" pitchFamily="18" charset="0"/>
                        </a:rPr>
                        <a:t>85,0</a:t>
                      </a:r>
                      <a:endParaRPr lang="ru-RU" sz="1000" dirty="0">
                        <a:latin typeface="Times New Roman" panose="02020603050405020304" pitchFamily="18" charset="0"/>
                        <a:cs typeface="Times New Roman" panose="02020603050405020304" pitchFamily="18" charset="0"/>
                      </a:endParaRPr>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 xmlns:a16="http://schemas.microsoft.com/office/drawing/2014/main" val="10006"/>
                  </a:ext>
                </a:extLst>
              </a:tr>
              <a:tr h="134175">
                <a:tc>
                  <a:txBody>
                    <a:bodyPr/>
                    <a:lstStyle/>
                    <a:p>
                      <a:r>
                        <a:rPr lang="ru-RU" sz="1000" dirty="0">
                          <a:latin typeface="Times New Roman" panose="02020603050405020304" pitchFamily="18" charset="0"/>
                          <a:cs typeface="Times New Roman" panose="02020603050405020304" pitchFamily="18" charset="0"/>
                        </a:rPr>
                        <a:t>Доля прибыльных сельскохозяйственных предприятий в общем их числе, %</a:t>
                      </a:r>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r>
                        <a:rPr lang="ru-RU" sz="1000" dirty="0">
                          <a:latin typeface="Times New Roman" panose="02020603050405020304" pitchFamily="18" charset="0"/>
                          <a:cs typeface="Times New Roman" panose="02020603050405020304" pitchFamily="18" charset="0"/>
                        </a:rPr>
                        <a:t>84,6</a:t>
                      </a:r>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ru-RU" sz="1000" dirty="0" smtClean="0">
                          <a:latin typeface="Times New Roman" panose="02020603050405020304" pitchFamily="18" charset="0"/>
                          <a:cs typeface="Times New Roman" panose="02020603050405020304" pitchFamily="18" charset="0"/>
                        </a:rPr>
                        <a:t>66,7</a:t>
                      </a:r>
                      <a:endParaRPr lang="ru-RU" sz="1000" dirty="0">
                        <a:latin typeface="Times New Roman" panose="02020603050405020304" pitchFamily="18" charset="0"/>
                        <a:cs typeface="Times New Roman" panose="02020603050405020304" pitchFamily="18" charset="0"/>
                      </a:endParaRPr>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ru-RU" sz="1000" dirty="0" smtClean="0">
                          <a:latin typeface="Times New Roman" panose="02020603050405020304" pitchFamily="18" charset="0"/>
                          <a:cs typeface="Times New Roman" panose="02020603050405020304" pitchFamily="18" charset="0"/>
                        </a:rPr>
                        <a:t>83,3</a:t>
                      </a:r>
                      <a:endParaRPr lang="ru-RU" sz="1000" dirty="0">
                        <a:latin typeface="Times New Roman" panose="02020603050405020304" pitchFamily="18" charset="0"/>
                        <a:cs typeface="Times New Roman" panose="02020603050405020304" pitchFamily="18" charset="0"/>
                      </a:endParaRPr>
                    </a:p>
                  </a:txBody>
                  <a:tcPr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 xmlns:a16="http://schemas.microsoft.com/office/drawing/2014/main" val="10007"/>
                  </a:ext>
                </a:extLst>
              </a:tr>
            </a:tbl>
          </a:graphicData>
        </a:graphic>
      </p:graphicFrame>
      <p:graphicFrame>
        <p:nvGraphicFramePr>
          <p:cNvPr id="5" name="Диаграмма 4"/>
          <p:cNvGraphicFramePr/>
          <p:nvPr>
            <p:extLst>
              <p:ext uri="{D42A27DB-BD31-4B8C-83A1-F6EECF244321}">
                <p14:modId xmlns:p14="http://schemas.microsoft.com/office/powerpoint/2010/main" val="3000847324"/>
              </p:ext>
            </p:extLst>
          </p:nvPr>
        </p:nvGraphicFramePr>
        <p:xfrm>
          <a:off x="4572000" y="3284984"/>
          <a:ext cx="4572000" cy="3312368"/>
        </p:xfrm>
        <a:graphic>
          <a:graphicData uri="http://schemas.openxmlformats.org/drawingml/2006/chart">
            <c:chart xmlns:c="http://schemas.openxmlformats.org/drawingml/2006/chart" xmlns:r="http://schemas.openxmlformats.org/officeDocument/2006/relationships" r:id="rId4"/>
          </a:graphicData>
        </a:graphic>
      </p:graphicFrame>
      <p:sp>
        <p:nvSpPr>
          <p:cNvPr id="6" name="Номер слайда 5"/>
          <p:cNvSpPr>
            <a:spLocks noGrp="1"/>
          </p:cNvSpPr>
          <p:nvPr>
            <p:ph type="sldNum" sz="quarter" idx="12"/>
          </p:nvPr>
        </p:nvSpPr>
        <p:spPr>
          <a:xfrm>
            <a:off x="7025456" y="1736"/>
            <a:ext cx="2133600" cy="365125"/>
          </a:xfrm>
        </p:spPr>
        <p:txBody>
          <a:bodyPr/>
          <a:lstStyle/>
          <a:p>
            <a:fld id="{434A3D7E-C280-4DCD-A7E1-93BBC7758E8E}" type="slidenum">
              <a:rPr lang="ru-RU" smtClean="0">
                <a:solidFill>
                  <a:schemeClr val="tx1"/>
                </a:solidFill>
              </a:rPr>
              <a:t>12</a:t>
            </a:fld>
            <a:endParaRPr lang="ru-RU"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5" name="Picture 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644009" y="3418036"/>
            <a:ext cx="4499991" cy="2531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59233" y="490364"/>
            <a:ext cx="4584170" cy="257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7714" y="487246"/>
            <a:ext cx="4589714" cy="258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 xmlns:a16="http://schemas.microsoft.com/office/drawing/2014/main" id="{07232107-AF21-419A-A1CD-244678EF8F3F}"/>
              </a:ext>
            </a:extLst>
          </p:cNvPr>
          <p:cNvSpPr txBox="1"/>
          <p:nvPr/>
        </p:nvSpPr>
        <p:spPr>
          <a:xfrm>
            <a:off x="0" y="0"/>
            <a:ext cx="9144000" cy="584775"/>
          </a:xfrm>
          <a:prstGeom prst="rect">
            <a:avLst/>
          </a:prstGeom>
          <a:solidFill>
            <a:schemeClr val="bg2">
              <a:lumMod val="90000"/>
            </a:schemeClr>
          </a:solidFill>
          <a:ln>
            <a:noFill/>
          </a:ln>
        </p:spPr>
        <p:txBody>
          <a:bodyPr>
            <a:spAutoFit/>
          </a:bodyPr>
          <a:lstStyle/>
          <a:p>
            <a:pPr algn="ctr">
              <a:defRPr/>
            </a:pPr>
            <a:endParaRPr lang="ru-RU" sz="1600" b="1" dirty="0">
              <a:latin typeface="+mj-lt"/>
            </a:endParaRPr>
          </a:p>
          <a:p>
            <a:pPr algn="ctr">
              <a:defRPr/>
            </a:pPr>
            <a:r>
              <a:rPr lang="ru-RU" sz="1600" b="1" dirty="0">
                <a:latin typeface="+mj-lt"/>
              </a:rPr>
              <a:t> </a:t>
            </a:r>
            <a:r>
              <a:rPr lang="ru-RU" sz="1600" dirty="0">
                <a:latin typeface="Times New Roman" panose="02020603050405020304" pitchFamily="18" charset="0"/>
                <a:cs typeface="Times New Roman" panose="02020603050405020304" pitchFamily="18" charset="0"/>
              </a:rPr>
              <a:t>Основные показатели крупных промышленных предприятий за </a:t>
            </a:r>
            <a:r>
              <a:rPr lang="ru-RU" sz="1600" dirty="0" smtClean="0">
                <a:latin typeface="Times New Roman" panose="02020603050405020304" pitchFamily="18" charset="0"/>
                <a:cs typeface="Times New Roman" panose="02020603050405020304" pitchFamily="18" charset="0"/>
              </a:rPr>
              <a:t>2019 </a:t>
            </a:r>
            <a:r>
              <a:rPr lang="ru-RU" sz="1600" dirty="0">
                <a:latin typeface="Times New Roman" panose="02020603050405020304" pitchFamily="18" charset="0"/>
                <a:cs typeface="Times New Roman" panose="02020603050405020304" pitchFamily="18" charset="0"/>
              </a:rPr>
              <a:t>год</a:t>
            </a:r>
          </a:p>
        </p:txBody>
      </p:sp>
      <p:pic>
        <p:nvPicPr>
          <p:cNvPr id="3" name="Picture 3">
            <a:extLst>
              <a:ext uri="{FF2B5EF4-FFF2-40B4-BE49-F238E27FC236}">
                <a16:creationId xmlns="" xmlns:a16="http://schemas.microsoft.com/office/drawing/2014/main" id="{6C08E0A8-512E-427B-AF1F-BB34C39D3B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6515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0" y="3381010"/>
            <a:ext cx="4644009" cy="2612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омер слайда 3"/>
          <p:cNvSpPr>
            <a:spLocks noGrp="1"/>
          </p:cNvSpPr>
          <p:nvPr>
            <p:ph type="sldNum" sz="quarter" idx="12"/>
          </p:nvPr>
        </p:nvSpPr>
        <p:spPr>
          <a:xfrm>
            <a:off x="7000056" y="14436"/>
            <a:ext cx="2133600" cy="365125"/>
          </a:xfrm>
        </p:spPr>
        <p:txBody>
          <a:bodyPr/>
          <a:lstStyle/>
          <a:p>
            <a:fld id="{434A3D7E-C280-4DCD-A7E1-93BBC7758E8E}" type="slidenum">
              <a:rPr lang="ru-RU" smtClean="0">
                <a:solidFill>
                  <a:schemeClr val="tx1"/>
                </a:solidFill>
              </a:rPr>
              <a:t>13</a:t>
            </a:fld>
            <a:endParaRPr lang="ru-RU">
              <a:solidFill>
                <a:schemeClr val="tx1"/>
              </a:solidFill>
            </a:endParaRPr>
          </a:p>
        </p:txBody>
      </p:sp>
    </p:spTree>
    <p:extLst>
      <p:ext uri="{BB962C8B-B14F-4D97-AF65-F5344CB8AC3E}">
        <p14:creationId xmlns:p14="http://schemas.microsoft.com/office/powerpoint/2010/main" val="4290598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6D23EA7F-0803-4E2F-9B1F-5CF35DD9B9C6}"/>
              </a:ext>
            </a:extLst>
          </p:cNvPr>
          <p:cNvSpPr txBox="1"/>
          <p:nvPr/>
        </p:nvSpPr>
        <p:spPr>
          <a:xfrm>
            <a:off x="0" y="0"/>
            <a:ext cx="9144000" cy="830263"/>
          </a:xfrm>
          <a:prstGeom prst="rect">
            <a:avLst/>
          </a:prstGeom>
          <a:solidFill>
            <a:schemeClr val="bg2">
              <a:lumMod val="90000"/>
            </a:schemeClr>
          </a:solidFill>
          <a:ln>
            <a:noFill/>
          </a:ln>
        </p:spPr>
        <p:txBody>
          <a:bodyPr>
            <a:spAutoFit/>
          </a:bodyPr>
          <a:lstStyle/>
          <a:p>
            <a:pPr algn="ctr">
              <a:defRPr/>
            </a:pPr>
            <a:r>
              <a:rPr lang="ru-RU" sz="1600" b="1" dirty="0">
                <a:latin typeface="+mj-lt"/>
              </a:rPr>
              <a:t>    </a:t>
            </a:r>
            <a:r>
              <a:rPr lang="ru-RU" sz="1600" dirty="0">
                <a:latin typeface="Times New Roman" panose="02020603050405020304" pitchFamily="18" charset="0"/>
                <a:cs typeface="Times New Roman" panose="02020603050405020304" pitchFamily="18" charset="0"/>
              </a:rPr>
              <a:t>Основные направления бюджетной политики муниципального                                                                                                        района Мелеузовский район Республики Башкортостан на </a:t>
            </a:r>
            <a:r>
              <a:rPr lang="ru-RU" sz="1600" dirty="0" smtClean="0">
                <a:latin typeface="Times New Roman" panose="02020603050405020304" pitchFamily="18" charset="0"/>
                <a:cs typeface="Times New Roman" panose="02020603050405020304" pitchFamily="18" charset="0"/>
              </a:rPr>
              <a:t>2019 </a:t>
            </a:r>
            <a:r>
              <a:rPr lang="ru-RU" sz="1600" dirty="0">
                <a:latin typeface="Times New Roman" panose="02020603050405020304" pitchFamily="18" charset="0"/>
                <a:cs typeface="Times New Roman" panose="02020603050405020304" pitchFamily="18" charset="0"/>
              </a:rPr>
              <a:t>год и                                                          на плановый период </a:t>
            </a:r>
            <a:r>
              <a:rPr lang="ru-RU" sz="1600" dirty="0" smtClean="0">
                <a:latin typeface="Times New Roman" panose="02020603050405020304" pitchFamily="18" charset="0"/>
                <a:cs typeface="Times New Roman" panose="02020603050405020304" pitchFamily="18" charset="0"/>
              </a:rPr>
              <a:t>2020 </a:t>
            </a:r>
            <a:r>
              <a:rPr lang="ru-RU" sz="1600" dirty="0">
                <a:latin typeface="Times New Roman" panose="02020603050405020304" pitchFamily="18" charset="0"/>
                <a:cs typeface="Times New Roman" panose="02020603050405020304" pitchFamily="18" charset="0"/>
              </a:rPr>
              <a:t>и </a:t>
            </a:r>
            <a:r>
              <a:rPr lang="ru-RU" sz="1600" dirty="0" smtClean="0">
                <a:latin typeface="Times New Roman" panose="02020603050405020304" pitchFamily="18" charset="0"/>
                <a:cs typeface="Times New Roman" panose="02020603050405020304" pitchFamily="18" charset="0"/>
              </a:rPr>
              <a:t>2021 </a:t>
            </a:r>
            <a:r>
              <a:rPr lang="ru-RU" sz="1600" dirty="0">
                <a:latin typeface="Times New Roman" panose="02020603050405020304" pitchFamily="18" charset="0"/>
                <a:cs typeface="Times New Roman" panose="02020603050405020304" pitchFamily="18" charset="0"/>
              </a:rPr>
              <a:t>годов</a:t>
            </a:r>
          </a:p>
        </p:txBody>
      </p:sp>
      <p:pic>
        <p:nvPicPr>
          <p:cNvPr id="34819" name="Picture 3">
            <a:extLst>
              <a:ext uri="{FF2B5EF4-FFF2-40B4-BE49-F238E27FC236}">
                <a16:creationId xmlns="" xmlns:a16="http://schemas.microsoft.com/office/drawing/2014/main" id="{A3A4C220-92CF-42D7-8171-57EAA904E0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23019"/>
            <a:ext cx="7048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 xmlns:a16="http://schemas.microsoft.com/office/drawing/2014/main" id="{EB27C0A0-18B7-456D-964E-ABEEC9D9651E}"/>
              </a:ext>
            </a:extLst>
          </p:cNvPr>
          <p:cNvSpPr txBox="1"/>
          <p:nvPr/>
        </p:nvSpPr>
        <p:spPr>
          <a:xfrm>
            <a:off x="0" y="0"/>
            <a:ext cx="193675" cy="701675"/>
          </a:xfrm>
          <a:prstGeom prst="rect">
            <a:avLst/>
          </a:prstGeom>
          <a:noFill/>
          <a:ln>
            <a:solidFill>
              <a:schemeClr val="bg2">
                <a:lumMod val="90000"/>
              </a:schemeClr>
            </a:solidFill>
          </a:ln>
        </p:spPr>
        <p:txBody>
          <a:bodyPr>
            <a:spAutoFit/>
          </a:bodyPr>
          <a:lstStyle/>
          <a:p>
            <a:pPr>
              <a:defRPr/>
            </a:pPr>
            <a:endParaRPr lang="ru-RU" dirty="0"/>
          </a:p>
        </p:txBody>
      </p:sp>
      <p:sp>
        <p:nvSpPr>
          <p:cNvPr id="34821" name="Прямоугольник 7">
            <a:extLst>
              <a:ext uri="{FF2B5EF4-FFF2-40B4-BE49-F238E27FC236}">
                <a16:creationId xmlns="" xmlns:a16="http://schemas.microsoft.com/office/drawing/2014/main" id="{A382ADEC-C550-4B00-8D2B-8882A26132BF}"/>
              </a:ext>
            </a:extLst>
          </p:cNvPr>
          <p:cNvSpPr>
            <a:spLocks noChangeArrowheads="1"/>
          </p:cNvSpPr>
          <p:nvPr/>
        </p:nvSpPr>
        <p:spPr bwMode="auto">
          <a:xfrm>
            <a:off x="193675" y="959598"/>
            <a:ext cx="8770938"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39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ru-RU" sz="1000" dirty="0">
                <a:latin typeface="Times New Roman" panose="02020603050405020304" pitchFamily="18" charset="0"/>
                <a:cs typeface="Times New Roman" panose="02020603050405020304" pitchFamily="18" charset="0"/>
              </a:rPr>
              <a:t>Основные направления бюджетной политики муниципального района Мелеузовский район Республики Башкортостан на </a:t>
            </a:r>
            <a:r>
              <a:rPr lang="ru-RU" sz="1000" dirty="0" smtClean="0">
                <a:latin typeface="Times New Roman" panose="02020603050405020304" pitchFamily="18" charset="0"/>
                <a:cs typeface="Times New Roman" panose="02020603050405020304" pitchFamily="18" charset="0"/>
              </a:rPr>
              <a:t>2019 </a:t>
            </a:r>
            <a:r>
              <a:rPr lang="ru-RU" sz="1000" dirty="0">
                <a:latin typeface="Times New Roman" panose="02020603050405020304" pitchFamily="18" charset="0"/>
                <a:cs typeface="Times New Roman" panose="02020603050405020304" pitchFamily="18" charset="0"/>
              </a:rPr>
              <a:t>год и на плановый период </a:t>
            </a:r>
            <a:r>
              <a:rPr lang="ru-RU" sz="1000" dirty="0" smtClean="0">
                <a:latin typeface="Times New Roman" panose="02020603050405020304" pitchFamily="18" charset="0"/>
                <a:cs typeface="Times New Roman" panose="02020603050405020304" pitchFamily="18" charset="0"/>
              </a:rPr>
              <a:t>2020 </a:t>
            </a:r>
            <a:r>
              <a:rPr lang="ru-RU" sz="1000" dirty="0">
                <a:latin typeface="Times New Roman" panose="02020603050405020304" pitchFamily="18" charset="0"/>
                <a:cs typeface="Times New Roman" panose="02020603050405020304" pitchFamily="18" charset="0"/>
              </a:rPr>
              <a:t>и </a:t>
            </a:r>
            <a:r>
              <a:rPr lang="ru-RU" sz="1000" dirty="0" smtClean="0">
                <a:latin typeface="Times New Roman" panose="02020603050405020304" pitchFamily="18" charset="0"/>
                <a:cs typeface="Times New Roman" panose="02020603050405020304" pitchFamily="18" charset="0"/>
              </a:rPr>
              <a:t>2021 </a:t>
            </a:r>
            <a:r>
              <a:rPr lang="ru-RU" sz="1000" dirty="0">
                <a:latin typeface="Times New Roman" panose="02020603050405020304" pitchFamily="18" charset="0"/>
                <a:cs typeface="Times New Roman" panose="02020603050405020304" pitchFamily="18" charset="0"/>
              </a:rPr>
              <a:t>годов (далее - Основные направления бюджетной политики) разработаны в соответствии с проектом Основных направлений бюджетной политики Республики Башкортостан на </a:t>
            </a:r>
            <a:r>
              <a:rPr lang="ru-RU" sz="1000" dirty="0" smtClean="0">
                <a:latin typeface="Times New Roman" panose="02020603050405020304" pitchFamily="18" charset="0"/>
                <a:cs typeface="Times New Roman" panose="02020603050405020304" pitchFamily="18" charset="0"/>
              </a:rPr>
              <a:t>2019 </a:t>
            </a:r>
            <a:r>
              <a:rPr lang="ru-RU" sz="1000" dirty="0">
                <a:latin typeface="Times New Roman" panose="02020603050405020304" pitchFamily="18" charset="0"/>
                <a:cs typeface="Times New Roman" panose="02020603050405020304" pitchFamily="18" charset="0"/>
              </a:rPr>
              <a:t>год и на плановый период </a:t>
            </a:r>
            <a:r>
              <a:rPr lang="ru-RU" sz="1000" dirty="0" smtClean="0">
                <a:latin typeface="Times New Roman" panose="02020603050405020304" pitchFamily="18" charset="0"/>
                <a:cs typeface="Times New Roman" panose="02020603050405020304" pitchFamily="18" charset="0"/>
              </a:rPr>
              <a:t>2020 </a:t>
            </a:r>
            <a:r>
              <a:rPr lang="ru-RU" sz="1000" dirty="0">
                <a:latin typeface="Times New Roman" panose="02020603050405020304" pitchFamily="18" charset="0"/>
                <a:cs typeface="Times New Roman" panose="02020603050405020304" pitchFamily="18" charset="0"/>
              </a:rPr>
              <a:t>и </a:t>
            </a:r>
            <a:r>
              <a:rPr lang="ru-RU" sz="1000" dirty="0" smtClean="0">
                <a:latin typeface="Times New Roman" panose="02020603050405020304" pitchFamily="18" charset="0"/>
                <a:cs typeface="Times New Roman" panose="02020603050405020304" pitchFamily="18" charset="0"/>
              </a:rPr>
              <a:t>2021 </a:t>
            </a:r>
            <a:r>
              <a:rPr lang="ru-RU" sz="1000" dirty="0">
                <a:latin typeface="Times New Roman" panose="02020603050405020304" pitchFamily="18" charset="0"/>
                <a:cs typeface="Times New Roman" panose="02020603050405020304" pitchFamily="18" charset="0"/>
              </a:rPr>
              <a:t>годов, муниципальной программой «Управление муниципальными финансами и муниципальным долгом муниципального района Мелеузовский район Республики Башкортостан», утвержденной постановлением главы Администрации муниципального района Мелеузовский район Республики Башкортостан от 17 декабря 2015 года № 2336 (с последующими изменениями)</a:t>
            </a:r>
          </a:p>
          <a:p>
            <a:pPr algn="just"/>
            <a:r>
              <a:rPr lang="ru-RU" sz="1000" dirty="0">
                <a:latin typeface="Times New Roman" panose="02020603050405020304" pitchFamily="18" charset="0"/>
                <a:cs typeface="Times New Roman" panose="02020603050405020304" pitchFamily="18" charset="0"/>
              </a:rPr>
              <a:t>При формировании Основных направлений бюджетной политики учтены положения бюджетного и налогового законодательства Российской Федерации и Республики Башкортостан, нормативных правовых актов муниципального района </a:t>
            </a:r>
            <a:r>
              <a:rPr lang="ru-RU" sz="1000" dirty="0" err="1">
                <a:latin typeface="Times New Roman" panose="02020603050405020304" pitchFamily="18" charset="0"/>
                <a:cs typeface="Times New Roman" panose="02020603050405020304" pitchFamily="18" charset="0"/>
              </a:rPr>
              <a:t>Мелеузовский</a:t>
            </a:r>
            <a:r>
              <a:rPr lang="ru-RU" sz="1000" dirty="0">
                <a:latin typeface="Times New Roman" panose="02020603050405020304" pitchFamily="18" charset="0"/>
                <a:cs typeface="Times New Roman" panose="02020603050405020304" pitchFamily="18" charset="0"/>
              </a:rPr>
              <a:t> район Республики Башкортостан, итоги реализации бюджетной политики в предыдущие периоды.</a:t>
            </a:r>
          </a:p>
          <a:p>
            <a:pPr algn="just"/>
            <a:r>
              <a:rPr lang="ru-RU" sz="1000" b="1" dirty="0">
                <a:latin typeface="Times New Roman" panose="02020603050405020304" pitchFamily="18" charset="0"/>
                <a:cs typeface="Times New Roman" panose="02020603050405020304" pitchFamily="18" charset="0"/>
              </a:rPr>
              <a:t>Приоритеты бюджетной политики </a:t>
            </a:r>
            <a:r>
              <a:rPr lang="ru-RU" sz="1000" dirty="0">
                <a:latin typeface="Times New Roman" panose="02020603050405020304" pitchFamily="18" charset="0"/>
                <a:cs typeface="Times New Roman" panose="02020603050405020304" pitchFamily="18" charset="0"/>
              </a:rPr>
              <a:t>муниципального района </a:t>
            </a:r>
            <a:r>
              <a:rPr lang="ru-RU" sz="1000" b="1" dirty="0" err="1">
                <a:latin typeface="Times New Roman" panose="02020603050405020304" pitchFamily="18" charset="0"/>
                <a:cs typeface="Times New Roman" panose="02020603050405020304" pitchFamily="18" charset="0"/>
              </a:rPr>
              <a:t>Мелеузовский</a:t>
            </a:r>
            <a:r>
              <a:rPr lang="ru-RU" sz="1000" b="1" dirty="0">
                <a:latin typeface="Times New Roman" panose="02020603050405020304" pitchFamily="18" charset="0"/>
                <a:cs typeface="Times New Roman" panose="02020603050405020304" pitchFamily="18" charset="0"/>
              </a:rPr>
              <a:t> район Республики Башкортостан в </a:t>
            </a:r>
            <a:r>
              <a:rPr lang="ru-RU" sz="1000" b="1" dirty="0" smtClean="0">
                <a:latin typeface="Times New Roman" panose="02020603050405020304" pitchFamily="18" charset="0"/>
                <a:cs typeface="Times New Roman" panose="02020603050405020304" pitchFamily="18" charset="0"/>
              </a:rPr>
              <a:t>2019 </a:t>
            </a:r>
            <a:r>
              <a:rPr lang="ru-RU" sz="1000" b="1" dirty="0">
                <a:latin typeface="Times New Roman" panose="02020603050405020304" pitchFamily="18" charset="0"/>
                <a:cs typeface="Times New Roman" panose="02020603050405020304" pitchFamily="18" charset="0"/>
              </a:rPr>
              <a:t>году </a:t>
            </a:r>
            <a:r>
              <a:rPr lang="ru-RU" sz="1000" dirty="0">
                <a:latin typeface="Times New Roman" panose="02020603050405020304" pitchFamily="18" charset="0"/>
                <a:cs typeface="Times New Roman" panose="02020603050405020304" pitchFamily="18" charset="0"/>
              </a:rPr>
              <a:t>направлены на достижение наилучших значений темпов наращивания собственного экономического (налогового) потенциала района среди муниципальных образований Республики Башкортостан при обеспечении равных условий налогообложения доходов и имущества населения, сохранение макроэкономической стабильности и сбалансированности местных бюджетов в условиях сохранения бюджетных ограничений. Работа по наращиванию доходного потенциала продолжена в рамках Комплексного плана мероприятий по увеличению поступлений налоговых и неналоговых доходов консолидированного бюджета республики до 2020 года и предусматривает реализацию решений, принятых на федеральном уровне. Сохранена преемственность целей и задач, определенных прошедшим бюджетным циклом и направленных на достижение стратегических ориентиров социально-экономического развития района, охватывающих ключевые сферы жизни населения, создание условий для мобилизации внутренних резервов, повышение бюджетной эффективности муниципального управления.</a:t>
            </a:r>
          </a:p>
          <a:p>
            <a:pPr algn="just"/>
            <a:r>
              <a:rPr lang="ru-RU" sz="1000" dirty="0">
                <a:latin typeface="Times New Roman" panose="02020603050405020304" pitchFamily="18" charset="0"/>
                <a:cs typeface="Times New Roman" panose="02020603050405020304" pitchFamily="18" charset="0"/>
              </a:rPr>
              <a:t>В целях обеспечения комплексного подхода к управлению бюджетной устойчивостью и поддержания сбалансированности консолидированного бюджета района в долгосрочной перспективе сформирован и утвержден постановлением главы Администрации муниципального района </a:t>
            </a:r>
            <a:r>
              <a:rPr lang="ru-RU" sz="1000" dirty="0" err="1">
                <a:latin typeface="Times New Roman" panose="02020603050405020304" pitchFamily="18" charset="0"/>
                <a:cs typeface="Times New Roman" panose="02020603050405020304" pitchFamily="18" charset="0"/>
              </a:rPr>
              <a:t>Мелеузовский</a:t>
            </a:r>
            <a:r>
              <a:rPr lang="ru-RU" sz="1000" dirty="0">
                <a:latin typeface="Times New Roman" panose="02020603050405020304" pitchFamily="18" charset="0"/>
                <a:cs typeface="Times New Roman" panose="02020603050405020304" pitchFamily="18" charset="0"/>
              </a:rPr>
              <a:t> район Республики Башкортостан от 17 апреля 2017 года № 569 бюджетный прогноз муниципального района </a:t>
            </a:r>
            <a:r>
              <a:rPr lang="ru-RU" sz="1000" dirty="0" err="1">
                <a:latin typeface="Times New Roman" panose="02020603050405020304" pitchFamily="18" charset="0"/>
                <a:cs typeface="Times New Roman" panose="02020603050405020304" pitchFamily="18" charset="0"/>
              </a:rPr>
              <a:t>Мелеузовский</a:t>
            </a:r>
            <a:r>
              <a:rPr lang="ru-RU" sz="1000" dirty="0">
                <a:latin typeface="Times New Roman" panose="02020603050405020304" pitchFamily="18" charset="0"/>
                <a:cs typeface="Times New Roman" panose="02020603050405020304" pitchFamily="18" charset="0"/>
              </a:rPr>
              <a:t> район Республики Башкортостан на период до 2030 года. Бюджетный прогноз был разработан на основе утвержденных показателей прогноза экономического развития района. По мере корректировки прогноза экономического развития на долгосрочный период параметры бюджетного прогноза будут уточняться.</a:t>
            </a:r>
          </a:p>
          <a:p>
            <a:pPr algn="just"/>
            <a:r>
              <a:rPr lang="ru-RU" sz="1000" b="1" dirty="0">
                <a:latin typeface="Times New Roman" panose="02020603050405020304" pitchFamily="18" charset="0"/>
                <a:cs typeface="Times New Roman" panose="02020603050405020304" pitchFamily="18" charset="0"/>
              </a:rPr>
              <a:t>Особенности формирования расходной части консолидированного бюджета муниципального района </a:t>
            </a:r>
            <a:r>
              <a:rPr lang="ru-RU" sz="1000" b="1" dirty="0" err="1">
                <a:latin typeface="Times New Roman" panose="02020603050405020304" pitchFamily="18" charset="0"/>
                <a:cs typeface="Times New Roman" panose="02020603050405020304" pitchFamily="18" charset="0"/>
              </a:rPr>
              <a:t>Мелеузовский</a:t>
            </a:r>
            <a:r>
              <a:rPr lang="ru-RU" sz="1000" b="1" dirty="0">
                <a:latin typeface="Times New Roman" panose="02020603050405020304" pitchFamily="18" charset="0"/>
                <a:cs typeface="Times New Roman" panose="02020603050405020304" pitchFamily="18" charset="0"/>
              </a:rPr>
              <a:t> район Республики Башкортостан в </a:t>
            </a:r>
            <a:r>
              <a:rPr lang="ru-RU" sz="1000" b="1" dirty="0" smtClean="0">
                <a:latin typeface="Times New Roman" panose="02020603050405020304" pitchFamily="18" charset="0"/>
                <a:cs typeface="Times New Roman" panose="02020603050405020304" pitchFamily="18" charset="0"/>
              </a:rPr>
              <a:t>2019 </a:t>
            </a:r>
            <a:r>
              <a:rPr lang="ru-RU" sz="1000" b="1" dirty="0">
                <a:latin typeface="Times New Roman" panose="02020603050405020304" pitchFamily="18" charset="0"/>
                <a:cs typeface="Times New Roman" panose="02020603050405020304" pitchFamily="18" charset="0"/>
              </a:rPr>
              <a:t>году и на период до </a:t>
            </a:r>
            <a:r>
              <a:rPr lang="ru-RU" sz="1000" b="1" dirty="0" smtClean="0">
                <a:latin typeface="Times New Roman" panose="02020603050405020304" pitchFamily="18" charset="0"/>
                <a:cs typeface="Times New Roman" panose="02020603050405020304" pitchFamily="18" charset="0"/>
              </a:rPr>
              <a:t>2021 </a:t>
            </a:r>
            <a:r>
              <a:rPr lang="ru-RU" sz="1000" b="1" dirty="0">
                <a:latin typeface="Times New Roman" panose="02020603050405020304" pitchFamily="18" charset="0"/>
                <a:cs typeface="Times New Roman" panose="02020603050405020304" pitchFamily="18" charset="0"/>
              </a:rPr>
              <a:t>года </a:t>
            </a:r>
            <a:r>
              <a:rPr lang="ru-RU" sz="1000" dirty="0">
                <a:latin typeface="Times New Roman" panose="02020603050405020304" pitchFamily="18" charset="0"/>
                <a:cs typeface="Times New Roman" panose="02020603050405020304" pitchFamily="18" charset="0"/>
              </a:rPr>
              <a:t>обусловлены необходимостью реализации следующих подходов:</a:t>
            </a:r>
            <a:endParaRPr lang="ru-RU" sz="1000" b="1" dirty="0">
              <a:latin typeface="Times New Roman" panose="02020603050405020304" pitchFamily="18" charset="0"/>
              <a:cs typeface="Times New Roman" panose="02020603050405020304" pitchFamily="18" charset="0"/>
            </a:endParaRPr>
          </a:p>
          <a:p>
            <a:pPr algn="just"/>
            <a:r>
              <a:rPr lang="ru-RU" sz="1000" dirty="0">
                <a:latin typeface="Times New Roman" panose="02020603050405020304" pitchFamily="18" charset="0"/>
                <a:cs typeface="Times New Roman" panose="02020603050405020304" pitchFamily="18" charset="0"/>
              </a:rPr>
              <a:t>обеспечение повышения уровня оплаты труда работников учреждений культуры, специалистов в сфере образования, культуры, предусмотренного указами Президента Российской Федерации от 7 мая 2012 года, в соответствии с целевыми показателями, установленными в скорректированных планах мероприятий («дорожных картах») изменений в отраслях социальной сферы, направленных на повышение их эффективности, с учетом средств, получаемых от приносящей доход деятельности, за счет сокращения неэффективных расходов, оптимизационных мер и реструктуризации сети подведомственных учреждений;</a:t>
            </a:r>
          </a:p>
          <a:p>
            <a:pPr algn="just"/>
            <a:r>
              <a:rPr lang="ru-RU" sz="1000" dirty="0">
                <a:latin typeface="Times New Roman" panose="02020603050405020304" pitchFamily="18" charset="0"/>
                <a:cs typeface="Times New Roman" panose="02020603050405020304" pitchFamily="18" charset="0"/>
              </a:rPr>
              <a:t>формирование структур учреждений бюджетной сферы с учетом реализации Плана мероприятий по созданию условий для формирования негосударственной сферы услуг по обеспечению муниципальных учреждений муниципального района </a:t>
            </a:r>
            <a:r>
              <a:rPr lang="ru-RU" sz="1000" dirty="0" err="1">
                <a:latin typeface="Times New Roman" panose="02020603050405020304" pitchFamily="18" charset="0"/>
                <a:cs typeface="Times New Roman" panose="02020603050405020304" pitchFamily="18" charset="0"/>
              </a:rPr>
              <a:t>Мелеузовский</a:t>
            </a:r>
            <a:r>
              <a:rPr lang="ru-RU" sz="1000" dirty="0">
                <a:latin typeface="Times New Roman" panose="02020603050405020304" pitchFamily="18" charset="0"/>
                <a:cs typeface="Times New Roman" panose="02020603050405020304" pitchFamily="18" charset="0"/>
              </a:rPr>
              <a:t> район Республики Башкортостан услугами по сопровождению основной деятельности;</a:t>
            </a:r>
          </a:p>
          <a:p>
            <a:pPr algn="just"/>
            <a:r>
              <a:rPr lang="ru-RU" sz="1000" dirty="0">
                <a:latin typeface="Times New Roman" panose="02020603050405020304" pitchFamily="18" charset="0"/>
                <a:cs typeface="Times New Roman" panose="02020603050405020304" pitchFamily="18" charset="0"/>
              </a:rPr>
              <a:t>обеспечение соблюдения параметров перечней государственных и муниципальных услуг и работ при организации финансового обеспечения муниципальных учреждений района;</a:t>
            </a:r>
          </a:p>
          <a:p>
            <a:pPr algn="just"/>
            <a:endParaRPr lang="ru-RU" altLang="ru-RU" sz="1000"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a:xfrm>
            <a:off x="7010400" y="-15167"/>
            <a:ext cx="2133600" cy="365125"/>
          </a:xfrm>
        </p:spPr>
        <p:txBody>
          <a:bodyPr/>
          <a:lstStyle/>
          <a:p>
            <a:fld id="{434A3D7E-C280-4DCD-A7E1-93BBC7758E8E}" type="slidenum">
              <a:rPr lang="ru-RU" smtClean="0">
                <a:solidFill>
                  <a:schemeClr val="tx1"/>
                </a:solidFill>
              </a:rPr>
              <a:t>14</a:t>
            </a:fld>
            <a:endParaRPr lang="ru-RU"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6B8F58F1-1478-4630-AE52-6E550FC1531C}"/>
              </a:ext>
            </a:extLst>
          </p:cNvPr>
          <p:cNvSpPr txBox="1"/>
          <p:nvPr/>
        </p:nvSpPr>
        <p:spPr>
          <a:xfrm>
            <a:off x="0" y="0"/>
            <a:ext cx="9144000" cy="830263"/>
          </a:xfrm>
          <a:prstGeom prst="rect">
            <a:avLst/>
          </a:prstGeom>
          <a:solidFill>
            <a:schemeClr val="bg2">
              <a:lumMod val="90000"/>
            </a:schemeClr>
          </a:solidFill>
          <a:ln>
            <a:noFill/>
          </a:ln>
        </p:spPr>
        <p:txBody>
          <a:bodyPr>
            <a:spAutoFit/>
          </a:bodyPr>
          <a:lstStyle/>
          <a:p>
            <a:pPr algn="ctr">
              <a:defRPr/>
            </a:pPr>
            <a:r>
              <a:rPr lang="ru-RU" sz="1600" b="1" dirty="0">
                <a:latin typeface="+mj-lt"/>
              </a:rPr>
              <a:t>    </a:t>
            </a:r>
            <a:r>
              <a:rPr lang="ru-RU" sz="1600" dirty="0">
                <a:latin typeface="Times New Roman" panose="02020603050405020304" pitchFamily="18" charset="0"/>
                <a:cs typeface="Times New Roman" panose="02020603050405020304" pitchFamily="18" charset="0"/>
              </a:rPr>
              <a:t>Основные направления бюджетной политики муниципального                                                                                                        района Мелеузовский район Республики Башкортостан на </a:t>
            </a:r>
            <a:r>
              <a:rPr lang="ru-RU" sz="1600" dirty="0" smtClean="0">
                <a:latin typeface="Times New Roman" panose="02020603050405020304" pitchFamily="18" charset="0"/>
                <a:cs typeface="Times New Roman" panose="02020603050405020304" pitchFamily="18" charset="0"/>
              </a:rPr>
              <a:t>2019 </a:t>
            </a:r>
            <a:r>
              <a:rPr lang="ru-RU" sz="1600" dirty="0">
                <a:latin typeface="Times New Roman" panose="02020603050405020304" pitchFamily="18" charset="0"/>
                <a:cs typeface="Times New Roman" panose="02020603050405020304" pitchFamily="18" charset="0"/>
              </a:rPr>
              <a:t>год и                                                          на плановый период </a:t>
            </a:r>
            <a:r>
              <a:rPr lang="ru-RU" sz="1600" dirty="0" smtClean="0">
                <a:latin typeface="Times New Roman" panose="02020603050405020304" pitchFamily="18" charset="0"/>
                <a:cs typeface="Times New Roman" panose="02020603050405020304" pitchFamily="18" charset="0"/>
              </a:rPr>
              <a:t>2020 </a:t>
            </a:r>
            <a:r>
              <a:rPr lang="ru-RU" sz="1600" dirty="0">
                <a:latin typeface="Times New Roman" panose="02020603050405020304" pitchFamily="18" charset="0"/>
                <a:cs typeface="Times New Roman" panose="02020603050405020304" pitchFamily="18" charset="0"/>
              </a:rPr>
              <a:t>и </a:t>
            </a:r>
            <a:r>
              <a:rPr lang="ru-RU" sz="1600" dirty="0" smtClean="0">
                <a:latin typeface="Times New Roman" panose="02020603050405020304" pitchFamily="18" charset="0"/>
                <a:cs typeface="Times New Roman" panose="02020603050405020304" pitchFamily="18" charset="0"/>
              </a:rPr>
              <a:t>2021 </a:t>
            </a:r>
            <a:r>
              <a:rPr lang="ru-RU" sz="1600" dirty="0">
                <a:latin typeface="Times New Roman" panose="02020603050405020304" pitchFamily="18" charset="0"/>
                <a:cs typeface="Times New Roman" panose="02020603050405020304" pitchFamily="18" charset="0"/>
              </a:rPr>
              <a:t>годов</a:t>
            </a:r>
          </a:p>
        </p:txBody>
      </p:sp>
      <p:pic>
        <p:nvPicPr>
          <p:cNvPr id="35843" name="Picture 3">
            <a:extLst>
              <a:ext uri="{FF2B5EF4-FFF2-40B4-BE49-F238E27FC236}">
                <a16:creationId xmlns="" xmlns:a16="http://schemas.microsoft.com/office/drawing/2014/main" id="{8F670B3F-14E9-479E-8097-0842353C93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48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 xmlns:a16="http://schemas.microsoft.com/office/drawing/2014/main" id="{6944BBCE-43C7-43E0-80EB-C9A5685CB848}"/>
              </a:ext>
            </a:extLst>
          </p:cNvPr>
          <p:cNvSpPr txBox="1"/>
          <p:nvPr/>
        </p:nvSpPr>
        <p:spPr>
          <a:xfrm>
            <a:off x="0" y="0"/>
            <a:ext cx="193675" cy="701675"/>
          </a:xfrm>
          <a:prstGeom prst="rect">
            <a:avLst/>
          </a:prstGeom>
          <a:noFill/>
          <a:ln>
            <a:solidFill>
              <a:schemeClr val="bg2">
                <a:lumMod val="90000"/>
              </a:schemeClr>
            </a:solidFill>
          </a:ln>
        </p:spPr>
        <p:txBody>
          <a:bodyPr>
            <a:spAutoFit/>
          </a:bodyPr>
          <a:lstStyle/>
          <a:p>
            <a:pPr>
              <a:defRPr/>
            </a:pPr>
            <a:endParaRPr lang="ru-RU" dirty="0"/>
          </a:p>
        </p:txBody>
      </p:sp>
      <p:sp>
        <p:nvSpPr>
          <p:cNvPr id="35845" name="Прямоугольник 7">
            <a:extLst>
              <a:ext uri="{FF2B5EF4-FFF2-40B4-BE49-F238E27FC236}">
                <a16:creationId xmlns="" xmlns:a16="http://schemas.microsoft.com/office/drawing/2014/main" id="{1C8E0D1C-BDE7-4123-9F86-14EE0B87D148}"/>
              </a:ext>
            </a:extLst>
          </p:cNvPr>
          <p:cNvSpPr>
            <a:spLocks noChangeArrowheads="1"/>
          </p:cNvSpPr>
          <p:nvPr/>
        </p:nvSpPr>
        <p:spPr bwMode="auto">
          <a:xfrm>
            <a:off x="193675" y="981075"/>
            <a:ext cx="8770938"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263">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ru-RU" sz="1000" dirty="0">
                <a:latin typeface="Times New Roman" panose="02020603050405020304" pitchFamily="18" charset="0"/>
                <a:cs typeface="Times New Roman" panose="02020603050405020304" pitchFamily="18" charset="0"/>
              </a:rPr>
              <a:t>повышение эффективности использования муниципального имущества;</a:t>
            </a:r>
          </a:p>
          <a:p>
            <a:pPr algn="just"/>
            <a:r>
              <a:rPr lang="ru-RU" sz="1000" dirty="0">
                <a:latin typeface="Times New Roman" panose="02020603050405020304" pitchFamily="18" charset="0"/>
                <a:cs typeface="Times New Roman" panose="02020603050405020304" pitchFamily="18" charset="0"/>
              </a:rPr>
              <a:t>совершенствование механизмов муниципальной поддержки реального сектора экономики, проведение оценки эффективности предоставления субсидий юридическим лицам;</a:t>
            </a:r>
          </a:p>
          <a:p>
            <a:pPr algn="just"/>
            <a:r>
              <a:rPr lang="ru-RU" sz="1000" dirty="0">
                <a:latin typeface="Times New Roman" panose="02020603050405020304" pitchFamily="18" charset="0"/>
                <a:cs typeface="Times New Roman" panose="02020603050405020304" pitchFamily="18" charset="0"/>
              </a:rPr>
              <a:t>обеспечение в полном объеме исполнения законодательно установленных публично-нормативных и иных социально-значимых обязательств, в том числе по выплате социальных пособий и компенсаций;</a:t>
            </a:r>
          </a:p>
          <a:p>
            <a:pPr algn="just"/>
            <a:r>
              <a:rPr lang="ru-RU" sz="1000" dirty="0">
                <a:latin typeface="Times New Roman" panose="02020603050405020304" pitchFamily="18" charset="0"/>
                <a:cs typeface="Times New Roman" panose="02020603050405020304" pitchFamily="18" charset="0"/>
              </a:rPr>
              <a:t>реализация подпрограммы Республики Башкортостан, направленной на создание новых мест в общеобразовательных организациях в целях организации образовательного процесса в одну смену в соответствии с прогнозируемой потребностью и современными условиями обучения;</a:t>
            </a:r>
          </a:p>
          <a:p>
            <a:pPr algn="just"/>
            <a:r>
              <a:rPr lang="ru-RU" sz="1000" dirty="0">
                <a:latin typeface="Times New Roman" panose="02020603050405020304" pitchFamily="18" charset="0"/>
                <a:cs typeface="Times New Roman" panose="02020603050405020304" pitchFamily="18" charset="0"/>
              </a:rPr>
              <a:t>обеспечение муниципальной поддержки коммунальных организаций, в целях снижения уровня роста тарифов на коммунальные услуги для населения, при условии их постепенного выхода на безубыточную деятельность;</a:t>
            </a:r>
          </a:p>
          <a:p>
            <a:pPr algn="just"/>
            <a:r>
              <a:rPr lang="ru-RU" sz="1000" dirty="0">
                <a:latin typeface="Times New Roman" panose="02020603050405020304" pitchFamily="18" charset="0"/>
                <a:cs typeface="Times New Roman" panose="02020603050405020304" pitchFamily="18" charset="0"/>
              </a:rPr>
              <a:t>обеспечение реализации мероприятий, направленных на строительство жилья экономического класса для граждан, нуждающихся в улучшении жилищных условий и привлечения на данные цели внебюджетных источников финансирования;</a:t>
            </a:r>
          </a:p>
          <a:p>
            <a:pPr algn="just"/>
            <a:r>
              <a:rPr lang="ru-RU" sz="1000" dirty="0">
                <a:latin typeface="Times New Roman" panose="02020603050405020304" pitchFamily="18" charset="0"/>
                <a:cs typeface="Times New Roman" panose="02020603050405020304" pitchFamily="18" charset="0"/>
              </a:rPr>
              <a:t>создание благоприятных условий проживания граждан, обеспечение сохранности жилищного фонда, повышение надежности и эффективности работы коммунальной инфраструктуры;</a:t>
            </a:r>
          </a:p>
          <a:p>
            <a:pPr algn="just"/>
            <a:r>
              <a:rPr lang="ru-RU" sz="1000" dirty="0">
                <a:latin typeface="Times New Roman" panose="02020603050405020304" pitchFamily="18" charset="0"/>
                <a:cs typeface="Times New Roman" panose="02020603050405020304" pitchFamily="18" charset="0"/>
              </a:rPr>
              <a:t>перераспределение и консолидация расходов на муниципальную поддержку сельского хозяйства в целях осуществления приоритетных направлений развития отрасли при условии достижения установленных целевых показателей и индикаторов;</a:t>
            </a:r>
          </a:p>
          <a:p>
            <a:pPr algn="just"/>
            <a:r>
              <a:rPr lang="ru-RU" sz="1000" dirty="0">
                <a:latin typeface="Times New Roman" panose="02020603050405020304" pitchFamily="18" charset="0"/>
                <a:cs typeface="Times New Roman" panose="02020603050405020304" pitchFamily="18" charset="0"/>
              </a:rPr>
              <a:t>включение в Республиканскую адресную инвестиционную программу вновь начинаемых строек с учетом фактической и нормативной обеспеченности населения муниципального района объектами социальной сферы;</a:t>
            </a:r>
          </a:p>
          <a:p>
            <a:pPr algn="just"/>
            <a:r>
              <a:rPr lang="ru-RU" sz="1000" dirty="0">
                <a:latin typeface="Times New Roman" panose="02020603050405020304" pitchFamily="18" charset="0"/>
                <a:cs typeface="Times New Roman" panose="02020603050405020304" pitchFamily="18" charset="0"/>
              </a:rPr>
              <a:t>контроль за достижением органами местного самоуправления целевых значений показателей результативности использования межбюджетных трансфертов;</a:t>
            </a:r>
          </a:p>
          <a:p>
            <a:pPr algn="just"/>
            <a:r>
              <a:rPr lang="ru-RU" sz="1000" dirty="0">
                <a:latin typeface="Times New Roman" panose="02020603050405020304" pitchFamily="18" charset="0"/>
                <a:cs typeface="Times New Roman" panose="02020603050405020304" pitchFamily="18" charset="0"/>
              </a:rPr>
              <a:t>обеспечение развития механизмов инициативного бюджетирования в муниципальном районе </a:t>
            </a:r>
            <a:r>
              <a:rPr lang="ru-RU" sz="1000" dirty="0" err="1">
                <a:latin typeface="Times New Roman" panose="02020603050405020304" pitchFamily="18" charset="0"/>
                <a:cs typeface="Times New Roman" panose="02020603050405020304" pitchFamily="18" charset="0"/>
              </a:rPr>
              <a:t>Мелеузовский</a:t>
            </a:r>
            <a:r>
              <a:rPr lang="ru-RU" sz="1000" dirty="0">
                <a:latin typeface="Times New Roman" panose="02020603050405020304" pitchFamily="18" charset="0"/>
                <a:cs typeface="Times New Roman" panose="02020603050405020304" pitchFamily="18" charset="0"/>
              </a:rPr>
              <a:t> район Республики Башкортостан;</a:t>
            </a:r>
          </a:p>
          <a:p>
            <a:pPr algn="just"/>
            <a:r>
              <a:rPr lang="ru-RU" sz="1000" dirty="0">
                <a:latin typeface="Times New Roman" panose="02020603050405020304" pitchFamily="18" charset="0"/>
                <a:cs typeface="Times New Roman" panose="02020603050405020304" pitchFamily="18" charset="0"/>
              </a:rPr>
              <a:t>систематизация и организация исполнения мероприятий по обеспечению открытости бюджетных данных, организация наполнения и сопровождения портала «Открытый бюджет муниципального района </a:t>
            </a:r>
            <a:r>
              <a:rPr lang="ru-RU" sz="1000" dirty="0" err="1">
                <a:latin typeface="Times New Roman" panose="02020603050405020304" pitchFamily="18" charset="0"/>
                <a:cs typeface="Times New Roman" panose="02020603050405020304" pitchFamily="18" charset="0"/>
              </a:rPr>
              <a:t>Мелеузовский</a:t>
            </a:r>
            <a:r>
              <a:rPr lang="ru-RU" sz="1000" dirty="0">
                <a:latin typeface="Times New Roman" panose="02020603050405020304" pitchFamily="18" charset="0"/>
                <a:cs typeface="Times New Roman" panose="02020603050405020304" pitchFamily="18" charset="0"/>
              </a:rPr>
              <a:t> район Республики Башкортостан», формирование и размещение в открытом доступе «Бюджета для граждан».</a:t>
            </a:r>
          </a:p>
          <a:p>
            <a:pPr algn="just"/>
            <a:r>
              <a:rPr lang="ru-RU" sz="1000" dirty="0">
                <a:latin typeface="Times New Roman" panose="02020603050405020304" pitchFamily="18" charset="0"/>
                <a:cs typeface="Times New Roman" panose="02020603050405020304" pitchFamily="18" charset="0"/>
              </a:rPr>
              <a:t>Бюджетная политика в сфере </a:t>
            </a:r>
            <a:r>
              <a:rPr lang="ru-RU" sz="1000" b="1" dirty="0">
                <a:latin typeface="Times New Roman" panose="02020603050405020304" pitchFamily="18" charset="0"/>
                <a:cs typeface="Times New Roman" panose="02020603050405020304" pitchFamily="18" charset="0"/>
              </a:rPr>
              <a:t>межбюджетных отношений между бюджетом муниципального района и бюджетами поселений муниципального района на период </a:t>
            </a:r>
            <a:r>
              <a:rPr lang="ru-RU" sz="1000" b="1" dirty="0" smtClean="0">
                <a:latin typeface="Times New Roman" panose="02020603050405020304" pitchFamily="18" charset="0"/>
                <a:cs typeface="Times New Roman" panose="02020603050405020304" pitchFamily="18" charset="0"/>
              </a:rPr>
              <a:t>2019-2021 </a:t>
            </a:r>
            <a:r>
              <a:rPr lang="ru-RU" sz="1000" b="1" dirty="0">
                <a:latin typeface="Times New Roman" panose="02020603050405020304" pitchFamily="18" charset="0"/>
                <a:cs typeface="Times New Roman" panose="02020603050405020304" pitchFamily="18" charset="0"/>
              </a:rPr>
              <a:t>годов </a:t>
            </a:r>
            <a:r>
              <a:rPr lang="ru-RU" sz="1000" dirty="0">
                <a:latin typeface="Times New Roman" panose="02020603050405020304" pitchFamily="18" charset="0"/>
                <a:cs typeface="Times New Roman" panose="02020603050405020304" pitchFamily="18" charset="0"/>
              </a:rPr>
              <a:t>будет сосредоточена на решении следующих задач: </a:t>
            </a:r>
          </a:p>
          <a:p>
            <a:pPr algn="just"/>
            <a:r>
              <a:rPr lang="ru-RU" sz="1000" dirty="0">
                <a:latin typeface="Times New Roman" panose="02020603050405020304" pitchFamily="18" charset="0"/>
                <a:cs typeface="Times New Roman" panose="02020603050405020304" pitchFamily="18" charset="0"/>
              </a:rPr>
              <a:t>обеспечение сбалансированности местных бюджетов; </a:t>
            </a:r>
          </a:p>
          <a:p>
            <a:pPr algn="just"/>
            <a:r>
              <a:rPr lang="ru-RU" sz="1000" dirty="0">
                <a:latin typeface="Times New Roman" panose="02020603050405020304" pitchFamily="18" charset="0"/>
                <a:cs typeface="Times New Roman" panose="02020603050405020304" pitchFamily="18" charset="0"/>
              </a:rPr>
              <a:t>создание условий для устойчивого исполнения местных бюджетов; </a:t>
            </a:r>
          </a:p>
          <a:p>
            <a:pPr algn="just"/>
            <a:r>
              <a:rPr lang="ru-RU" sz="1000" dirty="0">
                <a:latin typeface="Times New Roman" panose="02020603050405020304" pitchFamily="18" charset="0"/>
                <a:cs typeface="Times New Roman" panose="02020603050405020304" pitchFamily="18" charset="0"/>
              </a:rPr>
              <a:t>повышение эффективности и результативности предоставления межбюджетных трансфертов, с использованием механизмов контроля за достижением целевых индикаторов и совершенствования нормативной правовой базы, регулирующей межбюджетные отношения.</a:t>
            </a:r>
          </a:p>
          <a:p>
            <a:pPr algn="just"/>
            <a:r>
              <a:rPr lang="ru-RU" sz="1000" dirty="0">
                <a:latin typeface="Times New Roman" panose="02020603050405020304" pitchFamily="18" charset="0"/>
                <a:cs typeface="Times New Roman" panose="02020603050405020304" pitchFamily="18" charset="0"/>
              </a:rPr>
              <a:t>В целях решения поставленных задач планируется:</a:t>
            </a:r>
          </a:p>
          <a:p>
            <a:pPr algn="just"/>
            <a:r>
              <a:rPr lang="ru-RU" sz="1000" dirty="0">
                <a:latin typeface="Times New Roman" panose="02020603050405020304" pitchFamily="18" charset="0"/>
                <a:cs typeface="Times New Roman" panose="02020603050405020304" pitchFamily="18" charset="0"/>
              </a:rPr>
              <a:t>продолжить осуществление мониторинга и оценки качества управления муниципальными финансами муниципальных образований;</a:t>
            </a:r>
          </a:p>
          <a:p>
            <a:pPr algn="just"/>
            <a:r>
              <a:rPr lang="ru-RU" sz="1000" dirty="0">
                <a:latin typeface="Times New Roman" panose="02020603050405020304" pitchFamily="18" charset="0"/>
                <a:cs typeface="Times New Roman" panose="02020603050405020304" pitchFamily="18" charset="0"/>
              </a:rPr>
              <a:t>использовать механизмы поощрения муниципальных образований в целях повышения уровня социально-экономического развития территорий и качества исполнения полномочий местного самоуправления;</a:t>
            </a:r>
          </a:p>
          <a:p>
            <a:pPr algn="just"/>
            <a:r>
              <a:rPr lang="ru-RU" sz="1000" dirty="0">
                <a:latin typeface="Times New Roman" panose="02020603050405020304" pitchFamily="18" charset="0"/>
                <a:cs typeface="Times New Roman" panose="02020603050405020304" pitchFamily="18" charset="0"/>
              </a:rPr>
              <a:t>расширить использование механизмов инициативного бюджетирования.</a:t>
            </a:r>
          </a:p>
        </p:txBody>
      </p:sp>
      <p:sp>
        <p:nvSpPr>
          <p:cNvPr id="2" name="Номер слайда 1"/>
          <p:cNvSpPr>
            <a:spLocks noGrp="1"/>
          </p:cNvSpPr>
          <p:nvPr>
            <p:ph type="sldNum" sz="quarter" idx="12"/>
          </p:nvPr>
        </p:nvSpPr>
        <p:spPr>
          <a:xfrm>
            <a:off x="7010400" y="14436"/>
            <a:ext cx="2133600" cy="365125"/>
          </a:xfrm>
        </p:spPr>
        <p:txBody>
          <a:bodyPr/>
          <a:lstStyle/>
          <a:p>
            <a:fld id="{434A3D7E-C280-4DCD-A7E1-93BBC7758E8E}" type="slidenum">
              <a:rPr lang="ru-RU" smtClean="0">
                <a:solidFill>
                  <a:schemeClr val="tx1"/>
                </a:solidFill>
              </a:rPr>
              <a:t>15</a:t>
            </a:fld>
            <a:endParaRPr lang="ru-RU"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B6B8B2A5-2456-45CF-98FD-45F6ABB01603}"/>
              </a:ext>
            </a:extLst>
          </p:cNvPr>
          <p:cNvSpPr txBox="1"/>
          <p:nvPr/>
        </p:nvSpPr>
        <p:spPr>
          <a:xfrm>
            <a:off x="0" y="0"/>
            <a:ext cx="9144000" cy="830263"/>
          </a:xfrm>
          <a:prstGeom prst="rect">
            <a:avLst/>
          </a:prstGeom>
          <a:solidFill>
            <a:schemeClr val="bg2">
              <a:lumMod val="90000"/>
            </a:schemeClr>
          </a:solidFill>
          <a:ln>
            <a:noFill/>
          </a:ln>
        </p:spPr>
        <p:txBody>
          <a:bodyPr>
            <a:spAutoFit/>
          </a:bodyPr>
          <a:lstStyle/>
          <a:p>
            <a:pPr algn="ctr">
              <a:defRPr/>
            </a:pPr>
            <a:r>
              <a:rPr lang="ru-RU" sz="1600" dirty="0">
                <a:latin typeface="Times New Roman" panose="02020603050405020304" pitchFamily="18" charset="0"/>
                <a:cs typeface="Times New Roman" panose="02020603050405020304" pitchFamily="18" charset="0"/>
              </a:rPr>
              <a:t>    Основные направления налоговой политики муниципального                                                                                                        района Мелеузовский район Республики Башкортостан на </a:t>
            </a:r>
            <a:r>
              <a:rPr lang="ru-RU" sz="1600" dirty="0" smtClean="0">
                <a:latin typeface="Times New Roman" panose="02020603050405020304" pitchFamily="18" charset="0"/>
                <a:cs typeface="Times New Roman" panose="02020603050405020304" pitchFamily="18" charset="0"/>
              </a:rPr>
              <a:t>2019 </a:t>
            </a:r>
            <a:r>
              <a:rPr lang="ru-RU" sz="1600" dirty="0">
                <a:latin typeface="Times New Roman" panose="02020603050405020304" pitchFamily="18" charset="0"/>
                <a:cs typeface="Times New Roman" panose="02020603050405020304" pitchFamily="18" charset="0"/>
              </a:rPr>
              <a:t>год и                                                          на плановый период </a:t>
            </a:r>
            <a:r>
              <a:rPr lang="ru-RU" sz="1600" dirty="0" smtClean="0">
                <a:latin typeface="Times New Roman" panose="02020603050405020304" pitchFamily="18" charset="0"/>
                <a:cs typeface="Times New Roman" panose="02020603050405020304" pitchFamily="18" charset="0"/>
              </a:rPr>
              <a:t>2020 </a:t>
            </a:r>
            <a:r>
              <a:rPr lang="ru-RU" sz="1600" dirty="0">
                <a:latin typeface="Times New Roman" panose="02020603050405020304" pitchFamily="18" charset="0"/>
                <a:cs typeface="Times New Roman" panose="02020603050405020304" pitchFamily="18" charset="0"/>
              </a:rPr>
              <a:t>и </a:t>
            </a:r>
            <a:r>
              <a:rPr lang="ru-RU" sz="1600" dirty="0" smtClean="0">
                <a:latin typeface="Times New Roman" panose="02020603050405020304" pitchFamily="18" charset="0"/>
                <a:cs typeface="Times New Roman" panose="02020603050405020304" pitchFamily="18" charset="0"/>
              </a:rPr>
              <a:t>2021 годов</a:t>
            </a:r>
            <a:endParaRPr lang="ru-RU" sz="1600" dirty="0">
              <a:latin typeface="Times New Roman" panose="02020603050405020304" pitchFamily="18" charset="0"/>
              <a:cs typeface="Times New Roman" panose="02020603050405020304" pitchFamily="18" charset="0"/>
            </a:endParaRPr>
          </a:p>
        </p:txBody>
      </p:sp>
      <p:pic>
        <p:nvPicPr>
          <p:cNvPr id="36867" name="Picture 3">
            <a:extLst>
              <a:ext uri="{FF2B5EF4-FFF2-40B4-BE49-F238E27FC236}">
                <a16:creationId xmlns="" xmlns:a16="http://schemas.microsoft.com/office/drawing/2014/main" id="{C98C543F-89CC-4712-B8A9-373700B810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84" y="0"/>
            <a:ext cx="7048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9" name="Прямоугольник 7">
            <a:extLst>
              <a:ext uri="{FF2B5EF4-FFF2-40B4-BE49-F238E27FC236}">
                <a16:creationId xmlns="" xmlns:a16="http://schemas.microsoft.com/office/drawing/2014/main" id="{F89B921A-7A3F-4389-BE85-84633212A362}"/>
              </a:ext>
            </a:extLst>
          </p:cNvPr>
          <p:cNvSpPr>
            <a:spLocks noChangeArrowheads="1"/>
          </p:cNvSpPr>
          <p:nvPr/>
        </p:nvSpPr>
        <p:spPr bwMode="auto">
          <a:xfrm>
            <a:off x="193675" y="981075"/>
            <a:ext cx="8770938"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ru-RU" sz="1000" dirty="0">
                <a:latin typeface="Times New Roman" panose="02020603050405020304" pitchFamily="18" charset="0"/>
                <a:cs typeface="Times New Roman" panose="02020603050405020304" pitchFamily="18" charset="0"/>
              </a:rPr>
              <a:t>    Основные направления налоговой политики муниципального района </a:t>
            </a:r>
            <a:r>
              <a:rPr lang="ru-RU" sz="1000" dirty="0" err="1">
                <a:latin typeface="Times New Roman" panose="02020603050405020304" pitchFamily="18" charset="0"/>
                <a:cs typeface="Times New Roman" panose="02020603050405020304" pitchFamily="18" charset="0"/>
              </a:rPr>
              <a:t>Мелеузовский</a:t>
            </a:r>
            <a:r>
              <a:rPr lang="ru-RU" sz="1000" dirty="0">
                <a:latin typeface="Times New Roman" panose="02020603050405020304" pitchFamily="18" charset="0"/>
                <a:cs typeface="Times New Roman" panose="02020603050405020304" pitchFamily="18" charset="0"/>
              </a:rPr>
              <a:t> район Республики Башкортостан на </a:t>
            </a:r>
            <a:r>
              <a:rPr lang="ru-RU" sz="1000" dirty="0" smtClean="0">
                <a:latin typeface="Times New Roman" panose="02020603050405020304" pitchFamily="18" charset="0"/>
                <a:cs typeface="Times New Roman" panose="02020603050405020304" pitchFamily="18" charset="0"/>
              </a:rPr>
              <a:t>2019 </a:t>
            </a:r>
            <a:r>
              <a:rPr lang="ru-RU" sz="1000" dirty="0">
                <a:latin typeface="Times New Roman" panose="02020603050405020304" pitchFamily="18" charset="0"/>
                <a:cs typeface="Times New Roman" panose="02020603050405020304" pitchFamily="18" charset="0"/>
              </a:rPr>
              <a:t>год и на плановый период </a:t>
            </a:r>
            <a:r>
              <a:rPr lang="ru-RU" sz="1000" dirty="0" smtClean="0">
                <a:latin typeface="Times New Roman" panose="02020603050405020304" pitchFamily="18" charset="0"/>
                <a:cs typeface="Times New Roman" panose="02020603050405020304" pitchFamily="18" charset="0"/>
              </a:rPr>
              <a:t>2020 </a:t>
            </a:r>
            <a:r>
              <a:rPr lang="ru-RU" sz="1000" dirty="0">
                <a:latin typeface="Times New Roman" panose="02020603050405020304" pitchFamily="18" charset="0"/>
                <a:cs typeface="Times New Roman" panose="02020603050405020304" pitchFamily="18" charset="0"/>
              </a:rPr>
              <a:t>и </a:t>
            </a:r>
            <a:r>
              <a:rPr lang="ru-RU" sz="1000" dirty="0" smtClean="0">
                <a:latin typeface="Times New Roman" panose="02020603050405020304" pitchFamily="18" charset="0"/>
                <a:cs typeface="Times New Roman" panose="02020603050405020304" pitchFamily="18" charset="0"/>
              </a:rPr>
              <a:t>2021 </a:t>
            </a:r>
            <a:r>
              <a:rPr lang="ru-RU" sz="1000" dirty="0">
                <a:latin typeface="Times New Roman" panose="02020603050405020304" pitchFamily="18" charset="0"/>
                <a:cs typeface="Times New Roman" panose="02020603050405020304" pitchFamily="18" charset="0"/>
              </a:rPr>
              <a:t>годов сформированы в соответствии с проектом Основных направлений бюджетной, налоговой и таможенно-тарифной политики Российской Федерации на </a:t>
            </a:r>
            <a:r>
              <a:rPr lang="ru-RU" sz="1000" dirty="0" smtClean="0">
                <a:latin typeface="Times New Roman" panose="02020603050405020304" pitchFamily="18" charset="0"/>
                <a:cs typeface="Times New Roman" panose="02020603050405020304" pitchFamily="18" charset="0"/>
              </a:rPr>
              <a:t>2019 </a:t>
            </a:r>
            <a:r>
              <a:rPr lang="ru-RU" sz="1000" dirty="0">
                <a:latin typeface="Times New Roman" panose="02020603050405020304" pitchFamily="18" charset="0"/>
                <a:cs typeface="Times New Roman" panose="02020603050405020304" pitchFamily="18" charset="0"/>
              </a:rPr>
              <a:t>год и на плановый период </a:t>
            </a:r>
            <a:r>
              <a:rPr lang="ru-RU" sz="1000" dirty="0" smtClean="0">
                <a:latin typeface="Times New Roman" panose="02020603050405020304" pitchFamily="18" charset="0"/>
                <a:cs typeface="Times New Roman" panose="02020603050405020304" pitchFamily="18" charset="0"/>
              </a:rPr>
              <a:t>2020 </a:t>
            </a:r>
            <a:r>
              <a:rPr lang="ru-RU" sz="1000" dirty="0">
                <a:latin typeface="Times New Roman" panose="02020603050405020304" pitchFamily="18" charset="0"/>
                <a:cs typeface="Times New Roman" panose="02020603050405020304" pitchFamily="18" charset="0"/>
              </a:rPr>
              <a:t>и </a:t>
            </a:r>
            <a:r>
              <a:rPr lang="ru-RU" sz="1000" dirty="0" smtClean="0">
                <a:latin typeface="Times New Roman" panose="02020603050405020304" pitchFamily="18" charset="0"/>
                <a:cs typeface="Times New Roman" panose="02020603050405020304" pitchFamily="18" charset="0"/>
              </a:rPr>
              <a:t>2021 </a:t>
            </a:r>
            <a:r>
              <a:rPr lang="ru-RU" sz="1000" dirty="0">
                <a:latin typeface="Times New Roman" panose="02020603050405020304" pitchFamily="18" charset="0"/>
                <a:cs typeface="Times New Roman" panose="02020603050405020304" pitchFamily="18" charset="0"/>
              </a:rPr>
              <a:t>годов.</a:t>
            </a:r>
          </a:p>
          <a:p>
            <a:pPr algn="just"/>
            <a:r>
              <a:rPr lang="ru-RU" sz="1000" dirty="0">
                <a:latin typeface="Times New Roman" panose="02020603050405020304" pitchFamily="18" charset="0"/>
                <a:cs typeface="Times New Roman" panose="02020603050405020304" pitchFamily="18" charset="0"/>
              </a:rPr>
              <a:t>       Главная цель муниципальной налоговой политики – ускорение темпов наращивания собственного экономического (налогового) потенциала. Объем налоговых и неналоговых доходов консолидированного бюджета муниципального района </a:t>
            </a:r>
            <a:r>
              <a:rPr lang="ru-RU" sz="1000" dirty="0" err="1">
                <a:latin typeface="Times New Roman" panose="02020603050405020304" pitchFamily="18" charset="0"/>
                <a:cs typeface="Times New Roman" panose="02020603050405020304" pitchFamily="18" charset="0"/>
              </a:rPr>
              <a:t>Мелеузовский</a:t>
            </a:r>
            <a:r>
              <a:rPr lang="ru-RU" sz="1000" dirty="0">
                <a:latin typeface="Times New Roman" panose="02020603050405020304" pitchFamily="18" charset="0"/>
                <a:cs typeface="Times New Roman" panose="02020603050405020304" pitchFamily="18" charset="0"/>
              </a:rPr>
              <a:t> район Республики Башкортостан  является важнейшим показателем для оценки эффективности деятельности органов местного самоуправления.</a:t>
            </a:r>
          </a:p>
          <a:p>
            <a:pPr algn="just"/>
            <a:r>
              <a:rPr lang="ru-RU" sz="1000" dirty="0">
                <a:latin typeface="Times New Roman" panose="02020603050405020304" pitchFamily="18" charset="0"/>
                <a:cs typeface="Times New Roman" panose="02020603050405020304" pitchFamily="18" charset="0"/>
              </a:rPr>
              <a:t>      Стратегической целью муниципальной программы «Управление муниципальными финансами и муниципальным долгом муниципального района Мелеузовский район Республики Башкортостан</a:t>
            </a:r>
            <a:r>
              <a:rPr lang="ru-RU" sz="1000" dirty="0" smtClean="0">
                <a:latin typeface="Times New Roman" panose="02020603050405020304" pitchFamily="18" charset="0"/>
                <a:cs typeface="Times New Roman" panose="02020603050405020304" pitchFamily="18" charset="0"/>
              </a:rPr>
              <a:t>», является </a:t>
            </a:r>
            <a:r>
              <a:rPr lang="ru-RU" sz="1000" dirty="0">
                <a:latin typeface="Times New Roman" panose="02020603050405020304" pitchFamily="18" charset="0"/>
                <a:cs typeface="Times New Roman" panose="02020603050405020304" pitchFamily="18" charset="0"/>
              </a:rPr>
              <a:t>обеспечение темпа роста налоговых и неналоговых доходов консолидированного бюджета муниципального района Мелеузовский район Республики Башкортостан не ниже темпа роста по Республике Башкортостан.</a:t>
            </a:r>
          </a:p>
          <a:p>
            <a:pPr algn="just"/>
            <a:r>
              <a:rPr lang="ru-RU" sz="1000" dirty="0">
                <a:latin typeface="Times New Roman" panose="02020603050405020304" pitchFamily="18" charset="0"/>
                <a:cs typeface="Times New Roman" panose="02020603050405020304" pitchFamily="18" charset="0"/>
              </a:rPr>
              <a:t>Для достижения поставленной цели реализованы задачи в следующих направлениях:</a:t>
            </a:r>
          </a:p>
          <a:p>
            <a:pPr algn="just"/>
            <a:r>
              <a:rPr lang="ru-RU" sz="1000" dirty="0">
                <a:latin typeface="Times New Roman" panose="02020603050405020304" pitchFamily="18" charset="0"/>
                <a:cs typeface="Times New Roman" panose="02020603050405020304" pitchFamily="18" charset="0"/>
              </a:rPr>
              <a:t> - увеличение налоговой базы «устойчивых» доходов (имущественные налоги, налоги на совокупный доход, НДФЛ);</a:t>
            </a:r>
          </a:p>
          <a:p>
            <a:pPr algn="just"/>
            <a:r>
              <a:rPr lang="ru-RU" sz="1000" dirty="0">
                <a:latin typeface="Times New Roman" panose="02020603050405020304" pitchFamily="18" charset="0"/>
                <a:cs typeface="Times New Roman" panose="02020603050405020304" pitchFamily="18" charset="0"/>
              </a:rPr>
              <a:t> - расширение и совершенствование стимулирующих механизмов инвестиционного и экономического роста;</a:t>
            </a:r>
          </a:p>
          <a:p>
            <a:pPr algn="just"/>
            <a:r>
              <a:rPr lang="ru-RU" sz="1000" dirty="0">
                <a:latin typeface="Times New Roman" panose="02020603050405020304" pitchFamily="18" charset="0"/>
                <a:cs typeface="Times New Roman" panose="02020603050405020304" pitchFamily="18" charset="0"/>
              </a:rPr>
              <a:t> - легализация сферы торговли и услуг, </a:t>
            </a:r>
          </a:p>
          <a:p>
            <a:pPr algn="just"/>
            <a:r>
              <a:rPr lang="ru-RU" sz="1000" dirty="0">
                <a:latin typeface="Times New Roman" panose="02020603050405020304" pitchFamily="18" charset="0"/>
                <a:cs typeface="Times New Roman" panose="02020603050405020304" pitchFamily="18" charset="0"/>
              </a:rPr>
              <a:t> - оценка эффективности налоговых льгот и преференций;</a:t>
            </a:r>
          </a:p>
          <a:p>
            <a:pPr algn="just"/>
            <a:r>
              <a:rPr lang="ru-RU" sz="1000" dirty="0">
                <a:latin typeface="Times New Roman" panose="02020603050405020304" pitchFamily="18" charset="0"/>
                <a:cs typeface="Times New Roman" panose="02020603050405020304" pitchFamily="18" charset="0"/>
              </a:rPr>
              <a:t> -погашение задолженности по платежам в бюджет;</a:t>
            </a:r>
          </a:p>
          <a:p>
            <a:pPr algn="just"/>
            <a:r>
              <a:rPr lang="ru-RU" sz="1000" dirty="0">
                <a:latin typeface="Times New Roman" panose="02020603050405020304" pitchFamily="18" charset="0"/>
                <a:cs typeface="Times New Roman" panose="02020603050405020304" pitchFamily="18" charset="0"/>
              </a:rPr>
              <a:t> - формирование реестров источников доходов консолидированного бюджета муниципального района Мелеузовский район Республики Башкортостан  и бюджетов поселений, входящих в состав муниципального района Мелеузовский район Республики Башкортостан;</a:t>
            </a:r>
          </a:p>
          <a:p>
            <a:pPr algn="just"/>
            <a:r>
              <a:rPr lang="ru-RU" sz="1000" dirty="0">
                <a:latin typeface="Times New Roman" panose="02020603050405020304" pitchFamily="18" charset="0"/>
                <a:cs typeface="Times New Roman" panose="02020603050405020304" pitchFamily="18" charset="0"/>
              </a:rPr>
              <a:t> - повышению качества прогнозирования доходов бюджета на основе организации контроля за соблюдением главными администраторами доходов общих требований к методикам прогнозирования, установленных в соответствии с Бюджетным кодексом Российской Федерации;</a:t>
            </a:r>
          </a:p>
          <a:p>
            <a:pPr algn="just"/>
            <a:r>
              <a:rPr lang="ru-RU" sz="1000" dirty="0">
                <a:latin typeface="Times New Roman" panose="02020603050405020304" pitchFamily="18" charset="0"/>
                <a:cs typeface="Times New Roman" panose="02020603050405020304" pitchFamily="18" charset="0"/>
              </a:rPr>
              <a:t> - создания системы мониторинга и оценки качества прогнозирования;</a:t>
            </a:r>
          </a:p>
          <a:p>
            <a:pPr algn="just"/>
            <a:r>
              <a:rPr lang="ru-RU" sz="1000" dirty="0">
                <a:latin typeface="Times New Roman" panose="02020603050405020304" pitchFamily="18" charset="0"/>
                <a:cs typeface="Times New Roman" panose="02020603050405020304" pitchFamily="18" charset="0"/>
              </a:rPr>
              <a:t> - оценка налогового потенциала крупных налогоплательщиков и мониторинг состояния расчетов с бюджетом.</a:t>
            </a:r>
          </a:p>
          <a:p>
            <a:pPr algn="just"/>
            <a:r>
              <a:rPr lang="ru-RU" sz="1000" dirty="0">
                <a:latin typeface="Times New Roman" panose="02020603050405020304" pitchFamily="18" charset="0"/>
                <a:cs typeface="Times New Roman" panose="02020603050405020304" pitchFamily="18" charset="0"/>
              </a:rPr>
              <a:t>   На решение задач направлены меры, предусмотренные в Комплексном плане мероприятий по увеличению поступлений налоговых и неналоговых доходов консолидированного бюджета республики до </a:t>
            </a:r>
            <a:r>
              <a:rPr lang="ru-RU" sz="1000" dirty="0" smtClean="0">
                <a:latin typeface="Times New Roman" panose="02020603050405020304" pitchFamily="18" charset="0"/>
                <a:cs typeface="Times New Roman" panose="02020603050405020304" pitchFamily="18" charset="0"/>
              </a:rPr>
              <a:t>2021 </a:t>
            </a:r>
            <a:r>
              <a:rPr lang="ru-RU" sz="1000" dirty="0">
                <a:latin typeface="Times New Roman" panose="02020603050405020304" pitchFamily="18" charset="0"/>
                <a:cs typeface="Times New Roman" panose="02020603050405020304" pitchFamily="18" charset="0"/>
              </a:rPr>
              <a:t>года. Реализация системных мер позволила получить около 30,0 </a:t>
            </a:r>
            <a:r>
              <a:rPr lang="ru-RU" sz="1000" dirty="0" err="1">
                <a:latin typeface="Times New Roman" panose="02020603050405020304" pitchFamily="18" charset="0"/>
                <a:cs typeface="Times New Roman" panose="02020603050405020304" pitchFamily="18" charset="0"/>
              </a:rPr>
              <a:t>млн.руб</a:t>
            </a:r>
            <a:r>
              <a:rPr lang="ru-RU" sz="1000" dirty="0">
                <a:latin typeface="Times New Roman" panose="02020603050405020304" pitchFamily="18" charset="0"/>
                <a:cs typeface="Times New Roman" panose="02020603050405020304" pitchFamily="18" charset="0"/>
              </a:rPr>
              <a:t>.  дополнительных доходов в </a:t>
            </a:r>
            <a:r>
              <a:rPr lang="ru-RU" sz="1000" dirty="0" smtClean="0">
                <a:latin typeface="Times New Roman" panose="02020603050405020304" pitchFamily="18" charset="0"/>
                <a:cs typeface="Times New Roman" panose="02020603050405020304" pitchFamily="18" charset="0"/>
              </a:rPr>
              <a:t>2018 </a:t>
            </a:r>
            <a:r>
              <a:rPr lang="ru-RU" sz="1000" dirty="0">
                <a:latin typeface="Times New Roman" panose="02020603050405020304" pitchFamily="18" charset="0"/>
                <a:cs typeface="Times New Roman" panose="02020603050405020304" pitchFamily="18" charset="0"/>
              </a:rPr>
              <a:t>году и свыше </a:t>
            </a:r>
            <a:r>
              <a:rPr lang="ru-RU" sz="1000" dirty="0" smtClean="0">
                <a:latin typeface="Times New Roman" panose="02020603050405020304" pitchFamily="18" charset="0"/>
                <a:cs typeface="Times New Roman" panose="02020603050405020304" pitchFamily="18" charset="0"/>
              </a:rPr>
              <a:t>38 </a:t>
            </a:r>
            <a:r>
              <a:rPr lang="ru-RU" sz="1000" dirty="0" err="1">
                <a:latin typeface="Times New Roman" panose="02020603050405020304" pitchFamily="18" charset="0"/>
                <a:cs typeface="Times New Roman" panose="02020603050405020304" pitchFamily="18" charset="0"/>
              </a:rPr>
              <a:t>млн.руб</a:t>
            </a:r>
            <a:r>
              <a:rPr lang="ru-RU" sz="1000" dirty="0">
                <a:latin typeface="Times New Roman" panose="02020603050405020304" pitchFamily="18" charset="0"/>
                <a:cs typeface="Times New Roman" panose="02020603050405020304" pitchFamily="18" charset="0"/>
              </a:rPr>
              <a:t>.  в год в </a:t>
            </a:r>
            <a:r>
              <a:rPr lang="ru-RU" sz="1000" dirty="0" smtClean="0">
                <a:latin typeface="Times New Roman" panose="02020603050405020304" pitchFamily="18" charset="0"/>
                <a:cs typeface="Times New Roman" panose="02020603050405020304" pitchFamily="18" charset="0"/>
              </a:rPr>
              <a:t>2019 </a:t>
            </a:r>
            <a:r>
              <a:rPr lang="ru-RU" sz="1000" dirty="0">
                <a:latin typeface="Times New Roman" panose="02020603050405020304" pitchFamily="18" charset="0"/>
                <a:cs typeface="Times New Roman" panose="02020603050405020304" pitchFamily="18" charset="0"/>
              </a:rPr>
              <a:t>году.</a:t>
            </a:r>
          </a:p>
          <a:p>
            <a:pPr algn="just"/>
            <a:r>
              <a:rPr lang="ru-RU" sz="1000" dirty="0">
                <a:latin typeface="Times New Roman" panose="02020603050405020304" pitchFamily="18" charset="0"/>
                <a:cs typeface="Times New Roman" panose="02020603050405020304" pitchFamily="18" charset="0"/>
              </a:rPr>
              <a:t>    На региональном уровне изменения налоговой политики предполагаются по ряду направлений, наиболее значимыми из которых для муниципального района являются :</a:t>
            </a:r>
          </a:p>
          <a:p>
            <a:pPr algn="just"/>
            <a:r>
              <a:rPr lang="ru-RU" sz="1000" dirty="0">
                <a:latin typeface="Times New Roman" panose="02020603050405020304" pitchFamily="18" charset="0"/>
                <a:cs typeface="Times New Roman" panose="02020603050405020304" pitchFamily="18" charset="0"/>
              </a:rPr>
              <a:t> - пересмотр нормативов распределения доходов от уплаты акцизов на нефтепродукты с одновременной индексацией ставок;</a:t>
            </a:r>
          </a:p>
          <a:p>
            <a:pPr algn="just"/>
            <a:r>
              <a:rPr lang="ru-RU" sz="1000" dirty="0">
                <a:latin typeface="Times New Roman" panose="02020603050405020304" pitchFamily="18" charset="0"/>
                <a:cs typeface="Times New Roman" panose="02020603050405020304" pitchFamily="18" charset="0"/>
              </a:rPr>
              <a:t> - полный охват розничной торговли контрольно-кассовой техникой с функцией онлайн-передачи данных в налоговые органы;</a:t>
            </a:r>
          </a:p>
          <a:p>
            <a:pPr algn="just"/>
            <a:r>
              <a:rPr lang="ru-RU" sz="1000" dirty="0">
                <a:latin typeface="Times New Roman" panose="02020603050405020304" pitchFamily="18" charset="0"/>
                <a:cs typeface="Times New Roman" panose="02020603050405020304" pitchFamily="18" charset="0"/>
              </a:rPr>
              <a:t> - уточнение видов предпринимательской деятельности, в отношении которых могут применяться ЕНВД, патентная система в связи с введением в действие ОКВЭД 2; </a:t>
            </a:r>
          </a:p>
          <a:p>
            <a:pPr algn="just"/>
            <a:r>
              <a:rPr lang="ru-RU" sz="1000" dirty="0">
                <a:latin typeface="Times New Roman" panose="02020603050405020304" pitchFamily="18" charset="0"/>
                <a:cs typeface="Times New Roman" panose="02020603050405020304" pitchFamily="18" charset="0"/>
              </a:rPr>
              <a:t> - ограничение общего количества объектов (общей площади объектов), сдаваемых в аренду (наем), в отношении которых индивидуальный предприниматель может применять патентную систему налогообложения;</a:t>
            </a:r>
          </a:p>
          <a:p>
            <a:pPr algn="just"/>
            <a:r>
              <a:rPr lang="ru-RU" sz="1000" dirty="0">
                <a:latin typeface="Times New Roman" panose="02020603050405020304" pitchFamily="18" charset="0"/>
                <a:cs typeface="Times New Roman" panose="02020603050405020304" pitchFamily="18" charset="0"/>
              </a:rPr>
              <a:t> - рассмотрение вопроса установления специфических ставок НДПИ в отношении песка природного строительного и песчано-гравийных смесей.</a:t>
            </a:r>
          </a:p>
        </p:txBody>
      </p:sp>
      <p:sp>
        <p:nvSpPr>
          <p:cNvPr id="2" name="Номер слайда 1"/>
          <p:cNvSpPr>
            <a:spLocks noGrp="1"/>
          </p:cNvSpPr>
          <p:nvPr>
            <p:ph type="sldNum" sz="quarter" idx="12"/>
          </p:nvPr>
        </p:nvSpPr>
        <p:spPr>
          <a:xfrm>
            <a:off x="7038156" y="17958"/>
            <a:ext cx="2133600" cy="365125"/>
          </a:xfrm>
        </p:spPr>
        <p:txBody>
          <a:bodyPr/>
          <a:lstStyle/>
          <a:p>
            <a:fld id="{434A3D7E-C280-4DCD-A7E1-93BBC7758E8E}" type="slidenum">
              <a:rPr lang="ru-RU" smtClean="0">
                <a:solidFill>
                  <a:schemeClr val="tx1"/>
                </a:solidFill>
              </a:rPr>
              <a:t>16</a:t>
            </a:fld>
            <a:endParaRPr lang="ru-RU"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CD8E60E5-51DB-4680-9AA4-DBBD0637F9FA}"/>
              </a:ext>
            </a:extLst>
          </p:cNvPr>
          <p:cNvSpPr txBox="1"/>
          <p:nvPr/>
        </p:nvSpPr>
        <p:spPr>
          <a:xfrm>
            <a:off x="0" y="0"/>
            <a:ext cx="9144000" cy="830263"/>
          </a:xfrm>
          <a:prstGeom prst="rect">
            <a:avLst/>
          </a:prstGeom>
          <a:solidFill>
            <a:schemeClr val="bg2">
              <a:lumMod val="90000"/>
            </a:schemeClr>
          </a:solidFill>
          <a:ln>
            <a:noFill/>
          </a:ln>
        </p:spPr>
        <p:txBody>
          <a:bodyPr>
            <a:spAutoFit/>
          </a:bodyPr>
          <a:lstStyle/>
          <a:p>
            <a:pPr algn="ctr">
              <a:defRPr/>
            </a:pPr>
            <a:r>
              <a:rPr lang="ru-RU" sz="1600" b="1" dirty="0">
                <a:latin typeface="+mj-lt"/>
              </a:rPr>
              <a:t>    </a:t>
            </a:r>
            <a:r>
              <a:rPr lang="ru-RU" sz="1600" dirty="0">
                <a:latin typeface="Times New Roman" panose="02020603050405020304" pitchFamily="18" charset="0"/>
                <a:cs typeface="Times New Roman" panose="02020603050405020304" pitchFamily="18" charset="0"/>
              </a:rPr>
              <a:t>Основные направления бюджетной и налоговой политики муниципального                                                                                                        района Мелеузовский район Республики Башкортостан на </a:t>
            </a:r>
            <a:r>
              <a:rPr lang="ru-RU" sz="1600" dirty="0" smtClean="0">
                <a:latin typeface="Times New Roman" panose="02020603050405020304" pitchFamily="18" charset="0"/>
                <a:cs typeface="Times New Roman" panose="02020603050405020304" pitchFamily="18" charset="0"/>
              </a:rPr>
              <a:t>2019 </a:t>
            </a:r>
            <a:r>
              <a:rPr lang="ru-RU" sz="1600" dirty="0">
                <a:latin typeface="Times New Roman" panose="02020603050405020304" pitchFamily="18" charset="0"/>
                <a:cs typeface="Times New Roman" panose="02020603050405020304" pitchFamily="18" charset="0"/>
              </a:rPr>
              <a:t>год и                                                            на плановый период </a:t>
            </a:r>
            <a:r>
              <a:rPr lang="ru-RU" sz="1600" dirty="0" smtClean="0">
                <a:latin typeface="Times New Roman" panose="02020603050405020304" pitchFamily="18" charset="0"/>
                <a:cs typeface="Times New Roman" panose="02020603050405020304" pitchFamily="18" charset="0"/>
              </a:rPr>
              <a:t>2020 </a:t>
            </a:r>
            <a:r>
              <a:rPr lang="ru-RU" sz="1600" dirty="0">
                <a:latin typeface="Times New Roman" panose="02020603050405020304" pitchFamily="18" charset="0"/>
                <a:cs typeface="Times New Roman" panose="02020603050405020304" pitchFamily="18" charset="0"/>
              </a:rPr>
              <a:t>и </a:t>
            </a:r>
            <a:r>
              <a:rPr lang="ru-RU" sz="1600" dirty="0" smtClean="0">
                <a:latin typeface="Times New Roman" panose="02020603050405020304" pitchFamily="18" charset="0"/>
                <a:cs typeface="Times New Roman" panose="02020603050405020304" pitchFamily="18" charset="0"/>
              </a:rPr>
              <a:t>2021 </a:t>
            </a:r>
            <a:r>
              <a:rPr lang="ru-RU" sz="1600" dirty="0">
                <a:latin typeface="Times New Roman" panose="02020603050405020304" pitchFamily="18" charset="0"/>
                <a:cs typeface="Times New Roman" panose="02020603050405020304" pitchFamily="18" charset="0"/>
              </a:rPr>
              <a:t>годов</a:t>
            </a:r>
          </a:p>
        </p:txBody>
      </p:sp>
      <p:pic>
        <p:nvPicPr>
          <p:cNvPr id="37891" name="Picture 3">
            <a:extLst>
              <a:ext uri="{FF2B5EF4-FFF2-40B4-BE49-F238E27FC236}">
                <a16:creationId xmlns="" xmlns:a16="http://schemas.microsoft.com/office/drawing/2014/main" id="{EC08B820-685D-465D-B1BD-EA7EE6E0C3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5" y="0"/>
            <a:ext cx="7048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 xmlns:a16="http://schemas.microsoft.com/office/drawing/2014/main" id="{3CB9DABE-B42C-492A-A05E-33205A5566FC}"/>
              </a:ext>
            </a:extLst>
          </p:cNvPr>
          <p:cNvSpPr txBox="1"/>
          <p:nvPr/>
        </p:nvSpPr>
        <p:spPr>
          <a:xfrm>
            <a:off x="0" y="0"/>
            <a:ext cx="193675" cy="701675"/>
          </a:xfrm>
          <a:prstGeom prst="rect">
            <a:avLst/>
          </a:prstGeom>
          <a:noFill/>
          <a:ln>
            <a:solidFill>
              <a:schemeClr val="bg2">
                <a:lumMod val="90000"/>
              </a:schemeClr>
            </a:solidFill>
          </a:ln>
        </p:spPr>
        <p:txBody>
          <a:bodyPr>
            <a:spAutoFit/>
          </a:bodyPr>
          <a:lstStyle/>
          <a:p>
            <a:pPr>
              <a:defRPr/>
            </a:pPr>
            <a:endParaRPr lang="ru-RU" dirty="0"/>
          </a:p>
        </p:txBody>
      </p:sp>
      <p:sp>
        <p:nvSpPr>
          <p:cNvPr id="37893" name="Прямоугольник 7">
            <a:extLst>
              <a:ext uri="{FF2B5EF4-FFF2-40B4-BE49-F238E27FC236}">
                <a16:creationId xmlns="" xmlns:a16="http://schemas.microsoft.com/office/drawing/2014/main" id="{12BA7C76-EC57-4883-943E-024A8043FA45}"/>
              </a:ext>
            </a:extLst>
          </p:cNvPr>
          <p:cNvSpPr>
            <a:spLocks noChangeArrowheads="1"/>
          </p:cNvSpPr>
          <p:nvPr/>
        </p:nvSpPr>
        <p:spPr bwMode="auto">
          <a:xfrm>
            <a:off x="193675" y="981075"/>
            <a:ext cx="8770938"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ru-RU" sz="1000" dirty="0"/>
              <a:t>     </a:t>
            </a:r>
            <a:r>
              <a:rPr lang="ru-RU" sz="1000" dirty="0">
                <a:latin typeface="Times New Roman" panose="02020603050405020304" pitchFamily="18" charset="0"/>
                <a:cs typeface="Times New Roman" panose="02020603050405020304" pitchFamily="18" charset="0"/>
              </a:rPr>
              <a:t>Принята общая методология оценки эффективности льгот. В этой связи предусмотрены конечные сроки действия льготных режимов и целевые индикаторы, механизм регулярной оценки эффективности льготы с точки зрения поставленных целей и механизм корректировки  или отмены в случае, если цели не достигаются.</a:t>
            </a:r>
          </a:p>
          <a:p>
            <a:pPr algn="just"/>
            <a:r>
              <a:rPr lang="ru-RU" sz="1000" dirty="0">
                <a:latin typeface="Times New Roman" panose="02020603050405020304" pitchFamily="18" charset="0"/>
                <a:cs typeface="Times New Roman" panose="02020603050405020304" pitchFamily="18" charset="0"/>
              </a:rPr>
              <a:t>     Отдельным блоком в налоговой политике стоит задача по внедрению концепции налоговых и неналоговых расходов путем их включения  в бюджетный процесс. При этом очередным этапом инвентаризации и учета существующих налоговых льгот и преференций стало аналитическое распределение их в виде налоговых и неналоговых расходов по муниципальным программам. Это позволило оценить совокупную величину финансовых ресурсов консолидированного бюджета муниципального района </a:t>
            </a:r>
            <a:r>
              <a:rPr lang="ru-RU" sz="1000" dirty="0" err="1">
                <a:latin typeface="Times New Roman" panose="02020603050405020304" pitchFamily="18" charset="0"/>
                <a:cs typeface="Times New Roman" panose="02020603050405020304" pitchFamily="18" charset="0"/>
              </a:rPr>
              <a:t>Мелеузовский</a:t>
            </a:r>
            <a:r>
              <a:rPr lang="ru-RU" sz="1000" dirty="0">
                <a:latin typeface="Times New Roman" panose="02020603050405020304" pitchFamily="18" charset="0"/>
                <a:cs typeface="Times New Roman" panose="02020603050405020304" pitchFamily="18" charset="0"/>
              </a:rPr>
              <a:t> район Республики Башкортостан. Основным принципом распределения налоговых и неналоговых расходов по муниципальным программам </a:t>
            </a:r>
            <a:r>
              <a:rPr lang="ru-RU" sz="1000" dirty="0" smtClean="0">
                <a:latin typeface="Times New Roman" panose="02020603050405020304" pitchFamily="18" charset="0"/>
                <a:cs typeface="Times New Roman" panose="02020603050405020304" pitchFamily="18" charset="0"/>
              </a:rPr>
              <a:t>стало </a:t>
            </a:r>
            <a:r>
              <a:rPr lang="ru-RU" sz="1000" dirty="0">
                <a:latin typeface="Times New Roman" panose="02020603050405020304" pitchFamily="18" charset="0"/>
                <a:cs typeface="Times New Roman" panose="02020603050405020304" pitchFamily="18" charset="0"/>
              </a:rPr>
              <a:t>соответствие их приоритетам и целям социально-экономического развития, определенным  в муниципальных программах. </a:t>
            </a:r>
          </a:p>
          <a:p>
            <a:pPr algn="just"/>
            <a:r>
              <a:rPr lang="ru-RU" sz="1000" dirty="0">
                <a:latin typeface="Times New Roman" panose="02020603050405020304" pitchFamily="18" charset="0"/>
                <a:cs typeface="Times New Roman" panose="02020603050405020304" pitchFamily="18" charset="0"/>
              </a:rPr>
              <a:t>        В качестве подготовительных работ в муниципальном районе </a:t>
            </a:r>
            <a:r>
              <a:rPr lang="ru-RU" sz="1000" dirty="0" err="1">
                <a:latin typeface="Times New Roman" panose="02020603050405020304" pitchFamily="18" charset="0"/>
                <a:cs typeface="Times New Roman" panose="02020603050405020304" pitchFamily="18" charset="0"/>
              </a:rPr>
              <a:t>Мелеузовский</a:t>
            </a:r>
            <a:r>
              <a:rPr lang="ru-RU" sz="1000" dirty="0">
                <a:latin typeface="Times New Roman" panose="02020603050405020304" pitchFamily="18" charset="0"/>
                <a:cs typeface="Times New Roman" panose="02020603050405020304" pitchFamily="18" charset="0"/>
              </a:rPr>
              <a:t> район Республики Башкортостан:</a:t>
            </a:r>
          </a:p>
          <a:p>
            <a:pPr algn="just"/>
            <a:r>
              <a:rPr lang="ru-RU" sz="1000" dirty="0">
                <a:latin typeface="Times New Roman" panose="02020603050405020304" pitchFamily="18" charset="0"/>
                <a:cs typeface="Times New Roman" panose="02020603050405020304" pitchFamily="18" charset="0"/>
              </a:rPr>
              <a:t> - проведен анализ параметров налоговых льгот (пониженных ставок  по налогам), условий их предоставления, льготных категорий налогоплательщиков по региональным и местным налогам;</a:t>
            </a:r>
          </a:p>
          <a:p>
            <a:pPr algn="just"/>
            <a:r>
              <a:rPr lang="ru-RU" sz="1000" dirty="0">
                <a:latin typeface="Times New Roman" panose="02020603050405020304" pitchFamily="18" charset="0"/>
                <a:cs typeface="Times New Roman" panose="02020603050405020304" pitchFamily="18" charset="0"/>
              </a:rPr>
              <a:t> - осуществлен налоговый аудит выпадающих доходов консолидированного бюджета муниципального района </a:t>
            </a:r>
            <a:r>
              <a:rPr lang="ru-RU" sz="1000" dirty="0" err="1">
                <a:latin typeface="Times New Roman" panose="02020603050405020304" pitchFamily="18" charset="0"/>
                <a:cs typeface="Times New Roman" panose="02020603050405020304" pitchFamily="18" charset="0"/>
              </a:rPr>
              <a:t>Мелеузовский</a:t>
            </a:r>
            <a:r>
              <a:rPr lang="ru-RU" sz="1000" dirty="0">
                <a:latin typeface="Times New Roman" panose="02020603050405020304" pitchFamily="18" charset="0"/>
                <a:cs typeface="Times New Roman" panose="02020603050405020304" pitchFamily="18" charset="0"/>
              </a:rPr>
              <a:t> район Республики Башкортостан в связи с предоставлением налоговых льгот, установлением пониженных ставок по налогам;</a:t>
            </a:r>
          </a:p>
          <a:p>
            <a:pPr algn="just"/>
            <a:r>
              <a:rPr lang="ru-RU" sz="1000" dirty="0">
                <a:latin typeface="Times New Roman" panose="02020603050405020304" pitchFamily="18" charset="0"/>
                <a:cs typeface="Times New Roman" panose="02020603050405020304" pitchFamily="18" charset="0"/>
              </a:rPr>
              <a:t> - проведен анализ по возможным критериям адресного предоставления налоговых льгот;</a:t>
            </a:r>
          </a:p>
          <a:p>
            <a:pPr algn="just"/>
            <a:r>
              <a:rPr lang="ru-RU" sz="1000" dirty="0">
                <a:latin typeface="Times New Roman" panose="02020603050405020304" pitchFamily="18" charset="0"/>
                <a:cs typeface="Times New Roman" panose="02020603050405020304" pitchFamily="18" charset="0"/>
              </a:rPr>
              <a:t> - определены подходы для оценки эффективности льгот;</a:t>
            </a:r>
          </a:p>
          <a:p>
            <a:pPr algn="just"/>
            <a:r>
              <a:rPr lang="ru-RU" sz="1000" dirty="0">
                <a:latin typeface="Times New Roman" panose="02020603050405020304" pitchFamily="18" charset="0"/>
                <a:cs typeface="Times New Roman" panose="02020603050405020304" pitchFamily="18" charset="0"/>
              </a:rPr>
              <a:t> - формирование реестра доходных полномочий муниципального района </a:t>
            </a:r>
            <a:r>
              <a:rPr lang="ru-RU" sz="1000" dirty="0" err="1">
                <a:latin typeface="Times New Roman" panose="02020603050405020304" pitchFamily="18" charset="0"/>
                <a:cs typeface="Times New Roman" panose="02020603050405020304" pitchFamily="18" charset="0"/>
              </a:rPr>
              <a:t>Мелеузовский</a:t>
            </a:r>
            <a:r>
              <a:rPr lang="ru-RU" sz="1000" dirty="0">
                <a:latin typeface="Times New Roman" panose="02020603050405020304" pitchFamily="18" charset="0"/>
                <a:cs typeface="Times New Roman" panose="02020603050405020304" pitchFamily="18" charset="0"/>
              </a:rPr>
              <a:t> район Республики Башкортостан;</a:t>
            </a:r>
          </a:p>
          <a:p>
            <a:pPr algn="just"/>
            <a:r>
              <a:rPr lang="ru-RU" sz="1000" dirty="0">
                <a:latin typeface="Times New Roman" panose="02020603050405020304" pitchFamily="18" charset="0"/>
                <a:cs typeface="Times New Roman" panose="02020603050405020304" pitchFamily="18" charset="0"/>
              </a:rPr>
              <a:t> - обновление муниципальной методики проведения оценки эффективности предоставленных (планируемых  к предоставлению) налоговых льгот и ставок налогов, установленных представительными органами местного самоуправления муниципального района </a:t>
            </a:r>
            <a:r>
              <a:rPr lang="ru-RU" sz="1000" dirty="0" err="1">
                <a:latin typeface="Times New Roman" panose="02020603050405020304" pitchFamily="18" charset="0"/>
                <a:cs typeface="Times New Roman" panose="02020603050405020304" pitchFamily="18" charset="0"/>
              </a:rPr>
              <a:t>Мелеузовский</a:t>
            </a:r>
            <a:r>
              <a:rPr lang="ru-RU" sz="1000" dirty="0">
                <a:latin typeface="Times New Roman" panose="02020603050405020304" pitchFamily="18" charset="0"/>
                <a:cs typeface="Times New Roman" panose="02020603050405020304" pitchFamily="18" charset="0"/>
              </a:rPr>
              <a:t> район Республики Башкортостан.</a:t>
            </a:r>
          </a:p>
          <a:p>
            <a:pPr algn="just"/>
            <a:r>
              <a:rPr lang="ru-RU" sz="1000" dirty="0">
                <a:latin typeface="Times New Roman" panose="02020603050405020304" pitchFamily="18" charset="0"/>
                <a:cs typeface="Times New Roman" panose="02020603050405020304" pitchFamily="18" charset="0"/>
              </a:rPr>
              <a:t>          Основным резервом роста доходов местных бюджетов стало налогообложение торгово-офисной недвижимости, облагаемой от кадастровой стоимости. В рамках проведения научно-исследовательских работ разработаны мер по повышению эффективности механизма налогообложения имущества от кадастровой стоимости.</a:t>
            </a:r>
          </a:p>
          <a:p>
            <a:pPr algn="just"/>
            <a:r>
              <a:rPr lang="ru-RU" sz="1000" dirty="0">
                <a:latin typeface="Times New Roman" panose="02020603050405020304" pitchFamily="18" charset="0"/>
                <a:cs typeface="Times New Roman" panose="02020603050405020304" pitchFamily="18" charset="0"/>
              </a:rPr>
              <a:t>         Приоритетом в области муниципальной налоговой политики останется обеспечение бюджетной устойчивости и сбалансированности в условиях введения с 2018 года моратория на новые льготы по налогам, зачисляемым в местные бюджеты.</a:t>
            </a:r>
          </a:p>
          <a:p>
            <a:pPr algn="just"/>
            <a:r>
              <a:rPr lang="ru-RU" sz="1000" dirty="0">
                <a:latin typeface="Times New Roman" panose="02020603050405020304" pitchFamily="18" charset="0"/>
                <a:cs typeface="Times New Roman" panose="02020603050405020304" pitchFamily="18" charset="0"/>
              </a:rPr>
              <a:t>         Продолжены мероприятия по расширению доходного потенциала района на основе аудита налогового законодательства, совершенствования механизмов налогообложения и льготирования отдельных категорий налогоплательщиков, факторного анализа и регулярной оценки внутренних и внешних рисков развития экономики. Предусмотрены меры по повышению эффективности администрирования  доходов, в том числе за счет развития института неналоговых доходов.</a:t>
            </a:r>
          </a:p>
          <a:p>
            <a:pPr algn="just"/>
            <a:r>
              <a:rPr lang="ru-RU" sz="1000" dirty="0">
                <a:latin typeface="Times New Roman" panose="02020603050405020304" pitchFamily="18" charset="0"/>
                <a:cs typeface="Times New Roman" panose="02020603050405020304" pitchFamily="18" charset="0"/>
              </a:rPr>
              <a:t>         Предусмотрена  реализация Комплексного плана мероприятий  по увеличению поступлений налоговых и неналоговых доходов консолидированного бюджета муниципального района </a:t>
            </a:r>
            <a:r>
              <a:rPr lang="ru-RU" sz="1000" dirty="0" err="1">
                <a:latin typeface="Times New Roman" panose="02020603050405020304" pitchFamily="18" charset="0"/>
                <a:cs typeface="Times New Roman" panose="02020603050405020304" pitchFamily="18" charset="0"/>
              </a:rPr>
              <a:t>Мелеузовский</a:t>
            </a:r>
            <a:r>
              <a:rPr lang="ru-RU" sz="1000" dirty="0">
                <a:latin typeface="Times New Roman" panose="02020603050405020304" pitchFamily="18" charset="0"/>
                <a:cs typeface="Times New Roman" panose="02020603050405020304" pitchFamily="18" charset="0"/>
              </a:rPr>
              <a:t> район Республики Башкортостан и поддержка  его в актуальном состоянии.</a:t>
            </a:r>
          </a:p>
          <a:p>
            <a:pPr algn="just"/>
            <a:r>
              <a:rPr lang="ru-RU" sz="1000" dirty="0">
                <a:latin typeface="Times New Roman" panose="02020603050405020304" pitchFamily="18" charset="0"/>
                <a:cs typeface="Times New Roman" panose="02020603050405020304" pitchFamily="18" charset="0"/>
              </a:rPr>
              <a:t>          На долгосрочную перспективу в налоговой политике будет сохранена преемственность в достижении поставленных ранее целей и задач  для обеспечения ускоренного темпа роста экономики, выполнения социальных гарантий, стимулирования инвестиционной и инновационной активности.</a:t>
            </a:r>
          </a:p>
          <a:p>
            <a:pPr algn="just"/>
            <a:endParaRPr lang="ru-RU" altLang="ru-RU" sz="1000" dirty="0"/>
          </a:p>
        </p:txBody>
      </p:sp>
      <p:sp>
        <p:nvSpPr>
          <p:cNvPr id="2" name="Номер слайда 1"/>
          <p:cNvSpPr>
            <a:spLocks noGrp="1"/>
          </p:cNvSpPr>
          <p:nvPr>
            <p:ph type="sldNum" sz="quarter" idx="12"/>
          </p:nvPr>
        </p:nvSpPr>
        <p:spPr>
          <a:xfrm>
            <a:off x="7010400" y="0"/>
            <a:ext cx="2133600" cy="365125"/>
          </a:xfrm>
        </p:spPr>
        <p:txBody>
          <a:bodyPr/>
          <a:lstStyle/>
          <a:p>
            <a:fld id="{434A3D7E-C280-4DCD-A7E1-93BBC7758E8E}" type="slidenum">
              <a:rPr lang="ru-RU" smtClean="0">
                <a:solidFill>
                  <a:schemeClr val="tx1"/>
                </a:solidFill>
              </a:rPr>
              <a:t>17</a:t>
            </a:fld>
            <a:endParaRPr lang="ru-RU"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Заголовок 1">
            <a:extLst>
              <a:ext uri="{FF2B5EF4-FFF2-40B4-BE49-F238E27FC236}">
                <a16:creationId xmlns="" xmlns:a16="http://schemas.microsoft.com/office/drawing/2014/main" id="{CCAB05A4-24E6-4A23-9367-9F239C4609A3}"/>
              </a:ext>
            </a:extLst>
          </p:cNvPr>
          <p:cNvSpPr txBox="1">
            <a:spLocks/>
          </p:cNvSpPr>
          <p:nvPr/>
        </p:nvSpPr>
        <p:spPr bwMode="auto">
          <a:xfrm>
            <a:off x="4251325" y="5445125"/>
            <a:ext cx="4157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endParaRPr lang="ru-RU" altLang="ru-RU" sz="1100">
              <a:solidFill>
                <a:srgbClr val="002060"/>
              </a:solidFill>
              <a:latin typeface="Times New Roman" panose="02020603050405020304" pitchFamily="18" charset="0"/>
              <a:cs typeface="Times New Roman" panose="02020603050405020304" pitchFamily="18" charset="0"/>
            </a:endParaRPr>
          </a:p>
        </p:txBody>
      </p:sp>
      <p:sp>
        <p:nvSpPr>
          <p:cNvPr id="39939" name="TextBox 7">
            <a:extLst>
              <a:ext uri="{FF2B5EF4-FFF2-40B4-BE49-F238E27FC236}">
                <a16:creationId xmlns="" xmlns:a16="http://schemas.microsoft.com/office/drawing/2014/main" id="{6F4FB493-7243-4C7C-803B-B1252D430CF1}"/>
              </a:ext>
            </a:extLst>
          </p:cNvPr>
          <p:cNvSpPr txBox="1">
            <a:spLocks noChangeArrowheads="1"/>
          </p:cNvSpPr>
          <p:nvPr/>
        </p:nvSpPr>
        <p:spPr bwMode="auto">
          <a:xfrm>
            <a:off x="8408988" y="4016375"/>
            <a:ext cx="2254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600" b="1"/>
              <a:t>. </a:t>
            </a:r>
          </a:p>
        </p:txBody>
      </p:sp>
      <p:sp>
        <p:nvSpPr>
          <p:cNvPr id="10" name="Заголовок 1">
            <a:extLst>
              <a:ext uri="{FF2B5EF4-FFF2-40B4-BE49-F238E27FC236}">
                <a16:creationId xmlns="" xmlns:a16="http://schemas.microsoft.com/office/drawing/2014/main" id="{773F0A37-721D-4A01-8364-CAC6C48D6EEE}"/>
              </a:ext>
            </a:extLst>
          </p:cNvPr>
          <p:cNvSpPr txBox="1">
            <a:spLocks/>
          </p:cNvSpPr>
          <p:nvPr/>
        </p:nvSpPr>
        <p:spPr>
          <a:xfrm>
            <a:off x="4787900" y="1401763"/>
            <a:ext cx="4157663" cy="276225"/>
          </a:xfrm>
          <a:prstGeom prst="rect">
            <a:avLst/>
          </a:prstGeom>
        </p:spPr>
        <p:txBody>
          <a:bodyPr lIns="68580" tIns="34290" rIns="68580" bIns="3429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ru-RU" sz="1050" dirty="0">
              <a:solidFill>
                <a:srgbClr val="002060"/>
              </a:solidFill>
              <a:latin typeface="Times New Roman" panose="02020603050405020304" pitchFamily="18" charset="0"/>
              <a:cs typeface="Times New Roman" panose="02020603050405020304" pitchFamily="18" charset="0"/>
            </a:endParaRPr>
          </a:p>
        </p:txBody>
      </p:sp>
      <p:sp>
        <p:nvSpPr>
          <p:cNvPr id="39941" name="Заголовок 1">
            <a:extLst>
              <a:ext uri="{FF2B5EF4-FFF2-40B4-BE49-F238E27FC236}">
                <a16:creationId xmlns="" xmlns:a16="http://schemas.microsoft.com/office/drawing/2014/main" id="{2015CA27-3DDE-4F46-A10B-4C000BD68B07}"/>
              </a:ext>
            </a:extLst>
          </p:cNvPr>
          <p:cNvSpPr txBox="1">
            <a:spLocks/>
          </p:cNvSpPr>
          <p:nvPr/>
        </p:nvSpPr>
        <p:spPr bwMode="auto">
          <a:xfrm>
            <a:off x="-4763" y="2420938"/>
            <a:ext cx="4157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endParaRPr lang="ru-RU" altLang="ru-RU" sz="1200">
              <a:solidFill>
                <a:srgbClr val="002060"/>
              </a:solidFill>
              <a:latin typeface="Times New Roman" panose="02020603050405020304" pitchFamily="18" charset="0"/>
              <a:cs typeface="Times New Roman" panose="02020603050405020304" pitchFamily="18" charset="0"/>
            </a:endParaRPr>
          </a:p>
        </p:txBody>
      </p:sp>
      <p:sp>
        <p:nvSpPr>
          <p:cNvPr id="39942" name="TextBox 2">
            <a:extLst>
              <a:ext uri="{FF2B5EF4-FFF2-40B4-BE49-F238E27FC236}">
                <a16:creationId xmlns="" xmlns:a16="http://schemas.microsoft.com/office/drawing/2014/main" id="{DA88DCCA-CD1B-4B3F-BAB3-ED127F327306}"/>
              </a:ext>
            </a:extLst>
          </p:cNvPr>
          <p:cNvSpPr txBox="1">
            <a:spLocks noChangeArrowheads="1"/>
          </p:cNvSpPr>
          <p:nvPr/>
        </p:nvSpPr>
        <p:spPr bwMode="auto">
          <a:xfrm>
            <a:off x="0" y="0"/>
            <a:ext cx="9144000" cy="584775"/>
          </a:xfrm>
          <a:prstGeom prst="rect">
            <a:avLst/>
          </a:prstGeom>
          <a:solidFill>
            <a:schemeClr val="bg2">
              <a:lumMod val="90000"/>
            </a:schemeClr>
          </a:solid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ru-RU" sz="1600" dirty="0">
                <a:solidFill>
                  <a:srgbClr val="002060"/>
                </a:solidFill>
                <a:latin typeface="Times New Roman" panose="02020603050405020304" pitchFamily="18" charset="0"/>
                <a:cs typeface="Times New Roman" panose="02020603050405020304" pitchFamily="18" charset="0"/>
              </a:rPr>
              <a:t>                Показатели консолидированного бюджета муниципального района Мелеузовский район Республики Башкортостан </a:t>
            </a:r>
            <a:endParaRPr lang="ru-RU" altLang="ru-RU" sz="1600" dirty="0">
              <a:latin typeface="Times New Roman" panose="02020603050405020304" pitchFamily="18" charset="0"/>
              <a:cs typeface="Times New Roman" panose="02020603050405020304" pitchFamily="18" charset="0"/>
            </a:endParaRPr>
          </a:p>
        </p:txBody>
      </p:sp>
      <p:pic>
        <p:nvPicPr>
          <p:cNvPr id="39943" name="Picture 3">
            <a:extLst>
              <a:ext uri="{FF2B5EF4-FFF2-40B4-BE49-F238E27FC236}">
                <a16:creationId xmlns="" xmlns:a16="http://schemas.microsoft.com/office/drawing/2014/main" id="{AA0FE14C-C6BB-4302-ADEC-DBF051D554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48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Таблица 4">
            <a:extLst>
              <a:ext uri="{FF2B5EF4-FFF2-40B4-BE49-F238E27FC236}">
                <a16:creationId xmlns="" xmlns:a16="http://schemas.microsoft.com/office/drawing/2014/main" id="{7776F2FD-905D-4421-932B-4218F545051D}"/>
              </a:ext>
            </a:extLst>
          </p:cNvPr>
          <p:cNvGraphicFramePr>
            <a:graphicFrameLocks noGrp="1"/>
          </p:cNvGraphicFramePr>
          <p:nvPr>
            <p:extLst>
              <p:ext uri="{D42A27DB-BD31-4B8C-83A1-F6EECF244321}">
                <p14:modId xmlns:p14="http://schemas.microsoft.com/office/powerpoint/2010/main" val="2322712496"/>
              </p:ext>
            </p:extLst>
          </p:nvPr>
        </p:nvGraphicFramePr>
        <p:xfrm>
          <a:off x="221456" y="1276350"/>
          <a:ext cx="8701087" cy="1754188"/>
        </p:xfrm>
        <a:graphic>
          <a:graphicData uri="http://schemas.openxmlformats.org/drawingml/2006/table">
            <a:tbl>
              <a:tblPr firstRow="1" bandRow="1">
                <a:tableStyleId>{5C22544A-7EE6-4342-B048-85BDC9FD1C3A}</a:tableStyleId>
              </a:tblPr>
              <a:tblGrid>
                <a:gridCol w="1683948">
                  <a:extLst>
                    <a:ext uri="{9D8B030D-6E8A-4147-A177-3AD203B41FA5}">
                      <a16:colId xmlns="" xmlns:a16="http://schemas.microsoft.com/office/drawing/2014/main" val="20000"/>
                    </a:ext>
                  </a:extLst>
                </a:gridCol>
                <a:gridCol w="805366">
                  <a:extLst>
                    <a:ext uri="{9D8B030D-6E8A-4147-A177-3AD203B41FA5}">
                      <a16:colId xmlns="" xmlns:a16="http://schemas.microsoft.com/office/drawing/2014/main" val="20001"/>
                    </a:ext>
                  </a:extLst>
                </a:gridCol>
                <a:gridCol w="951796">
                  <a:extLst>
                    <a:ext uri="{9D8B030D-6E8A-4147-A177-3AD203B41FA5}">
                      <a16:colId xmlns="" xmlns:a16="http://schemas.microsoft.com/office/drawing/2014/main" val="20002"/>
                    </a:ext>
                  </a:extLst>
                </a:gridCol>
                <a:gridCol w="1171442">
                  <a:extLst>
                    <a:ext uri="{9D8B030D-6E8A-4147-A177-3AD203B41FA5}">
                      <a16:colId xmlns="" xmlns:a16="http://schemas.microsoft.com/office/drawing/2014/main" val="20003"/>
                    </a:ext>
                  </a:extLst>
                </a:gridCol>
                <a:gridCol w="1025012">
                  <a:extLst>
                    <a:ext uri="{9D8B030D-6E8A-4147-A177-3AD203B41FA5}">
                      <a16:colId xmlns="" xmlns:a16="http://schemas.microsoft.com/office/drawing/2014/main" val="20004"/>
                    </a:ext>
                  </a:extLst>
                </a:gridCol>
                <a:gridCol w="1025012">
                  <a:extLst>
                    <a:ext uri="{9D8B030D-6E8A-4147-A177-3AD203B41FA5}">
                      <a16:colId xmlns="" xmlns:a16="http://schemas.microsoft.com/office/drawing/2014/main" val="20005"/>
                    </a:ext>
                  </a:extLst>
                </a:gridCol>
                <a:gridCol w="1098227">
                  <a:extLst>
                    <a:ext uri="{9D8B030D-6E8A-4147-A177-3AD203B41FA5}">
                      <a16:colId xmlns="" xmlns:a16="http://schemas.microsoft.com/office/drawing/2014/main" val="20006"/>
                    </a:ext>
                  </a:extLst>
                </a:gridCol>
                <a:gridCol w="940284">
                  <a:extLst>
                    <a:ext uri="{9D8B030D-6E8A-4147-A177-3AD203B41FA5}">
                      <a16:colId xmlns="" xmlns:a16="http://schemas.microsoft.com/office/drawing/2014/main" val="20007"/>
                    </a:ext>
                  </a:extLst>
                </a:gridCol>
              </a:tblGrid>
              <a:tr h="639970">
                <a:tc>
                  <a:txBody>
                    <a:bodyPr/>
                    <a:lstStyle/>
                    <a:p>
                      <a:r>
                        <a:rPr lang="ru-RU" sz="1200" dirty="0">
                          <a:solidFill>
                            <a:schemeClr val="tx1"/>
                          </a:solidFill>
                          <a:latin typeface="Times New Roman" panose="02020603050405020304" pitchFamily="18" charset="0"/>
                          <a:cs typeface="Times New Roman" panose="02020603050405020304" pitchFamily="18" charset="0"/>
                        </a:rPr>
                        <a:t>Наименование показателя</a:t>
                      </a:r>
                    </a:p>
                  </a:txBody>
                  <a:tcPr marL="91433" marR="91433" marT="45665" marB="45665">
                    <a:solidFill>
                      <a:schemeClr val="bg2">
                        <a:lumMod val="90000"/>
                      </a:schemeClr>
                    </a:solidFill>
                  </a:tcPr>
                </a:tc>
                <a:tc>
                  <a:txBody>
                    <a:bodyPr/>
                    <a:lstStyle/>
                    <a:p>
                      <a:r>
                        <a:rPr lang="ru-RU" sz="1200" dirty="0" smtClean="0">
                          <a:solidFill>
                            <a:schemeClr val="tx1"/>
                          </a:solidFill>
                          <a:latin typeface="Times New Roman" panose="02020603050405020304" pitchFamily="18" charset="0"/>
                          <a:cs typeface="Times New Roman" panose="02020603050405020304" pitchFamily="18" charset="0"/>
                        </a:rPr>
                        <a:t>2017 </a:t>
                      </a:r>
                      <a:r>
                        <a:rPr lang="ru-RU" sz="1200" dirty="0">
                          <a:solidFill>
                            <a:schemeClr val="tx1"/>
                          </a:solidFill>
                          <a:latin typeface="Times New Roman" panose="02020603050405020304" pitchFamily="18" charset="0"/>
                          <a:cs typeface="Times New Roman" panose="02020603050405020304" pitchFamily="18" charset="0"/>
                        </a:rPr>
                        <a:t>год (отчет)</a:t>
                      </a:r>
                    </a:p>
                  </a:txBody>
                  <a:tcPr marL="91433" marR="91433" marT="45665" marB="45665">
                    <a:solidFill>
                      <a:schemeClr val="bg2">
                        <a:lumMod val="90000"/>
                      </a:schemeClr>
                    </a:solidFill>
                  </a:tcPr>
                </a:tc>
                <a:tc>
                  <a:txBody>
                    <a:bodyPr/>
                    <a:lstStyle/>
                    <a:p>
                      <a:r>
                        <a:rPr lang="ru-RU" sz="1200" dirty="0" smtClean="0">
                          <a:solidFill>
                            <a:schemeClr val="tx1"/>
                          </a:solidFill>
                          <a:latin typeface="Times New Roman" panose="02020603050405020304" pitchFamily="18" charset="0"/>
                          <a:cs typeface="Times New Roman" panose="02020603050405020304" pitchFamily="18" charset="0"/>
                        </a:rPr>
                        <a:t>2018 </a:t>
                      </a:r>
                      <a:r>
                        <a:rPr lang="ru-RU" sz="1200" dirty="0">
                          <a:solidFill>
                            <a:schemeClr val="tx1"/>
                          </a:solidFill>
                          <a:latin typeface="Times New Roman" panose="02020603050405020304" pitchFamily="18" charset="0"/>
                          <a:cs typeface="Times New Roman" panose="02020603050405020304" pitchFamily="18" charset="0"/>
                        </a:rPr>
                        <a:t>год (отчет)</a:t>
                      </a:r>
                    </a:p>
                  </a:txBody>
                  <a:tcPr marL="91433" marR="91433" marT="45665" marB="45665">
                    <a:solidFill>
                      <a:schemeClr val="bg2">
                        <a:lumMod val="90000"/>
                      </a:schemeClr>
                    </a:solidFill>
                  </a:tcPr>
                </a:tc>
                <a:tc>
                  <a:txBody>
                    <a:bodyPr/>
                    <a:lstStyle/>
                    <a:p>
                      <a:r>
                        <a:rPr lang="ru-RU" sz="1200" dirty="0" smtClean="0">
                          <a:solidFill>
                            <a:schemeClr val="tx1"/>
                          </a:solidFill>
                          <a:latin typeface="Times New Roman" panose="02020603050405020304" pitchFamily="18" charset="0"/>
                          <a:cs typeface="Times New Roman" panose="02020603050405020304" pitchFamily="18" charset="0"/>
                        </a:rPr>
                        <a:t>2019 </a:t>
                      </a:r>
                      <a:r>
                        <a:rPr lang="ru-RU" sz="1200" dirty="0">
                          <a:solidFill>
                            <a:schemeClr val="tx1"/>
                          </a:solidFill>
                          <a:latin typeface="Times New Roman" panose="02020603050405020304" pitchFamily="18" charset="0"/>
                          <a:cs typeface="Times New Roman" panose="02020603050405020304" pitchFamily="18" charset="0"/>
                        </a:rPr>
                        <a:t>год (</a:t>
                      </a:r>
                      <a:r>
                        <a:rPr lang="ru-RU" sz="1200" dirty="0" err="1">
                          <a:solidFill>
                            <a:schemeClr val="tx1"/>
                          </a:solidFill>
                          <a:latin typeface="Times New Roman" panose="02020603050405020304" pitchFamily="18" charset="0"/>
                          <a:cs typeface="Times New Roman" panose="02020603050405020304" pitchFamily="18" charset="0"/>
                        </a:rPr>
                        <a:t>уточн</a:t>
                      </a:r>
                      <a:r>
                        <a:rPr lang="ru-RU" sz="1200" dirty="0" smtClean="0">
                          <a:solidFill>
                            <a:schemeClr val="tx1"/>
                          </a:solidFill>
                          <a:latin typeface="Times New Roman" panose="02020603050405020304" pitchFamily="18" charset="0"/>
                          <a:cs typeface="Times New Roman" panose="02020603050405020304" pitchFamily="18" charset="0"/>
                        </a:rPr>
                        <a:t>. план</a:t>
                      </a:r>
                      <a:r>
                        <a:rPr lang="ru-RU" sz="1200" dirty="0">
                          <a:solidFill>
                            <a:schemeClr val="tx1"/>
                          </a:solidFill>
                          <a:latin typeface="Times New Roman" panose="02020603050405020304" pitchFamily="18" charset="0"/>
                          <a:cs typeface="Times New Roman" panose="02020603050405020304" pitchFamily="18" charset="0"/>
                        </a:rPr>
                        <a:t>)</a:t>
                      </a:r>
                    </a:p>
                  </a:txBody>
                  <a:tcPr marL="91433" marR="91433" marT="45665" marB="45665">
                    <a:solidFill>
                      <a:schemeClr val="bg2">
                        <a:lumMod val="90000"/>
                      </a:schemeClr>
                    </a:solidFill>
                  </a:tcPr>
                </a:tc>
                <a:tc>
                  <a:txBody>
                    <a:bodyPr/>
                    <a:lstStyle/>
                    <a:p>
                      <a:r>
                        <a:rPr lang="ru-RU" sz="1200" dirty="0" smtClean="0">
                          <a:solidFill>
                            <a:schemeClr val="tx1"/>
                          </a:solidFill>
                          <a:latin typeface="Times New Roman" panose="02020603050405020304" pitchFamily="18" charset="0"/>
                          <a:cs typeface="Times New Roman" panose="02020603050405020304" pitchFamily="18" charset="0"/>
                        </a:rPr>
                        <a:t>2019 </a:t>
                      </a:r>
                      <a:r>
                        <a:rPr lang="ru-RU" sz="1200" dirty="0">
                          <a:solidFill>
                            <a:schemeClr val="tx1"/>
                          </a:solidFill>
                          <a:latin typeface="Times New Roman" panose="02020603050405020304" pitchFamily="18" charset="0"/>
                          <a:cs typeface="Times New Roman" panose="02020603050405020304" pitchFamily="18" charset="0"/>
                        </a:rPr>
                        <a:t>год (отчет)</a:t>
                      </a:r>
                    </a:p>
                  </a:txBody>
                  <a:tcPr marL="91433" marR="91433" marT="45665" marB="45665">
                    <a:solidFill>
                      <a:schemeClr val="bg2">
                        <a:lumMod val="90000"/>
                      </a:schemeClr>
                    </a:solidFill>
                  </a:tcPr>
                </a:tc>
                <a:tc>
                  <a:txBody>
                    <a:bodyPr/>
                    <a:lstStyle/>
                    <a:p>
                      <a:r>
                        <a:rPr lang="ru-RU" sz="1200" dirty="0" smtClean="0">
                          <a:solidFill>
                            <a:schemeClr val="tx1"/>
                          </a:solidFill>
                          <a:latin typeface="Times New Roman" panose="02020603050405020304" pitchFamily="18" charset="0"/>
                          <a:cs typeface="Times New Roman" panose="02020603050405020304" pitchFamily="18" charset="0"/>
                        </a:rPr>
                        <a:t>2020</a:t>
                      </a:r>
                      <a:r>
                        <a:rPr lang="ru-RU" sz="1200" baseline="0" dirty="0" smtClean="0">
                          <a:solidFill>
                            <a:schemeClr val="tx1"/>
                          </a:solidFill>
                          <a:latin typeface="Times New Roman" panose="02020603050405020304" pitchFamily="18" charset="0"/>
                          <a:cs typeface="Times New Roman" panose="02020603050405020304" pitchFamily="18" charset="0"/>
                        </a:rPr>
                        <a:t> </a:t>
                      </a:r>
                      <a:r>
                        <a:rPr lang="ru-RU" sz="1200" baseline="0" dirty="0">
                          <a:solidFill>
                            <a:schemeClr val="tx1"/>
                          </a:solidFill>
                          <a:latin typeface="Times New Roman" panose="02020603050405020304" pitchFamily="18" charset="0"/>
                          <a:cs typeface="Times New Roman" panose="02020603050405020304" pitchFamily="18" charset="0"/>
                        </a:rPr>
                        <a:t>год (план)</a:t>
                      </a:r>
                      <a:endParaRPr lang="ru-RU" sz="1200" dirty="0">
                        <a:solidFill>
                          <a:schemeClr val="tx1"/>
                        </a:solidFill>
                        <a:latin typeface="Times New Roman" panose="02020603050405020304" pitchFamily="18" charset="0"/>
                        <a:cs typeface="Times New Roman" panose="02020603050405020304" pitchFamily="18" charset="0"/>
                      </a:endParaRPr>
                    </a:p>
                  </a:txBody>
                  <a:tcPr marL="91433" marR="91433" marT="45665" marB="45665">
                    <a:solidFill>
                      <a:schemeClr val="bg2">
                        <a:lumMod val="90000"/>
                      </a:schemeClr>
                    </a:solidFill>
                  </a:tcPr>
                </a:tc>
                <a:tc>
                  <a:txBody>
                    <a:bodyPr/>
                    <a:lstStyle/>
                    <a:p>
                      <a:r>
                        <a:rPr lang="ru-RU" sz="1200" dirty="0" smtClean="0">
                          <a:solidFill>
                            <a:schemeClr val="tx1"/>
                          </a:solidFill>
                          <a:latin typeface="Times New Roman" panose="02020603050405020304" pitchFamily="18" charset="0"/>
                          <a:cs typeface="Times New Roman" panose="02020603050405020304" pitchFamily="18" charset="0"/>
                        </a:rPr>
                        <a:t>2021</a:t>
                      </a:r>
                      <a:r>
                        <a:rPr lang="ru-RU" sz="1200" baseline="0" dirty="0" smtClean="0">
                          <a:solidFill>
                            <a:schemeClr val="tx1"/>
                          </a:solidFill>
                          <a:latin typeface="Times New Roman" panose="02020603050405020304" pitchFamily="18" charset="0"/>
                          <a:cs typeface="Times New Roman" panose="02020603050405020304" pitchFamily="18" charset="0"/>
                        </a:rPr>
                        <a:t> год </a:t>
                      </a:r>
                      <a:r>
                        <a:rPr lang="ru-RU" sz="1200" baseline="0" dirty="0">
                          <a:solidFill>
                            <a:schemeClr val="tx1"/>
                          </a:solidFill>
                          <a:latin typeface="Times New Roman" panose="02020603050405020304" pitchFamily="18" charset="0"/>
                          <a:cs typeface="Times New Roman" panose="02020603050405020304" pitchFamily="18" charset="0"/>
                        </a:rPr>
                        <a:t>(план)</a:t>
                      </a:r>
                      <a:endParaRPr lang="ru-RU" sz="1200" dirty="0">
                        <a:solidFill>
                          <a:schemeClr val="tx1"/>
                        </a:solidFill>
                        <a:latin typeface="Times New Roman" panose="02020603050405020304" pitchFamily="18" charset="0"/>
                        <a:cs typeface="Times New Roman" panose="02020603050405020304" pitchFamily="18" charset="0"/>
                      </a:endParaRPr>
                    </a:p>
                  </a:txBody>
                  <a:tcPr marL="91433" marR="91433" marT="45665" marB="45665">
                    <a:solidFill>
                      <a:schemeClr val="bg2">
                        <a:lumMod val="90000"/>
                      </a:schemeClr>
                    </a:solidFill>
                  </a:tcPr>
                </a:tc>
                <a:tc>
                  <a:txBody>
                    <a:bodyPr/>
                    <a:lstStyle/>
                    <a:p>
                      <a:r>
                        <a:rPr lang="ru-RU" sz="1200" dirty="0" smtClean="0">
                          <a:solidFill>
                            <a:schemeClr val="tx1"/>
                          </a:solidFill>
                          <a:latin typeface="Times New Roman" panose="02020603050405020304" pitchFamily="18" charset="0"/>
                          <a:cs typeface="Times New Roman" panose="02020603050405020304" pitchFamily="18" charset="0"/>
                        </a:rPr>
                        <a:t>2022</a:t>
                      </a:r>
                      <a:r>
                        <a:rPr lang="ru-RU" sz="1200" baseline="0" dirty="0" smtClean="0">
                          <a:solidFill>
                            <a:schemeClr val="tx1"/>
                          </a:solidFill>
                          <a:latin typeface="Times New Roman" panose="02020603050405020304" pitchFamily="18" charset="0"/>
                          <a:cs typeface="Times New Roman" panose="02020603050405020304" pitchFamily="18" charset="0"/>
                        </a:rPr>
                        <a:t> </a:t>
                      </a:r>
                      <a:r>
                        <a:rPr lang="ru-RU" sz="1200" baseline="0" dirty="0">
                          <a:solidFill>
                            <a:schemeClr val="tx1"/>
                          </a:solidFill>
                          <a:latin typeface="Times New Roman" panose="02020603050405020304" pitchFamily="18" charset="0"/>
                          <a:cs typeface="Times New Roman" panose="02020603050405020304" pitchFamily="18" charset="0"/>
                        </a:rPr>
                        <a:t>год (план)</a:t>
                      </a:r>
                      <a:endParaRPr lang="ru-RU" sz="1200" dirty="0">
                        <a:solidFill>
                          <a:schemeClr val="tx1"/>
                        </a:solidFill>
                        <a:latin typeface="Times New Roman" panose="02020603050405020304" pitchFamily="18" charset="0"/>
                        <a:cs typeface="Times New Roman" panose="02020603050405020304" pitchFamily="18" charset="0"/>
                      </a:endParaRPr>
                    </a:p>
                  </a:txBody>
                  <a:tcPr marL="91433" marR="91433" marT="45665" marB="45665">
                    <a:solidFill>
                      <a:schemeClr val="bg2">
                        <a:lumMod val="90000"/>
                      </a:schemeClr>
                    </a:solidFill>
                  </a:tcPr>
                </a:tc>
                <a:extLst>
                  <a:ext uri="{0D108BD9-81ED-4DB2-BD59-A6C34878D82A}">
                    <a16:rowId xmlns="" xmlns:a16="http://schemas.microsoft.com/office/drawing/2014/main" val="10000"/>
                  </a:ext>
                </a:extLst>
              </a:tr>
              <a:tr h="363166">
                <a:tc>
                  <a:txBody>
                    <a:bodyPr/>
                    <a:lstStyle/>
                    <a:p>
                      <a:r>
                        <a:rPr lang="ru-RU" sz="1200" dirty="0">
                          <a:latin typeface="Times New Roman" panose="02020603050405020304" pitchFamily="18" charset="0"/>
                          <a:cs typeface="Times New Roman" panose="02020603050405020304" pitchFamily="18" charset="0"/>
                        </a:rPr>
                        <a:t>Итого доходов</a:t>
                      </a:r>
                    </a:p>
                  </a:txBody>
                  <a:tcPr marL="91433" marR="91433" marT="45665" marB="45665">
                    <a:solidFill>
                      <a:schemeClr val="bg2">
                        <a:lumMod val="90000"/>
                      </a:schemeClr>
                    </a:solidFill>
                  </a:tcPr>
                </a:tc>
                <a:tc>
                  <a:txBody>
                    <a:bodyPr/>
                    <a:lstStyle/>
                    <a:p>
                      <a:r>
                        <a:rPr lang="ru-RU" sz="1200" dirty="0" smtClean="0">
                          <a:latin typeface="Times New Roman" panose="02020603050405020304" pitchFamily="18" charset="0"/>
                          <a:cs typeface="Times New Roman" panose="02020603050405020304" pitchFamily="18" charset="0"/>
                        </a:rPr>
                        <a:t>1912,81</a:t>
                      </a:r>
                      <a:endParaRPr lang="ru-RU" sz="1200" dirty="0">
                        <a:latin typeface="Times New Roman" panose="02020603050405020304" pitchFamily="18" charset="0"/>
                        <a:cs typeface="Times New Roman" panose="02020603050405020304" pitchFamily="18" charset="0"/>
                      </a:endParaRPr>
                    </a:p>
                  </a:txBody>
                  <a:tcPr marL="91433" marR="91433" marT="45665" marB="45665">
                    <a:solidFill>
                      <a:schemeClr val="bg2">
                        <a:lumMod val="90000"/>
                      </a:schemeClr>
                    </a:solidFill>
                  </a:tcPr>
                </a:tc>
                <a:tc>
                  <a:txBody>
                    <a:bodyPr/>
                    <a:lstStyle/>
                    <a:p>
                      <a:r>
                        <a:rPr lang="ru-RU" sz="1200" dirty="0">
                          <a:latin typeface="Times New Roman" panose="02020603050405020304" pitchFamily="18" charset="0"/>
                          <a:cs typeface="Times New Roman" panose="02020603050405020304" pitchFamily="18" charset="0"/>
                        </a:rPr>
                        <a:t>1 921,99</a:t>
                      </a:r>
                    </a:p>
                  </a:txBody>
                  <a:tcPr marL="91433" marR="91433" marT="45665" marB="45665">
                    <a:solidFill>
                      <a:schemeClr val="bg2">
                        <a:lumMod val="90000"/>
                      </a:schemeClr>
                    </a:solidFill>
                  </a:tcPr>
                </a:tc>
                <a:tc>
                  <a:txBody>
                    <a:bodyPr/>
                    <a:lstStyle/>
                    <a:p>
                      <a:r>
                        <a:rPr lang="ru-RU" sz="1200" dirty="0" smtClean="0">
                          <a:latin typeface="Times New Roman" panose="02020603050405020304" pitchFamily="18" charset="0"/>
                          <a:cs typeface="Times New Roman" panose="02020603050405020304" pitchFamily="18" charset="0"/>
                        </a:rPr>
                        <a:t>2 064,6</a:t>
                      </a:r>
                      <a:endParaRPr lang="ru-RU" sz="1200" dirty="0">
                        <a:latin typeface="Times New Roman" panose="02020603050405020304" pitchFamily="18" charset="0"/>
                        <a:cs typeface="Times New Roman" panose="02020603050405020304" pitchFamily="18" charset="0"/>
                      </a:endParaRPr>
                    </a:p>
                  </a:txBody>
                  <a:tcPr marL="91433" marR="91433" marT="45665" marB="45665">
                    <a:solidFill>
                      <a:schemeClr val="bg2">
                        <a:lumMod val="90000"/>
                      </a:schemeClr>
                    </a:solidFill>
                  </a:tcPr>
                </a:tc>
                <a:tc>
                  <a:txBody>
                    <a:bodyPr/>
                    <a:lstStyle/>
                    <a:p>
                      <a:r>
                        <a:rPr lang="ru-RU" sz="1200" dirty="0" smtClean="0">
                          <a:latin typeface="Times New Roman" panose="02020603050405020304" pitchFamily="18" charset="0"/>
                          <a:cs typeface="Times New Roman" panose="02020603050405020304" pitchFamily="18" charset="0"/>
                        </a:rPr>
                        <a:t>2</a:t>
                      </a:r>
                      <a:r>
                        <a:rPr lang="ru-RU" sz="1200" baseline="0" dirty="0" smtClean="0">
                          <a:latin typeface="Times New Roman" panose="02020603050405020304" pitchFamily="18" charset="0"/>
                          <a:cs typeface="Times New Roman" panose="02020603050405020304" pitchFamily="18" charset="0"/>
                        </a:rPr>
                        <a:t> 154,8</a:t>
                      </a:r>
                      <a:endParaRPr lang="ru-RU" sz="1200" dirty="0">
                        <a:latin typeface="Times New Roman" panose="02020603050405020304" pitchFamily="18" charset="0"/>
                        <a:cs typeface="Times New Roman" panose="02020603050405020304" pitchFamily="18" charset="0"/>
                      </a:endParaRPr>
                    </a:p>
                  </a:txBody>
                  <a:tcPr marL="91433" marR="91433" marT="45665" marB="45665">
                    <a:solidFill>
                      <a:schemeClr val="bg2">
                        <a:lumMod val="90000"/>
                      </a:schemeClr>
                    </a:solidFill>
                  </a:tcPr>
                </a:tc>
                <a:tc>
                  <a:txBody>
                    <a:bodyPr/>
                    <a:lstStyle/>
                    <a:p>
                      <a:r>
                        <a:rPr lang="ru-RU" sz="1200" dirty="0" smtClean="0">
                          <a:latin typeface="Times New Roman" panose="02020603050405020304" pitchFamily="18" charset="0"/>
                          <a:cs typeface="Times New Roman" panose="02020603050405020304" pitchFamily="18" charset="0"/>
                        </a:rPr>
                        <a:t>1 943,09</a:t>
                      </a:r>
                      <a:endParaRPr lang="ru-RU" sz="1200" dirty="0">
                        <a:latin typeface="Times New Roman" panose="02020603050405020304" pitchFamily="18" charset="0"/>
                        <a:cs typeface="Times New Roman" panose="02020603050405020304" pitchFamily="18" charset="0"/>
                      </a:endParaRPr>
                    </a:p>
                  </a:txBody>
                  <a:tcPr marL="91433" marR="91433" marT="45665" marB="45665">
                    <a:solidFill>
                      <a:schemeClr val="bg2">
                        <a:lumMod val="90000"/>
                      </a:schemeClr>
                    </a:solidFill>
                  </a:tcPr>
                </a:tc>
                <a:tc>
                  <a:txBody>
                    <a:bodyPr/>
                    <a:lstStyle/>
                    <a:p>
                      <a:r>
                        <a:rPr lang="ru-RU" sz="1200" dirty="0" smtClean="0">
                          <a:latin typeface="Times New Roman" panose="02020603050405020304" pitchFamily="18" charset="0"/>
                          <a:cs typeface="Times New Roman" panose="02020603050405020304" pitchFamily="18" charset="0"/>
                        </a:rPr>
                        <a:t>2 030,08</a:t>
                      </a:r>
                      <a:endParaRPr lang="ru-RU" sz="1200" dirty="0">
                        <a:latin typeface="Times New Roman" panose="02020603050405020304" pitchFamily="18" charset="0"/>
                        <a:cs typeface="Times New Roman" panose="02020603050405020304" pitchFamily="18" charset="0"/>
                      </a:endParaRPr>
                    </a:p>
                  </a:txBody>
                  <a:tcPr marL="91433" marR="91433" marT="45665" marB="45665">
                    <a:solidFill>
                      <a:schemeClr val="bg2">
                        <a:lumMod val="90000"/>
                      </a:schemeClr>
                    </a:solidFill>
                  </a:tcPr>
                </a:tc>
                <a:tc>
                  <a:txBody>
                    <a:bodyPr/>
                    <a:lstStyle/>
                    <a:p>
                      <a:r>
                        <a:rPr lang="ru-RU" sz="1200" dirty="0" smtClean="0">
                          <a:latin typeface="Times New Roman" panose="02020603050405020304" pitchFamily="18" charset="0"/>
                          <a:cs typeface="Times New Roman" panose="02020603050405020304" pitchFamily="18" charset="0"/>
                        </a:rPr>
                        <a:t>2 102,14</a:t>
                      </a:r>
                      <a:endParaRPr lang="ru-RU" sz="1200" dirty="0">
                        <a:latin typeface="Times New Roman" panose="02020603050405020304" pitchFamily="18" charset="0"/>
                        <a:cs typeface="Times New Roman" panose="02020603050405020304" pitchFamily="18" charset="0"/>
                      </a:endParaRPr>
                    </a:p>
                  </a:txBody>
                  <a:tcPr marL="91433" marR="91433" marT="45665" marB="45665">
                    <a:solidFill>
                      <a:schemeClr val="bg2">
                        <a:lumMod val="90000"/>
                      </a:schemeClr>
                    </a:solidFill>
                  </a:tcPr>
                </a:tc>
                <a:extLst>
                  <a:ext uri="{0D108BD9-81ED-4DB2-BD59-A6C34878D82A}">
                    <a16:rowId xmlns="" xmlns:a16="http://schemas.microsoft.com/office/drawing/2014/main" val="10001"/>
                  </a:ext>
                </a:extLst>
              </a:tr>
              <a:tr h="293962">
                <a:tc>
                  <a:txBody>
                    <a:bodyPr/>
                    <a:lstStyle/>
                    <a:p>
                      <a:r>
                        <a:rPr lang="ru-RU" sz="1200" dirty="0">
                          <a:latin typeface="Times New Roman" panose="02020603050405020304" pitchFamily="18" charset="0"/>
                          <a:cs typeface="Times New Roman" panose="02020603050405020304" pitchFamily="18" charset="0"/>
                        </a:rPr>
                        <a:t>Итого расходов</a:t>
                      </a:r>
                    </a:p>
                  </a:txBody>
                  <a:tcPr marL="91433" marR="91433" marT="45665" marB="45665">
                    <a:solidFill>
                      <a:schemeClr val="bg2">
                        <a:lumMod val="90000"/>
                      </a:schemeClr>
                    </a:solidFill>
                  </a:tcPr>
                </a:tc>
                <a:tc>
                  <a:txBody>
                    <a:bodyPr/>
                    <a:lstStyle/>
                    <a:p>
                      <a:r>
                        <a:rPr lang="ru-RU" sz="1200" dirty="0" smtClean="0">
                          <a:latin typeface="Times New Roman" panose="02020603050405020304" pitchFamily="18" charset="0"/>
                          <a:cs typeface="Times New Roman" panose="02020603050405020304" pitchFamily="18" charset="0"/>
                        </a:rPr>
                        <a:t>1873,65</a:t>
                      </a:r>
                      <a:endParaRPr lang="ru-RU" sz="1200" dirty="0">
                        <a:latin typeface="Times New Roman" panose="02020603050405020304" pitchFamily="18" charset="0"/>
                        <a:cs typeface="Times New Roman" panose="02020603050405020304" pitchFamily="18" charset="0"/>
                      </a:endParaRPr>
                    </a:p>
                  </a:txBody>
                  <a:tcPr marL="91433" marR="91433" marT="45665" marB="45665">
                    <a:solidFill>
                      <a:schemeClr val="bg2">
                        <a:lumMod val="90000"/>
                      </a:schemeClr>
                    </a:solidFill>
                  </a:tcPr>
                </a:tc>
                <a:tc>
                  <a:txBody>
                    <a:bodyPr/>
                    <a:lstStyle/>
                    <a:p>
                      <a:r>
                        <a:rPr lang="ru-RU" sz="1200" dirty="0">
                          <a:latin typeface="Times New Roman" panose="02020603050405020304" pitchFamily="18" charset="0"/>
                          <a:cs typeface="Times New Roman" panose="02020603050405020304" pitchFamily="18" charset="0"/>
                        </a:rPr>
                        <a:t>1 896,53</a:t>
                      </a:r>
                    </a:p>
                  </a:txBody>
                  <a:tcPr marL="91433" marR="91433" marT="45665" marB="45665">
                    <a:solidFill>
                      <a:schemeClr val="bg2">
                        <a:lumMod val="90000"/>
                      </a:schemeClr>
                    </a:solidFill>
                  </a:tcPr>
                </a:tc>
                <a:tc>
                  <a:txBody>
                    <a:bodyPr/>
                    <a:lstStyle/>
                    <a:p>
                      <a:r>
                        <a:rPr lang="ru-RU" sz="1200" dirty="0" smtClean="0">
                          <a:latin typeface="Times New Roman" panose="02020603050405020304" pitchFamily="18" charset="0"/>
                          <a:cs typeface="Times New Roman" panose="02020603050405020304" pitchFamily="18" charset="0"/>
                        </a:rPr>
                        <a:t>2 307,0</a:t>
                      </a:r>
                      <a:endParaRPr lang="ru-RU" sz="1200" dirty="0">
                        <a:latin typeface="Times New Roman" panose="02020603050405020304" pitchFamily="18" charset="0"/>
                        <a:cs typeface="Times New Roman" panose="02020603050405020304" pitchFamily="18" charset="0"/>
                      </a:endParaRPr>
                    </a:p>
                  </a:txBody>
                  <a:tcPr marL="91433" marR="91433" marT="45665" marB="45665">
                    <a:solidFill>
                      <a:schemeClr val="bg2">
                        <a:lumMod val="90000"/>
                      </a:schemeClr>
                    </a:solidFill>
                  </a:tcPr>
                </a:tc>
                <a:tc>
                  <a:txBody>
                    <a:bodyPr/>
                    <a:lstStyle/>
                    <a:p>
                      <a:r>
                        <a:rPr lang="ru-RU" sz="1200" dirty="0" smtClean="0">
                          <a:latin typeface="Times New Roman" panose="02020603050405020304" pitchFamily="18" charset="0"/>
                          <a:cs typeface="Times New Roman" panose="02020603050405020304" pitchFamily="18" charset="0"/>
                        </a:rPr>
                        <a:t>2 171,9</a:t>
                      </a:r>
                      <a:endParaRPr lang="ru-RU" sz="1200" dirty="0">
                        <a:latin typeface="Times New Roman" panose="02020603050405020304" pitchFamily="18" charset="0"/>
                        <a:cs typeface="Times New Roman" panose="02020603050405020304" pitchFamily="18" charset="0"/>
                      </a:endParaRPr>
                    </a:p>
                  </a:txBody>
                  <a:tcPr marL="91433" marR="91433" marT="45665" marB="45665">
                    <a:solidFill>
                      <a:schemeClr val="bg2">
                        <a:lumMod val="90000"/>
                      </a:schemeClr>
                    </a:solidFill>
                  </a:tcPr>
                </a:tc>
                <a:tc>
                  <a:txBody>
                    <a:bodyPr/>
                    <a:lstStyle/>
                    <a:p>
                      <a:r>
                        <a:rPr lang="ru-RU" sz="1200" dirty="0" smtClean="0">
                          <a:latin typeface="Times New Roman" panose="02020603050405020304" pitchFamily="18" charset="0"/>
                          <a:cs typeface="Times New Roman" panose="02020603050405020304" pitchFamily="18" charset="0"/>
                        </a:rPr>
                        <a:t>1 943,09</a:t>
                      </a:r>
                      <a:endParaRPr lang="ru-RU" sz="1200" dirty="0">
                        <a:latin typeface="Times New Roman" panose="02020603050405020304" pitchFamily="18" charset="0"/>
                        <a:cs typeface="Times New Roman" panose="02020603050405020304" pitchFamily="18" charset="0"/>
                      </a:endParaRPr>
                    </a:p>
                  </a:txBody>
                  <a:tcPr marL="91433" marR="91433" marT="45665" marB="45665">
                    <a:solidFill>
                      <a:schemeClr val="bg2">
                        <a:lumMod val="90000"/>
                      </a:schemeClr>
                    </a:solidFill>
                  </a:tcPr>
                </a:tc>
                <a:tc>
                  <a:txBody>
                    <a:bodyPr/>
                    <a:lstStyle/>
                    <a:p>
                      <a:r>
                        <a:rPr lang="ru-RU" sz="1200" dirty="0" smtClean="0">
                          <a:latin typeface="Times New Roman" panose="02020603050405020304" pitchFamily="18" charset="0"/>
                          <a:cs typeface="Times New Roman" panose="02020603050405020304" pitchFamily="18" charset="0"/>
                        </a:rPr>
                        <a:t>2 030,08</a:t>
                      </a:r>
                      <a:endParaRPr lang="ru-RU" sz="1200" dirty="0">
                        <a:latin typeface="Times New Roman" panose="02020603050405020304" pitchFamily="18" charset="0"/>
                        <a:cs typeface="Times New Roman" panose="02020603050405020304" pitchFamily="18" charset="0"/>
                      </a:endParaRPr>
                    </a:p>
                  </a:txBody>
                  <a:tcPr marL="91433" marR="91433" marT="45665" marB="45665">
                    <a:solidFill>
                      <a:schemeClr val="bg2">
                        <a:lumMod val="90000"/>
                      </a:schemeClr>
                    </a:solidFill>
                  </a:tcPr>
                </a:tc>
                <a:tc>
                  <a:txBody>
                    <a:bodyPr/>
                    <a:lstStyle/>
                    <a:p>
                      <a:r>
                        <a:rPr lang="ru-RU" sz="1200" dirty="0" smtClean="0">
                          <a:latin typeface="Times New Roman" panose="02020603050405020304" pitchFamily="18" charset="0"/>
                          <a:cs typeface="Times New Roman" panose="02020603050405020304" pitchFamily="18" charset="0"/>
                        </a:rPr>
                        <a:t>2 102,14</a:t>
                      </a:r>
                      <a:endParaRPr lang="ru-RU" sz="1200" dirty="0">
                        <a:latin typeface="Times New Roman" panose="02020603050405020304" pitchFamily="18" charset="0"/>
                        <a:cs typeface="Times New Roman" panose="02020603050405020304" pitchFamily="18" charset="0"/>
                      </a:endParaRPr>
                    </a:p>
                  </a:txBody>
                  <a:tcPr marL="91433" marR="91433" marT="45665" marB="45665">
                    <a:solidFill>
                      <a:schemeClr val="bg2">
                        <a:lumMod val="90000"/>
                      </a:schemeClr>
                    </a:solidFill>
                  </a:tcPr>
                </a:tc>
                <a:extLst>
                  <a:ext uri="{0D108BD9-81ED-4DB2-BD59-A6C34878D82A}">
                    <a16:rowId xmlns="" xmlns:a16="http://schemas.microsoft.com/office/drawing/2014/main" val="10002"/>
                  </a:ext>
                </a:extLst>
              </a:tr>
              <a:tr h="457090">
                <a:tc>
                  <a:txBody>
                    <a:bodyPr/>
                    <a:lstStyle/>
                    <a:p>
                      <a:r>
                        <a:rPr lang="ru-RU" sz="1200" dirty="0">
                          <a:latin typeface="Times New Roman" panose="02020603050405020304" pitchFamily="18" charset="0"/>
                          <a:cs typeface="Times New Roman" panose="02020603050405020304" pitchFamily="18" charset="0"/>
                        </a:rPr>
                        <a:t>Дефицит(-) /профицит(+)</a:t>
                      </a:r>
                    </a:p>
                  </a:txBody>
                  <a:tcPr marL="91433" marR="91433" marT="45665" marB="45665">
                    <a:solidFill>
                      <a:schemeClr val="bg2">
                        <a:lumMod val="90000"/>
                      </a:schemeClr>
                    </a:solidFill>
                  </a:tcPr>
                </a:tc>
                <a:tc>
                  <a:txBody>
                    <a:bodyPr/>
                    <a:lstStyle/>
                    <a:p>
                      <a:r>
                        <a:rPr lang="ru-RU" sz="1200" dirty="0">
                          <a:latin typeface="Times New Roman" panose="02020603050405020304" pitchFamily="18" charset="0"/>
                          <a:cs typeface="Times New Roman" panose="02020603050405020304" pitchFamily="18" charset="0"/>
                        </a:rPr>
                        <a:t>+</a:t>
                      </a:r>
                      <a:r>
                        <a:rPr lang="ru-RU" sz="1200" dirty="0" smtClean="0">
                          <a:latin typeface="Times New Roman" panose="02020603050405020304" pitchFamily="18" charset="0"/>
                          <a:cs typeface="Times New Roman" panose="02020603050405020304" pitchFamily="18" charset="0"/>
                        </a:rPr>
                        <a:t>39,16</a:t>
                      </a:r>
                      <a:endParaRPr lang="ru-RU" sz="1200" dirty="0">
                        <a:latin typeface="Times New Roman" panose="02020603050405020304" pitchFamily="18" charset="0"/>
                        <a:cs typeface="Times New Roman" panose="02020603050405020304" pitchFamily="18" charset="0"/>
                      </a:endParaRPr>
                    </a:p>
                  </a:txBody>
                  <a:tcPr marL="91433" marR="91433" marT="45665" marB="45665">
                    <a:solidFill>
                      <a:schemeClr val="bg2">
                        <a:lumMod val="90000"/>
                      </a:schemeClr>
                    </a:solidFill>
                  </a:tcPr>
                </a:tc>
                <a:tc>
                  <a:txBody>
                    <a:bodyPr/>
                    <a:lstStyle/>
                    <a:p>
                      <a:r>
                        <a:rPr lang="ru-RU" sz="1200" dirty="0">
                          <a:latin typeface="Times New Roman" panose="02020603050405020304" pitchFamily="18" charset="0"/>
                          <a:cs typeface="Times New Roman" panose="02020603050405020304" pitchFamily="18" charset="0"/>
                        </a:rPr>
                        <a:t>25,46</a:t>
                      </a:r>
                    </a:p>
                  </a:txBody>
                  <a:tcPr marL="91433" marR="91433" marT="45665" marB="45665">
                    <a:solidFill>
                      <a:schemeClr val="bg2">
                        <a:lumMod val="90000"/>
                      </a:schemeClr>
                    </a:solidFill>
                  </a:tcPr>
                </a:tc>
                <a:tc>
                  <a:txBody>
                    <a:bodyPr/>
                    <a:lstStyle/>
                    <a:p>
                      <a:r>
                        <a:rPr lang="ru-RU" sz="1200" dirty="0" smtClean="0">
                          <a:latin typeface="Times New Roman" panose="02020603050405020304" pitchFamily="18" charset="0"/>
                          <a:cs typeface="Times New Roman" panose="02020603050405020304" pitchFamily="18" charset="0"/>
                        </a:rPr>
                        <a:t>-242,4</a:t>
                      </a:r>
                      <a:endParaRPr lang="ru-RU" sz="1200" dirty="0">
                        <a:latin typeface="Times New Roman" panose="02020603050405020304" pitchFamily="18" charset="0"/>
                        <a:cs typeface="Times New Roman" panose="02020603050405020304" pitchFamily="18" charset="0"/>
                      </a:endParaRPr>
                    </a:p>
                  </a:txBody>
                  <a:tcPr marL="91433" marR="91433" marT="45665" marB="45665">
                    <a:solidFill>
                      <a:schemeClr val="bg2">
                        <a:lumMod val="90000"/>
                      </a:schemeClr>
                    </a:solidFill>
                  </a:tcPr>
                </a:tc>
                <a:tc>
                  <a:txBody>
                    <a:bodyPr/>
                    <a:lstStyle/>
                    <a:p>
                      <a:r>
                        <a:rPr lang="ru-RU" sz="1200" dirty="0" smtClean="0">
                          <a:latin typeface="Times New Roman" panose="02020603050405020304" pitchFamily="18" charset="0"/>
                          <a:cs typeface="Times New Roman" panose="02020603050405020304" pitchFamily="18" charset="0"/>
                        </a:rPr>
                        <a:t>-17,13</a:t>
                      </a:r>
                      <a:endParaRPr lang="ru-RU" sz="1200" dirty="0">
                        <a:latin typeface="Times New Roman" panose="02020603050405020304" pitchFamily="18" charset="0"/>
                        <a:cs typeface="Times New Roman" panose="02020603050405020304" pitchFamily="18" charset="0"/>
                      </a:endParaRPr>
                    </a:p>
                  </a:txBody>
                  <a:tcPr marL="91433" marR="91433" marT="45665" marB="45665">
                    <a:solidFill>
                      <a:schemeClr val="bg2">
                        <a:lumMod val="90000"/>
                      </a:schemeClr>
                    </a:solidFill>
                  </a:tcPr>
                </a:tc>
                <a:tc>
                  <a:txBody>
                    <a:bodyPr/>
                    <a:lstStyle/>
                    <a:p>
                      <a:r>
                        <a:rPr lang="ru-RU" sz="1200" dirty="0">
                          <a:latin typeface="Times New Roman" panose="02020603050405020304" pitchFamily="18" charset="0"/>
                          <a:cs typeface="Times New Roman" panose="02020603050405020304" pitchFamily="18" charset="0"/>
                        </a:rPr>
                        <a:t>0,0</a:t>
                      </a:r>
                    </a:p>
                  </a:txBody>
                  <a:tcPr marL="91433" marR="91433" marT="45665" marB="45665">
                    <a:solidFill>
                      <a:schemeClr val="bg2">
                        <a:lumMod val="90000"/>
                      </a:schemeClr>
                    </a:solidFill>
                  </a:tcPr>
                </a:tc>
                <a:tc>
                  <a:txBody>
                    <a:bodyPr/>
                    <a:lstStyle/>
                    <a:p>
                      <a:r>
                        <a:rPr lang="ru-RU" sz="1200" dirty="0">
                          <a:latin typeface="Times New Roman" panose="02020603050405020304" pitchFamily="18" charset="0"/>
                          <a:cs typeface="Times New Roman" panose="02020603050405020304" pitchFamily="18" charset="0"/>
                        </a:rPr>
                        <a:t>0,0</a:t>
                      </a:r>
                    </a:p>
                  </a:txBody>
                  <a:tcPr marL="91433" marR="91433" marT="45665" marB="45665">
                    <a:solidFill>
                      <a:schemeClr val="bg2">
                        <a:lumMod val="90000"/>
                      </a:schemeClr>
                    </a:solidFill>
                  </a:tcPr>
                </a:tc>
                <a:tc>
                  <a:txBody>
                    <a:bodyPr/>
                    <a:lstStyle/>
                    <a:p>
                      <a:r>
                        <a:rPr lang="ru-RU" sz="1200" dirty="0">
                          <a:latin typeface="Times New Roman" panose="02020603050405020304" pitchFamily="18" charset="0"/>
                          <a:cs typeface="Times New Roman" panose="02020603050405020304" pitchFamily="18" charset="0"/>
                        </a:rPr>
                        <a:t>0,0</a:t>
                      </a:r>
                    </a:p>
                  </a:txBody>
                  <a:tcPr marL="91433" marR="91433" marT="45665" marB="45665">
                    <a:solidFill>
                      <a:schemeClr val="bg2">
                        <a:lumMod val="90000"/>
                      </a:schemeClr>
                    </a:solidFill>
                  </a:tcPr>
                </a:tc>
                <a:extLst>
                  <a:ext uri="{0D108BD9-81ED-4DB2-BD59-A6C34878D82A}">
                    <a16:rowId xmlns="" xmlns:a16="http://schemas.microsoft.com/office/drawing/2014/main" val="10003"/>
                  </a:ext>
                </a:extLst>
              </a:tr>
            </a:tbl>
          </a:graphicData>
        </a:graphic>
      </p:graphicFrame>
      <p:sp>
        <p:nvSpPr>
          <p:cNvPr id="39991" name="TextBox 17">
            <a:extLst>
              <a:ext uri="{FF2B5EF4-FFF2-40B4-BE49-F238E27FC236}">
                <a16:creationId xmlns="" xmlns:a16="http://schemas.microsoft.com/office/drawing/2014/main" id="{A849A9A5-FE7C-4603-A4F5-9B26B9B1408C}"/>
              </a:ext>
            </a:extLst>
          </p:cNvPr>
          <p:cNvSpPr txBox="1">
            <a:spLocks noChangeArrowheads="1"/>
          </p:cNvSpPr>
          <p:nvPr/>
        </p:nvSpPr>
        <p:spPr bwMode="auto">
          <a:xfrm>
            <a:off x="730250" y="738187"/>
            <a:ext cx="7747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200" dirty="0">
                <a:latin typeface="Times New Roman" panose="02020603050405020304" pitchFamily="18" charset="0"/>
                <a:cs typeface="Times New Roman" panose="02020603050405020304" pitchFamily="18" charset="0"/>
              </a:rPr>
              <a:t>Показатели консолидированного бюджета муниципального района Мелеузовский район Республики Башкортостан</a:t>
            </a:r>
          </a:p>
        </p:txBody>
      </p:sp>
      <p:sp>
        <p:nvSpPr>
          <p:cNvPr id="39992" name="TextBox 18">
            <a:extLst>
              <a:ext uri="{FF2B5EF4-FFF2-40B4-BE49-F238E27FC236}">
                <a16:creationId xmlns="" xmlns:a16="http://schemas.microsoft.com/office/drawing/2014/main" id="{A920529F-0FAA-4DC8-8168-A6B4C2D13311}"/>
              </a:ext>
            </a:extLst>
          </p:cNvPr>
          <p:cNvSpPr txBox="1">
            <a:spLocks noChangeArrowheads="1"/>
          </p:cNvSpPr>
          <p:nvPr/>
        </p:nvSpPr>
        <p:spPr bwMode="auto">
          <a:xfrm>
            <a:off x="107504" y="3321734"/>
            <a:ext cx="44644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200" dirty="0">
                <a:latin typeface="Times New Roman" panose="02020603050405020304" pitchFamily="18" charset="0"/>
                <a:cs typeface="Times New Roman" panose="02020603050405020304" pitchFamily="18" charset="0"/>
              </a:rPr>
              <a:t>Динамика показателей консолидированного бюджета муниципального района Мелеузовский район Республики Башкортостан</a:t>
            </a:r>
          </a:p>
        </p:txBody>
      </p:sp>
      <p:sp>
        <p:nvSpPr>
          <p:cNvPr id="39993" name="TextBox 19">
            <a:extLst>
              <a:ext uri="{FF2B5EF4-FFF2-40B4-BE49-F238E27FC236}">
                <a16:creationId xmlns="" xmlns:a16="http://schemas.microsoft.com/office/drawing/2014/main" id="{694CF1C6-4E78-41D8-ACE2-21504D4AA3A9}"/>
              </a:ext>
            </a:extLst>
          </p:cNvPr>
          <p:cNvSpPr txBox="1">
            <a:spLocks noChangeArrowheads="1"/>
          </p:cNvSpPr>
          <p:nvPr/>
        </p:nvSpPr>
        <p:spPr bwMode="auto">
          <a:xfrm>
            <a:off x="7956550" y="1014412"/>
            <a:ext cx="9890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100" dirty="0" err="1">
                <a:latin typeface="Times New Roman" panose="02020603050405020304" pitchFamily="18" charset="0"/>
                <a:cs typeface="Times New Roman" panose="02020603050405020304" pitchFamily="18" charset="0"/>
              </a:rPr>
              <a:t>млн.рублей</a:t>
            </a:r>
            <a:endParaRPr lang="ru-RU" altLang="ru-RU" sz="1100" dirty="0">
              <a:latin typeface="Times New Roman" panose="02020603050405020304" pitchFamily="18" charset="0"/>
              <a:cs typeface="Times New Roman" panose="02020603050405020304" pitchFamily="18" charset="0"/>
            </a:endParaRPr>
          </a:p>
        </p:txBody>
      </p:sp>
      <p:sp>
        <p:nvSpPr>
          <p:cNvPr id="39994" name="TextBox 20">
            <a:extLst>
              <a:ext uri="{FF2B5EF4-FFF2-40B4-BE49-F238E27FC236}">
                <a16:creationId xmlns="" xmlns:a16="http://schemas.microsoft.com/office/drawing/2014/main" id="{5C5F02E0-4C7D-48E4-92EB-2E4950716FE7}"/>
              </a:ext>
            </a:extLst>
          </p:cNvPr>
          <p:cNvSpPr txBox="1">
            <a:spLocks noChangeArrowheads="1"/>
          </p:cNvSpPr>
          <p:nvPr/>
        </p:nvSpPr>
        <p:spPr bwMode="auto">
          <a:xfrm>
            <a:off x="3843337" y="3754438"/>
            <a:ext cx="1152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100" dirty="0">
                <a:latin typeface="Times New Roman" panose="02020603050405020304" pitchFamily="18" charset="0"/>
                <a:cs typeface="Times New Roman" panose="02020603050405020304" pitchFamily="18" charset="0"/>
              </a:rPr>
              <a:t>в процентах</a:t>
            </a:r>
          </a:p>
        </p:txBody>
      </p:sp>
      <p:graphicFrame>
        <p:nvGraphicFramePr>
          <p:cNvPr id="2" name="Диаграмма 25">
            <a:extLst>
              <a:ext uri="{FF2B5EF4-FFF2-40B4-BE49-F238E27FC236}">
                <a16:creationId xmlns="" xmlns:a16="http://schemas.microsoft.com/office/drawing/2014/main" id="{62A297DB-4E65-4C14-8ED5-E212D12D003B}"/>
              </a:ext>
            </a:extLst>
          </p:cNvPr>
          <p:cNvGraphicFramePr>
            <a:graphicFrameLocks/>
          </p:cNvGraphicFramePr>
          <p:nvPr>
            <p:extLst>
              <p:ext uri="{D42A27DB-BD31-4B8C-83A1-F6EECF244321}">
                <p14:modId xmlns:p14="http://schemas.microsoft.com/office/powerpoint/2010/main" val="3481932502"/>
              </p:ext>
            </p:extLst>
          </p:nvPr>
        </p:nvGraphicFramePr>
        <p:xfrm>
          <a:off x="59468" y="3968065"/>
          <a:ext cx="5174048" cy="2152832"/>
        </p:xfrm>
        <a:graphic>
          <a:graphicData uri="http://schemas.openxmlformats.org/drawingml/2006/chart">
            <c:chart xmlns:c="http://schemas.openxmlformats.org/drawingml/2006/chart" xmlns:r="http://schemas.openxmlformats.org/officeDocument/2006/relationships" r:id="rId3"/>
          </a:graphicData>
        </a:graphic>
      </p:graphicFrame>
      <p:pic>
        <p:nvPicPr>
          <p:cNvPr id="39996" name="Рисунок 28">
            <a:extLst>
              <a:ext uri="{FF2B5EF4-FFF2-40B4-BE49-F238E27FC236}">
                <a16:creationId xmlns="" xmlns:a16="http://schemas.microsoft.com/office/drawing/2014/main" id="{35DD6F91-8006-4674-893A-C5A5EAACC3D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212" y="5998550"/>
            <a:ext cx="1930500" cy="8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Номер слайда 2"/>
          <p:cNvSpPr>
            <a:spLocks noGrp="1"/>
          </p:cNvSpPr>
          <p:nvPr>
            <p:ph type="sldNum" sz="quarter" idx="12"/>
          </p:nvPr>
        </p:nvSpPr>
        <p:spPr>
          <a:xfrm>
            <a:off x="7010400" y="20638"/>
            <a:ext cx="2133600" cy="365125"/>
          </a:xfrm>
        </p:spPr>
        <p:txBody>
          <a:bodyPr/>
          <a:lstStyle/>
          <a:p>
            <a:pPr>
              <a:defRPr/>
            </a:pPr>
            <a:fld id="{1C2F39FC-F7FC-43A7-985C-4565CF06B74E}" type="slidenum">
              <a:rPr lang="en-US" smtClean="0">
                <a:solidFill>
                  <a:schemeClr val="tx1"/>
                </a:solidFill>
              </a:rPr>
              <a:pPr>
                <a:defRPr/>
              </a:pPr>
              <a:t>18</a:t>
            </a:fld>
            <a:endParaRPr lang="en-US">
              <a:solidFill>
                <a:schemeClr val="tx1"/>
              </a:solidFill>
            </a:endParaRPr>
          </a:p>
        </p:txBody>
      </p:sp>
      <p:graphicFrame>
        <p:nvGraphicFramePr>
          <p:cNvPr id="16" name="Схема 15">
            <a:extLst>
              <a:ext uri="{FF2B5EF4-FFF2-40B4-BE49-F238E27FC236}">
                <a16:creationId xmlns="" xmlns:a16="http://schemas.microsoft.com/office/drawing/2014/main" id="{6E389D4C-58C5-4A51-B653-C0F54751597A}"/>
              </a:ext>
            </a:extLst>
          </p:cNvPr>
          <p:cNvGraphicFramePr/>
          <p:nvPr>
            <p:extLst>
              <p:ext uri="{D42A27DB-BD31-4B8C-83A1-F6EECF244321}">
                <p14:modId xmlns:p14="http://schemas.microsoft.com/office/powerpoint/2010/main" val="321618811"/>
              </p:ext>
            </p:extLst>
          </p:nvPr>
        </p:nvGraphicFramePr>
        <p:xfrm>
          <a:off x="5126384" y="3321734"/>
          <a:ext cx="3910112" cy="212339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Прямоугольник 3"/>
          <p:cNvSpPr/>
          <p:nvPr/>
        </p:nvSpPr>
        <p:spPr>
          <a:xfrm>
            <a:off x="5233516" y="3644899"/>
            <a:ext cx="648072" cy="456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latin typeface="Times New Roman" panose="02020603050405020304" pitchFamily="18" charset="0"/>
                <a:cs typeface="Times New Roman" panose="02020603050405020304" pitchFamily="18" charset="0"/>
              </a:rPr>
              <a:t>12</a:t>
            </a:r>
            <a:r>
              <a:rPr lang="ru-RU" sz="1100" b="1" dirty="0" smtClean="0">
                <a:solidFill>
                  <a:schemeClr val="tx1"/>
                </a:solidFill>
                <a:latin typeface="Times New Roman" panose="02020603050405020304" pitchFamily="18" charset="0"/>
                <a:cs typeface="Times New Roman" panose="02020603050405020304" pitchFamily="18" charset="0"/>
              </a:rPr>
              <a:t> </a:t>
            </a:r>
            <a:r>
              <a:rPr lang="ru-RU" sz="1400" b="1" dirty="0">
                <a:solidFill>
                  <a:schemeClr val="tx1"/>
                </a:solidFill>
                <a:latin typeface="Times New Roman" panose="02020603050405020304" pitchFamily="18" charset="0"/>
                <a:cs typeface="Times New Roman" panose="02020603050405020304" pitchFamily="18" charset="0"/>
              </a:rPr>
              <a:t>место</a:t>
            </a:r>
          </a:p>
        </p:txBody>
      </p:sp>
      <p:sp>
        <p:nvSpPr>
          <p:cNvPr id="6" name="Прямоугольник 5"/>
          <p:cNvSpPr/>
          <p:nvPr/>
        </p:nvSpPr>
        <p:spPr>
          <a:xfrm>
            <a:off x="5220072" y="4643648"/>
            <a:ext cx="648072" cy="307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imes New Roman" panose="02020603050405020304" pitchFamily="18" charset="0"/>
                <a:cs typeface="Times New Roman" panose="02020603050405020304" pitchFamily="18" charset="0"/>
              </a:rPr>
              <a:t>7</a:t>
            </a:r>
            <a:r>
              <a:rPr lang="ru-RU" sz="1100" b="1" dirty="0">
                <a:solidFill>
                  <a:schemeClr val="tx1"/>
                </a:solidFill>
                <a:latin typeface="Times New Roman" panose="02020603050405020304" pitchFamily="18" charset="0"/>
                <a:cs typeface="Times New Roman" panose="02020603050405020304" pitchFamily="18" charset="0"/>
              </a:rPr>
              <a:t> </a:t>
            </a:r>
            <a:r>
              <a:rPr lang="ru-RU" sz="1400" b="1" dirty="0">
                <a:solidFill>
                  <a:schemeClr val="tx1"/>
                </a:solidFill>
                <a:latin typeface="Times New Roman" panose="02020603050405020304" pitchFamily="18" charset="0"/>
                <a:cs typeface="Times New Roman" panose="02020603050405020304" pitchFamily="18" charset="0"/>
              </a:rPr>
              <a:t>место</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71" name="Рисунок 3">
            <a:extLst>
              <a:ext uri="{FF2B5EF4-FFF2-40B4-BE49-F238E27FC236}">
                <a16:creationId xmlns="" xmlns:a16="http://schemas.microsoft.com/office/drawing/2014/main" id="{5156CF7C-3AA7-4EE5-813E-D5FAB0F99B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87638" y="5946775"/>
            <a:ext cx="2100262"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Заголовок 1">
            <a:extLst>
              <a:ext uri="{FF2B5EF4-FFF2-40B4-BE49-F238E27FC236}">
                <a16:creationId xmlns="" xmlns:a16="http://schemas.microsoft.com/office/drawing/2014/main" id="{2CB43738-305A-47B8-AF60-A698677CCA27}"/>
              </a:ext>
            </a:extLst>
          </p:cNvPr>
          <p:cNvSpPr txBox="1">
            <a:spLocks/>
          </p:cNvSpPr>
          <p:nvPr/>
        </p:nvSpPr>
        <p:spPr bwMode="auto">
          <a:xfrm>
            <a:off x="4787901" y="2965450"/>
            <a:ext cx="4032572" cy="679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r>
              <a:rPr lang="ru-RU" altLang="ru-RU" sz="1100" dirty="0">
                <a:solidFill>
                  <a:srgbClr val="002060"/>
                </a:solidFill>
                <a:latin typeface="Times New Roman" panose="02020603050405020304" pitchFamily="18" charset="0"/>
                <a:cs typeface="Times New Roman" panose="02020603050405020304" pitchFamily="18" charset="0"/>
              </a:rPr>
              <a:t>Основные налоговые и неналоговые доходы консолидированного бюджета муниципального района </a:t>
            </a:r>
            <a:r>
              <a:rPr lang="ru-RU" altLang="ru-RU" sz="1100" dirty="0" err="1">
                <a:solidFill>
                  <a:srgbClr val="002060"/>
                </a:solidFill>
                <a:latin typeface="Times New Roman" panose="02020603050405020304" pitchFamily="18" charset="0"/>
                <a:cs typeface="Times New Roman" panose="02020603050405020304" pitchFamily="18" charset="0"/>
              </a:rPr>
              <a:t>Мелеузовский</a:t>
            </a:r>
            <a:r>
              <a:rPr lang="ru-RU" altLang="ru-RU" sz="1100" dirty="0">
                <a:solidFill>
                  <a:srgbClr val="002060"/>
                </a:solidFill>
                <a:latin typeface="Times New Roman" panose="02020603050405020304" pitchFamily="18" charset="0"/>
                <a:cs typeface="Times New Roman" panose="02020603050405020304" pitchFamily="18" charset="0"/>
              </a:rPr>
              <a:t> район Республики Башкортостан   </a:t>
            </a:r>
          </a:p>
        </p:txBody>
      </p:sp>
      <p:sp>
        <p:nvSpPr>
          <p:cNvPr id="10" name="Заголовок 1">
            <a:extLst>
              <a:ext uri="{FF2B5EF4-FFF2-40B4-BE49-F238E27FC236}">
                <a16:creationId xmlns="" xmlns:a16="http://schemas.microsoft.com/office/drawing/2014/main" id="{6A6DD63A-937F-4935-9540-C5FF2B0B7D9A}"/>
              </a:ext>
            </a:extLst>
          </p:cNvPr>
          <p:cNvSpPr txBox="1">
            <a:spLocks/>
          </p:cNvSpPr>
          <p:nvPr/>
        </p:nvSpPr>
        <p:spPr>
          <a:xfrm>
            <a:off x="4787900" y="682625"/>
            <a:ext cx="3384550" cy="658813"/>
          </a:xfrm>
          <a:prstGeom prst="rect">
            <a:avLst/>
          </a:prstGeom>
        </p:spPr>
        <p:txBody>
          <a:bodyPr lIns="68580" tIns="34290" rIns="68580" bIns="3429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ru-RU" sz="1050" dirty="0">
                <a:solidFill>
                  <a:srgbClr val="002060"/>
                </a:solidFill>
                <a:latin typeface="Times New Roman" panose="02020603050405020304" pitchFamily="18" charset="0"/>
                <a:cs typeface="Times New Roman" panose="02020603050405020304" pitchFamily="18" charset="0"/>
              </a:rPr>
              <a:t>Налоговые и неналоговые доходы бюджета на душу населения</a:t>
            </a:r>
          </a:p>
        </p:txBody>
      </p:sp>
      <p:graphicFrame>
        <p:nvGraphicFramePr>
          <p:cNvPr id="3" name="Объект 6">
            <a:extLst>
              <a:ext uri="{FF2B5EF4-FFF2-40B4-BE49-F238E27FC236}">
                <a16:creationId xmlns="" xmlns:a16="http://schemas.microsoft.com/office/drawing/2014/main" id="{9EA10019-4BB6-4591-9055-EA04372D02C3}"/>
              </a:ext>
            </a:extLst>
          </p:cNvPr>
          <p:cNvGraphicFramePr>
            <a:graphicFrameLocks noGrp="1"/>
          </p:cNvGraphicFramePr>
          <p:nvPr>
            <p:ph sz="half" idx="1"/>
            <p:extLst>
              <p:ext uri="{D42A27DB-BD31-4B8C-83A1-F6EECF244321}">
                <p14:modId xmlns:p14="http://schemas.microsoft.com/office/powerpoint/2010/main" val="3882814296"/>
              </p:ext>
            </p:extLst>
          </p:nvPr>
        </p:nvGraphicFramePr>
        <p:xfrm>
          <a:off x="0" y="2887436"/>
          <a:ext cx="4349750" cy="3277868"/>
        </p:xfrm>
        <a:graphic>
          <a:graphicData uri="http://schemas.openxmlformats.org/drawingml/2006/chart">
            <c:chart xmlns:c="http://schemas.openxmlformats.org/drawingml/2006/chart" xmlns:r="http://schemas.openxmlformats.org/officeDocument/2006/relationships" r:id="rId3"/>
          </a:graphicData>
        </a:graphic>
      </p:graphicFrame>
      <p:sp>
        <p:nvSpPr>
          <p:cNvPr id="4" name="Номер слайда 3"/>
          <p:cNvSpPr>
            <a:spLocks noGrp="1"/>
          </p:cNvSpPr>
          <p:nvPr>
            <p:ph type="sldNum" sz="quarter" idx="12"/>
          </p:nvPr>
        </p:nvSpPr>
        <p:spPr>
          <a:xfrm>
            <a:off x="7010400" y="14469"/>
            <a:ext cx="2133600" cy="365125"/>
          </a:xfrm>
        </p:spPr>
        <p:txBody>
          <a:bodyPr/>
          <a:lstStyle/>
          <a:p>
            <a:pPr>
              <a:defRPr/>
            </a:pPr>
            <a:fld id="{1C2F39FC-F7FC-43A7-985C-4565CF06B74E}" type="slidenum">
              <a:rPr lang="en-US" smtClean="0">
                <a:solidFill>
                  <a:schemeClr val="tx1"/>
                </a:solidFill>
              </a:rPr>
              <a:pPr>
                <a:defRPr/>
              </a:pPr>
              <a:t>19</a:t>
            </a:fld>
            <a:endParaRPr lang="en-US" dirty="0">
              <a:solidFill>
                <a:schemeClr val="tx1"/>
              </a:solidFill>
            </a:endParaRPr>
          </a:p>
        </p:txBody>
      </p:sp>
      <p:sp>
        <p:nvSpPr>
          <p:cNvPr id="40966" name="Заголовок 1">
            <a:extLst>
              <a:ext uri="{FF2B5EF4-FFF2-40B4-BE49-F238E27FC236}">
                <a16:creationId xmlns="" xmlns:a16="http://schemas.microsoft.com/office/drawing/2014/main" id="{59D7DC68-BCF0-4FAA-BC28-38133809435C}"/>
              </a:ext>
            </a:extLst>
          </p:cNvPr>
          <p:cNvSpPr txBox="1">
            <a:spLocks/>
          </p:cNvSpPr>
          <p:nvPr/>
        </p:nvSpPr>
        <p:spPr bwMode="auto">
          <a:xfrm>
            <a:off x="-4763" y="2420938"/>
            <a:ext cx="4157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r>
              <a:rPr lang="ru-RU" altLang="ru-RU" sz="1200">
                <a:solidFill>
                  <a:srgbClr val="002060"/>
                </a:solidFill>
                <a:latin typeface="Times New Roman" panose="02020603050405020304" pitchFamily="18" charset="0"/>
                <a:cs typeface="Times New Roman" panose="02020603050405020304" pitchFamily="18" charset="0"/>
              </a:rPr>
              <a:t>Поступления налоговых и неналоговых доходов в консолидированный бюджет муниципального района Мелеузовский район Республики Башкортостан   </a:t>
            </a:r>
          </a:p>
        </p:txBody>
      </p:sp>
      <p:sp>
        <p:nvSpPr>
          <p:cNvPr id="40970" name="TextBox 2">
            <a:extLst>
              <a:ext uri="{FF2B5EF4-FFF2-40B4-BE49-F238E27FC236}">
                <a16:creationId xmlns="" xmlns:a16="http://schemas.microsoft.com/office/drawing/2014/main" id="{BE6D282A-BC2D-449E-9FA5-BEBFCAFFCAA0}"/>
              </a:ext>
            </a:extLst>
          </p:cNvPr>
          <p:cNvSpPr txBox="1">
            <a:spLocks noChangeArrowheads="1"/>
          </p:cNvSpPr>
          <p:nvPr/>
        </p:nvSpPr>
        <p:spPr bwMode="auto">
          <a:xfrm>
            <a:off x="0" y="0"/>
            <a:ext cx="9144000" cy="615950"/>
          </a:xfrm>
          <a:prstGeom prst="rect">
            <a:avLst/>
          </a:prstGeom>
          <a:solidFill>
            <a:schemeClr val="bg2">
              <a:lumMod val="90000"/>
            </a:schemeClr>
          </a:solidFill>
          <a:ln>
            <a:noFill/>
          </a:ln>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a:spcBef>
                <a:spcPct val="0"/>
              </a:spcBef>
              <a:spcAft>
                <a:spcPct val="0"/>
              </a:spcAft>
              <a:buClrTx/>
              <a:buSzTx/>
              <a:buFontTx/>
              <a:buNone/>
              <a:defRPr/>
            </a:pPr>
            <a:r>
              <a:rPr lang="ru-RU" altLang="ru-RU" sz="1800" dirty="0">
                <a:solidFill>
                  <a:srgbClr val="002060"/>
                </a:solidFill>
              </a:rPr>
              <a:t>                </a:t>
            </a:r>
            <a:r>
              <a:rPr lang="ru-RU" altLang="ru-RU" sz="1600" dirty="0">
                <a:solidFill>
                  <a:srgbClr val="002060"/>
                </a:solidFill>
                <a:latin typeface="Times New Roman" panose="02020603050405020304" pitchFamily="18" charset="0"/>
                <a:cs typeface="Times New Roman" panose="02020603050405020304" pitchFamily="18" charset="0"/>
              </a:rPr>
              <a:t>Показатели консолидированного бюджета муниципального района Мелеузовский</a:t>
            </a:r>
          </a:p>
          <a:p>
            <a:pPr algn="ctr">
              <a:spcBef>
                <a:spcPct val="0"/>
              </a:spcBef>
              <a:spcAft>
                <a:spcPct val="0"/>
              </a:spcAft>
              <a:buClrTx/>
              <a:buSzTx/>
              <a:buFontTx/>
              <a:buNone/>
              <a:defRPr/>
            </a:pPr>
            <a:r>
              <a:rPr lang="ru-RU" altLang="ru-RU" sz="1600" dirty="0">
                <a:solidFill>
                  <a:srgbClr val="002060"/>
                </a:solidFill>
                <a:latin typeface="Times New Roman" panose="02020603050405020304" pitchFamily="18" charset="0"/>
                <a:cs typeface="Times New Roman" panose="02020603050405020304" pitchFamily="18" charset="0"/>
              </a:rPr>
              <a:t> район Республики Башкортостан </a:t>
            </a:r>
            <a:endParaRPr lang="ru-RU" altLang="ru-RU" sz="1600" b="1" dirty="0">
              <a:solidFill>
                <a:schemeClr val="tx1"/>
              </a:solidFill>
              <a:latin typeface="Times New Roman" panose="02020603050405020304" pitchFamily="18" charset="0"/>
              <a:cs typeface="Times New Roman" panose="02020603050405020304" pitchFamily="18" charset="0"/>
            </a:endParaRPr>
          </a:p>
        </p:txBody>
      </p:sp>
      <p:pic>
        <p:nvPicPr>
          <p:cNvPr id="40968" name="Picture 3">
            <a:extLst>
              <a:ext uri="{FF2B5EF4-FFF2-40B4-BE49-F238E27FC236}">
                <a16:creationId xmlns="" xmlns:a16="http://schemas.microsoft.com/office/drawing/2014/main" id="{8AFD27C5-40B9-4A8F-B9F7-7AE1F052CF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469"/>
            <a:ext cx="7048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9" name="TextBox 15">
            <a:extLst>
              <a:ext uri="{FF2B5EF4-FFF2-40B4-BE49-F238E27FC236}">
                <a16:creationId xmlns="" xmlns:a16="http://schemas.microsoft.com/office/drawing/2014/main" id="{574BE91D-06FF-48FC-BB42-37938A2EF04B}"/>
              </a:ext>
            </a:extLst>
          </p:cNvPr>
          <p:cNvSpPr txBox="1">
            <a:spLocks noChangeArrowheads="1"/>
          </p:cNvSpPr>
          <p:nvPr/>
        </p:nvSpPr>
        <p:spPr bwMode="auto">
          <a:xfrm>
            <a:off x="3692525" y="2781300"/>
            <a:ext cx="5381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600" b="1"/>
              <a:t>млн.руб. </a:t>
            </a:r>
          </a:p>
        </p:txBody>
      </p:sp>
      <p:pic>
        <p:nvPicPr>
          <p:cNvPr id="2" name="Рисунок 2">
            <a:extLst>
              <a:ext uri="{FF2B5EF4-FFF2-40B4-BE49-F238E27FC236}">
                <a16:creationId xmlns="" xmlns:a16="http://schemas.microsoft.com/office/drawing/2014/main" id="{612F535C-CCD2-473A-AEE0-9F828C33411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43607" y="1031875"/>
            <a:ext cx="291799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8" descr="https://image.freepik.com/free-icon/man-saving-money-in-a-piggy-moneybox_318-29315.png">
            <a:extLst>
              <a:ext uri="{FF2B5EF4-FFF2-40B4-BE49-F238E27FC236}">
                <a16:creationId xmlns="" xmlns:a16="http://schemas.microsoft.com/office/drawing/2014/main" id="{A403C66D-0F75-434F-85F5-B956C36ADA7D}"/>
              </a:ext>
            </a:extLst>
          </p:cNvPr>
          <p:cNvPicPr>
            <a:picLocks noChangeAspect="1" noChangeArrowheads="1"/>
          </p:cNvPicPr>
          <p:nvPr/>
        </p:nvPicPr>
        <p:blipFill>
          <a:blip r:embed="rId6"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96042" y="1822949"/>
            <a:ext cx="689851" cy="79213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https://image.freepik.com/free-icon/man-saving-money-in-a-piggy-moneybox_318-29315.png">
            <a:extLst>
              <a:ext uri="{FF2B5EF4-FFF2-40B4-BE49-F238E27FC236}">
                <a16:creationId xmlns="" xmlns:a16="http://schemas.microsoft.com/office/drawing/2014/main" id="{AB7152BA-A87B-490E-ADDB-03516984AAF5}"/>
              </a:ext>
            </a:extLst>
          </p:cNvPr>
          <p:cNvPicPr>
            <a:picLocks noChangeAspect="1" noChangeArrowheads="1"/>
          </p:cNvPicPr>
          <p:nvPr/>
        </p:nvPicPr>
        <p:blipFill>
          <a:blip r:embed="rId6"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82548" y="1704095"/>
            <a:ext cx="797993" cy="910992"/>
          </a:xfrm>
          <a:prstGeom prst="rect">
            <a:avLst/>
          </a:prstGeom>
          <a:noFill/>
          <a:extLst>
            <a:ext uri="{909E8E84-426E-40DD-AFC4-6F175D3DCCD1}">
              <a14:hiddenFill xmlns:a14="http://schemas.microsoft.com/office/drawing/2010/main">
                <a:solidFill>
                  <a:srgbClr val="FFFFFF"/>
                </a:solidFill>
              </a14:hiddenFill>
            </a:ext>
          </a:extLst>
        </p:spPr>
      </p:pic>
      <p:sp>
        <p:nvSpPr>
          <p:cNvPr id="40975" name="TextBox 2">
            <a:extLst>
              <a:ext uri="{FF2B5EF4-FFF2-40B4-BE49-F238E27FC236}">
                <a16:creationId xmlns="" xmlns:a16="http://schemas.microsoft.com/office/drawing/2014/main" id="{2CEE1759-26FD-4980-BD18-E6F0EA223C19}"/>
              </a:ext>
            </a:extLst>
          </p:cNvPr>
          <p:cNvSpPr txBox="1">
            <a:spLocks noChangeArrowheads="1"/>
          </p:cNvSpPr>
          <p:nvPr/>
        </p:nvSpPr>
        <p:spPr bwMode="auto">
          <a:xfrm>
            <a:off x="4932363" y="2697163"/>
            <a:ext cx="2303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ru-RU" sz="1400" b="1" dirty="0" smtClean="0"/>
              <a:t>2018 </a:t>
            </a:r>
            <a:r>
              <a:rPr lang="ru-RU" altLang="ru-RU" sz="1400" b="1" dirty="0"/>
              <a:t>год</a:t>
            </a:r>
          </a:p>
        </p:txBody>
      </p:sp>
      <p:sp>
        <p:nvSpPr>
          <p:cNvPr id="40976" name="TextBox 2">
            <a:extLst>
              <a:ext uri="{FF2B5EF4-FFF2-40B4-BE49-F238E27FC236}">
                <a16:creationId xmlns="" xmlns:a16="http://schemas.microsoft.com/office/drawing/2014/main" id="{B01A345E-A862-4257-A927-86356E57C48C}"/>
              </a:ext>
            </a:extLst>
          </p:cNvPr>
          <p:cNvSpPr txBox="1">
            <a:spLocks noChangeArrowheads="1"/>
          </p:cNvSpPr>
          <p:nvPr/>
        </p:nvSpPr>
        <p:spPr bwMode="auto">
          <a:xfrm>
            <a:off x="6796088" y="2697163"/>
            <a:ext cx="2303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ru-RU" sz="1400" b="1" dirty="0" smtClean="0"/>
              <a:t>2019 </a:t>
            </a:r>
            <a:r>
              <a:rPr lang="ru-RU" altLang="ru-RU" sz="1400" b="1" dirty="0"/>
              <a:t>год</a:t>
            </a:r>
          </a:p>
        </p:txBody>
      </p:sp>
      <p:sp>
        <p:nvSpPr>
          <p:cNvPr id="25" name="Овал 24">
            <a:extLst>
              <a:ext uri="{FF2B5EF4-FFF2-40B4-BE49-F238E27FC236}">
                <a16:creationId xmlns="" xmlns:a16="http://schemas.microsoft.com/office/drawing/2014/main" id="{DAF1EAAD-6851-49C3-8FF1-76E025C13C1E}"/>
              </a:ext>
            </a:extLst>
          </p:cNvPr>
          <p:cNvSpPr/>
          <p:nvPr/>
        </p:nvSpPr>
        <p:spPr>
          <a:xfrm>
            <a:off x="5523096" y="1314899"/>
            <a:ext cx="942039" cy="747812"/>
          </a:xfrm>
          <a:prstGeom prst="ellipse">
            <a:avLst/>
          </a:prstGeom>
          <a:solidFill>
            <a:srgbClr val="FFCC00"/>
          </a:solidFill>
          <a:ln>
            <a:solidFill>
              <a:srgbClr val="BC8F00"/>
            </a:solidFill>
          </a:ln>
          <a:effectLst>
            <a:outerShdw blurRad="50800" dist="38100" dir="2700000" sx="102000" sy="102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schemeClr val="tx1"/>
                </a:solidFill>
              </a:rPr>
              <a:t>9 612</a:t>
            </a:r>
            <a:r>
              <a:rPr lang="ru-RU" sz="1400" dirty="0" smtClean="0">
                <a:solidFill>
                  <a:schemeClr val="tx1"/>
                </a:solidFill>
              </a:rPr>
              <a:t> </a:t>
            </a:r>
            <a:r>
              <a:rPr lang="ru-RU" sz="1400" dirty="0">
                <a:solidFill>
                  <a:schemeClr val="tx1"/>
                </a:solidFill>
              </a:rPr>
              <a:t>руб.</a:t>
            </a:r>
          </a:p>
        </p:txBody>
      </p:sp>
      <p:sp>
        <p:nvSpPr>
          <p:cNvPr id="26" name="Овал 25">
            <a:extLst>
              <a:ext uri="{FF2B5EF4-FFF2-40B4-BE49-F238E27FC236}">
                <a16:creationId xmlns="" xmlns:a16="http://schemas.microsoft.com/office/drawing/2014/main" id="{31EB7909-7D44-4905-A284-6FED806897E4}"/>
              </a:ext>
            </a:extLst>
          </p:cNvPr>
          <p:cNvSpPr/>
          <p:nvPr/>
        </p:nvSpPr>
        <p:spPr>
          <a:xfrm>
            <a:off x="8069972" y="1128959"/>
            <a:ext cx="1036916" cy="747812"/>
          </a:xfrm>
          <a:prstGeom prst="ellipse">
            <a:avLst/>
          </a:prstGeom>
          <a:solidFill>
            <a:srgbClr val="FFCC00"/>
          </a:solidFill>
          <a:ln>
            <a:solidFill>
              <a:srgbClr val="BC8F00"/>
            </a:solidFill>
          </a:ln>
          <a:effectLst>
            <a:outerShdw blurRad="50800" dist="38100" dir="2700000" sx="102000" sy="102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smtClean="0">
                <a:solidFill>
                  <a:schemeClr val="tx1"/>
                </a:solidFill>
              </a:rPr>
              <a:t>10  385 </a:t>
            </a:r>
            <a:r>
              <a:rPr lang="ru-RU" sz="1400" dirty="0" smtClean="0">
                <a:solidFill>
                  <a:schemeClr val="tx1"/>
                </a:solidFill>
              </a:rPr>
              <a:t>руб</a:t>
            </a:r>
            <a:r>
              <a:rPr lang="ru-RU" sz="1400" dirty="0">
                <a:solidFill>
                  <a:schemeClr val="tx1"/>
                </a:solidFill>
              </a:rPr>
              <a:t>.</a:t>
            </a:r>
          </a:p>
        </p:txBody>
      </p:sp>
      <p:sp>
        <p:nvSpPr>
          <p:cNvPr id="27" name="Стрелка вправо 26">
            <a:extLst>
              <a:ext uri="{FF2B5EF4-FFF2-40B4-BE49-F238E27FC236}">
                <a16:creationId xmlns="" xmlns:a16="http://schemas.microsoft.com/office/drawing/2014/main" id="{A2F6A659-73EB-46AF-B34F-8E3882762D9C}"/>
              </a:ext>
            </a:extLst>
          </p:cNvPr>
          <p:cNvSpPr/>
          <p:nvPr/>
        </p:nvSpPr>
        <p:spPr>
          <a:xfrm rot="21111658">
            <a:off x="6630988" y="1389063"/>
            <a:ext cx="1389062" cy="487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smtClean="0"/>
              <a:t>+773 </a:t>
            </a:r>
            <a:r>
              <a:rPr lang="ru-RU" sz="1600" dirty="0"/>
              <a:t>руб.</a:t>
            </a:r>
          </a:p>
        </p:txBody>
      </p:sp>
      <p:sp>
        <p:nvSpPr>
          <p:cNvPr id="5" name="AutoShape 26"/>
          <p:cNvSpPr>
            <a:spLocks noChangeAspect="1" noChangeArrowheads="1" noTextEdit="1"/>
          </p:cNvSpPr>
          <p:nvPr/>
        </p:nvSpPr>
        <p:spPr bwMode="auto">
          <a:xfrm>
            <a:off x="4192588" y="3109914"/>
            <a:ext cx="4906962"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15" name="Рисунок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13932" y="3596312"/>
            <a:ext cx="4673150" cy="3211683"/>
          </a:xfrm>
          <a:prstGeom prst="rect">
            <a:avLst/>
          </a:prstGeom>
        </p:spPr>
      </p:pic>
      <p:sp>
        <p:nvSpPr>
          <p:cNvPr id="40" name="TextBox 2">
            <a:extLst>
              <a:ext uri="{FF2B5EF4-FFF2-40B4-BE49-F238E27FC236}">
                <a16:creationId xmlns="" xmlns:a16="http://schemas.microsoft.com/office/drawing/2014/main" id="{2CEE1759-26FD-4980-BD18-E6F0EA223C19}"/>
              </a:ext>
            </a:extLst>
          </p:cNvPr>
          <p:cNvSpPr txBox="1">
            <a:spLocks noChangeArrowheads="1"/>
          </p:cNvSpPr>
          <p:nvPr/>
        </p:nvSpPr>
        <p:spPr bwMode="auto">
          <a:xfrm>
            <a:off x="5141119" y="6531000"/>
            <a:ext cx="2303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ru-RU" sz="1400" b="1" dirty="0" smtClean="0"/>
              <a:t>2018 </a:t>
            </a:r>
            <a:r>
              <a:rPr lang="ru-RU" altLang="ru-RU" sz="1400" b="1" dirty="0"/>
              <a:t>год</a:t>
            </a:r>
          </a:p>
        </p:txBody>
      </p:sp>
      <p:sp>
        <p:nvSpPr>
          <p:cNvPr id="41" name="TextBox 2">
            <a:extLst>
              <a:ext uri="{FF2B5EF4-FFF2-40B4-BE49-F238E27FC236}">
                <a16:creationId xmlns="" xmlns:a16="http://schemas.microsoft.com/office/drawing/2014/main" id="{B01A345E-A862-4257-A927-86356E57C48C}"/>
              </a:ext>
            </a:extLst>
          </p:cNvPr>
          <p:cNvSpPr txBox="1">
            <a:spLocks noChangeArrowheads="1"/>
          </p:cNvSpPr>
          <p:nvPr/>
        </p:nvSpPr>
        <p:spPr bwMode="auto">
          <a:xfrm>
            <a:off x="6646069" y="6482288"/>
            <a:ext cx="2303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ru-RU" sz="1400" b="1" dirty="0" smtClean="0"/>
              <a:t>2019 </a:t>
            </a:r>
            <a:r>
              <a:rPr lang="ru-RU" altLang="ru-RU" sz="1400" b="1" dirty="0"/>
              <a:t>год</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Скругленный прямоугольник 4"/>
          <p:cNvSpPr/>
          <p:nvPr/>
        </p:nvSpPr>
        <p:spPr>
          <a:xfrm>
            <a:off x="0" y="0"/>
            <a:ext cx="9144000" cy="659011"/>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Times New Roman" panose="02020603050405020304" pitchFamily="18" charset="0"/>
                <a:cs typeface="Times New Roman" panose="02020603050405020304" pitchFamily="18" charset="0"/>
              </a:rPr>
              <a:t>Содержание</a:t>
            </a:r>
          </a:p>
        </p:txBody>
      </p:sp>
      <p:sp>
        <p:nvSpPr>
          <p:cNvPr id="16386" name="TextBox 1"/>
          <p:cNvSpPr txBox="1">
            <a:spLocks noChangeArrowheads="1"/>
          </p:cNvSpPr>
          <p:nvPr/>
        </p:nvSpPr>
        <p:spPr bwMode="auto">
          <a:xfrm>
            <a:off x="179512" y="368995"/>
            <a:ext cx="8713788" cy="620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a:spcBef>
                <a:spcPct val="0"/>
              </a:spcBef>
              <a:buClrTx/>
              <a:buSzTx/>
              <a:buFontTx/>
              <a:buNone/>
            </a:pPr>
            <a:r>
              <a:rPr lang="ru-RU" altLang="ru-RU" i="1" dirty="0">
                <a:solidFill>
                  <a:schemeClr val="tx1"/>
                </a:solidFill>
                <a:latin typeface="Arial" charset="0"/>
              </a:rPr>
              <a:t>     </a:t>
            </a:r>
          </a:p>
          <a:p>
            <a:pPr algn="just">
              <a:spcBef>
                <a:spcPct val="0"/>
              </a:spcBef>
              <a:buClrTx/>
              <a:buSzTx/>
              <a:buNone/>
            </a:pPr>
            <a:endParaRPr lang="ru-RU" altLang="ru-RU" sz="1400" dirty="0">
              <a:solidFill>
                <a:schemeClr val="tx1"/>
              </a:solidFill>
              <a:latin typeface="Times New Roman" pitchFamily="18" charset="0"/>
              <a:cs typeface="Times New Roman" pitchFamily="18" charset="0"/>
            </a:endParaRPr>
          </a:p>
          <a:p>
            <a:pPr algn="just">
              <a:spcBef>
                <a:spcPct val="0"/>
              </a:spcBef>
              <a:buClrTx/>
              <a:buSzTx/>
              <a:buNone/>
            </a:pPr>
            <a:r>
              <a:rPr lang="ru-RU" altLang="ru-RU" sz="1400" dirty="0">
                <a:solidFill>
                  <a:schemeClr val="tx1"/>
                </a:solidFill>
                <a:latin typeface="Times New Roman" pitchFamily="18" charset="0"/>
                <a:cs typeface="Times New Roman" pitchFamily="18" charset="0"/>
              </a:rPr>
              <a:t>1</a:t>
            </a:r>
            <a:r>
              <a:rPr lang="ru-RU" altLang="ru-RU" sz="1300" dirty="0">
                <a:solidFill>
                  <a:schemeClr val="tx1"/>
                </a:solidFill>
                <a:latin typeface="Times New Roman" pitchFamily="18" charset="0"/>
                <a:cs typeface="Times New Roman" pitchFamily="18" charset="0"/>
              </a:rPr>
              <a:t>. Введение стр.3</a:t>
            </a:r>
          </a:p>
          <a:p>
            <a:pPr algn="just">
              <a:spcBef>
                <a:spcPct val="0"/>
              </a:spcBef>
              <a:buClrTx/>
              <a:buSzTx/>
              <a:buNone/>
            </a:pPr>
            <a:r>
              <a:rPr lang="ru-RU" altLang="ru-RU" sz="1300" dirty="0">
                <a:solidFill>
                  <a:schemeClr val="tx1"/>
                </a:solidFill>
                <a:latin typeface="Times New Roman" pitchFamily="18" charset="0"/>
                <a:cs typeface="Times New Roman" pitchFamily="18" charset="0"/>
              </a:rPr>
              <a:t>2. Общая информация о бюджетном процессе  стр.4-8</a:t>
            </a:r>
          </a:p>
          <a:p>
            <a:pPr algn="just">
              <a:spcBef>
                <a:spcPct val="0"/>
              </a:spcBef>
              <a:buClrTx/>
              <a:buSzTx/>
              <a:buFontTx/>
              <a:buNone/>
            </a:pPr>
            <a:r>
              <a:rPr lang="ru-RU" altLang="ru-RU" sz="1300" dirty="0">
                <a:solidFill>
                  <a:schemeClr val="tx1"/>
                </a:solidFill>
                <a:latin typeface="Times New Roman" pitchFamily="18" charset="0"/>
                <a:cs typeface="Times New Roman" pitchFamily="18" charset="0"/>
              </a:rPr>
              <a:t>3. Открытость бюджетных данных и уровень качества управления муниципальными финансами стр.9</a:t>
            </a:r>
          </a:p>
          <a:p>
            <a:pPr algn="just">
              <a:spcBef>
                <a:spcPct val="0"/>
              </a:spcBef>
              <a:buClrTx/>
              <a:buSzTx/>
              <a:buFontTx/>
              <a:buNone/>
            </a:pPr>
            <a:r>
              <a:rPr lang="ru-RU" altLang="ru-RU" sz="1300" dirty="0">
                <a:solidFill>
                  <a:schemeClr val="tx1"/>
                </a:solidFill>
                <a:latin typeface="Times New Roman" pitchFamily="18" charset="0"/>
                <a:cs typeface="Times New Roman" pitchFamily="18" charset="0"/>
              </a:rPr>
              <a:t>4. Конкурсы проектов «Бюджет для граждан» и повышение бюджетной грамотности стр.10-11</a:t>
            </a:r>
          </a:p>
          <a:p>
            <a:pPr algn="just">
              <a:spcBef>
                <a:spcPct val="0"/>
              </a:spcBef>
              <a:buClrTx/>
              <a:buSzTx/>
              <a:buFontTx/>
              <a:buNone/>
            </a:pPr>
            <a:r>
              <a:rPr lang="ru-RU" altLang="ru-RU" sz="1300" dirty="0">
                <a:solidFill>
                  <a:schemeClr val="tx1"/>
                </a:solidFill>
                <a:latin typeface="Times New Roman" pitchFamily="18" charset="0"/>
                <a:cs typeface="Times New Roman" pitchFamily="18" charset="0"/>
              </a:rPr>
              <a:t>5. Административное устройство муниципального района Мелеузовский район Республики Башкортостан стр.12</a:t>
            </a:r>
          </a:p>
          <a:p>
            <a:pPr algn="just">
              <a:spcBef>
                <a:spcPct val="0"/>
              </a:spcBef>
              <a:buClrTx/>
              <a:buSzTx/>
              <a:buNone/>
            </a:pPr>
            <a:r>
              <a:rPr lang="ru-RU" altLang="ru-RU" sz="1300" dirty="0">
                <a:solidFill>
                  <a:schemeClr val="tx1"/>
                </a:solidFill>
                <a:latin typeface="Times New Roman" pitchFamily="18" charset="0"/>
                <a:cs typeface="Times New Roman" pitchFamily="18" charset="0"/>
              </a:rPr>
              <a:t>6. Основные показатели социально-экономического развития муниципального района Мелеузовского района стр. 13-14</a:t>
            </a:r>
          </a:p>
          <a:p>
            <a:pPr algn="just">
              <a:spcBef>
                <a:spcPct val="0"/>
              </a:spcBef>
              <a:buClrTx/>
              <a:buSzTx/>
              <a:buNone/>
            </a:pPr>
            <a:r>
              <a:rPr lang="ru-RU" altLang="ru-RU" sz="1300" dirty="0">
                <a:solidFill>
                  <a:schemeClr val="tx1"/>
                </a:solidFill>
                <a:latin typeface="Times New Roman" pitchFamily="18" charset="0"/>
                <a:cs typeface="Times New Roman" pitchFamily="18" charset="0"/>
              </a:rPr>
              <a:t>7. Основные направления бюджетной политики стр.15-16</a:t>
            </a:r>
          </a:p>
          <a:p>
            <a:pPr algn="just">
              <a:spcBef>
                <a:spcPct val="0"/>
              </a:spcBef>
              <a:buClrTx/>
              <a:buSzTx/>
              <a:buNone/>
            </a:pPr>
            <a:r>
              <a:rPr lang="ru-RU" altLang="ru-RU" sz="1300" dirty="0">
                <a:solidFill>
                  <a:schemeClr val="tx1"/>
                </a:solidFill>
                <a:latin typeface="Times New Roman" pitchFamily="18" charset="0"/>
                <a:cs typeface="Times New Roman" pitchFamily="18" charset="0"/>
              </a:rPr>
              <a:t>8. Основные направления налоговой политики стр.17-18</a:t>
            </a:r>
          </a:p>
          <a:p>
            <a:pPr algn="just">
              <a:spcBef>
                <a:spcPct val="0"/>
              </a:spcBef>
              <a:buClrTx/>
              <a:buSzTx/>
              <a:buNone/>
            </a:pPr>
            <a:r>
              <a:rPr lang="ru-RU" altLang="ru-RU" sz="1300" dirty="0">
                <a:solidFill>
                  <a:schemeClr val="tx1"/>
                </a:solidFill>
                <a:latin typeface="Times New Roman" pitchFamily="18" charset="0"/>
                <a:cs typeface="Times New Roman" pitchFamily="18" charset="0"/>
              </a:rPr>
              <a:t>9. Показатели консолидированного бюджета муниципального бюджета стр.19-21</a:t>
            </a:r>
          </a:p>
          <a:p>
            <a:pPr algn="just">
              <a:spcBef>
                <a:spcPct val="0"/>
              </a:spcBef>
              <a:buClrTx/>
              <a:buSzTx/>
              <a:buNone/>
            </a:pPr>
            <a:r>
              <a:rPr lang="ru-RU" altLang="ru-RU" sz="1300" dirty="0">
                <a:solidFill>
                  <a:schemeClr val="tx1"/>
                </a:solidFill>
                <a:latin typeface="Times New Roman" pitchFamily="18" charset="0"/>
                <a:cs typeface="Times New Roman" pitchFamily="18" charset="0"/>
              </a:rPr>
              <a:t>10. Исполнение бюджетов городского и сельских поселений муниципального района Мелеузовский район стр.22</a:t>
            </a:r>
          </a:p>
          <a:p>
            <a:pPr algn="just">
              <a:spcBef>
                <a:spcPct val="0"/>
              </a:spcBef>
              <a:buClrTx/>
              <a:buSzTx/>
              <a:buNone/>
            </a:pPr>
            <a:r>
              <a:rPr lang="ru-RU" altLang="ru-RU" sz="1300" dirty="0">
                <a:solidFill>
                  <a:schemeClr val="tx1"/>
                </a:solidFill>
                <a:latin typeface="Times New Roman" pitchFamily="18" charset="0"/>
                <a:cs typeface="Times New Roman" pitchFamily="18" charset="0"/>
              </a:rPr>
              <a:t>11. Налоговые льготы консолидированного бюджета муниципального района Мелеузовский район стр.23</a:t>
            </a:r>
          </a:p>
          <a:p>
            <a:pPr algn="just">
              <a:spcBef>
                <a:spcPct val="0"/>
              </a:spcBef>
              <a:buClrTx/>
              <a:buSzTx/>
              <a:buNone/>
            </a:pPr>
            <a:r>
              <a:rPr lang="ru-RU" altLang="ru-RU" sz="1300" dirty="0">
                <a:solidFill>
                  <a:schemeClr val="tx1"/>
                </a:solidFill>
                <a:latin typeface="Times New Roman" pitchFamily="18" charset="0"/>
                <a:cs typeface="Times New Roman" pitchFamily="18" charset="0"/>
              </a:rPr>
              <a:t>12. Основные показатели консолидированного бюджета муниципального района по доходам стр. 24-25</a:t>
            </a:r>
          </a:p>
          <a:p>
            <a:pPr algn="just">
              <a:spcBef>
                <a:spcPct val="0"/>
              </a:spcBef>
              <a:buClrTx/>
              <a:buSzTx/>
              <a:buNone/>
            </a:pPr>
            <a:r>
              <a:rPr lang="ru-RU" altLang="ru-RU" sz="1300" dirty="0">
                <a:solidFill>
                  <a:schemeClr val="tx1"/>
                </a:solidFill>
                <a:latin typeface="Times New Roman" pitchFamily="18" charset="0"/>
                <a:cs typeface="Times New Roman" pitchFamily="18" charset="0"/>
              </a:rPr>
              <a:t>13. Структура расходов консолидированного бюджета муниципального района Мелеузовский район стр. 26-27</a:t>
            </a:r>
          </a:p>
          <a:p>
            <a:pPr algn="just">
              <a:spcBef>
                <a:spcPct val="0"/>
              </a:spcBef>
              <a:buClrTx/>
              <a:buSzTx/>
              <a:buFont typeface="Wingdings 3" pitchFamily="18" charset="2"/>
              <a:buNone/>
            </a:pPr>
            <a:r>
              <a:rPr lang="ru-RU" altLang="ru-RU" sz="1300" dirty="0">
                <a:solidFill>
                  <a:schemeClr val="tx1"/>
                </a:solidFill>
                <a:latin typeface="Times New Roman" pitchFamily="18" charset="0"/>
                <a:cs typeface="Times New Roman" pitchFamily="18" charset="0"/>
              </a:rPr>
              <a:t>14. Основные показатели бюджета муниципального района Мелеузовский район стр. 28-29</a:t>
            </a:r>
          </a:p>
          <a:p>
            <a:pPr algn="just">
              <a:spcBef>
                <a:spcPct val="0"/>
              </a:spcBef>
              <a:buClrTx/>
              <a:buSzTx/>
              <a:buNone/>
            </a:pPr>
            <a:r>
              <a:rPr lang="ru-RU" altLang="ru-RU" sz="1300" dirty="0">
                <a:solidFill>
                  <a:schemeClr val="tx1"/>
                </a:solidFill>
                <a:latin typeface="Times New Roman" pitchFamily="18" charset="0"/>
                <a:cs typeface="Times New Roman" pitchFamily="18" charset="0"/>
              </a:rPr>
              <a:t>15. Расходы консолидированного бюджета муниципального района Мелеузовский район Республики Башкортостан в      </a:t>
            </a:r>
          </a:p>
          <a:p>
            <a:pPr algn="just">
              <a:spcBef>
                <a:spcPct val="0"/>
              </a:spcBef>
              <a:buClrTx/>
              <a:buSzTx/>
              <a:buNone/>
            </a:pPr>
            <a:r>
              <a:rPr lang="ru-RU" altLang="ru-RU" sz="1300" dirty="0">
                <a:solidFill>
                  <a:schemeClr val="tx1"/>
                </a:solidFill>
                <a:latin typeface="Times New Roman" pitchFamily="18" charset="0"/>
                <a:cs typeface="Times New Roman" pitchFamily="18" charset="0"/>
              </a:rPr>
              <a:t>       разрезе экономической классификации и наиболее значимые направления расходов стр. 30-40</a:t>
            </a:r>
          </a:p>
          <a:p>
            <a:pPr algn="just">
              <a:spcBef>
                <a:spcPct val="0"/>
              </a:spcBef>
              <a:buClrTx/>
              <a:buSzTx/>
              <a:buFontTx/>
              <a:buNone/>
            </a:pPr>
            <a:r>
              <a:rPr lang="ru-RU" altLang="ru-RU" sz="1300" dirty="0">
                <a:solidFill>
                  <a:schemeClr val="tx1"/>
                </a:solidFill>
                <a:latin typeface="Times New Roman" pitchFamily="18" charset="0"/>
                <a:cs typeface="Times New Roman" pitchFamily="18" charset="0"/>
              </a:rPr>
              <a:t>16. Мероприятия в рамках программы поддержки местных инициатив в муниципальном районе Мелеузовский район   </a:t>
            </a:r>
          </a:p>
          <a:p>
            <a:pPr algn="just">
              <a:spcBef>
                <a:spcPct val="0"/>
              </a:spcBef>
              <a:buClrTx/>
              <a:buSzTx/>
              <a:buFontTx/>
              <a:buNone/>
            </a:pPr>
            <a:r>
              <a:rPr lang="ru-RU" altLang="ru-RU" sz="1300" dirty="0">
                <a:solidFill>
                  <a:schemeClr val="tx1"/>
                </a:solidFill>
                <a:latin typeface="Times New Roman" pitchFamily="18" charset="0"/>
                <a:cs typeface="Times New Roman" pitchFamily="18" charset="0"/>
              </a:rPr>
              <a:t>      Республики Башкортостан стр.41</a:t>
            </a:r>
          </a:p>
          <a:p>
            <a:pPr algn="just">
              <a:spcBef>
                <a:spcPct val="0"/>
              </a:spcBef>
              <a:buClrTx/>
              <a:buSzTx/>
              <a:buNone/>
            </a:pPr>
            <a:r>
              <a:rPr lang="ru-RU" altLang="ru-RU" sz="1300" dirty="0">
                <a:solidFill>
                  <a:schemeClr val="tx1"/>
                </a:solidFill>
                <a:latin typeface="Times New Roman" pitchFamily="18" charset="0"/>
                <a:cs typeface="Times New Roman" pitchFamily="18" charset="0"/>
              </a:rPr>
              <a:t>17. Исполнение наказов избирателей, адресованных  депутатам Госсобрания-Курултая  стр. 42</a:t>
            </a:r>
          </a:p>
          <a:p>
            <a:pPr algn="just">
              <a:spcBef>
                <a:spcPct val="0"/>
              </a:spcBef>
              <a:buClrTx/>
              <a:buSzTx/>
              <a:buFontTx/>
              <a:buNone/>
            </a:pPr>
            <a:r>
              <a:rPr lang="ru-RU" altLang="ru-RU" sz="1300" dirty="0">
                <a:solidFill>
                  <a:schemeClr val="tx1"/>
                </a:solidFill>
                <a:latin typeface="Times New Roman" pitchFamily="18" charset="0"/>
                <a:cs typeface="Times New Roman" pitchFamily="18" charset="0"/>
              </a:rPr>
              <a:t>18. Перечень муниципальных программ муниципального района Мелеузовский район Республики Башкортостан</a:t>
            </a:r>
          </a:p>
          <a:p>
            <a:pPr algn="just">
              <a:spcBef>
                <a:spcPct val="0"/>
              </a:spcBef>
              <a:buClrTx/>
              <a:buSzTx/>
              <a:buFontTx/>
              <a:buNone/>
            </a:pPr>
            <a:r>
              <a:rPr lang="ru-RU" altLang="ru-RU" sz="1300" dirty="0">
                <a:solidFill>
                  <a:schemeClr val="tx1"/>
                </a:solidFill>
                <a:latin typeface="Times New Roman" pitchFamily="18" charset="0"/>
                <a:cs typeface="Times New Roman" pitchFamily="18" charset="0"/>
              </a:rPr>
              <a:t>       стр.43-44</a:t>
            </a:r>
          </a:p>
          <a:p>
            <a:pPr algn="just">
              <a:spcBef>
                <a:spcPct val="0"/>
              </a:spcBef>
              <a:buClrTx/>
              <a:buSzTx/>
              <a:buFontTx/>
              <a:buNone/>
            </a:pPr>
            <a:r>
              <a:rPr lang="ru-RU" altLang="ru-RU" sz="1300" dirty="0">
                <a:solidFill>
                  <a:schemeClr val="tx1"/>
                </a:solidFill>
                <a:latin typeface="Times New Roman" pitchFamily="18" charset="0"/>
                <a:cs typeface="Times New Roman" pitchFamily="18" charset="0"/>
              </a:rPr>
              <a:t>19. Расходы консолидированного бюджета муниципального района Мелеузовский район Республики Башкортостан в    </a:t>
            </a:r>
          </a:p>
          <a:p>
            <a:pPr algn="just">
              <a:spcBef>
                <a:spcPct val="0"/>
              </a:spcBef>
              <a:buClrTx/>
              <a:buSzTx/>
              <a:buFontTx/>
              <a:buNone/>
            </a:pPr>
            <a:r>
              <a:rPr lang="ru-RU" altLang="ru-RU" sz="1300" dirty="0">
                <a:solidFill>
                  <a:schemeClr val="tx1"/>
                </a:solidFill>
                <a:latin typeface="Times New Roman" pitchFamily="18" charset="0"/>
                <a:cs typeface="Times New Roman" pitchFamily="18" charset="0"/>
              </a:rPr>
              <a:t>       разрезе муниципальных программ стр. 45-62</a:t>
            </a:r>
          </a:p>
          <a:p>
            <a:pPr algn="just">
              <a:spcBef>
                <a:spcPct val="0"/>
              </a:spcBef>
              <a:buClrTx/>
              <a:buSzTx/>
              <a:buFontTx/>
              <a:buNone/>
            </a:pPr>
            <a:r>
              <a:rPr lang="ru-RU" altLang="ru-RU" sz="1300" dirty="0">
                <a:solidFill>
                  <a:schemeClr val="tx1"/>
                </a:solidFill>
                <a:latin typeface="Times New Roman" pitchFamily="18" charset="0"/>
                <a:cs typeface="Times New Roman" pitchFamily="18" charset="0"/>
              </a:rPr>
              <a:t>18. Объем муниципального долга по муниципальному району Мелеузовский район Республики Башкортостан стр.63</a:t>
            </a:r>
          </a:p>
          <a:p>
            <a:pPr algn="just">
              <a:spcBef>
                <a:spcPct val="0"/>
              </a:spcBef>
              <a:buClrTx/>
              <a:buSzTx/>
              <a:buFontTx/>
              <a:buNone/>
            </a:pPr>
            <a:r>
              <a:rPr lang="ru-RU" altLang="ru-RU" sz="1300" dirty="0">
                <a:solidFill>
                  <a:schemeClr val="tx1"/>
                </a:solidFill>
                <a:latin typeface="Times New Roman" pitchFamily="18" charset="0"/>
                <a:cs typeface="Times New Roman" pitchFamily="18" charset="0"/>
              </a:rPr>
              <a:t>19. Контактная информация стр. 64</a:t>
            </a:r>
          </a:p>
          <a:p>
            <a:pPr algn="just">
              <a:spcBef>
                <a:spcPct val="0"/>
              </a:spcBef>
              <a:buClrTx/>
              <a:buSzTx/>
              <a:buFontTx/>
              <a:buNone/>
            </a:pPr>
            <a:endParaRPr lang="ru-RU" altLang="ru-RU" sz="1300" dirty="0">
              <a:solidFill>
                <a:schemeClr val="tx1"/>
              </a:solidFill>
              <a:latin typeface="Times New Roman" pitchFamily="18" charset="0"/>
              <a:cs typeface="Times New Roman" pitchFamily="18" charset="0"/>
            </a:endParaRPr>
          </a:p>
          <a:p>
            <a:pPr algn="just">
              <a:spcBef>
                <a:spcPct val="0"/>
              </a:spcBef>
              <a:buClrTx/>
              <a:buSzTx/>
              <a:buFontTx/>
              <a:buNone/>
            </a:pPr>
            <a:endParaRPr lang="ru-RU" altLang="ru-RU" sz="1300" dirty="0">
              <a:solidFill>
                <a:schemeClr val="tx1"/>
              </a:solidFill>
              <a:latin typeface="Times New Roman" pitchFamily="18" charset="0"/>
              <a:cs typeface="Times New Roman" pitchFamily="18" charset="0"/>
            </a:endParaRPr>
          </a:p>
          <a:p>
            <a:pPr algn="just">
              <a:spcBef>
                <a:spcPct val="0"/>
              </a:spcBef>
              <a:buClrTx/>
              <a:buSzTx/>
              <a:buFontTx/>
              <a:buNone/>
            </a:pPr>
            <a:endParaRPr lang="ru-RU" altLang="ru-RU" sz="1300" dirty="0">
              <a:solidFill>
                <a:schemeClr val="tx1"/>
              </a:solidFill>
              <a:latin typeface="Arial" charset="0"/>
            </a:endParaRPr>
          </a:p>
        </p:txBody>
      </p:sp>
      <p:pic>
        <p:nvPicPr>
          <p:cNvPr id="163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a:xfrm>
            <a:off x="7228656" y="186432"/>
            <a:ext cx="1893244" cy="365125"/>
          </a:xfrm>
        </p:spPr>
        <p:txBody>
          <a:bodyPr/>
          <a:lstStyle/>
          <a:p>
            <a:fld id="{434A3D7E-C280-4DCD-A7E1-93BBC7758E8E}" type="slidenum">
              <a:rPr lang="ru-RU" smtClean="0">
                <a:solidFill>
                  <a:schemeClr val="tx1"/>
                </a:solidFill>
              </a:rPr>
              <a:t>2</a:t>
            </a:fld>
            <a:endParaRPr lang="ru-RU" dirty="0">
              <a:solidFill>
                <a:schemeClr val="tx1"/>
              </a:solidFill>
            </a:endParaRPr>
          </a:p>
        </p:txBody>
      </p:sp>
    </p:spTree>
    <p:extLst>
      <p:ext uri="{BB962C8B-B14F-4D97-AF65-F5344CB8AC3E}">
        <p14:creationId xmlns:p14="http://schemas.microsoft.com/office/powerpoint/2010/main" val="1222659743"/>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a:extLst>
              <a:ext uri="{FF2B5EF4-FFF2-40B4-BE49-F238E27FC236}">
                <a16:creationId xmlns="" xmlns:a16="http://schemas.microsoft.com/office/drawing/2014/main" id="{F6ECE88E-768C-49B0-87BB-CD52412E5D9B}"/>
              </a:ext>
            </a:extLst>
          </p:cNvPr>
          <p:cNvSpPr>
            <a:spLocks noGrp="1" noRot="1"/>
          </p:cNvSpPr>
          <p:nvPr>
            <p:ph type="title"/>
          </p:nvPr>
        </p:nvSpPr>
        <p:spPr>
          <a:xfrm>
            <a:off x="0" y="0"/>
            <a:ext cx="9144000" cy="720725"/>
          </a:xfrm>
          <a:solidFill>
            <a:schemeClr val="bg2">
              <a:lumMod val="90000"/>
            </a:schemeClr>
          </a:solidFill>
          <a:ln>
            <a:noFill/>
          </a:ln>
        </p:spPr>
        <p:txBody>
          <a:bodyPr/>
          <a:lstStyle/>
          <a:p>
            <a:pPr algn="ctr" eaLnBrk="1" hangingPunct="1"/>
            <a:r>
              <a:rPr lang="ru-RU" altLang="ru-RU" sz="2000" dirty="0">
                <a:solidFill>
                  <a:srgbClr val="002060"/>
                </a:solidFill>
              </a:rPr>
              <a:t> </a:t>
            </a:r>
            <a:r>
              <a:rPr lang="ru-RU" altLang="ru-RU" sz="1600" dirty="0">
                <a:solidFill>
                  <a:srgbClr val="002060"/>
                </a:solidFill>
                <a:latin typeface="Times New Roman" panose="02020603050405020304" pitchFamily="18" charset="0"/>
                <a:cs typeface="Times New Roman" panose="02020603050405020304" pitchFamily="18" charset="0"/>
              </a:rPr>
              <a:t>Показатели консолидированного бюджета муниципального района </a:t>
            </a:r>
            <a:br>
              <a:rPr lang="ru-RU" altLang="ru-RU" sz="1600" dirty="0">
                <a:solidFill>
                  <a:srgbClr val="002060"/>
                </a:solidFill>
                <a:latin typeface="Times New Roman" panose="02020603050405020304" pitchFamily="18" charset="0"/>
                <a:cs typeface="Times New Roman" panose="02020603050405020304" pitchFamily="18" charset="0"/>
              </a:rPr>
            </a:br>
            <a:r>
              <a:rPr lang="ru-RU" altLang="ru-RU" sz="1600" dirty="0">
                <a:solidFill>
                  <a:srgbClr val="002060"/>
                </a:solidFill>
                <a:latin typeface="Times New Roman" panose="02020603050405020304" pitchFamily="18" charset="0"/>
                <a:cs typeface="Times New Roman" panose="02020603050405020304" pitchFamily="18" charset="0"/>
              </a:rPr>
              <a:t>Мелеузовский район Республики Башкортостан </a:t>
            </a:r>
            <a:endParaRPr lang="ru-RU" altLang="ru-RU" sz="1600" dirty="0">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a:xfrm>
            <a:off x="7010400" y="6498"/>
            <a:ext cx="2133600" cy="365125"/>
          </a:xfrm>
        </p:spPr>
        <p:txBody>
          <a:bodyPr/>
          <a:lstStyle/>
          <a:p>
            <a:fld id="{434A3D7E-C280-4DCD-A7E1-93BBC7758E8E}" type="slidenum">
              <a:rPr lang="ru-RU" smtClean="0">
                <a:solidFill>
                  <a:schemeClr val="tx1"/>
                </a:solidFill>
              </a:rPr>
              <a:t>20</a:t>
            </a:fld>
            <a:endParaRPr lang="ru-RU" dirty="0">
              <a:solidFill>
                <a:schemeClr val="tx1"/>
              </a:solidFill>
            </a:endParaRPr>
          </a:p>
        </p:txBody>
      </p:sp>
      <p:graphicFrame>
        <p:nvGraphicFramePr>
          <p:cNvPr id="2" name="Диаграмма 6">
            <a:extLst>
              <a:ext uri="{FF2B5EF4-FFF2-40B4-BE49-F238E27FC236}">
                <a16:creationId xmlns="" xmlns:a16="http://schemas.microsoft.com/office/drawing/2014/main" id="{A614ECE0-0F1B-402E-B45F-7BFCD0BAECDC}"/>
              </a:ext>
            </a:extLst>
          </p:cNvPr>
          <p:cNvGraphicFramePr>
            <a:graphicFrameLocks/>
          </p:cNvGraphicFramePr>
          <p:nvPr>
            <p:extLst>
              <p:ext uri="{D42A27DB-BD31-4B8C-83A1-F6EECF244321}">
                <p14:modId xmlns:p14="http://schemas.microsoft.com/office/powerpoint/2010/main" val="3416333813"/>
              </p:ext>
            </p:extLst>
          </p:nvPr>
        </p:nvGraphicFramePr>
        <p:xfrm>
          <a:off x="342773" y="1555380"/>
          <a:ext cx="3707904" cy="3054350"/>
        </p:xfrm>
        <a:graphic>
          <a:graphicData uri="http://schemas.openxmlformats.org/drawingml/2006/chart">
            <c:chart xmlns:c="http://schemas.openxmlformats.org/drawingml/2006/chart" xmlns:r="http://schemas.openxmlformats.org/officeDocument/2006/relationships" r:id="rId3"/>
          </a:graphicData>
        </a:graphic>
      </p:graphicFrame>
      <p:pic>
        <p:nvPicPr>
          <p:cNvPr id="47108" name="Picture 3">
            <a:extLst>
              <a:ext uri="{FF2B5EF4-FFF2-40B4-BE49-F238E27FC236}">
                <a16:creationId xmlns="" xmlns:a16="http://schemas.microsoft.com/office/drawing/2014/main" id="{3A3A996C-BC53-4EE5-AD1F-6F64FC7B83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4" y="0"/>
            <a:ext cx="70485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10" name="TextBox 2">
            <a:extLst>
              <a:ext uri="{FF2B5EF4-FFF2-40B4-BE49-F238E27FC236}">
                <a16:creationId xmlns="" xmlns:a16="http://schemas.microsoft.com/office/drawing/2014/main" id="{BFCF5CFD-426B-441D-9B51-51FCE7450316}"/>
              </a:ext>
            </a:extLst>
          </p:cNvPr>
          <p:cNvSpPr txBox="1">
            <a:spLocks noChangeArrowheads="1"/>
          </p:cNvSpPr>
          <p:nvPr/>
        </p:nvSpPr>
        <p:spPr bwMode="auto">
          <a:xfrm>
            <a:off x="738450" y="838439"/>
            <a:ext cx="29622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200" b="1" dirty="0">
                <a:latin typeface="Times New Roman" panose="02020603050405020304" pitchFamily="18" charset="0"/>
                <a:cs typeface="Times New Roman" panose="02020603050405020304" pitchFamily="18" charset="0"/>
              </a:rPr>
              <a:t>Безвозмездные поступления </a:t>
            </a:r>
            <a:endParaRPr lang="ru-RU" altLang="ru-RU" sz="1200" b="1" dirty="0" smtClean="0">
              <a:latin typeface="Times New Roman" panose="02020603050405020304" pitchFamily="18" charset="0"/>
              <a:cs typeface="Times New Roman" panose="02020603050405020304" pitchFamily="18" charset="0"/>
            </a:endParaRPr>
          </a:p>
          <a:p>
            <a:pPr algn="ctr">
              <a:spcBef>
                <a:spcPct val="0"/>
              </a:spcBef>
              <a:buFontTx/>
              <a:buNone/>
            </a:pPr>
            <a:r>
              <a:rPr lang="ru-RU" altLang="ru-RU" sz="1200" b="1" dirty="0" smtClean="0">
                <a:latin typeface="Times New Roman" panose="02020603050405020304" pitchFamily="18" charset="0"/>
                <a:cs typeface="Times New Roman" panose="02020603050405020304" pitchFamily="18" charset="0"/>
              </a:rPr>
              <a:t>из </a:t>
            </a:r>
            <a:r>
              <a:rPr lang="ru-RU" altLang="ru-RU" sz="1200" b="1" dirty="0">
                <a:latin typeface="Times New Roman" panose="02020603050405020304" pitchFamily="18" charset="0"/>
                <a:cs typeface="Times New Roman" panose="02020603050405020304" pitchFamily="18" charset="0"/>
              </a:rPr>
              <a:t>бюджетов других уровней в </a:t>
            </a:r>
            <a:r>
              <a:rPr lang="ru-RU" altLang="ru-RU" sz="1200" b="1" dirty="0" smtClean="0">
                <a:latin typeface="Times New Roman" panose="02020603050405020304" pitchFamily="18" charset="0"/>
                <a:cs typeface="Times New Roman" panose="02020603050405020304" pitchFamily="18" charset="0"/>
              </a:rPr>
              <a:t>2019 </a:t>
            </a:r>
            <a:r>
              <a:rPr lang="ru-RU" altLang="ru-RU" sz="1200" b="1" dirty="0">
                <a:latin typeface="Times New Roman" panose="02020603050405020304" pitchFamily="18" charset="0"/>
                <a:cs typeface="Times New Roman" panose="02020603050405020304" pitchFamily="18" charset="0"/>
              </a:rPr>
              <a:t>году</a:t>
            </a:r>
          </a:p>
        </p:txBody>
      </p:sp>
      <p:sp>
        <p:nvSpPr>
          <p:cNvPr id="4" name="Прямоугольник 3"/>
          <p:cNvSpPr/>
          <p:nvPr/>
        </p:nvSpPr>
        <p:spPr>
          <a:xfrm>
            <a:off x="5022285" y="724383"/>
            <a:ext cx="3870195" cy="830997"/>
          </a:xfrm>
          <a:prstGeom prst="rect">
            <a:avLst/>
          </a:prstGeom>
        </p:spPr>
        <p:txBody>
          <a:bodyPr wrap="square">
            <a:spAutoFit/>
          </a:bodyPr>
          <a:lstStyle/>
          <a:p>
            <a:pPr algn="ctr"/>
            <a:r>
              <a:rPr lang="ru-RU" altLang="ru-RU" sz="1200" b="1" dirty="0">
                <a:latin typeface="Times New Roman" panose="02020603050405020304" pitchFamily="18" charset="0"/>
                <a:cs typeface="Times New Roman" panose="02020603050405020304" pitchFamily="18" charset="0"/>
              </a:rPr>
              <a:t>Дотации на выравнивание бюджетной обеспеченности  поселений из бюджета  муниципального района Мелеузовский район Республики Башкортостан   за </a:t>
            </a:r>
            <a:r>
              <a:rPr lang="ru-RU" altLang="ru-RU" sz="1200" b="1" dirty="0" smtClean="0">
                <a:latin typeface="Times New Roman" panose="02020603050405020304" pitchFamily="18" charset="0"/>
                <a:cs typeface="Times New Roman" panose="02020603050405020304" pitchFamily="18" charset="0"/>
              </a:rPr>
              <a:t>2019 </a:t>
            </a:r>
            <a:r>
              <a:rPr lang="ru-RU" altLang="ru-RU" sz="1200" b="1" dirty="0">
                <a:latin typeface="Times New Roman" panose="02020603050405020304" pitchFamily="18" charset="0"/>
                <a:cs typeface="Times New Roman" panose="02020603050405020304" pitchFamily="18" charset="0"/>
              </a:rPr>
              <a:t>год (млн. рублей)</a:t>
            </a:r>
            <a:endParaRPr lang="ru-RU" sz="1200" b="1" dirty="0">
              <a:latin typeface="Times New Roman" panose="02020603050405020304" pitchFamily="18" charset="0"/>
              <a:cs typeface="Times New Roman" panose="02020603050405020304" pitchFamily="18" charset="0"/>
            </a:endParaRPr>
          </a:p>
        </p:txBody>
      </p:sp>
      <p:pic>
        <p:nvPicPr>
          <p:cNvPr id="14" name="Рисунок 9">
            <a:extLst>
              <a:ext uri="{FF2B5EF4-FFF2-40B4-BE49-F238E27FC236}">
                <a16:creationId xmlns="" xmlns:a16="http://schemas.microsoft.com/office/drawing/2014/main" id="{5235B795-96DB-41EE-8E5D-90C9C61BC95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36296" y="5677655"/>
            <a:ext cx="1450247" cy="112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Таблица 5"/>
          <p:cNvGraphicFramePr>
            <a:graphicFrameLocks noGrp="1"/>
          </p:cNvGraphicFramePr>
          <p:nvPr>
            <p:extLst>
              <p:ext uri="{D42A27DB-BD31-4B8C-83A1-F6EECF244321}">
                <p14:modId xmlns:p14="http://schemas.microsoft.com/office/powerpoint/2010/main" val="2428030578"/>
              </p:ext>
            </p:extLst>
          </p:nvPr>
        </p:nvGraphicFramePr>
        <p:xfrm>
          <a:off x="4912396" y="1513816"/>
          <a:ext cx="4080403" cy="3853465"/>
        </p:xfrm>
        <a:graphic>
          <a:graphicData uri="http://schemas.openxmlformats.org/drawingml/2006/table">
            <a:tbl>
              <a:tblPr/>
              <a:tblGrid>
                <a:gridCol w="2155653">
                  <a:extLst>
                    <a:ext uri="{9D8B030D-6E8A-4147-A177-3AD203B41FA5}">
                      <a16:colId xmlns="" xmlns:a16="http://schemas.microsoft.com/office/drawing/2014/main" val="20000"/>
                    </a:ext>
                  </a:extLst>
                </a:gridCol>
                <a:gridCol w="1924750">
                  <a:extLst>
                    <a:ext uri="{9D8B030D-6E8A-4147-A177-3AD203B41FA5}">
                      <a16:colId xmlns="" xmlns:a16="http://schemas.microsoft.com/office/drawing/2014/main" val="20001"/>
                    </a:ext>
                  </a:extLst>
                </a:gridCol>
              </a:tblGrid>
              <a:tr h="440695">
                <a:tc>
                  <a:txBody>
                    <a:bodyPr/>
                    <a:lstStyle/>
                    <a:p>
                      <a:pPr algn="ctr" fontAlgn="t"/>
                      <a:r>
                        <a:rPr lang="ru-RU" sz="1000" b="1" i="0" u="none" strike="noStrike" dirty="0">
                          <a:solidFill>
                            <a:schemeClr val="tx1"/>
                          </a:solidFill>
                          <a:effectLst/>
                          <a:latin typeface="Times New Roman"/>
                        </a:rPr>
                        <a:t>Бюджеты поселений</a:t>
                      </a:r>
                    </a:p>
                  </a:txBody>
                  <a:tcPr marL="9508" marR="9508" marT="95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t"/>
                      <a:r>
                        <a:rPr lang="ru-RU" sz="1000" b="1" i="0" u="none" strike="noStrike" dirty="0">
                          <a:solidFill>
                            <a:schemeClr val="tx1"/>
                          </a:solidFill>
                          <a:effectLst/>
                          <a:latin typeface="Times New Roman"/>
                        </a:rPr>
                        <a:t>Дотации на выравнивание бюджетной обеспеченности всего, млн. рублей</a:t>
                      </a:r>
                    </a:p>
                  </a:txBody>
                  <a:tcPr marL="9508" marR="9508" marT="95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 xmlns:a16="http://schemas.microsoft.com/office/drawing/2014/main" val="10000"/>
                  </a:ext>
                </a:extLst>
              </a:tr>
              <a:tr h="199221">
                <a:tc>
                  <a:txBody>
                    <a:bodyPr/>
                    <a:lstStyle/>
                    <a:p>
                      <a:pPr algn="l" fontAlgn="b"/>
                      <a:r>
                        <a:rPr lang="ru-RU" sz="1000" b="0" i="0" u="none" strike="noStrike">
                          <a:solidFill>
                            <a:srgbClr val="000000"/>
                          </a:solidFill>
                          <a:effectLst/>
                          <a:latin typeface="Times New Roman"/>
                        </a:rPr>
                        <a:t>Город Мелеуз</a:t>
                      </a: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ru-RU" sz="1000" b="0" i="0" u="none" strike="noStrike">
                          <a:solidFill>
                            <a:srgbClr val="000000"/>
                          </a:solidFill>
                          <a:effectLst/>
                          <a:latin typeface="Times New Roman"/>
                        </a:rPr>
                        <a:t>0,0</a:t>
                      </a: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 xmlns:a16="http://schemas.microsoft.com/office/drawing/2014/main" val="10001"/>
                  </a:ext>
                </a:extLst>
              </a:tr>
              <a:tr h="199221">
                <a:tc>
                  <a:txBody>
                    <a:bodyPr/>
                    <a:lstStyle/>
                    <a:p>
                      <a:pPr algn="l" fontAlgn="b"/>
                      <a:r>
                        <a:rPr lang="ru-RU" sz="1000" b="0" i="0" u="none" strike="noStrike" dirty="0" err="1">
                          <a:solidFill>
                            <a:srgbClr val="000000"/>
                          </a:solidFill>
                          <a:effectLst/>
                          <a:latin typeface="Times New Roman"/>
                        </a:rPr>
                        <a:t>Абитовский</a:t>
                      </a:r>
                      <a:r>
                        <a:rPr lang="ru-RU" sz="1000" b="0" i="0" u="none" strike="noStrike" dirty="0">
                          <a:solidFill>
                            <a:srgbClr val="000000"/>
                          </a:solidFill>
                          <a:effectLst/>
                          <a:latin typeface="Times New Roman"/>
                        </a:rPr>
                        <a:t> сельсовет</a:t>
                      </a: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ru-RU" sz="1000" b="0" i="0" u="none" strike="noStrike" dirty="0" smtClean="0">
                          <a:solidFill>
                            <a:srgbClr val="000000"/>
                          </a:solidFill>
                          <a:effectLst/>
                          <a:latin typeface="Times New Roman"/>
                        </a:rPr>
                        <a:t>4,097</a:t>
                      </a:r>
                      <a:endParaRPr lang="ru-RU" sz="1000" b="0" i="0" u="none" strike="noStrike" dirty="0">
                        <a:solidFill>
                          <a:srgbClr val="000000"/>
                        </a:solidFill>
                        <a:effectLst/>
                        <a:latin typeface="Times New Roman"/>
                      </a:endParaRP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 xmlns:a16="http://schemas.microsoft.com/office/drawing/2014/main" val="10002"/>
                  </a:ext>
                </a:extLst>
              </a:tr>
              <a:tr h="199221">
                <a:tc>
                  <a:txBody>
                    <a:bodyPr/>
                    <a:lstStyle/>
                    <a:p>
                      <a:pPr algn="l" fontAlgn="b"/>
                      <a:r>
                        <a:rPr lang="ru-RU" sz="1000" b="0" i="0" u="none" strike="noStrike">
                          <a:solidFill>
                            <a:srgbClr val="000000"/>
                          </a:solidFill>
                          <a:effectLst/>
                          <a:latin typeface="Times New Roman"/>
                        </a:rPr>
                        <a:t>Александровский сельсовет</a:t>
                      </a: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ru-RU" sz="1000" b="0" i="0" u="none" strike="noStrike" dirty="0" smtClean="0">
                          <a:solidFill>
                            <a:srgbClr val="000000"/>
                          </a:solidFill>
                          <a:effectLst/>
                          <a:latin typeface="Times New Roman"/>
                        </a:rPr>
                        <a:t>3,275</a:t>
                      </a:r>
                      <a:endParaRPr lang="ru-RU" sz="1000" b="0" i="0" u="none" strike="noStrike" dirty="0">
                        <a:solidFill>
                          <a:srgbClr val="000000"/>
                        </a:solidFill>
                        <a:effectLst/>
                        <a:latin typeface="Times New Roman"/>
                      </a:endParaRP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 xmlns:a16="http://schemas.microsoft.com/office/drawing/2014/main" val="10003"/>
                  </a:ext>
                </a:extLst>
              </a:tr>
              <a:tr h="199221">
                <a:tc>
                  <a:txBody>
                    <a:bodyPr/>
                    <a:lstStyle/>
                    <a:p>
                      <a:pPr algn="l" fontAlgn="b"/>
                      <a:r>
                        <a:rPr lang="ru-RU" sz="1000" b="0" i="0" u="none" strike="noStrike" dirty="0" err="1">
                          <a:solidFill>
                            <a:srgbClr val="000000"/>
                          </a:solidFill>
                          <a:effectLst/>
                          <a:latin typeface="Times New Roman"/>
                        </a:rPr>
                        <a:t>Аптраковский</a:t>
                      </a:r>
                      <a:r>
                        <a:rPr lang="ru-RU" sz="1000" b="0" i="0" u="none" strike="noStrike" dirty="0">
                          <a:solidFill>
                            <a:srgbClr val="000000"/>
                          </a:solidFill>
                          <a:effectLst/>
                          <a:latin typeface="Times New Roman"/>
                        </a:rPr>
                        <a:t> сельсовет</a:t>
                      </a: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ru-RU" sz="1000" b="0" i="0" u="none" strike="noStrike" dirty="0" smtClean="0">
                          <a:solidFill>
                            <a:srgbClr val="000000"/>
                          </a:solidFill>
                          <a:effectLst/>
                          <a:latin typeface="Times New Roman"/>
                        </a:rPr>
                        <a:t>3,071</a:t>
                      </a:r>
                      <a:endParaRPr lang="ru-RU" sz="1000" b="0" i="0" u="none" strike="noStrike" dirty="0">
                        <a:solidFill>
                          <a:srgbClr val="000000"/>
                        </a:solidFill>
                        <a:effectLst/>
                        <a:latin typeface="Times New Roman"/>
                      </a:endParaRP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 xmlns:a16="http://schemas.microsoft.com/office/drawing/2014/main" val="10004"/>
                  </a:ext>
                </a:extLst>
              </a:tr>
              <a:tr h="199221">
                <a:tc>
                  <a:txBody>
                    <a:bodyPr/>
                    <a:lstStyle/>
                    <a:p>
                      <a:pPr algn="l" fontAlgn="b"/>
                      <a:r>
                        <a:rPr lang="ru-RU" sz="1000" b="0" i="0" u="none" strike="noStrike">
                          <a:solidFill>
                            <a:srgbClr val="000000"/>
                          </a:solidFill>
                          <a:effectLst/>
                          <a:latin typeface="Times New Roman"/>
                        </a:rPr>
                        <a:t>Араслановский сельсовет</a:t>
                      </a: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ru-RU" sz="1000" b="0" i="0" u="none" strike="noStrike" dirty="0" smtClean="0">
                          <a:solidFill>
                            <a:srgbClr val="000000"/>
                          </a:solidFill>
                          <a:effectLst/>
                          <a:latin typeface="Times New Roman"/>
                        </a:rPr>
                        <a:t>3,240</a:t>
                      </a:r>
                      <a:endParaRPr lang="ru-RU" sz="1000" b="0" i="0" u="none" strike="noStrike" dirty="0">
                        <a:solidFill>
                          <a:srgbClr val="000000"/>
                        </a:solidFill>
                        <a:effectLst/>
                        <a:latin typeface="Times New Roman"/>
                      </a:endParaRP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 xmlns:a16="http://schemas.microsoft.com/office/drawing/2014/main" val="10005"/>
                  </a:ext>
                </a:extLst>
              </a:tr>
              <a:tr h="199221">
                <a:tc>
                  <a:txBody>
                    <a:bodyPr/>
                    <a:lstStyle/>
                    <a:p>
                      <a:pPr algn="l" fontAlgn="b"/>
                      <a:r>
                        <a:rPr lang="ru-RU" sz="1000" b="0" i="0" u="none" strike="noStrike">
                          <a:solidFill>
                            <a:srgbClr val="000000"/>
                          </a:solidFill>
                          <a:effectLst/>
                          <a:latin typeface="Times New Roman"/>
                        </a:rPr>
                        <a:t>Воскресенский сельсовет</a:t>
                      </a: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ru-RU" sz="1000" b="0" i="0" u="none" strike="noStrike" dirty="0" smtClean="0">
                          <a:solidFill>
                            <a:srgbClr val="000000"/>
                          </a:solidFill>
                          <a:effectLst/>
                          <a:latin typeface="Times New Roman"/>
                        </a:rPr>
                        <a:t>4,482</a:t>
                      </a:r>
                      <a:endParaRPr lang="ru-RU" sz="1000" b="0" i="0" u="none" strike="noStrike" dirty="0">
                        <a:solidFill>
                          <a:srgbClr val="000000"/>
                        </a:solidFill>
                        <a:effectLst/>
                        <a:latin typeface="Times New Roman"/>
                      </a:endParaRP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 xmlns:a16="http://schemas.microsoft.com/office/drawing/2014/main" val="10006"/>
                  </a:ext>
                </a:extLst>
              </a:tr>
              <a:tr h="199221">
                <a:tc>
                  <a:txBody>
                    <a:bodyPr/>
                    <a:lstStyle/>
                    <a:p>
                      <a:pPr algn="l" fontAlgn="b"/>
                      <a:r>
                        <a:rPr lang="ru-RU" sz="1000" b="0" i="0" u="none" strike="noStrike">
                          <a:solidFill>
                            <a:srgbClr val="000000"/>
                          </a:solidFill>
                          <a:effectLst/>
                          <a:latin typeface="Times New Roman"/>
                        </a:rPr>
                        <a:t>Денисовский сельсовет</a:t>
                      </a: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ru-RU" sz="1000" b="0" i="0" u="none" strike="noStrike" dirty="0" smtClean="0">
                          <a:solidFill>
                            <a:srgbClr val="000000"/>
                          </a:solidFill>
                          <a:effectLst/>
                          <a:latin typeface="Times New Roman"/>
                        </a:rPr>
                        <a:t>3,883</a:t>
                      </a:r>
                      <a:endParaRPr lang="ru-RU" sz="1000" b="0" i="0" u="none" strike="noStrike" dirty="0">
                        <a:solidFill>
                          <a:srgbClr val="000000"/>
                        </a:solidFill>
                        <a:effectLst/>
                        <a:latin typeface="Times New Roman"/>
                      </a:endParaRP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 xmlns:a16="http://schemas.microsoft.com/office/drawing/2014/main" val="10007"/>
                  </a:ext>
                </a:extLst>
              </a:tr>
              <a:tr h="199221">
                <a:tc>
                  <a:txBody>
                    <a:bodyPr/>
                    <a:lstStyle/>
                    <a:p>
                      <a:pPr algn="l" fontAlgn="b"/>
                      <a:r>
                        <a:rPr lang="ru-RU" sz="1000" b="0" i="0" u="none" strike="noStrike">
                          <a:solidFill>
                            <a:srgbClr val="000000"/>
                          </a:solidFill>
                          <a:effectLst/>
                          <a:latin typeface="Times New Roman"/>
                        </a:rPr>
                        <a:t>Зирганский сельсовет</a:t>
                      </a: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ru-RU" sz="1000" b="0" i="0" u="none" strike="noStrike" dirty="0" smtClean="0">
                          <a:solidFill>
                            <a:srgbClr val="000000"/>
                          </a:solidFill>
                          <a:effectLst/>
                          <a:latin typeface="Times New Roman"/>
                        </a:rPr>
                        <a:t>4,824</a:t>
                      </a:r>
                      <a:endParaRPr lang="ru-RU" sz="1000" b="0" i="0" u="none" strike="noStrike" dirty="0">
                        <a:solidFill>
                          <a:srgbClr val="000000"/>
                        </a:solidFill>
                        <a:effectLst/>
                        <a:latin typeface="Times New Roman"/>
                      </a:endParaRP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 xmlns:a16="http://schemas.microsoft.com/office/drawing/2014/main" val="10008"/>
                  </a:ext>
                </a:extLst>
              </a:tr>
              <a:tr h="199221">
                <a:tc>
                  <a:txBody>
                    <a:bodyPr/>
                    <a:lstStyle/>
                    <a:p>
                      <a:pPr algn="l" fontAlgn="b"/>
                      <a:r>
                        <a:rPr lang="ru-RU" sz="1000" b="0" i="0" u="none" strike="noStrike">
                          <a:solidFill>
                            <a:srgbClr val="000000"/>
                          </a:solidFill>
                          <a:effectLst/>
                          <a:latin typeface="Times New Roman"/>
                        </a:rPr>
                        <a:t>Иштугановский сельсовет</a:t>
                      </a: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ru-RU" sz="1000" b="0" i="0" u="none" strike="noStrike" dirty="0" smtClean="0">
                          <a:solidFill>
                            <a:srgbClr val="000000"/>
                          </a:solidFill>
                          <a:effectLst/>
                          <a:latin typeface="Times New Roman"/>
                        </a:rPr>
                        <a:t>3,033</a:t>
                      </a:r>
                      <a:endParaRPr lang="ru-RU" sz="1000" b="0" i="0" u="none" strike="noStrike" dirty="0">
                        <a:solidFill>
                          <a:srgbClr val="000000"/>
                        </a:solidFill>
                        <a:effectLst/>
                        <a:latin typeface="Times New Roman"/>
                      </a:endParaRP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 xmlns:a16="http://schemas.microsoft.com/office/drawing/2014/main" val="10009"/>
                  </a:ext>
                </a:extLst>
              </a:tr>
              <a:tr h="199221">
                <a:tc>
                  <a:txBody>
                    <a:bodyPr/>
                    <a:lstStyle/>
                    <a:p>
                      <a:pPr algn="l" fontAlgn="b"/>
                      <a:r>
                        <a:rPr lang="ru-RU" sz="1000" b="0" i="0" u="none" strike="noStrike" dirty="0" err="1">
                          <a:solidFill>
                            <a:srgbClr val="000000"/>
                          </a:solidFill>
                          <a:effectLst/>
                          <a:latin typeface="Times New Roman"/>
                        </a:rPr>
                        <a:t>Корнеевский</a:t>
                      </a:r>
                      <a:r>
                        <a:rPr lang="ru-RU" sz="1000" b="0" i="0" u="none" strike="noStrike" dirty="0">
                          <a:solidFill>
                            <a:srgbClr val="000000"/>
                          </a:solidFill>
                          <a:effectLst/>
                          <a:latin typeface="Times New Roman"/>
                        </a:rPr>
                        <a:t> сельсовет</a:t>
                      </a: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ru-RU" sz="1000" b="0" i="0" u="none" strike="noStrike" dirty="0" smtClean="0">
                          <a:solidFill>
                            <a:srgbClr val="000000"/>
                          </a:solidFill>
                          <a:effectLst/>
                          <a:latin typeface="Times New Roman"/>
                        </a:rPr>
                        <a:t>3,537</a:t>
                      </a:r>
                      <a:endParaRPr lang="ru-RU" sz="1000" b="0" i="0" u="none" strike="noStrike" dirty="0">
                        <a:solidFill>
                          <a:srgbClr val="000000"/>
                        </a:solidFill>
                        <a:effectLst/>
                        <a:latin typeface="Times New Roman"/>
                      </a:endParaRP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 xmlns:a16="http://schemas.microsoft.com/office/drawing/2014/main" val="10010"/>
                  </a:ext>
                </a:extLst>
              </a:tr>
              <a:tr h="199221">
                <a:tc>
                  <a:txBody>
                    <a:bodyPr/>
                    <a:lstStyle/>
                    <a:p>
                      <a:pPr algn="l" fontAlgn="b"/>
                      <a:r>
                        <a:rPr lang="ru-RU" sz="1000" b="0" i="0" u="none" strike="noStrike">
                          <a:solidFill>
                            <a:srgbClr val="000000"/>
                          </a:solidFill>
                          <a:effectLst/>
                          <a:latin typeface="Times New Roman"/>
                        </a:rPr>
                        <a:t>Мелеузовский сельсовет</a:t>
                      </a: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ru-RU" sz="1000" b="0" i="0" u="none" strike="noStrike" dirty="0" smtClean="0">
                          <a:solidFill>
                            <a:srgbClr val="000000"/>
                          </a:solidFill>
                          <a:effectLst/>
                          <a:latin typeface="Times New Roman"/>
                        </a:rPr>
                        <a:t>4,050</a:t>
                      </a:r>
                      <a:endParaRPr lang="ru-RU" sz="1000" b="0" i="0" u="none" strike="noStrike" dirty="0">
                        <a:solidFill>
                          <a:srgbClr val="000000"/>
                        </a:solidFill>
                        <a:effectLst/>
                        <a:latin typeface="Times New Roman"/>
                      </a:endParaRP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 xmlns:a16="http://schemas.microsoft.com/office/drawing/2014/main" val="10011"/>
                  </a:ext>
                </a:extLst>
              </a:tr>
              <a:tr h="199221">
                <a:tc>
                  <a:txBody>
                    <a:bodyPr/>
                    <a:lstStyle/>
                    <a:p>
                      <a:pPr algn="l" fontAlgn="b"/>
                      <a:r>
                        <a:rPr lang="ru-RU" sz="1000" b="0" i="0" u="none" strike="noStrike">
                          <a:solidFill>
                            <a:srgbClr val="000000"/>
                          </a:solidFill>
                          <a:effectLst/>
                          <a:latin typeface="Times New Roman"/>
                        </a:rPr>
                        <a:t>Нордовский сельсовет</a:t>
                      </a: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ru-RU" sz="1000" b="0" i="0" u="none" strike="noStrike" dirty="0" smtClean="0">
                          <a:solidFill>
                            <a:srgbClr val="000000"/>
                          </a:solidFill>
                          <a:effectLst/>
                          <a:latin typeface="Times New Roman"/>
                        </a:rPr>
                        <a:t>3,501</a:t>
                      </a:r>
                      <a:endParaRPr lang="ru-RU" sz="1000" b="0" i="0" u="none" strike="noStrike" dirty="0">
                        <a:solidFill>
                          <a:srgbClr val="000000"/>
                        </a:solidFill>
                        <a:effectLst/>
                        <a:latin typeface="Times New Roman"/>
                      </a:endParaRP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 xmlns:a16="http://schemas.microsoft.com/office/drawing/2014/main" val="10012"/>
                  </a:ext>
                </a:extLst>
              </a:tr>
              <a:tr h="199221">
                <a:tc>
                  <a:txBody>
                    <a:bodyPr/>
                    <a:lstStyle/>
                    <a:p>
                      <a:pPr algn="l" fontAlgn="b"/>
                      <a:r>
                        <a:rPr lang="ru-RU" sz="1000" b="0" i="0" u="none" strike="noStrike">
                          <a:solidFill>
                            <a:srgbClr val="000000"/>
                          </a:solidFill>
                          <a:effectLst/>
                          <a:latin typeface="Times New Roman"/>
                        </a:rPr>
                        <a:t>Нугушевский сельсовет</a:t>
                      </a: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ru-RU" sz="1000" b="0" i="0" u="none" strike="noStrike" dirty="0" smtClean="0">
                          <a:solidFill>
                            <a:srgbClr val="000000"/>
                          </a:solidFill>
                          <a:effectLst/>
                          <a:latin typeface="Times New Roman"/>
                        </a:rPr>
                        <a:t>4,224</a:t>
                      </a:r>
                      <a:endParaRPr lang="ru-RU" sz="1000" b="0" i="0" u="none" strike="noStrike" dirty="0">
                        <a:solidFill>
                          <a:srgbClr val="000000"/>
                        </a:solidFill>
                        <a:effectLst/>
                        <a:latin typeface="Times New Roman"/>
                      </a:endParaRP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 xmlns:a16="http://schemas.microsoft.com/office/drawing/2014/main" val="10013"/>
                  </a:ext>
                </a:extLst>
              </a:tr>
              <a:tr h="199221">
                <a:tc>
                  <a:txBody>
                    <a:bodyPr/>
                    <a:lstStyle/>
                    <a:p>
                      <a:pPr algn="l" fontAlgn="b"/>
                      <a:r>
                        <a:rPr lang="ru-RU" sz="1000" b="0" i="0" u="none" strike="noStrike" dirty="0">
                          <a:solidFill>
                            <a:srgbClr val="000000"/>
                          </a:solidFill>
                          <a:effectLst/>
                          <a:latin typeface="Times New Roman"/>
                        </a:rPr>
                        <a:t>Партизанский сельсовет</a:t>
                      </a: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ru-RU" sz="1000" b="0" i="0" u="none" strike="noStrike" dirty="0" smtClean="0">
                          <a:solidFill>
                            <a:srgbClr val="000000"/>
                          </a:solidFill>
                          <a:effectLst/>
                          <a:latin typeface="Times New Roman"/>
                        </a:rPr>
                        <a:t>3,079</a:t>
                      </a:r>
                      <a:endParaRPr lang="ru-RU" sz="1000" b="0" i="0" u="none" strike="noStrike" dirty="0">
                        <a:solidFill>
                          <a:srgbClr val="000000"/>
                        </a:solidFill>
                        <a:effectLst/>
                        <a:latin typeface="Times New Roman"/>
                      </a:endParaRP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 xmlns:a16="http://schemas.microsoft.com/office/drawing/2014/main" val="10014"/>
                  </a:ext>
                </a:extLst>
              </a:tr>
              <a:tr h="199221">
                <a:tc>
                  <a:txBody>
                    <a:bodyPr/>
                    <a:lstStyle/>
                    <a:p>
                      <a:pPr algn="l" fontAlgn="b"/>
                      <a:r>
                        <a:rPr lang="ru-RU" sz="1000" b="0" i="0" u="none" strike="noStrike">
                          <a:solidFill>
                            <a:srgbClr val="000000"/>
                          </a:solidFill>
                          <a:effectLst/>
                          <a:latin typeface="Times New Roman"/>
                        </a:rPr>
                        <a:t>Первомайский сельсовет</a:t>
                      </a: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ru-RU" sz="1000" b="0" i="0" u="none" strike="noStrike" dirty="0" smtClean="0">
                          <a:solidFill>
                            <a:srgbClr val="000000"/>
                          </a:solidFill>
                          <a:effectLst/>
                          <a:latin typeface="Times New Roman"/>
                        </a:rPr>
                        <a:t>4,421</a:t>
                      </a:r>
                      <a:endParaRPr lang="ru-RU" sz="1000" b="0" i="0" u="none" strike="noStrike" dirty="0">
                        <a:solidFill>
                          <a:srgbClr val="000000"/>
                        </a:solidFill>
                        <a:effectLst/>
                        <a:latin typeface="Times New Roman"/>
                      </a:endParaRP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 xmlns:a16="http://schemas.microsoft.com/office/drawing/2014/main" val="10015"/>
                  </a:ext>
                </a:extLst>
              </a:tr>
              <a:tr h="199221">
                <a:tc>
                  <a:txBody>
                    <a:bodyPr/>
                    <a:lstStyle/>
                    <a:p>
                      <a:pPr algn="l" fontAlgn="b"/>
                      <a:r>
                        <a:rPr lang="ru-RU" sz="1000" b="0" i="0" u="none" strike="noStrike">
                          <a:solidFill>
                            <a:srgbClr val="000000"/>
                          </a:solidFill>
                          <a:effectLst/>
                          <a:latin typeface="Times New Roman"/>
                        </a:rPr>
                        <a:t>Сарышевский сельсовет</a:t>
                      </a: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ru-RU" sz="1000" b="0" i="0" u="none" strike="noStrike" dirty="0" smtClean="0">
                          <a:solidFill>
                            <a:srgbClr val="000000"/>
                          </a:solidFill>
                          <a:effectLst/>
                          <a:latin typeface="Times New Roman"/>
                        </a:rPr>
                        <a:t>2,667</a:t>
                      </a:r>
                      <a:endParaRPr lang="ru-RU" sz="1000" b="0" i="0" u="none" strike="noStrike" dirty="0">
                        <a:solidFill>
                          <a:srgbClr val="000000"/>
                        </a:solidFill>
                        <a:effectLst/>
                        <a:latin typeface="Times New Roman"/>
                      </a:endParaRP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 xmlns:a16="http://schemas.microsoft.com/office/drawing/2014/main" val="10016"/>
                  </a:ext>
                </a:extLst>
              </a:tr>
              <a:tr h="199221">
                <a:tc>
                  <a:txBody>
                    <a:bodyPr/>
                    <a:lstStyle/>
                    <a:p>
                      <a:pPr algn="l" fontAlgn="b"/>
                      <a:r>
                        <a:rPr lang="ru-RU" sz="1000" b="0" i="0" u="none" strike="noStrike">
                          <a:solidFill>
                            <a:srgbClr val="000000"/>
                          </a:solidFill>
                          <a:effectLst/>
                          <a:latin typeface="Times New Roman"/>
                        </a:rPr>
                        <a:t>Шевченковский сельсовет</a:t>
                      </a: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ru-RU" sz="1000" b="0" i="0" u="none" strike="noStrike" dirty="0" smtClean="0">
                          <a:solidFill>
                            <a:srgbClr val="000000"/>
                          </a:solidFill>
                          <a:effectLst/>
                          <a:latin typeface="Times New Roman"/>
                        </a:rPr>
                        <a:t>2,720</a:t>
                      </a:r>
                      <a:endParaRPr lang="ru-RU" sz="1000" b="0" i="0" u="none" strike="noStrike" dirty="0">
                        <a:solidFill>
                          <a:srgbClr val="000000"/>
                        </a:solidFill>
                        <a:effectLst/>
                        <a:latin typeface="Times New Roman"/>
                      </a:endParaRP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 xmlns:a16="http://schemas.microsoft.com/office/drawing/2014/main" val="10017"/>
                  </a:ext>
                </a:extLst>
              </a:tr>
            </a:tbl>
          </a:graphicData>
        </a:graphic>
      </p:graphicFrame>
      <p:graphicFrame>
        <p:nvGraphicFramePr>
          <p:cNvPr id="12" name="Схема 11">
            <a:extLst>
              <a:ext uri="{FF2B5EF4-FFF2-40B4-BE49-F238E27FC236}">
                <a16:creationId xmlns:a16="http://schemas.microsoft.com/office/drawing/2014/main" xmlns="" id="{159E307F-BDAE-4A73-B5BE-CC6BB4DD226C}"/>
              </a:ext>
            </a:extLst>
          </p:cNvPr>
          <p:cNvGraphicFramePr/>
          <p:nvPr>
            <p:extLst>
              <p:ext uri="{D42A27DB-BD31-4B8C-83A1-F6EECF244321}">
                <p14:modId xmlns:p14="http://schemas.microsoft.com/office/powerpoint/2010/main" val="3604866003"/>
              </p:ext>
            </p:extLst>
          </p:nvPr>
        </p:nvGraphicFramePr>
        <p:xfrm>
          <a:off x="-828600" y="5607219"/>
          <a:ext cx="8770327" cy="112645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TextBox 12">
            <a:extLst>
              <a:ext uri="{FF2B5EF4-FFF2-40B4-BE49-F238E27FC236}">
                <a16:creationId xmlns:a16="http://schemas.microsoft.com/office/drawing/2014/main" xmlns="" id="{99D1CDE9-7362-41B7-AFC7-47D3B3ADB386}"/>
              </a:ext>
            </a:extLst>
          </p:cNvPr>
          <p:cNvSpPr txBox="1"/>
          <p:nvPr/>
        </p:nvSpPr>
        <p:spPr>
          <a:xfrm>
            <a:off x="2843032" y="5318464"/>
            <a:ext cx="1131887" cy="369887"/>
          </a:xfrm>
          <a:prstGeom prst="rect">
            <a:avLst/>
          </a:prstGeom>
          <a:noFill/>
        </p:spPr>
        <p:txBody>
          <a:bodyPr>
            <a:spAutoFit/>
          </a:bodyPr>
          <a:lstStyle/>
          <a:p>
            <a:pPr>
              <a:defRPr/>
            </a:pPr>
            <a:r>
              <a:rPr lang="ru-RU" b="1" dirty="0">
                <a:solidFill>
                  <a:schemeClr val="accent6"/>
                </a:solidFill>
              </a:rPr>
              <a:t>+ 17,6%</a:t>
            </a:r>
          </a:p>
        </p:txBody>
      </p:sp>
      <p:sp>
        <p:nvSpPr>
          <p:cNvPr id="15" name="Выгнутая вверх стрелка 14">
            <a:extLst>
              <a:ext uri="{FF2B5EF4-FFF2-40B4-BE49-F238E27FC236}">
                <a16:creationId xmlns:a16="http://schemas.microsoft.com/office/drawing/2014/main" xmlns="" id="{8F4C1AF6-438A-49A0-9735-689F38145DF9}"/>
              </a:ext>
            </a:extLst>
          </p:cNvPr>
          <p:cNvSpPr/>
          <p:nvPr/>
        </p:nvSpPr>
        <p:spPr>
          <a:xfrm>
            <a:off x="2428825" y="5099273"/>
            <a:ext cx="1783135" cy="569913"/>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16" name="Выгнутая вверх стрелка 15">
            <a:extLst>
              <a:ext uri="{FF2B5EF4-FFF2-40B4-BE49-F238E27FC236}">
                <a16:creationId xmlns:a16="http://schemas.microsoft.com/office/drawing/2014/main" xmlns="" id="{837A958C-7702-4F71-A70F-9DAC57CE911B}"/>
              </a:ext>
            </a:extLst>
          </p:cNvPr>
          <p:cNvSpPr/>
          <p:nvPr/>
        </p:nvSpPr>
        <p:spPr>
          <a:xfrm>
            <a:off x="361079" y="5157227"/>
            <a:ext cx="1971621" cy="576030"/>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17" name="TextBox 16">
            <a:extLst>
              <a:ext uri="{FF2B5EF4-FFF2-40B4-BE49-F238E27FC236}">
                <a16:creationId xmlns:a16="http://schemas.microsoft.com/office/drawing/2014/main" xmlns="" id="{AC7ADDB9-8FE0-459E-8B66-3E1FE66F8BDF}"/>
              </a:ext>
            </a:extLst>
          </p:cNvPr>
          <p:cNvSpPr txBox="1"/>
          <p:nvPr/>
        </p:nvSpPr>
        <p:spPr>
          <a:xfrm>
            <a:off x="871411" y="5260298"/>
            <a:ext cx="1008062" cy="369887"/>
          </a:xfrm>
          <a:prstGeom prst="rect">
            <a:avLst/>
          </a:prstGeom>
          <a:noFill/>
        </p:spPr>
        <p:txBody>
          <a:bodyPr>
            <a:spAutoFit/>
          </a:bodyPr>
          <a:lstStyle/>
          <a:p>
            <a:pPr>
              <a:defRPr/>
            </a:pPr>
            <a:r>
              <a:rPr lang="ru-RU" b="1" dirty="0">
                <a:solidFill>
                  <a:schemeClr val="accent6"/>
                </a:solidFill>
              </a:rPr>
              <a:t>+8,6 %</a:t>
            </a:r>
          </a:p>
        </p:txBody>
      </p:sp>
      <p:sp>
        <p:nvSpPr>
          <p:cNvPr id="18" name="Выгнутая вверх стрелка 19">
            <a:extLst>
              <a:ext uri="{FF2B5EF4-FFF2-40B4-BE49-F238E27FC236}">
                <a16:creationId xmlns:a16="http://schemas.microsoft.com/office/drawing/2014/main" xmlns="" id="{64C5397E-3801-4AEE-9EE8-D9FB1BB594DD}"/>
              </a:ext>
            </a:extLst>
          </p:cNvPr>
          <p:cNvSpPr/>
          <p:nvPr/>
        </p:nvSpPr>
        <p:spPr>
          <a:xfrm>
            <a:off x="4244681" y="5318464"/>
            <a:ext cx="1335431" cy="414793"/>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19" name="TextBox 18">
            <a:extLst>
              <a:ext uri="{FF2B5EF4-FFF2-40B4-BE49-F238E27FC236}">
                <a16:creationId xmlns:a16="http://schemas.microsoft.com/office/drawing/2014/main" xmlns="" id="{62B54F5E-DCAD-49E7-98D6-8FFF5751EE01}"/>
              </a:ext>
            </a:extLst>
          </p:cNvPr>
          <p:cNvSpPr txBox="1"/>
          <p:nvPr/>
        </p:nvSpPr>
        <p:spPr>
          <a:xfrm>
            <a:off x="4481722" y="5400857"/>
            <a:ext cx="1131887" cy="369332"/>
          </a:xfrm>
          <a:prstGeom prst="rect">
            <a:avLst/>
          </a:prstGeom>
          <a:noFill/>
        </p:spPr>
        <p:txBody>
          <a:bodyPr>
            <a:spAutoFit/>
          </a:bodyPr>
          <a:lstStyle/>
          <a:p>
            <a:pPr>
              <a:defRPr/>
            </a:pPr>
            <a:r>
              <a:rPr lang="ru-RU" b="1" dirty="0">
                <a:solidFill>
                  <a:schemeClr val="accent6"/>
                </a:solidFill>
              </a:rPr>
              <a:t>+ 15,7%</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 name="Picture 2" descr="http://budget.gorodperm.ru/img/news/image_1453329824.jpg"/>
          <p:cNvPicPr>
            <a:picLocks noChangeAspect="1" noChangeArrowheads="1"/>
          </p:cNvPicPr>
          <p:nvPr/>
        </p:nvPicPr>
        <p:blipFill>
          <a:blip r:embed="rId2">
            <a:lum bright="22000"/>
            <a:extLst>
              <a:ext uri="{28A0092B-C50C-407E-A947-70E740481C1C}">
                <a14:useLocalDpi xmlns:a14="http://schemas.microsoft.com/office/drawing/2010/main" val="0"/>
              </a:ext>
            </a:extLst>
          </a:blip>
          <a:srcRect/>
          <a:stretch>
            <a:fillRect/>
          </a:stretch>
        </p:blipFill>
        <p:spPr bwMode="auto">
          <a:xfrm>
            <a:off x="0" y="1262065"/>
            <a:ext cx="9144000" cy="497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0" name="TextBox 2">
            <a:extLst>
              <a:ext uri="{FF2B5EF4-FFF2-40B4-BE49-F238E27FC236}">
                <a16:creationId xmlns="" xmlns:a16="http://schemas.microsoft.com/office/drawing/2014/main" id="{BE6D282A-BC2D-449E-9FA5-BEBFCAFFCAA0}"/>
              </a:ext>
            </a:extLst>
          </p:cNvPr>
          <p:cNvSpPr txBox="1">
            <a:spLocks noChangeArrowheads="1"/>
          </p:cNvSpPr>
          <p:nvPr/>
        </p:nvSpPr>
        <p:spPr bwMode="auto">
          <a:xfrm>
            <a:off x="0" y="0"/>
            <a:ext cx="9144000" cy="615553"/>
          </a:xfrm>
          <a:prstGeom prst="rect">
            <a:avLst/>
          </a:prstGeom>
          <a:solidFill>
            <a:schemeClr val="bg2">
              <a:lumMod val="90000"/>
            </a:schemeClr>
          </a:solidFill>
          <a:ln>
            <a:noFill/>
          </a:ln>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a:spcBef>
                <a:spcPct val="0"/>
              </a:spcBef>
              <a:spcAft>
                <a:spcPct val="0"/>
              </a:spcAft>
              <a:buClrTx/>
              <a:buSzTx/>
              <a:buFontTx/>
              <a:buNone/>
              <a:defRPr/>
            </a:pPr>
            <a:r>
              <a:rPr lang="ru-RU" altLang="ru-RU" sz="1800" dirty="0">
                <a:solidFill>
                  <a:srgbClr val="002060"/>
                </a:solidFill>
              </a:rPr>
              <a:t>                </a:t>
            </a:r>
            <a:r>
              <a:rPr lang="ru-RU" altLang="ru-RU" sz="1600" dirty="0">
                <a:solidFill>
                  <a:srgbClr val="002060"/>
                </a:solidFill>
                <a:latin typeface="Times New Roman" panose="02020603050405020304" pitchFamily="18" charset="0"/>
                <a:cs typeface="Times New Roman" panose="02020603050405020304" pitchFamily="18" charset="0"/>
              </a:rPr>
              <a:t>Исполнение бюджетов городского и сельских поселений  муниципального района Мелеузовский район Республики Башкортостан за </a:t>
            </a:r>
            <a:r>
              <a:rPr lang="ru-RU" altLang="ru-RU" sz="1600" dirty="0" smtClean="0">
                <a:solidFill>
                  <a:srgbClr val="002060"/>
                </a:solidFill>
                <a:latin typeface="Times New Roman" panose="02020603050405020304" pitchFamily="18" charset="0"/>
                <a:cs typeface="Times New Roman" panose="02020603050405020304" pitchFamily="18" charset="0"/>
              </a:rPr>
              <a:t>2019 </a:t>
            </a:r>
            <a:r>
              <a:rPr lang="ru-RU" altLang="ru-RU" sz="1600" dirty="0">
                <a:solidFill>
                  <a:srgbClr val="002060"/>
                </a:solidFill>
                <a:latin typeface="Times New Roman" panose="02020603050405020304" pitchFamily="18" charset="0"/>
                <a:cs typeface="Times New Roman" panose="02020603050405020304" pitchFamily="18" charset="0"/>
              </a:rPr>
              <a:t>год </a:t>
            </a:r>
            <a:endParaRPr lang="ru-RU" altLang="ru-RU" sz="1600" b="1" dirty="0">
              <a:solidFill>
                <a:schemeClr val="tx1"/>
              </a:solidFill>
              <a:latin typeface="Times New Roman" panose="02020603050405020304" pitchFamily="18" charset="0"/>
              <a:cs typeface="Times New Roman" panose="02020603050405020304" pitchFamily="18" charset="0"/>
            </a:endParaRPr>
          </a:p>
        </p:txBody>
      </p:sp>
      <p:pic>
        <p:nvPicPr>
          <p:cNvPr id="40968" name="Picture 3">
            <a:extLst>
              <a:ext uri="{FF2B5EF4-FFF2-40B4-BE49-F238E27FC236}">
                <a16:creationId xmlns="" xmlns:a16="http://schemas.microsoft.com/office/drawing/2014/main" id="{8AFD27C5-40B9-4A8F-B9F7-7AE1F052CF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1" y="30358"/>
            <a:ext cx="704850" cy="806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Таблица 14"/>
          <p:cNvGraphicFramePr>
            <a:graphicFrameLocks noGrp="1"/>
          </p:cNvGraphicFramePr>
          <p:nvPr>
            <p:extLst>
              <p:ext uri="{D42A27DB-BD31-4B8C-83A1-F6EECF244321}">
                <p14:modId xmlns:p14="http://schemas.microsoft.com/office/powerpoint/2010/main" val="2146533334"/>
              </p:ext>
            </p:extLst>
          </p:nvPr>
        </p:nvGraphicFramePr>
        <p:xfrm>
          <a:off x="457200" y="876301"/>
          <a:ext cx="8561194" cy="5084331"/>
        </p:xfrm>
        <a:graphic>
          <a:graphicData uri="http://schemas.openxmlformats.org/drawingml/2006/table">
            <a:tbl>
              <a:tblPr>
                <a:effectLst>
                  <a:innerShdw blurRad="63500" dist="50800" dir="8100000">
                    <a:prstClr val="black">
                      <a:alpha val="50000"/>
                    </a:prstClr>
                  </a:innerShdw>
                </a:effectLst>
                <a:tableStyleId>{5C22544A-7EE6-4342-B048-85BDC9FD1C3A}</a:tableStyleId>
              </a:tblPr>
              <a:tblGrid>
                <a:gridCol w="1522512">
                  <a:extLst>
                    <a:ext uri="{9D8B030D-6E8A-4147-A177-3AD203B41FA5}">
                      <a16:colId xmlns="" xmlns:a16="http://schemas.microsoft.com/office/drawing/2014/main" val="20000"/>
                    </a:ext>
                  </a:extLst>
                </a:gridCol>
                <a:gridCol w="835501">
                  <a:extLst>
                    <a:ext uri="{9D8B030D-6E8A-4147-A177-3AD203B41FA5}">
                      <a16:colId xmlns="" xmlns:a16="http://schemas.microsoft.com/office/drawing/2014/main" val="20001"/>
                    </a:ext>
                  </a:extLst>
                </a:gridCol>
                <a:gridCol w="803868">
                  <a:extLst>
                    <a:ext uri="{9D8B030D-6E8A-4147-A177-3AD203B41FA5}">
                      <a16:colId xmlns="" xmlns:a16="http://schemas.microsoft.com/office/drawing/2014/main" val="20002"/>
                    </a:ext>
                  </a:extLst>
                </a:gridCol>
                <a:gridCol w="509117">
                  <a:extLst>
                    <a:ext uri="{9D8B030D-6E8A-4147-A177-3AD203B41FA5}">
                      <a16:colId xmlns="" xmlns:a16="http://schemas.microsoft.com/office/drawing/2014/main" val="20003"/>
                    </a:ext>
                  </a:extLst>
                </a:gridCol>
                <a:gridCol w="857459">
                  <a:extLst>
                    <a:ext uri="{9D8B030D-6E8A-4147-A177-3AD203B41FA5}">
                      <a16:colId xmlns="" xmlns:a16="http://schemas.microsoft.com/office/drawing/2014/main" val="20004"/>
                    </a:ext>
                  </a:extLst>
                </a:gridCol>
                <a:gridCol w="830664">
                  <a:extLst>
                    <a:ext uri="{9D8B030D-6E8A-4147-A177-3AD203B41FA5}">
                      <a16:colId xmlns="" xmlns:a16="http://schemas.microsoft.com/office/drawing/2014/main" val="20005"/>
                    </a:ext>
                  </a:extLst>
                </a:gridCol>
                <a:gridCol w="763674">
                  <a:extLst>
                    <a:ext uri="{9D8B030D-6E8A-4147-A177-3AD203B41FA5}">
                      <a16:colId xmlns="" xmlns:a16="http://schemas.microsoft.com/office/drawing/2014/main" val="20006"/>
                    </a:ext>
                  </a:extLst>
                </a:gridCol>
                <a:gridCol w="803868">
                  <a:extLst>
                    <a:ext uri="{9D8B030D-6E8A-4147-A177-3AD203B41FA5}">
                      <a16:colId xmlns="" xmlns:a16="http://schemas.microsoft.com/office/drawing/2014/main" val="20007"/>
                    </a:ext>
                  </a:extLst>
                </a:gridCol>
                <a:gridCol w="897653">
                  <a:extLst>
                    <a:ext uri="{9D8B030D-6E8A-4147-A177-3AD203B41FA5}">
                      <a16:colId xmlns="" xmlns:a16="http://schemas.microsoft.com/office/drawing/2014/main" val="20008"/>
                    </a:ext>
                  </a:extLst>
                </a:gridCol>
                <a:gridCol w="736878">
                  <a:extLst>
                    <a:ext uri="{9D8B030D-6E8A-4147-A177-3AD203B41FA5}">
                      <a16:colId xmlns="" xmlns:a16="http://schemas.microsoft.com/office/drawing/2014/main" val="20009"/>
                    </a:ext>
                  </a:extLst>
                </a:gridCol>
              </a:tblGrid>
              <a:tr h="344184">
                <a:tc>
                  <a:txBody>
                    <a:bodyPr/>
                    <a:lstStyle/>
                    <a:p>
                      <a:pPr algn="ctr" fontAlgn="ctr"/>
                      <a:r>
                        <a:rPr lang="ru-RU" sz="1100" b="1" i="0" u="none" strike="noStrike" dirty="0">
                          <a:solidFill>
                            <a:srgbClr val="000000"/>
                          </a:solidFill>
                          <a:effectLst/>
                          <a:latin typeface="Times New Roman" panose="02020603050405020304" pitchFamily="18" charset="0"/>
                          <a:cs typeface="Times New Roman" panose="02020603050405020304" pitchFamily="18" charset="0"/>
                        </a:rPr>
                        <a:t>Муниципальное образование</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gridSpan="3">
                  <a:txBody>
                    <a:bodyPr/>
                    <a:lstStyle/>
                    <a:p>
                      <a:pPr algn="ctr" fontAlgn="ctr"/>
                      <a:r>
                        <a:rPr lang="ru-RU" sz="1200" b="1" i="0" u="none" strike="noStrike" dirty="0">
                          <a:solidFill>
                            <a:srgbClr val="000000"/>
                          </a:solidFill>
                          <a:effectLst/>
                          <a:latin typeface="Times New Roman" panose="02020603050405020304" pitchFamily="18" charset="0"/>
                          <a:cs typeface="Times New Roman" panose="02020603050405020304" pitchFamily="18" charset="0"/>
                        </a:rPr>
                        <a:t>ДОХОДЫ</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xBody>
                    <a:bodyPr/>
                    <a:lstStyle/>
                    <a:p>
                      <a:pPr algn="ctr" fontAlgn="ct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xBody>
                    <a:bodyPr/>
                    <a:lstStyle/>
                    <a:p>
                      <a:pPr algn="ctr" fontAlgn="ct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gridSpan="3">
                  <a:txBody>
                    <a:bodyPr/>
                    <a:lstStyle/>
                    <a:p>
                      <a:pPr algn="ctr" fontAlgn="ctr"/>
                      <a:r>
                        <a:rPr lang="ru-RU" sz="1200" b="1" i="0" u="none" strike="noStrike" dirty="0">
                          <a:solidFill>
                            <a:srgbClr val="000000"/>
                          </a:solidFill>
                          <a:effectLst/>
                          <a:latin typeface="Times New Roman" panose="02020603050405020304" pitchFamily="18" charset="0"/>
                          <a:cs typeface="Times New Roman" panose="02020603050405020304" pitchFamily="18" charset="0"/>
                        </a:rPr>
                        <a:t>РАСХОДЫ</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xBody>
                    <a:bodyPr/>
                    <a:lstStyle/>
                    <a:p>
                      <a:pPr algn="ctr" fontAlgn="ct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xBody>
                    <a:bodyPr/>
                    <a:lstStyle/>
                    <a:p>
                      <a:pPr algn="ctr" fontAlgn="ct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gridSpan="3">
                  <a:txBody>
                    <a:bodyPr/>
                    <a:lstStyle/>
                    <a:p>
                      <a:pPr algn="ctr" fontAlgn="ctr"/>
                      <a:r>
                        <a:rPr lang="ru-RU" sz="1200" b="1" i="0" u="none" strike="noStrike" dirty="0">
                          <a:solidFill>
                            <a:srgbClr val="000000"/>
                          </a:solidFill>
                          <a:effectLst/>
                          <a:latin typeface="Times New Roman" panose="02020603050405020304" pitchFamily="18" charset="0"/>
                          <a:cs typeface="Times New Roman" panose="02020603050405020304" pitchFamily="18" charset="0"/>
                        </a:rPr>
                        <a:t>ДЕФИЦИТ</a:t>
                      </a:r>
                      <a:r>
                        <a:rPr lang="ru-RU" sz="1200" b="1" i="0" u="none" strike="noStrike" baseline="0" dirty="0">
                          <a:solidFill>
                            <a:srgbClr val="000000"/>
                          </a:solidFill>
                          <a:effectLst/>
                          <a:latin typeface="Times New Roman" panose="02020603050405020304" pitchFamily="18" charset="0"/>
                          <a:cs typeface="Times New Roman" panose="02020603050405020304" pitchFamily="18" charset="0"/>
                        </a:rPr>
                        <a:t> (-) ПРОФИЦИТ (+)</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xBody>
                    <a:bodyPr/>
                    <a:lstStyle/>
                    <a:p>
                      <a:pPr algn="ctr" fontAlgn="ct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xBody>
                    <a:bodyPr/>
                    <a:lstStyle/>
                    <a:p>
                      <a:pPr algn="ctr" fontAlgn="ct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 xmlns:a16="http://schemas.microsoft.com/office/drawing/2014/main" val="10000"/>
                  </a:ext>
                </a:extLst>
              </a:tr>
              <a:tr h="252603">
                <a:tc>
                  <a:txBody>
                    <a:bodyPr/>
                    <a:lstStyle/>
                    <a:p>
                      <a:pPr algn="l" fontAlgn="ct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06"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План</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Исполнено</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План</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Исполнено</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План</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Исполнено</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 xmlns:a16="http://schemas.microsoft.com/office/drawing/2014/main" val="10001"/>
                  </a:ext>
                </a:extLst>
              </a:tr>
              <a:tr h="258418">
                <a:tc>
                  <a:txBody>
                    <a:bodyPr/>
                    <a:lstStyle/>
                    <a:p>
                      <a:pPr algn="l"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ГП город Мелеуз</a:t>
                      </a:r>
                    </a:p>
                  </a:txBody>
                  <a:tcPr marL="84406"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245 343,7</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252 762,5</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103,0</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305 470,6</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290 082,1</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95,0</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-60 126,9</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-37 319,5</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-36,4</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 xmlns:a16="http://schemas.microsoft.com/office/drawing/2014/main" val="10002"/>
                  </a:ext>
                </a:extLst>
              </a:tr>
              <a:tr h="265944">
                <a:tc>
                  <a:txBody>
                    <a:bodyPr/>
                    <a:lstStyle/>
                    <a:p>
                      <a:pPr algn="l" fontAlgn="ct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Абитовское</a:t>
                      </a:r>
                      <a:r>
                        <a:rPr lang="ru-RU" sz="1100" b="0" i="0" u="none" strike="noStrike" baseline="0" dirty="0">
                          <a:solidFill>
                            <a:srgbClr val="000000"/>
                          </a:solidFill>
                          <a:effectLst/>
                          <a:latin typeface="Times New Roman" panose="02020603050405020304" pitchFamily="18" charset="0"/>
                          <a:cs typeface="Times New Roman" panose="02020603050405020304" pitchFamily="18" charset="0"/>
                        </a:rPr>
                        <a:t> СП</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06"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8 000,5</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7 828,4</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97,8</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8 518,9</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7 662,5</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89,9</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-518,4</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165,9</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-32,0</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 xmlns:a16="http://schemas.microsoft.com/office/drawing/2014/main" val="10003"/>
                  </a:ext>
                </a:extLst>
              </a:tr>
              <a:tr h="260712">
                <a:tc>
                  <a:txBody>
                    <a:bodyPr/>
                    <a:lstStyle/>
                    <a:p>
                      <a:pPr algn="l"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Александровское</a:t>
                      </a:r>
                      <a:r>
                        <a:rPr lang="ru-RU" sz="1100" b="0" i="0" u="none" strike="noStrike" baseline="0" dirty="0">
                          <a:solidFill>
                            <a:srgbClr val="000000"/>
                          </a:solidFill>
                          <a:effectLst/>
                          <a:latin typeface="Times New Roman" panose="02020603050405020304" pitchFamily="18" charset="0"/>
                          <a:cs typeface="Times New Roman" panose="02020603050405020304" pitchFamily="18" charset="0"/>
                        </a:rPr>
                        <a:t> СП</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06"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6 003,7</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6 060,4</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100,9</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6 132,1</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5 864,5</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95,6</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-128,4</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195,9</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-152,6</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 xmlns:a16="http://schemas.microsoft.com/office/drawing/2014/main" val="10004"/>
                  </a:ext>
                </a:extLst>
              </a:tr>
              <a:tr h="258418">
                <a:tc>
                  <a:txBody>
                    <a:bodyPr/>
                    <a:lstStyle/>
                    <a:p>
                      <a:pPr algn="l" fontAlgn="ct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Араслановское</a:t>
                      </a:r>
                      <a:r>
                        <a:rPr lang="ru-RU" sz="1100" b="0" i="0" u="none" strike="noStrike" baseline="0" dirty="0">
                          <a:solidFill>
                            <a:srgbClr val="000000"/>
                          </a:solidFill>
                          <a:effectLst/>
                          <a:latin typeface="Times New Roman" panose="02020603050405020304" pitchFamily="18" charset="0"/>
                          <a:cs typeface="Times New Roman" panose="02020603050405020304" pitchFamily="18" charset="0"/>
                        </a:rPr>
                        <a:t> СП</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06"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6 868,5</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6 897,2</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100,4</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7 132,0</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7 043,7</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98,8</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-263,5</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-146,5</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dirty="0">
                          <a:solidFill>
                            <a:srgbClr val="000000"/>
                          </a:solidFill>
                          <a:effectLst/>
                          <a:latin typeface="Times New Roman" panose="02020603050405020304" pitchFamily="18" charset="0"/>
                        </a:rPr>
                        <a:t>55,6</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 xmlns:a16="http://schemas.microsoft.com/office/drawing/2014/main" val="10005"/>
                  </a:ext>
                </a:extLst>
              </a:tr>
              <a:tr h="258418">
                <a:tc>
                  <a:txBody>
                    <a:bodyPr/>
                    <a:lstStyle/>
                    <a:p>
                      <a:pPr algn="l" fontAlgn="ct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Аптраковское</a:t>
                      </a:r>
                      <a:r>
                        <a:rPr lang="ru-RU" sz="1100" b="0" i="0" u="none" strike="noStrike" baseline="0" dirty="0">
                          <a:solidFill>
                            <a:srgbClr val="000000"/>
                          </a:solidFill>
                          <a:effectLst/>
                          <a:latin typeface="Times New Roman" panose="02020603050405020304" pitchFamily="18" charset="0"/>
                          <a:cs typeface="Times New Roman" panose="02020603050405020304" pitchFamily="18" charset="0"/>
                        </a:rPr>
                        <a:t> СП</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06"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5 707,6</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5 728,3</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100,4</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6 083,7</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5 911,3</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97,2</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-376,2</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-183,0</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48,6</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 xmlns:a16="http://schemas.microsoft.com/office/drawing/2014/main" val="10006"/>
                  </a:ext>
                </a:extLst>
              </a:tr>
              <a:tr h="260712">
                <a:tc>
                  <a:txBody>
                    <a:bodyPr/>
                    <a:lstStyle/>
                    <a:p>
                      <a:pPr algn="l"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Воскресенское</a:t>
                      </a:r>
                      <a:r>
                        <a:rPr lang="ru-RU" sz="1100" b="0" i="0" u="none" strike="noStrike" baseline="0" dirty="0">
                          <a:solidFill>
                            <a:srgbClr val="000000"/>
                          </a:solidFill>
                          <a:effectLst/>
                          <a:latin typeface="Times New Roman" panose="02020603050405020304" pitchFamily="18" charset="0"/>
                          <a:cs typeface="Times New Roman" panose="02020603050405020304" pitchFamily="18" charset="0"/>
                        </a:rPr>
                        <a:t> СП</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06"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10 768,2</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11 000,0</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102,2</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11 017,1</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10 772,2</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97,8</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-249,0</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227,8</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-91,5</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 xmlns:a16="http://schemas.microsoft.com/office/drawing/2014/main" val="10007"/>
                  </a:ext>
                </a:extLst>
              </a:tr>
              <a:tr h="293300">
                <a:tc>
                  <a:txBody>
                    <a:bodyPr/>
                    <a:lstStyle/>
                    <a:p>
                      <a:pPr algn="l" fontAlgn="ct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Денисовское</a:t>
                      </a:r>
                      <a:r>
                        <a:rPr lang="ru-RU" sz="1100" b="0" i="0" u="none" strike="noStrike" dirty="0">
                          <a:solidFill>
                            <a:srgbClr val="000000"/>
                          </a:solidFill>
                          <a:effectLst/>
                          <a:latin typeface="Times New Roman" panose="02020603050405020304" pitchFamily="18" charset="0"/>
                          <a:cs typeface="Times New Roman" panose="02020603050405020304" pitchFamily="18" charset="0"/>
                        </a:rPr>
                        <a:t> СП</a:t>
                      </a:r>
                    </a:p>
                  </a:txBody>
                  <a:tcPr marL="84406"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7 884,2</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7 765,0</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98,5</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7 980,3</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7 812,3</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97,9</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-96,1</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-47,3</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49,2</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 xmlns:a16="http://schemas.microsoft.com/office/drawing/2014/main" val="10008"/>
                  </a:ext>
                </a:extLst>
              </a:tr>
              <a:tr h="165814">
                <a:tc>
                  <a:txBody>
                    <a:bodyPr/>
                    <a:lstStyle/>
                    <a:p>
                      <a:pPr algn="l" fontAlgn="ct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Зирганское</a:t>
                      </a:r>
                      <a:r>
                        <a:rPr lang="ru-RU" sz="1100" b="0" i="0" u="none" strike="noStrike" dirty="0">
                          <a:solidFill>
                            <a:srgbClr val="000000"/>
                          </a:solidFill>
                          <a:effectLst/>
                          <a:latin typeface="Times New Roman" panose="02020603050405020304" pitchFamily="18" charset="0"/>
                          <a:cs typeface="Times New Roman" panose="02020603050405020304" pitchFamily="18" charset="0"/>
                        </a:rPr>
                        <a:t> СП</a:t>
                      </a:r>
                    </a:p>
                  </a:txBody>
                  <a:tcPr marL="84406"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21 562,2</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20 401,5</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94,6</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22 425,7</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21 439,8</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95,6</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-863,4</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-1 038,4</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120,3</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 xmlns:a16="http://schemas.microsoft.com/office/drawing/2014/main" val="10009"/>
                  </a:ext>
                </a:extLst>
              </a:tr>
              <a:tr h="252603">
                <a:tc>
                  <a:txBody>
                    <a:bodyPr/>
                    <a:lstStyle/>
                    <a:p>
                      <a:pPr algn="l" fontAlgn="ct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Иштугановское</a:t>
                      </a:r>
                      <a:r>
                        <a:rPr lang="ru-RU" sz="1100" b="0" i="0" u="none" strike="noStrike" dirty="0">
                          <a:solidFill>
                            <a:srgbClr val="000000"/>
                          </a:solidFill>
                          <a:effectLst/>
                          <a:latin typeface="Times New Roman" panose="02020603050405020304" pitchFamily="18" charset="0"/>
                          <a:cs typeface="Times New Roman" panose="02020603050405020304" pitchFamily="18" charset="0"/>
                        </a:rPr>
                        <a:t> СП</a:t>
                      </a:r>
                    </a:p>
                  </a:txBody>
                  <a:tcPr marL="84406"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5 295,4</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5 358,9</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101,2</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5 645,3</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5 635,9</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99,8</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-349,9</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-277,0</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79,2</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 xmlns:a16="http://schemas.microsoft.com/office/drawing/2014/main" val="10010"/>
                  </a:ext>
                </a:extLst>
              </a:tr>
              <a:tr h="185649">
                <a:tc>
                  <a:txBody>
                    <a:bodyPr/>
                    <a:lstStyle/>
                    <a:p>
                      <a:pPr algn="l" fontAlgn="ct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Корнеевское</a:t>
                      </a:r>
                      <a:r>
                        <a:rPr lang="ru-RU" sz="1100" b="0" i="0" u="none" strike="noStrike" baseline="0" dirty="0">
                          <a:solidFill>
                            <a:srgbClr val="000000"/>
                          </a:solidFill>
                          <a:effectLst/>
                          <a:latin typeface="Times New Roman" panose="02020603050405020304" pitchFamily="18" charset="0"/>
                          <a:cs typeface="Times New Roman" panose="02020603050405020304" pitchFamily="18" charset="0"/>
                        </a:rPr>
                        <a:t> СП</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06"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12 739,1</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12 975,5</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101,9</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13 095,4</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13 051,5</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99,7</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-356,3</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-76,0</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21,3</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 xmlns:a16="http://schemas.microsoft.com/office/drawing/2014/main" val="10011"/>
                  </a:ext>
                </a:extLst>
              </a:tr>
              <a:tr h="256405">
                <a:tc>
                  <a:txBody>
                    <a:bodyPr/>
                    <a:lstStyle/>
                    <a:p>
                      <a:pPr algn="l" fontAlgn="ct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Мелеузовское</a:t>
                      </a:r>
                      <a:r>
                        <a:rPr lang="ru-RU" sz="1100" b="0" i="0" u="none" strike="noStrike" dirty="0">
                          <a:solidFill>
                            <a:srgbClr val="000000"/>
                          </a:solidFill>
                          <a:effectLst/>
                          <a:latin typeface="Times New Roman" panose="02020603050405020304" pitchFamily="18" charset="0"/>
                          <a:cs typeface="Times New Roman" panose="02020603050405020304" pitchFamily="18" charset="0"/>
                        </a:rPr>
                        <a:t> СП</a:t>
                      </a:r>
                    </a:p>
                  </a:txBody>
                  <a:tcPr marL="84406"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9 365,9</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9 695,3</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103,5</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10 253,3</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9 801,8</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95,6</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-887,4</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-106,5</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12,0</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 xmlns:a16="http://schemas.microsoft.com/office/drawing/2014/main" val="10012"/>
                  </a:ext>
                </a:extLst>
              </a:tr>
              <a:tr h="293300">
                <a:tc>
                  <a:txBody>
                    <a:bodyPr/>
                    <a:lstStyle/>
                    <a:p>
                      <a:pPr algn="l" fontAlgn="ct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Нордовское</a:t>
                      </a:r>
                      <a:r>
                        <a:rPr lang="ru-RU" sz="1100" b="0" i="0" u="none" strike="noStrike" dirty="0">
                          <a:solidFill>
                            <a:srgbClr val="000000"/>
                          </a:solidFill>
                          <a:effectLst/>
                          <a:latin typeface="Times New Roman" panose="02020603050405020304" pitchFamily="18" charset="0"/>
                          <a:cs typeface="Times New Roman" panose="02020603050405020304" pitchFamily="18" charset="0"/>
                        </a:rPr>
                        <a:t> СП</a:t>
                      </a:r>
                    </a:p>
                  </a:txBody>
                  <a:tcPr marL="84406"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5 183,1</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5 693,8</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109,9</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6 368,7</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6 320,6</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99,2</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-1 185,7</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-626,8</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52,9</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 xmlns:a16="http://schemas.microsoft.com/office/drawing/2014/main" val="10013"/>
                  </a:ext>
                </a:extLst>
              </a:tr>
              <a:tr h="293300">
                <a:tc>
                  <a:txBody>
                    <a:bodyPr/>
                    <a:lstStyle/>
                    <a:p>
                      <a:pPr algn="l" fontAlgn="ct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Нугушевское</a:t>
                      </a:r>
                      <a:r>
                        <a:rPr lang="ru-RU" sz="1100" b="0" i="0" u="none" strike="noStrike" dirty="0">
                          <a:solidFill>
                            <a:srgbClr val="000000"/>
                          </a:solidFill>
                          <a:effectLst/>
                          <a:latin typeface="Times New Roman" panose="02020603050405020304" pitchFamily="18" charset="0"/>
                          <a:cs typeface="Times New Roman" panose="02020603050405020304" pitchFamily="18" charset="0"/>
                        </a:rPr>
                        <a:t>  СП</a:t>
                      </a:r>
                    </a:p>
                  </a:txBody>
                  <a:tcPr marL="84406"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18 399,8</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18 338,7</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99,7</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18 483,9</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18 402,3</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99,6</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-84,1</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-63,6</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75,6</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 xmlns:a16="http://schemas.microsoft.com/office/drawing/2014/main" val="10014"/>
                  </a:ext>
                </a:extLst>
              </a:tr>
              <a:tr h="293300">
                <a:tc>
                  <a:txBody>
                    <a:bodyPr/>
                    <a:lstStyle/>
                    <a:p>
                      <a:pPr algn="l"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Партизанское</a:t>
                      </a:r>
                      <a:r>
                        <a:rPr lang="ru-RU" sz="1100" b="0" i="0" u="none" strike="noStrike" baseline="0" dirty="0">
                          <a:solidFill>
                            <a:srgbClr val="000000"/>
                          </a:solidFill>
                          <a:effectLst/>
                          <a:latin typeface="Times New Roman" panose="02020603050405020304" pitchFamily="18" charset="0"/>
                          <a:cs typeface="Times New Roman" panose="02020603050405020304" pitchFamily="18" charset="0"/>
                        </a:rPr>
                        <a:t> СП</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06"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8 008,5</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8 234,2</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102,8</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8 129,3</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8 126,3</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100,0</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-120,8</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107,9</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-89,3</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 xmlns:a16="http://schemas.microsoft.com/office/drawing/2014/main" val="10015"/>
                  </a:ext>
                </a:extLst>
              </a:tr>
              <a:tr h="293300">
                <a:tc>
                  <a:txBody>
                    <a:bodyPr/>
                    <a:lstStyle/>
                    <a:p>
                      <a:pPr algn="l"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Первомайское СП</a:t>
                      </a:r>
                    </a:p>
                  </a:txBody>
                  <a:tcPr marL="84406"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8 994,3</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9 364,5</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104,1</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9 523,1</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9 494,0</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99,7</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-528,8</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-129,5</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24,5</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 xmlns:a16="http://schemas.microsoft.com/office/drawing/2014/main" val="10016"/>
                  </a:ext>
                </a:extLst>
              </a:tr>
              <a:tr h="293300">
                <a:tc>
                  <a:txBody>
                    <a:bodyPr/>
                    <a:lstStyle/>
                    <a:p>
                      <a:pPr algn="l" fontAlgn="ct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Сарышевское</a:t>
                      </a:r>
                      <a:r>
                        <a:rPr lang="ru-RU" sz="1100" b="0" i="0" u="none" strike="noStrike" dirty="0">
                          <a:solidFill>
                            <a:srgbClr val="000000"/>
                          </a:solidFill>
                          <a:effectLst/>
                          <a:latin typeface="Times New Roman" panose="02020603050405020304" pitchFamily="18" charset="0"/>
                          <a:cs typeface="Times New Roman" panose="02020603050405020304" pitchFamily="18" charset="0"/>
                        </a:rPr>
                        <a:t> СП</a:t>
                      </a:r>
                    </a:p>
                  </a:txBody>
                  <a:tcPr marL="84406"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5 979,6</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dirty="0">
                          <a:solidFill>
                            <a:srgbClr val="000000"/>
                          </a:solidFill>
                          <a:effectLst/>
                          <a:latin typeface="Times New Roman" panose="02020603050405020304" pitchFamily="18" charset="0"/>
                        </a:rPr>
                        <a:t>6 060,9</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101,4</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6 277,3</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6 260,6</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99,7</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-297,7</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-199,8</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67,1</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 xmlns:a16="http://schemas.microsoft.com/office/drawing/2014/main" val="10017"/>
                  </a:ext>
                </a:extLst>
              </a:tr>
              <a:tr h="293300">
                <a:tc>
                  <a:txBody>
                    <a:bodyPr/>
                    <a:lstStyle/>
                    <a:p>
                      <a:pPr algn="l" fontAlgn="ct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Шевченское</a:t>
                      </a:r>
                      <a:r>
                        <a:rPr lang="ru-RU" sz="1100" b="0" i="0" u="none" strike="noStrike" dirty="0">
                          <a:solidFill>
                            <a:srgbClr val="000000"/>
                          </a:solidFill>
                          <a:effectLst/>
                          <a:latin typeface="Times New Roman" panose="02020603050405020304" pitchFamily="18" charset="0"/>
                          <a:cs typeface="Times New Roman" panose="02020603050405020304" pitchFamily="18" charset="0"/>
                        </a:rPr>
                        <a:t> СП</a:t>
                      </a:r>
                    </a:p>
                  </a:txBody>
                  <a:tcPr marL="84406"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4 364,2</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dirty="0">
                          <a:solidFill>
                            <a:srgbClr val="000000"/>
                          </a:solidFill>
                          <a:effectLst/>
                          <a:latin typeface="Times New Roman" panose="02020603050405020304" pitchFamily="18" charset="0"/>
                        </a:rPr>
                        <a:t>4 358,1</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99,9</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4 546,6</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4 453,3</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97,9</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-182,3</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a:solidFill>
                            <a:srgbClr val="000000"/>
                          </a:solidFill>
                          <a:effectLst/>
                          <a:latin typeface="Times New Roman" panose="02020603050405020304" pitchFamily="18" charset="0"/>
                        </a:rPr>
                        <a:t>-95,2</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rtl="0" fontAlgn="ctr"/>
                      <a:r>
                        <a:rPr lang="ru-RU" sz="1100" b="0" i="0" u="none" strike="noStrike" dirty="0">
                          <a:solidFill>
                            <a:srgbClr val="000000"/>
                          </a:solidFill>
                          <a:effectLst/>
                          <a:latin typeface="Times New Roman" panose="02020603050405020304" pitchFamily="18" charset="0"/>
                        </a:rPr>
                        <a:t>52,2</a:t>
                      </a: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 xmlns:a16="http://schemas.microsoft.com/office/drawing/2014/main" val="10018"/>
                  </a:ext>
                </a:extLst>
              </a:tr>
            </a:tbl>
          </a:graphicData>
        </a:graphic>
      </p:graphicFrame>
      <p:sp>
        <p:nvSpPr>
          <p:cNvPr id="2" name="Номер слайда 1"/>
          <p:cNvSpPr>
            <a:spLocks noGrp="1"/>
          </p:cNvSpPr>
          <p:nvPr>
            <p:ph type="sldNum" sz="quarter" idx="12"/>
          </p:nvPr>
        </p:nvSpPr>
        <p:spPr>
          <a:xfrm>
            <a:off x="7010400" y="30358"/>
            <a:ext cx="2133600" cy="365125"/>
          </a:xfrm>
        </p:spPr>
        <p:txBody>
          <a:bodyPr/>
          <a:lstStyle/>
          <a:p>
            <a:pPr>
              <a:defRPr/>
            </a:pPr>
            <a:fld id="{1C2F39FC-F7FC-43A7-985C-4565CF06B74E}" type="slidenum">
              <a:rPr lang="en-US" smtClean="0">
                <a:solidFill>
                  <a:schemeClr val="tx1"/>
                </a:solidFill>
              </a:rPr>
              <a:pPr>
                <a:defRPr/>
              </a:pPr>
              <a:t>21</a:t>
            </a:fld>
            <a:endParaRPr lang="en-US" dirty="0">
              <a:solidFill>
                <a:schemeClr val="tx1"/>
              </a:solidFill>
            </a:endParaRPr>
          </a:p>
        </p:txBody>
      </p:sp>
      <p:sp>
        <p:nvSpPr>
          <p:cNvPr id="3" name="Скругленный прямоугольник 2"/>
          <p:cNvSpPr/>
          <p:nvPr/>
        </p:nvSpPr>
        <p:spPr>
          <a:xfrm>
            <a:off x="7740352" y="615553"/>
            <a:ext cx="1152128" cy="2211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err="1">
                <a:solidFill>
                  <a:schemeClr val="tx1"/>
                </a:solidFill>
                <a:latin typeface="Times New Roman" panose="02020603050405020304" pitchFamily="18" charset="0"/>
                <a:cs typeface="Times New Roman" panose="02020603050405020304" pitchFamily="18" charset="0"/>
              </a:rPr>
              <a:t>тыс.рублей</a:t>
            </a:r>
            <a:endParaRPr lang="ru-RU" sz="1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0552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E7A16D2-1DF2-4AF2-87DF-9243816941E7}"/>
              </a:ext>
            </a:extLst>
          </p:cNvPr>
          <p:cNvSpPr txBox="1">
            <a:spLocks/>
          </p:cNvSpPr>
          <p:nvPr/>
        </p:nvSpPr>
        <p:spPr>
          <a:xfrm>
            <a:off x="0" y="26472"/>
            <a:ext cx="9144000" cy="616465"/>
          </a:xfrm>
          <a:prstGeom prst="rect">
            <a:avLst/>
          </a:prstGeom>
          <a:solidFill>
            <a:schemeClr val="bg2">
              <a:lumMod val="90000"/>
            </a:schemeClr>
          </a:solidFill>
          <a:ln>
            <a:noFill/>
          </a:ln>
        </p:spPr>
        <p:txBody>
          <a:bodyPr>
            <a:normAutofit/>
          </a:bodyPr>
          <a:lstStyle/>
          <a:p>
            <a:pPr algn="ctr" eaLnBrk="1" fontAlgn="auto" hangingPunct="1">
              <a:spcAft>
                <a:spcPts val="0"/>
              </a:spcAft>
              <a:defRPr/>
            </a:pPr>
            <a:r>
              <a:rPr lang="ru-RU" sz="1600" dirty="0">
                <a:solidFill>
                  <a:srgbClr val="002060"/>
                </a:solidFill>
                <a:latin typeface="Times New Roman" panose="02020603050405020304" pitchFamily="18" charset="0"/>
                <a:ea typeface="+mj-ea"/>
                <a:cs typeface="Times New Roman" panose="02020603050405020304" pitchFamily="18" charset="0"/>
              </a:rPr>
              <a:t>Налоговые льготы консолидированного бюджета муниципального района </a:t>
            </a:r>
          </a:p>
          <a:p>
            <a:pPr algn="ctr" eaLnBrk="1" fontAlgn="auto" hangingPunct="1">
              <a:spcAft>
                <a:spcPts val="0"/>
              </a:spcAft>
              <a:defRPr/>
            </a:pPr>
            <a:r>
              <a:rPr lang="ru-RU" sz="1600" dirty="0">
                <a:solidFill>
                  <a:srgbClr val="002060"/>
                </a:solidFill>
                <a:latin typeface="Times New Roman" panose="02020603050405020304" pitchFamily="18" charset="0"/>
                <a:ea typeface="+mj-ea"/>
                <a:cs typeface="Times New Roman" panose="02020603050405020304" pitchFamily="18" charset="0"/>
              </a:rPr>
              <a:t>Мелеузовский район Республики Башкортостан за 2017-2022 годы</a:t>
            </a:r>
          </a:p>
        </p:txBody>
      </p:sp>
      <p:graphicFrame>
        <p:nvGraphicFramePr>
          <p:cNvPr id="4" name="Таблица 3">
            <a:extLst>
              <a:ext uri="{FF2B5EF4-FFF2-40B4-BE49-F238E27FC236}">
                <a16:creationId xmlns:a16="http://schemas.microsoft.com/office/drawing/2014/main" xmlns="" id="{09FAD50A-570F-4207-BFF8-BA60E195313F}"/>
              </a:ext>
            </a:extLst>
          </p:cNvPr>
          <p:cNvGraphicFramePr>
            <a:graphicFrameLocks noGrp="1"/>
          </p:cNvGraphicFramePr>
          <p:nvPr>
            <p:extLst>
              <p:ext uri="{D42A27DB-BD31-4B8C-83A1-F6EECF244321}">
                <p14:modId xmlns:p14="http://schemas.microsoft.com/office/powerpoint/2010/main" val="1665617732"/>
              </p:ext>
            </p:extLst>
          </p:nvPr>
        </p:nvGraphicFramePr>
        <p:xfrm>
          <a:off x="369275" y="1026597"/>
          <a:ext cx="8562975" cy="5008309"/>
        </p:xfrm>
        <a:graphic>
          <a:graphicData uri="http://schemas.openxmlformats.org/drawingml/2006/table">
            <a:tbl>
              <a:tblPr>
                <a:tableStyleId>{0505E3EF-67EA-436B-97B2-0124C06EBD24}</a:tableStyleId>
              </a:tblPr>
              <a:tblGrid>
                <a:gridCol w="3559815">
                  <a:extLst>
                    <a:ext uri="{9D8B030D-6E8A-4147-A177-3AD203B41FA5}">
                      <a16:colId xmlns:a16="http://schemas.microsoft.com/office/drawing/2014/main" xmlns="" val="20000"/>
                    </a:ext>
                  </a:extLst>
                </a:gridCol>
                <a:gridCol w="794254">
                  <a:extLst>
                    <a:ext uri="{9D8B030D-6E8A-4147-A177-3AD203B41FA5}">
                      <a16:colId xmlns:a16="http://schemas.microsoft.com/office/drawing/2014/main" xmlns="" val="20002"/>
                    </a:ext>
                  </a:extLst>
                </a:gridCol>
                <a:gridCol w="794254">
                  <a:extLst>
                    <a:ext uri="{9D8B030D-6E8A-4147-A177-3AD203B41FA5}">
                      <a16:colId xmlns:a16="http://schemas.microsoft.com/office/drawing/2014/main" xmlns="" val="20003"/>
                    </a:ext>
                  </a:extLst>
                </a:gridCol>
                <a:gridCol w="813673">
                  <a:extLst>
                    <a:ext uri="{9D8B030D-6E8A-4147-A177-3AD203B41FA5}">
                      <a16:colId xmlns:a16="http://schemas.microsoft.com/office/drawing/2014/main" xmlns="" val="20004"/>
                    </a:ext>
                  </a:extLst>
                </a:gridCol>
                <a:gridCol w="940348">
                  <a:extLst>
                    <a:ext uri="{9D8B030D-6E8A-4147-A177-3AD203B41FA5}">
                      <a16:colId xmlns:a16="http://schemas.microsoft.com/office/drawing/2014/main" xmlns="" val="20005"/>
                    </a:ext>
                  </a:extLst>
                </a:gridCol>
                <a:gridCol w="848807">
                  <a:extLst>
                    <a:ext uri="{9D8B030D-6E8A-4147-A177-3AD203B41FA5}">
                      <a16:colId xmlns:a16="http://schemas.microsoft.com/office/drawing/2014/main" xmlns="" val="20006"/>
                    </a:ext>
                  </a:extLst>
                </a:gridCol>
                <a:gridCol w="811824">
                  <a:extLst>
                    <a:ext uri="{9D8B030D-6E8A-4147-A177-3AD203B41FA5}">
                      <a16:colId xmlns:a16="http://schemas.microsoft.com/office/drawing/2014/main" xmlns="" val="20007"/>
                    </a:ext>
                  </a:extLst>
                </a:gridCol>
              </a:tblGrid>
              <a:tr h="232956">
                <a:tc rowSpan="2">
                  <a:txBody>
                    <a:bodyPr/>
                    <a:lstStyle/>
                    <a:p>
                      <a:pPr algn="ctr" fontAlgn="ctr">
                        <a:lnSpc>
                          <a:spcPts val="1645"/>
                        </a:lnSpc>
                        <a:spcAft>
                          <a:spcPts val="0"/>
                        </a:spcAft>
                      </a:pPr>
                      <a:r>
                        <a:rPr lang="ru-RU" sz="1000" b="1" kern="1200" dirty="0">
                          <a:solidFill>
                            <a:schemeClr val="bg1"/>
                          </a:solidFill>
                        </a:rPr>
                        <a:t>Наименование льготы </a:t>
                      </a:r>
                      <a:endParaRPr lang="ru-RU" sz="900" b="1" dirty="0">
                        <a:solidFill>
                          <a:schemeClr val="bg1"/>
                        </a:solidFill>
                        <a:latin typeface="Times New Roman" panose="02020603050405020304" pitchFamily="18" charset="0"/>
                        <a:ea typeface="Times New Roman"/>
                        <a:cs typeface="Times New Roman" panose="02020603050405020304" pitchFamily="18" charset="0"/>
                      </a:endParaRPr>
                    </a:p>
                  </a:txBody>
                  <a:tcPr marL="3887" marR="3887" marT="3886" marB="0" anchor="ctr">
                    <a:solidFill>
                      <a:schemeClr val="tx1">
                        <a:lumMod val="50000"/>
                        <a:lumOff val="50000"/>
                      </a:schemeClr>
                    </a:solidFill>
                  </a:tcPr>
                </a:tc>
                <a:tc rowSpan="2">
                  <a:txBody>
                    <a:bodyPr/>
                    <a:lstStyle/>
                    <a:p>
                      <a:pPr algn="ctr" fontAlgn="ctr">
                        <a:lnSpc>
                          <a:spcPts val="1645"/>
                        </a:lnSpc>
                        <a:spcAft>
                          <a:spcPts val="0"/>
                        </a:spcAft>
                      </a:pPr>
                      <a:r>
                        <a:rPr lang="ru-RU" sz="1000" b="1" kern="1200" dirty="0">
                          <a:solidFill>
                            <a:schemeClr val="bg1"/>
                          </a:solidFill>
                        </a:rPr>
                        <a:t>2017  год* </a:t>
                      </a:r>
                      <a:endParaRPr lang="ru-RU" sz="900" b="1" dirty="0">
                        <a:solidFill>
                          <a:schemeClr val="bg1"/>
                        </a:solidFill>
                        <a:latin typeface="Times New Roman" panose="02020603050405020304" pitchFamily="18" charset="0"/>
                        <a:ea typeface="Times New Roman"/>
                        <a:cs typeface="Times New Roman" panose="02020603050405020304" pitchFamily="18" charset="0"/>
                      </a:endParaRPr>
                    </a:p>
                  </a:txBody>
                  <a:tcPr marL="3887" marR="3887" marT="3886" marB="0" anchor="ctr">
                    <a:solidFill>
                      <a:schemeClr val="tx1">
                        <a:lumMod val="50000"/>
                        <a:lumOff val="50000"/>
                      </a:schemeClr>
                    </a:solidFill>
                  </a:tcPr>
                </a:tc>
                <a:tc rowSpan="2">
                  <a:txBody>
                    <a:bodyPr/>
                    <a:lstStyle/>
                    <a:p>
                      <a:pPr algn="ctr" fontAlgn="ctr">
                        <a:lnSpc>
                          <a:spcPts val="1645"/>
                        </a:lnSpc>
                        <a:spcAft>
                          <a:spcPts val="0"/>
                        </a:spcAft>
                      </a:pPr>
                      <a:r>
                        <a:rPr lang="ru-RU" sz="1000" b="1" kern="1200" dirty="0">
                          <a:solidFill>
                            <a:schemeClr val="bg1"/>
                          </a:solidFill>
                        </a:rPr>
                        <a:t>2018  год* </a:t>
                      </a:r>
                      <a:endParaRPr lang="ru-RU" sz="900" b="1" dirty="0">
                        <a:solidFill>
                          <a:schemeClr val="bg1"/>
                        </a:solidFill>
                        <a:latin typeface="Times New Roman" panose="02020603050405020304" pitchFamily="18" charset="0"/>
                        <a:ea typeface="Times New Roman"/>
                        <a:cs typeface="Times New Roman" panose="02020603050405020304" pitchFamily="18" charset="0"/>
                      </a:endParaRPr>
                    </a:p>
                  </a:txBody>
                  <a:tcPr marL="3887" marR="3887" marT="3886" marB="0" anchor="ctr">
                    <a:solidFill>
                      <a:schemeClr val="tx1">
                        <a:lumMod val="50000"/>
                        <a:lumOff val="50000"/>
                      </a:schemeClr>
                    </a:solidFill>
                  </a:tcPr>
                </a:tc>
                <a:tc rowSpan="2">
                  <a:txBody>
                    <a:bodyPr/>
                    <a:lstStyle/>
                    <a:p>
                      <a:pPr algn="ctr" fontAlgn="ctr">
                        <a:lnSpc>
                          <a:spcPts val="1645"/>
                        </a:lnSpc>
                        <a:spcAft>
                          <a:spcPts val="0"/>
                        </a:spcAft>
                      </a:pPr>
                      <a:r>
                        <a:rPr lang="ru-RU" sz="1000" b="1" kern="1200" dirty="0">
                          <a:solidFill>
                            <a:schemeClr val="bg1"/>
                          </a:solidFill>
                        </a:rPr>
                        <a:t>2019 год *</a:t>
                      </a:r>
                      <a:endParaRPr lang="ru-RU" sz="900" b="1" dirty="0">
                        <a:solidFill>
                          <a:schemeClr val="bg1"/>
                        </a:solidFill>
                        <a:latin typeface="Times New Roman" panose="02020603050405020304" pitchFamily="18" charset="0"/>
                        <a:ea typeface="Times New Roman"/>
                        <a:cs typeface="Times New Roman" panose="02020603050405020304" pitchFamily="18" charset="0"/>
                      </a:endParaRPr>
                    </a:p>
                  </a:txBody>
                  <a:tcPr marL="3887" marR="3887" marT="3886" marB="0" anchor="ctr">
                    <a:solidFill>
                      <a:schemeClr val="tx1">
                        <a:lumMod val="50000"/>
                        <a:lumOff val="50000"/>
                      </a:schemeClr>
                    </a:solidFill>
                  </a:tcPr>
                </a:tc>
                <a:tc gridSpan="3">
                  <a:txBody>
                    <a:bodyPr/>
                    <a:lstStyle/>
                    <a:p>
                      <a:pPr algn="ctr" fontAlgn="ctr">
                        <a:lnSpc>
                          <a:spcPts val="1645"/>
                        </a:lnSpc>
                        <a:spcAft>
                          <a:spcPts val="0"/>
                        </a:spcAft>
                      </a:pPr>
                      <a:r>
                        <a:rPr lang="ru-RU" sz="1000" b="1" kern="1200" dirty="0">
                          <a:solidFill>
                            <a:schemeClr val="bg1"/>
                          </a:solidFill>
                        </a:rPr>
                        <a:t>Проект </a:t>
                      </a:r>
                      <a:endParaRPr lang="ru-RU" sz="900" b="1" dirty="0">
                        <a:solidFill>
                          <a:schemeClr val="bg1"/>
                        </a:solidFill>
                        <a:latin typeface="Times New Roman" panose="02020603050405020304" pitchFamily="18" charset="0"/>
                        <a:ea typeface="Times New Roman"/>
                        <a:cs typeface="Times New Roman" panose="02020603050405020304" pitchFamily="18" charset="0"/>
                      </a:endParaRPr>
                    </a:p>
                  </a:txBody>
                  <a:tcPr marL="3887" marR="3887" marT="3886" marB="0" anchor="ctr">
                    <a:solidFill>
                      <a:schemeClr val="tx1">
                        <a:lumMod val="50000"/>
                        <a:lumOff val="50000"/>
                      </a:schemeClr>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297239">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spcAft>
                          <a:spcPts val="0"/>
                        </a:spcAft>
                      </a:pPr>
                      <a:r>
                        <a:rPr lang="ru-RU" sz="1000" b="1" kern="1200" dirty="0">
                          <a:solidFill>
                            <a:schemeClr val="bg1"/>
                          </a:solidFill>
                        </a:rPr>
                        <a:t>2020</a:t>
                      </a:r>
                      <a:endParaRPr lang="ru-RU" sz="900" b="1" dirty="0">
                        <a:solidFill>
                          <a:schemeClr val="bg1"/>
                        </a:solidFill>
                        <a:latin typeface="Times New Roman" panose="02020603050405020304" pitchFamily="18" charset="0"/>
                        <a:ea typeface="Times New Roman"/>
                        <a:cs typeface="Times New Roman" panose="02020603050405020304" pitchFamily="18" charset="0"/>
                      </a:endParaRPr>
                    </a:p>
                  </a:txBody>
                  <a:tcPr marL="3887" marR="3887" marT="3886" marB="0" anchor="ctr">
                    <a:solidFill>
                      <a:schemeClr val="tx1">
                        <a:lumMod val="50000"/>
                        <a:lumOff val="50000"/>
                      </a:schemeClr>
                    </a:solidFill>
                  </a:tcPr>
                </a:tc>
                <a:tc>
                  <a:txBody>
                    <a:bodyPr/>
                    <a:lstStyle/>
                    <a:p>
                      <a:pPr algn="ctr" fontAlgn="ctr">
                        <a:spcAft>
                          <a:spcPts val="0"/>
                        </a:spcAft>
                      </a:pPr>
                      <a:r>
                        <a:rPr lang="ru-RU" sz="1000" b="1" kern="1200" dirty="0">
                          <a:solidFill>
                            <a:schemeClr val="bg1"/>
                          </a:solidFill>
                        </a:rPr>
                        <a:t>2021 </a:t>
                      </a:r>
                      <a:endParaRPr lang="ru-RU" sz="900" b="1" dirty="0">
                        <a:solidFill>
                          <a:schemeClr val="bg1"/>
                        </a:solidFill>
                        <a:latin typeface="Times New Roman" panose="02020603050405020304" pitchFamily="18" charset="0"/>
                        <a:ea typeface="Times New Roman"/>
                        <a:cs typeface="Times New Roman" panose="02020603050405020304" pitchFamily="18" charset="0"/>
                      </a:endParaRPr>
                    </a:p>
                  </a:txBody>
                  <a:tcPr marL="3887" marR="3887" marT="3886" marB="0" anchor="ctr">
                    <a:solidFill>
                      <a:schemeClr val="tx1">
                        <a:lumMod val="50000"/>
                        <a:lumOff val="50000"/>
                      </a:schemeClr>
                    </a:solidFill>
                  </a:tcPr>
                </a:tc>
                <a:tc>
                  <a:txBody>
                    <a:bodyPr/>
                    <a:lstStyle/>
                    <a:p>
                      <a:pPr algn="ctr" fontAlgn="ctr">
                        <a:spcAft>
                          <a:spcPts val="0"/>
                        </a:spcAft>
                      </a:pPr>
                      <a:r>
                        <a:rPr lang="ru-RU" sz="1000" b="1" kern="1200" dirty="0">
                          <a:solidFill>
                            <a:schemeClr val="bg1"/>
                          </a:solidFill>
                        </a:rPr>
                        <a:t>2022</a:t>
                      </a:r>
                      <a:endParaRPr lang="ru-RU" sz="900" b="1" dirty="0">
                        <a:solidFill>
                          <a:schemeClr val="bg1"/>
                        </a:solidFill>
                        <a:latin typeface="Times New Roman" panose="02020603050405020304" pitchFamily="18" charset="0"/>
                        <a:ea typeface="Times New Roman"/>
                        <a:cs typeface="Times New Roman" panose="02020603050405020304" pitchFamily="18" charset="0"/>
                      </a:endParaRPr>
                    </a:p>
                  </a:txBody>
                  <a:tcPr marL="3887" marR="3887" marT="3886" marB="0" anchor="ctr">
                    <a:solidFill>
                      <a:schemeClr val="tx1">
                        <a:lumMod val="50000"/>
                        <a:lumOff val="50000"/>
                      </a:schemeClr>
                    </a:solidFill>
                  </a:tcPr>
                </a:tc>
                <a:extLst>
                  <a:ext uri="{0D108BD9-81ED-4DB2-BD59-A6C34878D82A}">
                    <a16:rowId xmlns:a16="http://schemas.microsoft.com/office/drawing/2014/main" xmlns="" val="10001"/>
                  </a:ext>
                </a:extLst>
              </a:tr>
              <a:tr h="265467">
                <a:tc>
                  <a:txBody>
                    <a:bodyPr/>
                    <a:lstStyle/>
                    <a:p>
                      <a:pPr fontAlgn="ctr">
                        <a:spcAft>
                          <a:spcPts val="0"/>
                        </a:spcAft>
                      </a:pPr>
                      <a:r>
                        <a:rPr lang="ru-RU" sz="1000" kern="1200" dirty="0"/>
                        <a:t>Земельный налог </a:t>
                      </a:r>
                      <a:endParaRPr lang="ru-RU" sz="900" b="1" dirty="0">
                        <a:latin typeface="Times New Roman" panose="02020603050405020304" pitchFamily="18" charset="0"/>
                        <a:ea typeface="Times New Roman"/>
                        <a:cs typeface="Times New Roman" panose="02020603050405020304" pitchFamily="18" charset="0"/>
                      </a:endParaRPr>
                    </a:p>
                  </a:txBody>
                  <a:tcPr marL="3887" marR="3887" marT="3886" marB="0" anchor="ctr">
                    <a:solidFill>
                      <a:schemeClr val="bg2">
                        <a:lumMod val="90000"/>
                      </a:schemeClr>
                    </a:solidFill>
                  </a:tcPr>
                </a:tc>
                <a:tc>
                  <a:txBody>
                    <a:bodyPr/>
                    <a:lstStyle/>
                    <a:p>
                      <a:pPr algn="ctr" rtl="0" fontAlgn="ctr"/>
                      <a:r>
                        <a:rPr lang="ru-RU" sz="1200" u="none" strike="noStrike" dirty="0" smtClean="0">
                          <a:effectLst/>
                        </a:rPr>
                        <a:t>9 587,2</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rtl="0" fontAlgn="ctr"/>
                      <a:r>
                        <a:rPr lang="ru-RU" sz="1200" u="none" strike="noStrike" dirty="0" smtClean="0">
                          <a:effectLst/>
                        </a:rPr>
                        <a:t>9 587,2</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rtl="0" fontAlgn="ctr"/>
                      <a:r>
                        <a:rPr lang="ru-RU" sz="1200" u="none" strike="noStrike" dirty="0" smtClean="0">
                          <a:effectLst/>
                        </a:rPr>
                        <a:t>10 157,9</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rtl="0" fontAlgn="ctr"/>
                      <a:r>
                        <a:rPr lang="ru-RU" sz="1200" u="none" strike="noStrike" dirty="0" smtClean="0">
                          <a:effectLst/>
                        </a:rPr>
                        <a:t>10 157,9</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rtl="0" fontAlgn="ctr"/>
                      <a:r>
                        <a:rPr lang="ru-RU" sz="1200" u="none" strike="noStrike" dirty="0" smtClean="0">
                          <a:effectLst/>
                        </a:rPr>
                        <a:t>10 157,9</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rtl="0" fontAlgn="ctr"/>
                      <a:r>
                        <a:rPr lang="ru-RU" sz="1200" u="none" strike="noStrike" dirty="0" smtClean="0">
                          <a:effectLst/>
                        </a:rPr>
                        <a:t>10 157,9</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extLst>
                  <a:ext uri="{0D108BD9-81ED-4DB2-BD59-A6C34878D82A}">
                    <a16:rowId xmlns:a16="http://schemas.microsoft.com/office/drawing/2014/main" xmlns="" val="10002"/>
                  </a:ext>
                </a:extLst>
              </a:tr>
              <a:tr h="347247">
                <a:tc>
                  <a:txBody>
                    <a:bodyPr/>
                    <a:lstStyle/>
                    <a:p>
                      <a:pPr fontAlgn="t">
                        <a:spcAft>
                          <a:spcPts val="0"/>
                        </a:spcAft>
                      </a:pPr>
                      <a:r>
                        <a:rPr lang="ru-RU" sz="1000" kern="1200" dirty="0"/>
                        <a:t>Льготы в соответствии с федеральным законодательством </a:t>
                      </a:r>
                      <a:endParaRPr lang="ru-RU" sz="900" b="1" dirty="0">
                        <a:latin typeface="Times New Roman" panose="02020603050405020304" pitchFamily="18" charset="0"/>
                        <a:ea typeface="Times New Roman"/>
                        <a:cs typeface="Times New Roman" panose="02020603050405020304" pitchFamily="18" charset="0"/>
                      </a:endParaRPr>
                    </a:p>
                  </a:txBody>
                  <a:tcPr marL="3887" marR="3887" marT="3886" marB="0">
                    <a:solidFill>
                      <a:schemeClr val="bg2">
                        <a:lumMod val="90000"/>
                      </a:schemeClr>
                    </a:solidFill>
                  </a:tcPr>
                </a:tc>
                <a:tc>
                  <a:txBody>
                    <a:bodyPr/>
                    <a:lstStyle/>
                    <a:p>
                      <a:pPr algn="ctr" rtl="0" fontAlgn="ctr"/>
                      <a:r>
                        <a:rPr lang="ru-RU" sz="1200" u="none" strike="noStrike" dirty="0" smtClean="0">
                          <a:effectLst/>
                        </a:rPr>
                        <a:t>8 809</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rtl="0" fontAlgn="ctr"/>
                      <a:r>
                        <a:rPr lang="ru-RU" sz="1200" u="none" strike="noStrike" dirty="0" smtClean="0">
                          <a:effectLst/>
                        </a:rPr>
                        <a:t>8 809</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rtl="0" fontAlgn="ctr"/>
                      <a:r>
                        <a:rPr lang="ru-RU" sz="1200" u="none" strike="noStrike" dirty="0" smtClean="0">
                          <a:effectLst/>
                        </a:rPr>
                        <a:t>9 303</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rtl="0" fontAlgn="ctr"/>
                      <a:r>
                        <a:rPr lang="ru-RU" sz="1200" u="none" strike="noStrike" dirty="0" smtClean="0">
                          <a:effectLst/>
                        </a:rPr>
                        <a:t>9 303</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rtl="0" fontAlgn="ctr"/>
                      <a:r>
                        <a:rPr lang="ru-RU" sz="1200" u="none" strike="noStrike" dirty="0" smtClean="0">
                          <a:effectLst/>
                        </a:rPr>
                        <a:t>9 303</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rtl="0" fontAlgn="ctr"/>
                      <a:r>
                        <a:rPr lang="ru-RU" sz="1200" u="none" strike="noStrike" dirty="0" smtClean="0">
                          <a:effectLst/>
                        </a:rPr>
                        <a:t>9 303</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extLst>
                  <a:ext uri="{0D108BD9-81ED-4DB2-BD59-A6C34878D82A}">
                    <a16:rowId xmlns:a16="http://schemas.microsoft.com/office/drawing/2014/main" xmlns="" val="10003"/>
                  </a:ext>
                </a:extLst>
              </a:tr>
              <a:tr h="190096">
                <a:tc>
                  <a:txBody>
                    <a:bodyPr/>
                    <a:lstStyle/>
                    <a:p>
                      <a:pPr fontAlgn="t">
                        <a:lnSpc>
                          <a:spcPts val="1255"/>
                        </a:lnSpc>
                        <a:spcAft>
                          <a:spcPts val="0"/>
                        </a:spcAft>
                      </a:pPr>
                      <a:r>
                        <a:rPr lang="ru-RU" sz="1000" kern="1200" dirty="0"/>
                        <a:t> - юридические лица </a:t>
                      </a:r>
                      <a:endParaRPr lang="ru-RU" sz="900" dirty="0">
                        <a:latin typeface="Times New Roman" panose="02020603050405020304" pitchFamily="18" charset="0"/>
                        <a:ea typeface="Times New Roman"/>
                        <a:cs typeface="Times New Roman" panose="02020603050405020304" pitchFamily="18" charset="0"/>
                      </a:endParaRPr>
                    </a:p>
                  </a:txBody>
                  <a:tcPr marL="3887" marR="3887" marT="3886" marB="0">
                    <a:solidFill>
                      <a:schemeClr val="bg2">
                        <a:lumMod val="90000"/>
                      </a:schemeClr>
                    </a:solidFill>
                  </a:tcPr>
                </a:tc>
                <a:tc>
                  <a:txBody>
                    <a:bodyPr/>
                    <a:lstStyle/>
                    <a:p>
                      <a:pPr algn="ctr" rtl="0" fontAlgn="ctr"/>
                      <a:r>
                        <a:rPr lang="ru-RU" sz="1200" u="none" strike="noStrike" dirty="0" smtClean="0">
                          <a:effectLst/>
                        </a:rPr>
                        <a:t>2 676</a:t>
                      </a:r>
                      <a:endParaRPr lang="ru-RU" sz="1200" b="0" i="0" u="none" strike="noStrike" dirty="0">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rtl="0" fontAlgn="ctr"/>
                      <a:r>
                        <a:rPr lang="ru-RU" sz="1200" u="none" strike="noStrike" dirty="0" smtClean="0">
                          <a:effectLst/>
                        </a:rPr>
                        <a:t>2 676</a:t>
                      </a:r>
                      <a:endParaRPr lang="ru-RU" sz="1200" b="0" i="0" u="none" strike="noStrike" dirty="0">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rtl="0" fontAlgn="ctr"/>
                      <a:r>
                        <a:rPr lang="ru-RU" sz="1200" u="none" strike="noStrike" dirty="0" smtClean="0">
                          <a:effectLst/>
                        </a:rPr>
                        <a:t>2 831</a:t>
                      </a:r>
                      <a:endParaRPr lang="ru-RU" sz="1200" b="0" i="0" u="none" strike="noStrike" dirty="0">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rtl="0" fontAlgn="ctr"/>
                      <a:r>
                        <a:rPr lang="ru-RU" sz="1200" u="none" strike="noStrike" dirty="0" smtClean="0">
                          <a:effectLst/>
                        </a:rPr>
                        <a:t>2 831</a:t>
                      </a:r>
                      <a:endParaRPr lang="ru-RU" sz="1200" b="0" i="0" u="none" strike="noStrike" dirty="0">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rtl="0" fontAlgn="ctr"/>
                      <a:r>
                        <a:rPr lang="ru-RU" sz="1200" u="none" strike="noStrike" dirty="0" smtClean="0">
                          <a:effectLst/>
                        </a:rPr>
                        <a:t>2 831</a:t>
                      </a:r>
                      <a:endParaRPr lang="ru-RU" sz="1200" b="0" i="0" u="none" strike="noStrike" dirty="0">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rtl="0" fontAlgn="ctr"/>
                      <a:r>
                        <a:rPr lang="ru-RU" sz="1200" u="none" strike="noStrike" dirty="0" smtClean="0">
                          <a:effectLst/>
                        </a:rPr>
                        <a:t>2 831</a:t>
                      </a:r>
                      <a:endParaRPr lang="ru-RU" sz="1200" b="0" i="0" u="none" strike="noStrike" dirty="0">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extLst>
                  <a:ext uri="{0D108BD9-81ED-4DB2-BD59-A6C34878D82A}">
                    <a16:rowId xmlns:a16="http://schemas.microsoft.com/office/drawing/2014/main" xmlns="" val="10004"/>
                  </a:ext>
                </a:extLst>
              </a:tr>
              <a:tr h="190096">
                <a:tc>
                  <a:txBody>
                    <a:bodyPr/>
                    <a:lstStyle/>
                    <a:p>
                      <a:pPr fontAlgn="t">
                        <a:lnSpc>
                          <a:spcPts val="1345"/>
                        </a:lnSpc>
                        <a:spcAft>
                          <a:spcPts val="0"/>
                        </a:spcAft>
                      </a:pPr>
                      <a:r>
                        <a:rPr lang="ru-RU" sz="1000" kern="1200" dirty="0"/>
                        <a:t> - физические лица </a:t>
                      </a:r>
                      <a:endParaRPr lang="ru-RU" sz="900" dirty="0">
                        <a:latin typeface="Times New Roman" panose="02020603050405020304" pitchFamily="18" charset="0"/>
                        <a:ea typeface="Times New Roman"/>
                        <a:cs typeface="Times New Roman" panose="02020603050405020304" pitchFamily="18" charset="0"/>
                      </a:endParaRPr>
                    </a:p>
                  </a:txBody>
                  <a:tcPr marL="3887" marR="3887" marT="3886" marB="0">
                    <a:solidFill>
                      <a:schemeClr val="bg2">
                        <a:lumMod val="90000"/>
                      </a:schemeClr>
                    </a:solidFill>
                  </a:tcPr>
                </a:tc>
                <a:tc>
                  <a:txBody>
                    <a:bodyPr/>
                    <a:lstStyle/>
                    <a:p>
                      <a:pPr algn="ctr" rtl="0" fontAlgn="ctr"/>
                      <a:r>
                        <a:rPr lang="ru-RU" sz="1200" u="none" strike="noStrike" dirty="0" smtClean="0">
                          <a:effectLst/>
                        </a:rPr>
                        <a:t>6 133</a:t>
                      </a:r>
                      <a:endParaRPr lang="ru-RU" sz="1200" b="0" i="0" u="none" strike="noStrike" dirty="0">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rtl="0" fontAlgn="ctr"/>
                      <a:r>
                        <a:rPr lang="ru-RU" sz="1200" u="none" strike="noStrike" dirty="0" smtClean="0">
                          <a:effectLst/>
                        </a:rPr>
                        <a:t>6 133</a:t>
                      </a:r>
                      <a:endParaRPr lang="ru-RU" sz="1200" b="0" i="0" u="none" strike="noStrike" dirty="0">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rtl="0" fontAlgn="ctr"/>
                      <a:r>
                        <a:rPr lang="ru-RU" sz="1200" u="none" strike="noStrike" dirty="0" smtClean="0">
                          <a:effectLst/>
                        </a:rPr>
                        <a:t>6 472</a:t>
                      </a:r>
                      <a:endParaRPr lang="ru-RU" sz="1200" b="0" i="0" u="none" strike="noStrike" dirty="0">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rtl="0" fontAlgn="ctr"/>
                      <a:r>
                        <a:rPr lang="ru-RU" sz="1200" u="none" strike="noStrike" dirty="0" smtClean="0">
                          <a:effectLst/>
                        </a:rPr>
                        <a:t>6 472</a:t>
                      </a:r>
                      <a:endParaRPr lang="ru-RU" sz="1200" b="0" i="0" u="none" strike="noStrike" dirty="0">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rtl="0" fontAlgn="ctr"/>
                      <a:r>
                        <a:rPr lang="ru-RU" sz="1200" u="none" strike="noStrike" dirty="0" smtClean="0">
                          <a:effectLst/>
                        </a:rPr>
                        <a:t>6 472</a:t>
                      </a:r>
                      <a:endParaRPr lang="ru-RU" sz="1200" b="0" i="0" u="none" strike="noStrike" dirty="0">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rtl="0" fontAlgn="ctr"/>
                      <a:r>
                        <a:rPr lang="ru-RU" sz="1200" u="none" strike="noStrike" dirty="0" smtClean="0">
                          <a:effectLst/>
                        </a:rPr>
                        <a:t>6 472</a:t>
                      </a:r>
                      <a:endParaRPr lang="ru-RU" sz="1200" b="0" i="0" u="none" strike="noStrike" dirty="0">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extLst>
                  <a:ext uri="{0D108BD9-81ED-4DB2-BD59-A6C34878D82A}">
                    <a16:rowId xmlns:a16="http://schemas.microsoft.com/office/drawing/2014/main" xmlns="" val="10005"/>
                  </a:ext>
                </a:extLst>
              </a:tr>
              <a:tr h="690121">
                <a:tc>
                  <a:txBody>
                    <a:bodyPr/>
                    <a:lstStyle/>
                    <a:p>
                      <a:pPr fontAlgn="t">
                        <a:spcAft>
                          <a:spcPts val="0"/>
                        </a:spcAft>
                      </a:pPr>
                      <a:r>
                        <a:rPr lang="ru-RU" sz="1000" kern="1200" dirty="0"/>
                        <a:t>Льготы в соответствии с нормативными правовыми актами представительных органов муниципальных образований </a:t>
                      </a:r>
                      <a:endParaRPr lang="ru-RU" sz="900" b="1" dirty="0">
                        <a:latin typeface="Times New Roman" panose="02020603050405020304" pitchFamily="18" charset="0"/>
                        <a:ea typeface="Times New Roman"/>
                        <a:cs typeface="Times New Roman" panose="02020603050405020304" pitchFamily="18" charset="0"/>
                      </a:endParaRPr>
                    </a:p>
                  </a:txBody>
                  <a:tcPr marL="3887" marR="3887" marT="3886" marB="0">
                    <a:solidFill>
                      <a:schemeClr val="bg2">
                        <a:lumMod val="90000"/>
                      </a:schemeClr>
                    </a:solidFill>
                  </a:tcPr>
                </a:tc>
                <a:tc>
                  <a:txBody>
                    <a:bodyPr/>
                    <a:lstStyle/>
                    <a:p>
                      <a:pPr algn="ctr" rtl="0" fontAlgn="ctr"/>
                      <a:r>
                        <a:rPr lang="ru-RU" sz="1200" u="none" strike="noStrike">
                          <a:effectLst/>
                        </a:rPr>
                        <a:t>778,2</a:t>
                      </a:r>
                      <a:endParaRPr lang="ru-RU" sz="1200" b="1"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rtl="0" fontAlgn="ctr"/>
                      <a:r>
                        <a:rPr lang="ru-RU" sz="1200" u="none" strike="noStrike">
                          <a:effectLst/>
                        </a:rPr>
                        <a:t>778,2</a:t>
                      </a:r>
                      <a:endParaRPr lang="ru-RU" sz="1200" b="1"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rtl="0" fontAlgn="ctr"/>
                      <a:r>
                        <a:rPr lang="ru-RU" sz="1200" u="none" strike="noStrike">
                          <a:effectLst/>
                        </a:rPr>
                        <a:t>854,9</a:t>
                      </a:r>
                      <a:endParaRPr lang="ru-RU" sz="1200" b="1"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rtl="0" fontAlgn="ctr"/>
                      <a:r>
                        <a:rPr lang="ru-RU" sz="1200" u="none" strike="noStrike">
                          <a:effectLst/>
                        </a:rPr>
                        <a:t>854,9</a:t>
                      </a:r>
                      <a:endParaRPr lang="ru-RU" sz="1200" b="1"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rtl="0" fontAlgn="ctr"/>
                      <a:r>
                        <a:rPr lang="ru-RU" sz="1200" u="none" strike="noStrike">
                          <a:effectLst/>
                        </a:rPr>
                        <a:t>854,9</a:t>
                      </a:r>
                      <a:endParaRPr lang="ru-RU" sz="1200" b="1"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rtl="0" fontAlgn="ctr"/>
                      <a:r>
                        <a:rPr lang="ru-RU" sz="1200" u="none" strike="noStrike">
                          <a:effectLst/>
                        </a:rPr>
                        <a:t>854,9</a:t>
                      </a:r>
                      <a:endParaRPr lang="ru-RU" sz="1200" b="1"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extLst>
                  <a:ext uri="{0D108BD9-81ED-4DB2-BD59-A6C34878D82A}">
                    <a16:rowId xmlns:a16="http://schemas.microsoft.com/office/drawing/2014/main" xmlns="" val="10006"/>
                  </a:ext>
                </a:extLst>
              </a:tr>
              <a:tr h="204382">
                <a:tc>
                  <a:txBody>
                    <a:bodyPr/>
                    <a:lstStyle/>
                    <a:p>
                      <a:pPr fontAlgn="t">
                        <a:lnSpc>
                          <a:spcPts val="1385"/>
                        </a:lnSpc>
                        <a:spcAft>
                          <a:spcPts val="0"/>
                        </a:spcAft>
                      </a:pPr>
                      <a:r>
                        <a:rPr lang="ru-RU" sz="1000" kern="1200" dirty="0"/>
                        <a:t> - юридические лица </a:t>
                      </a:r>
                      <a:endParaRPr lang="ru-RU" sz="900" dirty="0">
                        <a:latin typeface="Times New Roman" panose="02020603050405020304" pitchFamily="18" charset="0"/>
                        <a:ea typeface="Times New Roman"/>
                        <a:cs typeface="Times New Roman" panose="02020603050405020304" pitchFamily="18" charset="0"/>
                      </a:endParaRPr>
                    </a:p>
                  </a:txBody>
                  <a:tcPr marL="3887" marR="3887" marT="3886" marB="0">
                    <a:solidFill>
                      <a:schemeClr val="bg2">
                        <a:lumMod val="90000"/>
                      </a:schemeClr>
                    </a:solidFill>
                  </a:tcPr>
                </a:tc>
                <a:tc>
                  <a:txBody>
                    <a:bodyPr/>
                    <a:lstStyle/>
                    <a:p>
                      <a:pPr algn="ctr" rtl="0" fontAlgn="ctr"/>
                      <a:r>
                        <a:rPr lang="ru-RU" sz="1200" u="none" strike="noStrike">
                          <a:effectLst/>
                        </a:rPr>
                        <a:t>68,2</a:t>
                      </a:r>
                      <a:endParaRPr lang="ru-RU" sz="1200" b="0"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rtl="0" fontAlgn="ctr"/>
                      <a:r>
                        <a:rPr lang="ru-RU" sz="1200" u="none" strike="noStrike">
                          <a:effectLst/>
                        </a:rPr>
                        <a:t>68,2</a:t>
                      </a:r>
                      <a:endParaRPr lang="ru-RU" sz="1200" b="0"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rtl="0" fontAlgn="ctr"/>
                      <a:r>
                        <a:rPr lang="ru-RU" sz="1200" u="none" strike="noStrike">
                          <a:effectLst/>
                        </a:rPr>
                        <a:t>53,9</a:t>
                      </a:r>
                      <a:endParaRPr lang="ru-RU" sz="1200" b="0"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rtl="0" fontAlgn="ctr"/>
                      <a:r>
                        <a:rPr lang="ru-RU" sz="1200" u="none" strike="noStrike">
                          <a:effectLst/>
                        </a:rPr>
                        <a:t>53,9</a:t>
                      </a:r>
                      <a:endParaRPr lang="ru-RU" sz="1200" b="0"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rtl="0" fontAlgn="ctr"/>
                      <a:r>
                        <a:rPr lang="ru-RU" sz="1200" u="none" strike="noStrike">
                          <a:effectLst/>
                        </a:rPr>
                        <a:t>53,9</a:t>
                      </a:r>
                      <a:endParaRPr lang="ru-RU" sz="1200" b="0"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rtl="0" fontAlgn="ctr"/>
                      <a:r>
                        <a:rPr lang="ru-RU" sz="1200" u="none" strike="noStrike">
                          <a:effectLst/>
                        </a:rPr>
                        <a:t>53,9</a:t>
                      </a:r>
                      <a:endParaRPr lang="ru-RU" sz="1200" b="0"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extLst>
                  <a:ext uri="{0D108BD9-81ED-4DB2-BD59-A6C34878D82A}">
                    <a16:rowId xmlns:a16="http://schemas.microsoft.com/office/drawing/2014/main" xmlns="" val="10007"/>
                  </a:ext>
                </a:extLst>
              </a:tr>
              <a:tr h="190096">
                <a:tc>
                  <a:txBody>
                    <a:bodyPr/>
                    <a:lstStyle/>
                    <a:p>
                      <a:pPr fontAlgn="t">
                        <a:lnSpc>
                          <a:spcPts val="1345"/>
                        </a:lnSpc>
                        <a:spcAft>
                          <a:spcPts val="0"/>
                        </a:spcAft>
                      </a:pPr>
                      <a:r>
                        <a:rPr lang="ru-RU" sz="1000" kern="1200" dirty="0"/>
                        <a:t> - физические лица </a:t>
                      </a:r>
                      <a:endParaRPr lang="ru-RU" sz="900" dirty="0">
                        <a:latin typeface="Times New Roman" panose="02020603050405020304" pitchFamily="18" charset="0"/>
                        <a:ea typeface="Times New Roman"/>
                        <a:cs typeface="Times New Roman" panose="02020603050405020304" pitchFamily="18" charset="0"/>
                      </a:endParaRPr>
                    </a:p>
                  </a:txBody>
                  <a:tcPr marL="3887" marR="3887" marT="3886" marB="0">
                    <a:solidFill>
                      <a:schemeClr val="bg2">
                        <a:lumMod val="90000"/>
                      </a:schemeClr>
                    </a:solidFill>
                  </a:tcPr>
                </a:tc>
                <a:tc>
                  <a:txBody>
                    <a:bodyPr/>
                    <a:lstStyle/>
                    <a:p>
                      <a:pPr algn="ctr" rtl="0" fontAlgn="ctr"/>
                      <a:r>
                        <a:rPr lang="ru-RU" sz="1200" u="none" strike="noStrike">
                          <a:effectLst/>
                        </a:rPr>
                        <a:t>710</a:t>
                      </a:r>
                      <a:endParaRPr lang="ru-RU" sz="1200" b="0"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rtl="0" fontAlgn="ctr"/>
                      <a:r>
                        <a:rPr lang="ru-RU" sz="1200" u="none" strike="noStrike">
                          <a:effectLst/>
                        </a:rPr>
                        <a:t>710</a:t>
                      </a:r>
                      <a:endParaRPr lang="ru-RU" sz="1200" b="0"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rtl="0" fontAlgn="ctr"/>
                      <a:r>
                        <a:rPr lang="ru-RU" sz="1200" u="none" strike="noStrike">
                          <a:effectLst/>
                        </a:rPr>
                        <a:t>801</a:t>
                      </a:r>
                      <a:endParaRPr lang="ru-RU" sz="1200" b="0"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rtl="0" fontAlgn="ctr"/>
                      <a:r>
                        <a:rPr lang="ru-RU" sz="1200" u="none" strike="noStrike">
                          <a:effectLst/>
                        </a:rPr>
                        <a:t>801</a:t>
                      </a:r>
                      <a:endParaRPr lang="ru-RU" sz="1200" b="0"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rtl="0" fontAlgn="ctr"/>
                      <a:r>
                        <a:rPr lang="ru-RU" sz="1200" u="none" strike="noStrike">
                          <a:effectLst/>
                        </a:rPr>
                        <a:t>801</a:t>
                      </a:r>
                      <a:endParaRPr lang="ru-RU" sz="1200" b="0"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rtl="0" fontAlgn="ctr"/>
                      <a:r>
                        <a:rPr lang="ru-RU" sz="1200" u="none" strike="noStrike">
                          <a:effectLst/>
                        </a:rPr>
                        <a:t>801</a:t>
                      </a:r>
                      <a:endParaRPr lang="ru-RU" sz="1200" b="0"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extLst>
                  <a:ext uri="{0D108BD9-81ED-4DB2-BD59-A6C34878D82A}">
                    <a16:rowId xmlns:a16="http://schemas.microsoft.com/office/drawing/2014/main" xmlns="" val="10008"/>
                  </a:ext>
                </a:extLst>
              </a:tr>
              <a:tr h="265467">
                <a:tc>
                  <a:txBody>
                    <a:bodyPr/>
                    <a:lstStyle/>
                    <a:p>
                      <a:pPr fontAlgn="ctr">
                        <a:spcAft>
                          <a:spcPts val="0"/>
                        </a:spcAft>
                      </a:pPr>
                      <a:r>
                        <a:rPr lang="ru-RU" sz="1000" kern="1200" dirty="0"/>
                        <a:t>Налог на имущество физических лиц </a:t>
                      </a:r>
                      <a:endParaRPr lang="ru-RU" sz="900" b="1" dirty="0">
                        <a:latin typeface="Times New Roman" panose="02020603050405020304" pitchFamily="18" charset="0"/>
                        <a:ea typeface="Times New Roman"/>
                        <a:cs typeface="Times New Roman" panose="02020603050405020304" pitchFamily="18" charset="0"/>
                      </a:endParaRPr>
                    </a:p>
                  </a:txBody>
                  <a:tcPr marL="3887" marR="3887" marT="3886" marB="0" anchor="ctr">
                    <a:solidFill>
                      <a:schemeClr val="bg2">
                        <a:lumMod val="90000"/>
                      </a:schemeClr>
                    </a:solidFill>
                  </a:tcPr>
                </a:tc>
                <a:tc>
                  <a:txBody>
                    <a:bodyPr/>
                    <a:lstStyle/>
                    <a:p>
                      <a:pPr algn="ctr" rtl="0" fontAlgn="ctr"/>
                      <a:r>
                        <a:rPr lang="ru-RU" sz="1200" u="none" strike="noStrike" dirty="0" smtClean="0">
                          <a:effectLst/>
                        </a:rPr>
                        <a:t>6 821</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rtl="0" fontAlgn="ctr"/>
                      <a:r>
                        <a:rPr lang="ru-RU" sz="1200" u="none" strike="noStrike" dirty="0" smtClean="0">
                          <a:effectLst/>
                        </a:rPr>
                        <a:t>6 821</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rtl="0" fontAlgn="ctr"/>
                      <a:r>
                        <a:rPr lang="ru-RU" sz="1200" u="none" strike="noStrike" dirty="0" smtClean="0">
                          <a:effectLst/>
                        </a:rPr>
                        <a:t>8 944</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rtl="0" fontAlgn="ctr"/>
                      <a:r>
                        <a:rPr lang="ru-RU" sz="1200" u="none" strike="noStrike" dirty="0" smtClean="0">
                          <a:effectLst/>
                        </a:rPr>
                        <a:t>8 944</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rtl="0" fontAlgn="ctr"/>
                      <a:r>
                        <a:rPr lang="ru-RU" sz="1200" u="none" strike="noStrike" dirty="0" smtClean="0">
                          <a:effectLst/>
                        </a:rPr>
                        <a:t>8 944</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rtl="0" fontAlgn="ctr"/>
                      <a:r>
                        <a:rPr lang="ru-RU" sz="1200" u="none" strike="noStrike" dirty="0" smtClean="0">
                          <a:effectLst/>
                        </a:rPr>
                        <a:t>8 944</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extLst>
                  <a:ext uri="{0D108BD9-81ED-4DB2-BD59-A6C34878D82A}">
                    <a16:rowId xmlns:a16="http://schemas.microsoft.com/office/drawing/2014/main" xmlns="" val="10009"/>
                  </a:ext>
                </a:extLst>
              </a:tr>
              <a:tr h="347247">
                <a:tc>
                  <a:txBody>
                    <a:bodyPr/>
                    <a:lstStyle/>
                    <a:p>
                      <a:pPr fontAlgn="t">
                        <a:spcAft>
                          <a:spcPts val="0"/>
                        </a:spcAft>
                      </a:pPr>
                      <a:r>
                        <a:rPr lang="ru-RU" sz="1000" kern="1200" dirty="0"/>
                        <a:t>Льготы в соответствии с федеральным законодательством </a:t>
                      </a:r>
                      <a:endParaRPr lang="ru-RU" sz="900" dirty="0">
                        <a:latin typeface="Times New Roman" panose="02020603050405020304" pitchFamily="18" charset="0"/>
                        <a:ea typeface="Times New Roman"/>
                        <a:cs typeface="Times New Roman" panose="02020603050405020304" pitchFamily="18" charset="0"/>
                      </a:endParaRPr>
                    </a:p>
                  </a:txBody>
                  <a:tcPr marL="3887" marR="3887" marT="3886" marB="0">
                    <a:solidFill>
                      <a:schemeClr val="bg2">
                        <a:lumMod val="90000"/>
                      </a:schemeClr>
                    </a:solidFill>
                  </a:tcPr>
                </a:tc>
                <a:tc>
                  <a:txBody>
                    <a:bodyPr/>
                    <a:lstStyle/>
                    <a:p>
                      <a:pPr algn="ctr" rtl="0" fontAlgn="ctr"/>
                      <a:r>
                        <a:rPr lang="ru-RU" sz="1200" u="none" strike="noStrike" dirty="0" smtClean="0">
                          <a:effectLst/>
                        </a:rPr>
                        <a:t>6 821</a:t>
                      </a:r>
                      <a:endParaRPr lang="ru-RU" sz="1200" b="0" i="0" u="none" strike="noStrike" dirty="0">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rtl="0" fontAlgn="ctr"/>
                      <a:r>
                        <a:rPr lang="ru-RU" sz="1200" u="none" strike="noStrike" dirty="0" smtClean="0">
                          <a:effectLst/>
                        </a:rPr>
                        <a:t>6 821</a:t>
                      </a:r>
                      <a:endParaRPr lang="ru-RU" sz="1200" b="0" i="0" u="none" strike="noStrike" dirty="0">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rtl="0" fontAlgn="ctr"/>
                      <a:r>
                        <a:rPr lang="ru-RU" sz="1200" u="none" strike="noStrike" dirty="0" smtClean="0">
                          <a:effectLst/>
                        </a:rPr>
                        <a:t>8 944</a:t>
                      </a:r>
                      <a:endParaRPr lang="ru-RU" sz="1200" b="0" i="0" u="none" strike="noStrike" dirty="0">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rtl="0" fontAlgn="ctr"/>
                      <a:r>
                        <a:rPr lang="ru-RU" sz="1200" u="none" strike="noStrike" dirty="0" smtClean="0">
                          <a:effectLst/>
                        </a:rPr>
                        <a:t>8 944</a:t>
                      </a:r>
                      <a:endParaRPr lang="ru-RU" sz="1200" b="0" i="0" u="none" strike="noStrike" dirty="0">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rtl="0" fontAlgn="ctr"/>
                      <a:r>
                        <a:rPr lang="ru-RU" sz="1200" u="none" strike="noStrike" dirty="0" smtClean="0">
                          <a:effectLst/>
                        </a:rPr>
                        <a:t>8 944</a:t>
                      </a:r>
                      <a:endParaRPr lang="ru-RU" sz="1200" b="0" i="0" u="none" strike="noStrike" dirty="0">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rtl="0" fontAlgn="ctr"/>
                      <a:r>
                        <a:rPr lang="ru-RU" sz="1200" u="none" strike="noStrike" dirty="0" smtClean="0">
                          <a:effectLst/>
                        </a:rPr>
                        <a:t>8 944</a:t>
                      </a:r>
                      <a:endParaRPr lang="ru-RU" sz="1200" b="0" i="0" u="none" strike="noStrike" dirty="0">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extLst>
                  <a:ext uri="{0D108BD9-81ED-4DB2-BD59-A6C34878D82A}">
                    <a16:rowId xmlns:a16="http://schemas.microsoft.com/office/drawing/2014/main" xmlns="" val="10010"/>
                  </a:ext>
                </a:extLst>
              </a:tr>
              <a:tr h="478133">
                <a:tc>
                  <a:txBody>
                    <a:bodyPr/>
                    <a:lstStyle/>
                    <a:p>
                      <a:pPr fontAlgn="t">
                        <a:spcAft>
                          <a:spcPts val="0"/>
                        </a:spcAft>
                      </a:pPr>
                      <a:r>
                        <a:rPr lang="ru-RU" sz="1000" kern="1200" dirty="0"/>
                        <a:t>Льготы в соответствии с нормативными правовыми актами представительных органов муниципальных образований </a:t>
                      </a:r>
                      <a:endParaRPr lang="ru-RU" sz="900" dirty="0">
                        <a:latin typeface="Times New Roman" panose="02020603050405020304" pitchFamily="18" charset="0"/>
                        <a:ea typeface="Times New Roman"/>
                        <a:cs typeface="Times New Roman" panose="02020603050405020304" pitchFamily="18" charset="0"/>
                      </a:endParaRPr>
                    </a:p>
                  </a:txBody>
                  <a:tcPr marL="3887" marR="3887" marT="3886" marB="0">
                    <a:solidFill>
                      <a:schemeClr val="bg2">
                        <a:lumMod val="90000"/>
                      </a:schemeClr>
                    </a:solidFill>
                  </a:tcPr>
                </a:tc>
                <a:tc>
                  <a:txBody>
                    <a:bodyPr/>
                    <a:lstStyle/>
                    <a:p>
                      <a:pPr algn="ctr" rtl="0" fontAlgn="ctr"/>
                      <a:r>
                        <a:rPr lang="ru-RU" sz="1200" u="none" strike="noStrike">
                          <a:effectLst/>
                        </a:rPr>
                        <a:t>0</a:t>
                      </a:r>
                      <a:endParaRPr lang="ru-RU" sz="1200" b="0"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rtl="0" fontAlgn="ctr"/>
                      <a:r>
                        <a:rPr lang="ru-RU" sz="1200" u="none" strike="noStrike" dirty="0">
                          <a:effectLst/>
                        </a:rPr>
                        <a:t>0</a:t>
                      </a:r>
                      <a:endParaRPr lang="ru-RU" sz="1200" b="0" i="0" u="none" strike="noStrike" dirty="0">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rtl="0" fontAlgn="ctr"/>
                      <a:r>
                        <a:rPr lang="ru-RU" sz="1200" u="none" strike="noStrike">
                          <a:effectLst/>
                        </a:rPr>
                        <a:t>0</a:t>
                      </a:r>
                      <a:endParaRPr lang="ru-RU" sz="1200" b="0"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rtl="0" fontAlgn="ctr"/>
                      <a:r>
                        <a:rPr lang="ru-RU" sz="1200" u="none" strike="noStrike">
                          <a:effectLst/>
                        </a:rPr>
                        <a:t>0</a:t>
                      </a:r>
                      <a:endParaRPr lang="ru-RU" sz="1200" b="0"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rtl="0" fontAlgn="ctr"/>
                      <a:r>
                        <a:rPr lang="ru-RU" sz="1200" u="none" strike="noStrike">
                          <a:effectLst/>
                        </a:rPr>
                        <a:t>0</a:t>
                      </a:r>
                      <a:endParaRPr lang="ru-RU" sz="1200" b="0"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rtl="0" fontAlgn="ctr"/>
                      <a:r>
                        <a:rPr lang="ru-RU" sz="1200" u="none" strike="noStrike">
                          <a:effectLst/>
                        </a:rPr>
                        <a:t>0</a:t>
                      </a:r>
                      <a:endParaRPr lang="ru-RU" sz="1200" b="0"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extLst>
                  <a:ext uri="{0D108BD9-81ED-4DB2-BD59-A6C34878D82A}">
                    <a16:rowId xmlns:a16="http://schemas.microsoft.com/office/drawing/2014/main" xmlns="" val="10011"/>
                  </a:ext>
                </a:extLst>
              </a:tr>
              <a:tr h="265467">
                <a:tc>
                  <a:txBody>
                    <a:bodyPr/>
                    <a:lstStyle/>
                    <a:p>
                      <a:pPr fontAlgn="ctr">
                        <a:spcAft>
                          <a:spcPts val="0"/>
                        </a:spcAft>
                      </a:pPr>
                      <a:r>
                        <a:rPr lang="ru-RU" sz="1000" kern="1200" dirty="0"/>
                        <a:t>ИТОГО НАЛОГОВЫХ ЛЬГОТ </a:t>
                      </a:r>
                      <a:endParaRPr lang="ru-RU" sz="900" b="1" dirty="0">
                        <a:latin typeface="Times New Roman" panose="02020603050405020304" pitchFamily="18" charset="0"/>
                        <a:ea typeface="Times New Roman"/>
                        <a:cs typeface="Times New Roman" panose="02020603050405020304" pitchFamily="18" charset="0"/>
                      </a:endParaRPr>
                    </a:p>
                  </a:txBody>
                  <a:tcPr marL="3887" marR="3887" marT="3886" marB="0" anchor="ctr">
                    <a:solidFill>
                      <a:schemeClr val="bg2">
                        <a:lumMod val="90000"/>
                      </a:schemeClr>
                    </a:solidFill>
                  </a:tcPr>
                </a:tc>
                <a:tc>
                  <a:txBody>
                    <a:bodyPr/>
                    <a:lstStyle/>
                    <a:p>
                      <a:pPr algn="ctr" rtl="0" fontAlgn="b"/>
                      <a:r>
                        <a:rPr lang="ru-RU" sz="1200" u="none" strike="noStrike" dirty="0" smtClean="0">
                          <a:effectLst/>
                        </a:rPr>
                        <a:t>16 408,2</a:t>
                      </a:r>
                      <a:endParaRPr lang="ru-RU" sz="1200" b="1" i="0" u="none" strike="noStrike" dirty="0">
                        <a:solidFill>
                          <a:srgbClr val="000000"/>
                        </a:solidFill>
                        <a:effectLst/>
                        <a:latin typeface="Times New Roman" panose="02020603050405020304" pitchFamily="18" charset="0"/>
                      </a:endParaRPr>
                    </a:p>
                  </a:txBody>
                  <a:tcPr marL="9525" marR="9525" marT="9525" marB="0" anchor="b">
                    <a:solidFill>
                      <a:schemeClr val="bg2">
                        <a:lumMod val="90000"/>
                      </a:schemeClr>
                    </a:solidFill>
                  </a:tcPr>
                </a:tc>
                <a:tc>
                  <a:txBody>
                    <a:bodyPr/>
                    <a:lstStyle/>
                    <a:p>
                      <a:pPr algn="ctr" rtl="0" fontAlgn="b"/>
                      <a:r>
                        <a:rPr lang="ru-RU" sz="1200" u="none" strike="noStrike" dirty="0" smtClean="0">
                          <a:effectLst/>
                        </a:rPr>
                        <a:t>16 408,2</a:t>
                      </a:r>
                      <a:endParaRPr lang="ru-RU" sz="1200" b="1" i="0" u="none" strike="noStrike" dirty="0">
                        <a:solidFill>
                          <a:srgbClr val="000000"/>
                        </a:solidFill>
                        <a:effectLst/>
                        <a:latin typeface="Times New Roman" panose="02020603050405020304" pitchFamily="18" charset="0"/>
                      </a:endParaRPr>
                    </a:p>
                  </a:txBody>
                  <a:tcPr marL="9525" marR="9525" marT="9525" marB="0" anchor="b">
                    <a:solidFill>
                      <a:schemeClr val="bg2">
                        <a:lumMod val="90000"/>
                      </a:schemeClr>
                    </a:solidFill>
                  </a:tcPr>
                </a:tc>
                <a:tc>
                  <a:txBody>
                    <a:bodyPr/>
                    <a:lstStyle/>
                    <a:p>
                      <a:pPr algn="ctr" rtl="0" fontAlgn="b"/>
                      <a:r>
                        <a:rPr lang="ru-RU" sz="1200" u="none" strike="noStrike" dirty="0" smtClean="0">
                          <a:effectLst/>
                        </a:rPr>
                        <a:t>19 101,9</a:t>
                      </a:r>
                      <a:endParaRPr lang="ru-RU" sz="1200" b="1" i="0" u="none" strike="noStrike" dirty="0">
                        <a:solidFill>
                          <a:srgbClr val="000000"/>
                        </a:solidFill>
                        <a:effectLst/>
                        <a:latin typeface="Times New Roman" panose="02020603050405020304" pitchFamily="18" charset="0"/>
                      </a:endParaRPr>
                    </a:p>
                  </a:txBody>
                  <a:tcPr marL="9525" marR="9525" marT="9525" marB="0" anchor="b">
                    <a:solidFill>
                      <a:schemeClr val="bg2">
                        <a:lumMod val="90000"/>
                      </a:schemeClr>
                    </a:solidFill>
                  </a:tcPr>
                </a:tc>
                <a:tc>
                  <a:txBody>
                    <a:bodyPr/>
                    <a:lstStyle/>
                    <a:p>
                      <a:pPr algn="ctr" rtl="0" fontAlgn="b"/>
                      <a:r>
                        <a:rPr lang="ru-RU" sz="1200" u="none" strike="noStrike" dirty="0" smtClean="0">
                          <a:effectLst/>
                        </a:rPr>
                        <a:t>19 101,9</a:t>
                      </a:r>
                      <a:endParaRPr lang="ru-RU" sz="1200" b="1" i="0" u="none" strike="noStrike" dirty="0">
                        <a:solidFill>
                          <a:srgbClr val="000000"/>
                        </a:solidFill>
                        <a:effectLst/>
                        <a:latin typeface="Times New Roman" panose="02020603050405020304" pitchFamily="18" charset="0"/>
                      </a:endParaRPr>
                    </a:p>
                  </a:txBody>
                  <a:tcPr marL="9525" marR="9525" marT="9525" marB="0" anchor="b">
                    <a:solidFill>
                      <a:schemeClr val="bg2">
                        <a:lumMod val="90000"/>
                      </a:schemeClr>
                    </a:solidFill>
                  </a:tcPr>
                </a:tc>
                <a:tc>
                  <a:txBody>
                    <a:bodyPr/>
                    <a:lstStyle/>
                    <a:p>
                      <a:pPr algn="ctr" rtl="0" fontAlgn="b"/>
                      <a:r>
                        <a:rPr lang="ru-RU" sz="1200" u="none" strike="noStrike" dirty="0" smtClean="0">
                          <a:effectLst/>
                        </a:rPr>
                        <a:t>19 101,9</a:t>
                      </a:r>
                      <a:endParaRPr lang="ru-RU" sz="1200" b="1" i="0" u="none" strike="noStrike" dirty="0">
                        <a:solidFill>
                          <a:srgbClr val="000000"/>
                        </a:solidFill>
                        <a:effectLst/>
                        <a:latin typeface="Times New Roman" panose="02020603050405020304" pitchFamily="18" charset="0"/>
                      </a:endParaRPr>
                    </a:p>
                  </a:txBody>
                  <a:tcPr marL="9525" marR="9525" marT="9525" marB="0" anchor="b">
                    <a:solidFill>
                      <a:schemeClr val="bg2">
                        <a:lumMod val="90000"/>
                      </a:schemeClr>
                    </a:solidFill>
                  </a:tcPr>
                </a:tc>
                <a:tc>
                  <a:txBody>
                    <a:bodyPr/>
                    <a:lstStyle/>
                    <a:p>
                      <a:pPr algn="ctr" rtl="0" fontAlgn="b"/>
                      <a:r>
                        <a:rPr lang="ru-RU" sz="1200" u="none" strike="noStrike" dirty="0" smtClean="0">
                          <a:effectLst/>
                        </a:rPr>
                        <a:t>19 101,9</a:t>
                      </a:r>
                      <a:endParaRPr lang="ru-RU" sz="1200" b="1" i="0" u="none" strike="noStrike" dirty="0">
                        <a:solidFill>
                          <a:srgbClr val="000000"/>
                        </a:solidFill>
                        <a:effectLst/>
                        <a:latin typeface="Times New Roman" panose="02020603050405020304" pitchFamily="18" charset="0"/>
                      </a:endParaRPr>
                    </a:p>
                  </a:txBody>
                  <a:tcPr marL="9525" marR="9525" marT="9525" marB="0" anchor="b">
                    <a:solidFill>
                      <a:schemeClr val="bg2">
                        <a:lumMod val="90000"/>
                      </a:schemeClr>
                    </a:solidFill>
                  </a:tcPr>
                </a:tc>
                <a:extLst>
                  <a:ext uri="{0D108BD9-81ED-4DB2-BD59-A6C34878D82A}">
                    <a16:rowId xmlns:a16="http://schemas.microsoft.com/office/drawing/2014/main" xmlns="" val="10012"/>
                  </a:ext>
                </a:extLst>
              </a:tr>
              <a:tr h="347247">
                <a:tc>
                  <a:txBody>
                    <a:bodyPr/>
                    <a:lstStyle/>
                    <a:p>
                      <a:pPr fontAlgn="ctr">
                        <a:spcAft>
                          <a:spcPts val="0"/>
                        </a:spcAft>
                      </a:pPr>
                      <a:r>
                        <a:rPr lang="ru-RU" sz="1000" kern="1200" dirty="0"/>
                        <a:t>Льготы в соответствии с федеральным законодательством</a:t>
                      </a:r>
                      <a:endParaRPr lang="ru-RU" sz="900" b="1" dirty="0">
                        <a:latin typeface="Times New Roman" panose="02020603050405020304" pitchFamily="18" charset="0"/>
                        <a:ea typeface="Times New Roman"/>
                        <a:cs typeface="Times New Roman" panose="02020603050405020304" pitchFamily="18" charset="0"/>
                      </a:endParaRPr>
                    </a:p>
                  </a:txBody>
                  <a:tcPr marL="3887" marR="3887" marT="3886" marB="0" anchor="ctr">
                    <a:solidFill>
                      <a:schemeClr val="bg2">
                        <a:lumMod val="90000"/>
                      </a:schemeClr>
                    </a:solidFill>
                  </a:tcPr>
                </a:tc>
                <a:tc>
                  <a:txBody>
                    <a:bodyPr/>
                    <a:lstStyle/>
                    <a:p>
                      <a:pPr algn="ctr" rtl="0" fontAlgn="b"/>
                      <a:r>
                        <a:rPr lang="ru-RU" sz="1200" u="none" strike="noStrike" dirty="0" smtClean="0">
                          <a:effectLst/>
                        </a:rPr>
                        <a:t>15 630</a:t>
                      </a:r>
                      <a:endParaRPr lang="ru-RU" sz="1200" b="1" i="0" u="none" strike="noStrike" dirty="0">
                        <a:solidFill>
                          <a:srgbClr val="000000"/>
                        </a:solidFill>
                        <a:effectLst/>
                        <a:latin typeface="Times New Roman" panose="02020603050405020304" pitchFamily="18" charset="0"/>
                      </a:endParaRPr>
                    </a:p>
                  </a:txBody>
                  <a:tcPr marL="9525" marR="9525" marT="9525" marB="0" anchor="b">
                    <a:solidFill>
                      <a:schemeClr val="bg2">
                        <a:lumMod val="90000"/>
                      </a:schemeClr>
                    </a:solidFill>
                  </a:tcPr>
                </a:tc>
                <a:tc>
                  <a:txBody>
                    <a:bodyPr/>
                    <a:lstStyle/>
                    <a:p>
                      <a:pPr algn="ctr" rtl="0" fontAlgn="b"/>
                      <a:r>
                        <a:rPr lang="ru-RU" sz="1200" u="none" strike="noStrike" dirty="0" smtClean="0">
                          <a:effectLst/>
                        </a:rPr>
                        <a:t>15 630</a:t>
                      </a:r>
                      <a:endParaRPr lang="ru-RU" sz="1200" b="1" i="0" u="none" strike="noStrike" dirty="0">
                        <a:solidFill>
                          <a:srgbClr val="000000"/>
                        </a:solidFill>
                        <a:effectLst/>
                        <a:latin typeface="Times New Roman" panose="02020603050405020304" pitchFamily="18" charset="0"/>
                      </a:endParaRPr>
                    </a:p>
                  </a:txBody>
                  <a:tcPr marL="9525" marR="9525" marT="9525" marB="0" anchor="b">
                    <a:solidFill>
                      <a:schemeClr val="bg2">
                        <a:lumMod val="90000"/>
                      </a:schemeClr>
                    </a:solidFill>
                  </a:tcPr>
                </a:tc>
                <a:tc>
                  <a:txBody>
                    <a:bodyPr/>
                    <a:lstStyle/>
                    <a:p>
                      <a:pPr algn="ctr" rtl="0" fontAlgn="b"/>
                      <a:r>
                        <a:rPr lang="ru-RU" sz="1200" u="none" strike="noStrike" dirty="0" smtClean="0">
                          <a:effectLst/>
                        </a:rPr>
                        <a:t>18 247</a:t>
                      </a:r>
                      <a:endParaRPr lang="ru-RU" sz="1200" b="1" i="0" u="none" strike="noStrike" dirty="0">
                        <a:solidFill>
                          <a:srgbClr val="000000"/>
                        </a:solidFill>
                        <a:effectLst/>
                        <a:latin typeface="Times New Roman" panose="02020603050405020304" pitchFamily="18" charset="0"/>
                      </a:endParaRPr>
                    </a:p>
                  </a:txBody>
                  <a:tcPr marL="9525" marR="9525" marT="9525" marB="0" anchor="b">
                    <a:solidFill>
                      <a:schemeClr val="bg2">
                        <a:lumMod val="90000"/>
                      </a:schemeClr>
                    </a:solidFill>
                  </a:tcPr>
                </a:tc>
                <a:tc>
                  <a:txBody>
                    <a:bodyPr/>
                    <a:lstStyle/>
                    <a:p>
                      <a:pPr algn="ctr" rtl="0" fontAlgn="b"/>
                      <a:r>
                        <a:rPr lang="ru-RU" sz="1200" u="none" strike="noStrike" dirty="0" smtClean="0">
                          <a:effectLst/>
                        </a:rPr>
                        <a:t>18 247</a:t>
                      </a:r>
                      <a:endParaRPr lang="ru-RU" sz="1200" b="1" i="0" u="none" strike="noStrike" dirty="0">
                        <a:solidFill>
                          <a:srgbClr val="000000"/>
                        </a:solidFill>
                        <a:effectLst/>
                        <a:latin typeface="Times New Roman" panose="02020603050405020304" pitchFamily="18" charset="0"/>
                      </a:endParaRPr>
                    </a:p>
                  </a:txBody>
                  <a:tcPr marL="9525" marR="9525" marT="9525" marB="0" anchor="b">
                    <a:solidFill>
                      <a:schemeClr val="bg2">
                        <a:lumMod val="90000"/>
                      </a:schemeClr>
                    </a:solidFill>
                  </a:tcPr>
                </a:tc>
                <a:tc>
                  <a:txBody>
                    <a:bodyPr/>
                    <a:lstStyle/>
                    <a:p>
                      <a:pPr algn="ctr" rtl="0" fontAlgn="b"/>
                      <a:r>
                        <a:rPr lang="ru-RU" sz="1200" u="none" strike="noStrike" dirty="0" smtClean="0">
                          <a:effectLst/>
                        </a:rPr>
                        <a:t>18 247</a:t>
                      </a:r>
                      <a:endParaRPr lang="ru-RU" sz="1200" b="1" i="0" u="none" strike="noStrike" dirty="0">
                        <a:solidFill>
                          <a:srgbClr val="000000"/>
                        </a:solidFill>
                        <a:effectLst/>
                        <a:latin typeface="Times New Roman" panose="02020603050405020304" pitchFamily="18" charset="0"/>
                      </a:endParaRPr>
                    </a:p>
                  </a:txBody>
                  <a:tcPr marL="9525" marR="9525" marT="9525" marB="0" anchor="b">
                    <a:solidFill>
                      <a:schemeClr val="bg2">
                        <a:lumMod val="90000"/>
                      </a:schemeClr>
                    </a:solidFill>
                  </a:tcPr>
                </a:tc>
                <a:tc>
                  <a:txBody>
                    <a:bodyPr/>
                    <a:lstStyle/>
                    <a:p>
                      <a:pPr algn="ctr" rtl="0" fontAlgn="b"/>
                      <a:r>
                        <a:rPr lang="ru-RU" sz="1200" u="none" strike="noStrike" dirty="0" smtClean="0">
                          <a:effectLst/>
                        </a:rPr>
                        <a:t>18 247</a:t>
                      </a:r>
                      <a:endParaRPr lang="ru-RU" sz="1200" b="1" i="0" u="none" strike="noStrike" dirty="0">
                        <a:solidFill>
                          <a:srgbClr val="000000"/>
                        </a:solidFill>
                        <a:effectLst/>
                        <a:latin typeface="Times New Roman" panose="02020603050405020304" pitchFamily="18" charset="0"/>
                      </a:endParaRPr>
                    </a:p>
                  </a:txBody>
                  <a:tcPr marL="9525" marR="9525" marT="9525" marB="0" anchor="b">
                    <a:solidFill>
                      <a:schemeClr val="bg2">
                        <a:lumMod val="90000"/>
                      </a:schemeClr>
                    </a:solidFill>
                  </a:tcPr>
                </a:tc>
                <a:extLst>
                  <a:ext uri="{0D108BD9-81ED-4DB2-BD59-A6C34878D82A}">
                    <a16:rowId xmlns:a16="http://schemas.microsoft.com/office/drawing/2014/main" xmlns="" val="10013"/>
                  </a:ext>
                </a:extLst>
              </a:tr>
              <a:tr h="690121">
                <a:tc>
                  <a:txBody>
                    <a:bodyPr/>
                    <a:lstStyle/>
                    <a:p>
                      <a:pPr fontAlgn="ctr">
                        <a:spcAft>
                          <a:spcPts val="0"/>
                        </a:spcAft>
                      </a:pPr>
                      <a:r>
                        <a:rPr lang="ru-RU" sz="1000" kern="1200" dirty="0"/>
                        <a:t>Льготы в соответствии с нормативными правовыми актами представительных органов муниципальных образований</a:t>
                      </a:r>
                      <a:endParaRPr lang="ru-RU" sz="900" b="1" dirty="0">
                        <a:latin typeface="Times New Roman" panose="02020603050405020304" pitchFamily="18" charset="0"/>
                        <a:ea typeface="Times New Roman"/>
                        <a:cs typeface="Times New Roman" panose="02020603050405020304" pitchFamily="18" charset="0"/>
                      </a:endParaRPr>
                    </a:p>
                  </a:txBody>
                  <a:tcPr marL="3887" marR="3887" marT="3886" marB="0" anchor="ctr">
                    <a:solidFill>
                      <a:schemeClr val="bg2">
                        <a:lumMod val="90000"/>
                      </a:schemeClr>
                    </a:solidFill>
                  </a:tcPr>
                </a:tc>
                <a:tc>
                  <a:txBody>
                    <a:bodyPr/>
                    <a:lstStyle/>
                    <a:p>
                      <a:pPr algn="ctr" rtl="0" fontAlgn="b"/>
                      <a:r>
                        <a:rPr lang="ru-RU" sz="1200" u="none" strike="noStrike">
                          <a:effectLst/>
                        </a:rPr>
                        <a:t>778,2</a:t>
                      </a:r>
                      <a:endParaRPr lang="ru-RU" sz="1200" b="1" i="0" u="none" strike="noStrike">
                        <a:solidFill>
                          <a:srgbClr val="000000"/>
                        </a:solidFill>
                        <a:effectLst/>
                        <a:latin typeface="Times New Roman" panose="02020603050405020304" pitchFamily="18" charset="0"/>
                      </a:endParaRPr>
                    </a:p>
                  </a:txBody>
                  <a:tcPr marL="9525" marR="9525" marT="9525" marB="0" anchor="b">
                    <a:solidFill>
                      <a:schemeClr val="bg2">
                        <a:lumMod val="90000"/>
                      </a:schemeClr>
                    </a:solidFill>
                  </a:tcPr>
                </a:tc>
                <a:tc>
                  <a:txBody>
                    <a:bodyPr/>
                    <a:lstStyle/>
                    <a:p>
                      <a:pPr algn="ctr" rtl="0" fontAlgn="b"/>
                      <a:r>
                        <a:rPr lang="ru-RU" sz="1200" u="none" strike="noStrike">
                          <a:effectLst/>
                        </a:rPr>
                        <a:t>778,2</a:t>
                      </a:r>
                      <a:endParaRPr lang="ru-RU" sz="1200" b="1" i="0" u="none" strike="noStrike">
                        <a:solidFill>
                          <a:srgbClr val="000000"/>
                        </a:solidFill>
                        <a:effectLst/>
                        <a:latin typeface="Times New Roman" panose="02020603050405020304" pitchFamily="18" charset="0"/>
                      </a:endParaRPr>
                    </a:p>
                  </a:txBody>
                  <a:tcPr marL="9525" marR="9525" marT="9525" marB="0" anchor="b">
                    <a:solidFill>
                      <a:schemeClr val="bg2">
                        <a:lumMod val="90000"/>
                      </a:schemeClr>
                    </a:solidFill>
                  </a:tcPr>
                </a:tc>
                <a:tc>
                  <a:txBody>
                    <a:bodyPr/>
                    <a:lstStyle/>
                    <a:p>
                      <a:pPr algn="ctr" rtl="0" fontAlgn="b"/>
                      <a:r>
                        <a:rPr lang="ru-RU" sz="1200" u="none" strike="noStrike">
                          <a:effectLst/>
                        </a:rPr>
                        <a:t>854,9</a:t>
                      </a:r>
                      <a:endParaRPr lang="ru-RU" sz="1200" b="1" i="0" u="none" strike="noStrike">
                        <a:solidFill>
                          <a:srgbClr val="000000"/>
                        </a:solidFill>
                        <a:effectLst/>
                        <a:latin typeface="Times New Roman" panose="02020603050405020304" pitchFamily="18" charset="0"/>
                      </a:endParaRPr>
                    </a:p>
                  </a:txBody>
                  <a:tcPr marL="9525" marR="9525" marT="9525" marB="0" anchor="b">
                    <a:solidFill>
                      <a:schemeClr val="bg2">
                        <a:lumMod val="90000"/>
                      </a:schemeClr>
                    </a:solidFill>
                  </a:tcPr>
                </a:tc>
                <a:tc>
                  <a:txBody>
                    <a:bodyPr/>
                    <a:lstStyle/>
                    <a:p>
                      <a:pPr algn="ctr" rtl="0" fontAlgn="b"/>
                      <a:r>
                        <a:rPr lang="ru-RU" sz="1200" u="none" strike="noStrike" dirty="0">
                          <a:effectLst/>
                        </a:rPr>
                        <a:t>854,9</a:t>
                      </a:r>
                      <a:endParaRPr lang="ru-RU" sz="1200" b="1" i="0" u="none" strike="noStrike" dirty="0">
                        <a:solidFill>
                          <a:srgbClr val="000000"/>
                        </a:solidFill>
                        <a:effectLst/>
                        <a:latin typeface="Times New Roman" panose="02020603050405020304" pitchFamily="18" charset="0"/>
                      </a:endParaRPr>
                    </a:p>
                  </a:txBody>
                  <a:tcPr marL="9525" marR="9525" marT="9525" marB="0" anchor="b">
                    <a:solidFill>
                      <a:schemeClr val="bg2">
                        <a:lumMod val="90000"/>
                      </a:schemeClr>
                    </a:solidFill>
                  </a:tcPr>
                </a:tc>
                <a:tc>
                  <a:txBody>
                    <a:bodyPr/>
                    <a:lstStyle/>
                    <a:p>
                      <a:pPr algn="ctr" rtl="0" fontAlgn="b"/>
                      <a:r>
                        <a:rPr lang="ru-RU" sz="1200" u="none" strike="noStrike" dirty="0">
                          <a:effectLst/>
                        </a:rPr>
                        <a:t>854,9</a:t>
                      </a:r>
                      <a:endParaRPr lang="ru-RU" sz="1200" b="1" i="0" u="none" strike="noStrike" dirty="0">
                        <a:solidFill>
                          <a:srgbClr val="000000"/>
                        </a:solidFill>
                        <a:effectLst/>
                        <a:latin typeface="Times New Roman" panose="02020603050405020304" pitchFamily="18" charset="0"/>
                      </a:endParaRPr>
                    </a:p>
                  </a:txBody>
                  <a:tcPr marL="9525" marR="9525" marT="9525" marB="0" anchor="b">
                    <a:solidFill>
                      <a:schemeClr val="bg2">
                        <a:lumMod val="90000"/>
                      </a:schemeClr>
                    </a:solidFill>
                  </a:tcPr>
                </a:tc>
                <a:tc>
                  <a:txBody>
                    <a:bodyPr/>
                    <a:lstStyle/>
                    <a:p>
                      <a:pPr algn="ctr" rtl="0" fontAlgn="b"/>
                      <a:r>
                        <a:rPr lang="ru-RU" sz="1200" u="none" strike="noStrike" dirty="0">
                          <a:effectLst/>
                        </a:rPr>
                        <a:t>854,9</a:t>
                      </a:r>
                      <a:endParaRPr lang="ru-RU" sz="1200" b="1" i="0" u="none" strike="noStrike" dirty="0">
                        <a:solidFill>
                          <a:srgbClr val="000000"/>
                        </a:solidFill>
                        <a:effectLst/>
                        <a:latin typeface="Times New Roman" panose="02020603050405020304" pitchFamily="18" charset="0"/>
                      </a:endParaRPr>
                    </a:p>
                  </a:txBody>
                  <a:tcPr marL="9525" marR="9525" marT="9525" marB="0" anchor="b">
                    <a:solidFill>
                      <a:schemeClr val="bg2">
                        <a:lumMod val="90000"/>
                      </a:schemeClr>
                    </a:solidFill>
                  </a:tcPr>
                </a:tc>
                <a:extLst>
                  <a:ext uri="{0D108BD9-81ED-4DB2-BD59-A6C34878D82A}">
                    <a16:rowId xmlns:a16="http://schemas.microsoft.com/office/drawing/2014/main" xmlns="" val="10014"/>
                  </a:ext>
                </a:extLst>
              </a:tr>
            </a:tbl>
          </a:graphicData>
        </a:graphic>
      </p:graphicFrame>
      <p:sp>
        <p:nvSpPr>
          <p:cNvPr id="45198" name="TextBox 4">
            <a:extLst>
              <a:ext uri="{FF2B5EF4-FFF2-40B4-BE49-F238E27FC236}">
                <a16:creationId xmlns:a16="http://schemas.microsoft.com/office/drawing/2014/main" xmlns="" id="{B9727E4F-E41C-4593-98FE-A91B86BE4CB7}"/>
              </a:ext>
            </a:extLst>
          </p:cNvPr>
          <p:cNvSpPr txBox="1">
            <a:spLocks noChangeArrowheads="1"/>
          </p:cNvSpPr>
          <p:nvPr/>
        </p:nvSpPr>
        <p:spPr bwMode="auto">
          <a:xfrm>
            <a:off x="8244408" y="766247"/>
            <a:ext cx="7858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100" b="1" dirty="0">
                <a:latin typeface="Arial" panose="020B0604020202020204" pitchFamily="34" charset="0"/>
              </a:rPr>
              <a:t>тыс.руб.</a:t>
            </a:r>
          </a:p>
        </p:txBody>
      </p:sp>
      <p:pic>
        <p:nvPicPr>
          <p:cNvPr id="5" name="Picture 3">
            <a:extLst>
              <a:ext uri="{FF2B5EF4-FFF2-40B4-BE49-F238E27FC236}">
                <a16:creationId xmlns:a16="http://schemas.microsoft.com/office/drawing/2014/main" xmlns="" id="{3A3A996C-BC53-4EE5-AD1F-6F64FC7B83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999"/>
            <a:ext cx="704850"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Номер слайда 2"/>
          <p:cNvSpPr>
            <a:spLocks noGrp="1"/>
          </p:cNvSpPr>
          <p:nvPr>
            <p:ph type="sldNum" sz="quarter" idx="12"/>
          </p:nvPr>
        </p:nvSpPr>
        <p:spPr>
          <a:xfrm>
            <a:off x="6948214" y="26472"/>
            <a:ext cx="2133600" cy="365125"/>
          </a:xfrm>
        </p:spPr>
        <p:txBody>
          <a:bodyPr/>
          <a:lstStyle/>
          <a:p>
            <a:fld id="{434A3D7E-C280-4DCD-A7E1-93BBC7758E8E}" type="slidenum">
              <a:rPr lang="ru-RU" smtClean="0">
                <a:solidFill>
                  <a:schemeClr val="tx1"/>
                </a:solidFill>
              </a:rPr>
              <a:t>22</a:t>
            </a:fld>
            <a:endParaRPr lang="ru-RU" dirty="0">
              <a:solidFill>
                <a:schemeClr val="tx1"/>
              </a:solidFill>
            </a:endParaRPr>
          </a:p>
        </p:txBody>
      </p:sp>
      <p:sp>
        <p:nvSpPr>
          <p:cNvPr id="6" name="TextBox 5">
            <a:extLst>
              <a:ext uri="{FF2B5EF4-FFF2-40B4-BE49-F238E27FC236}">
                <a16:creationId xmlns:a16="http://schemas.microsoft.com/office/drawing/2014/main" xmlns="" id="{FDB46B8E-2718-447C-85E2-42BC09DC9AEC}"/>
              </a:ext>
            </a:extLst>
          </p:cNvPr>
          <p:cNvSpPr txBox="1"/>
          <p:nvPr/>
        </p:nvSpPr>
        <p:spPr>
          <a:xfrm>
            <a:off x="369275" y="6237312"/>
            <a:ext cx="4634773" cy="261610"/>
          </a:xfrm>
          <a:prstGeom prst="rect">
            <a:avLst/>
          </a:prstGeom>
          <a:noFill/>
        </p:spPr>
        <p:txBody>
          <a:bodyPr wrap="square" rtlCol="0">
            <a:spAutoFit/>
          </a:bodyPr>
          <a:lstStyle/>
          <a:p>
            <a:r>
              <a:rPr lang="ru-RU" sz="1050" dirty="0"/>
              <a:t>*На основании налоговой отчетности 5-мн</a:t>
            </a:r>
          </a:p>
        </p:txBody>
      </p:sp>
    </p:spTree>
    <p:extLst>
      <p:ext uri="{BB962C8B-B14F-4D97-AF65-F5344CB8AC3E}">
        <p14:creationId xmlns:p14="http://schemas.microsoft.com/office/powerpoint/2010/main" val="35123230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73" name="Picture 29" descr="http://newpulse.ru/upload/medialibrary/80b/80bc9af04478982e84d603991978fd3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5163" y="1554082"/>
            <a:ext cx="4604271" cy="3756539"/>
          </a:xfrm>
          <a:prstGeom prst="rect">
            <a:avLst/>
          </a:prstGeom>
          <a:noFill/>
          <a:extLst>
            <a:ext uri="{909E8E84-426E-40DD-AFC4-6F175D3DCCD1}">
              <a14:hiddenFill xmlns:a14="http://schemas.microsoft.com/office/drawing/2010/main">
                <a:solidFill>
                  <a:srgbClr val="FFFFFF"/>
                </a:solidFill>
              </a14:hiddenFill>
            </a:ext>
          </a:extLst>
        </p:spPr>
      </p:pic>
      <p:sp>
        <p:nvSpPr>
          <p:cNvPr id="44" name="Полилиния 43">
            <a:extLst>
              <a:ext uri="{FF2B5EF4-FFF2-40B4-BE49-F238E27FC236}">
                <a16:creationId xmlns:a16="http://schemas.microsoft.com/office/drawing/2014/main" xmlns="" id="{7D9A3964-DBCA-449B-9ADF-509761ED745A}"/>
              </a:ext>
            </a:extLst>
          </p:cNvPr>
          <p:cNvSpPr/>
          <p:nvPr/>
        </p:nvSpPr>
        <p:spPr>
          <a:xfrm>
            <a:off x="6627813" y="4344988"/>
            <a:ext cx="2360612" cy="446087"/>
          </a:xfrm>
          <a:custGeom>
            <a:avLst/>
            <a:gdLst>
              <a:gd name="connsiteX0" fmla="*/ 0 w 3601024"/>
              <a:gd name="connsiteY0" fmla="*/ 0 h 356494"/>
              <a:gd name="connsiteX1" fmla="*/ 3601024 w 3601024"/>
              <a:gd name="connsiteY1" fmla="*/ 0 h 356494"/>
              <a:gd name="connsiteX2" fmla="*/ 3601024 w 3601024"/>
              <a:gd name="connsiteY2" fmla="*/ 356494 h 356494"/>
              <a:gd name="connsiteX3" fmla="*/ 0 w 3601024"/>
              <a:gd name="connsiteY3" fmla="*/ 356494 h 356494"/>
              <a:gd name="connsiteX4" fmla="*/ 0 w 3601024"/>
              <a:gd name="connsiteY4" fmla="*/ 0 h 356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1024" h="356494">
                <a:moveTo>
                  <a:pt x="0" y="0"/>
                </a:moveTo>
                <a:lnTo>
                  <a:pt x="3601024" y="0"/>
                </a:lnTo>
                <a:lnTo>
                  <a:pt x="3601024" y="356494"/>
                </a:lnTo>
                <a:lnTo>
                  <a:pt x="0" y="356494"/>
                </a:lnTo>
                <a:lnTo>
                  <a:pt x="0" y="0"/>
                </a:lnTo>
                <a:close/>
              </a:path>
            </a:pathLst>
          </a:custGeom>
          <a:solidFill>
            <a:schemeClr val="bg2">
              <a:lumMod val="9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82967" tIns="35560" rIns="35560" bIns="35560" spcCol="1270" anchor="ctr"/>
          <a:lstStyle/>
          <a:p>
            <a:pPr defTabSz="622300">
              <a:lnSpc>
                <a:spcPct val="90000"/>
              </a:lnSpc>
              <a:spcAft>
                <a:spcPct val="35000"/>
              </a:spcAft>
              <a:defRPr/>
            </a:pPr>
            <a:r>
              <a:rPr lang="ru-RU" sz="1400" dirty="0">
                <a:solidFill>
                  <a:schemeClr val="tx1"/>
                </a:solidFill>
              </a:rPr>
              <a:t>ОАО МЕЛЕУЗОВСКИЙ САХАРНЫЙ ЗАВОД</a:t>
            </a:r>
          </a:p>
        </p:txBody>
      </p:sp>
      <p:sp>
        <p:nvSpPr>
          <p:cNvPr id="42" name="Полилиния 41">
            <a:extLst>
              <a:ext uri="{FF2B5EF4-FFF2-40B4-BE49-F238E27FC236}">
                <a16:creationId xmlns:a16="http://schemas.microsoft.com/office/drawing/2014/main" xmlns="" id="{6D858679-9534-45B1-8B2B-0BDA2EFDFAF5}"/>
              </a:ext>
            </a:extLst>
          </p:cNvPr>
          <p:cNvSpPr/>
          <p:nvPr/>
        </p:nvSpPr>
        <p:spPr>
          <a:xfrm>
            <a:off x="6608763" y="3854450"/>
            <a:ext cx="2384425" cy="357188"/>
          </a:xfrm>
          <a:custGeom>
            <a:avLst/>
            <a:gdLst>
              <a:gd name="connsiteX0" fmla="*/ 0 w 3777937"/>
              <a:gd name="connsiteY0" fmla="*/ 0 h 356494"/>
              <a:gd name="connsiteX1" fmla="*/ 3777937 w 3777937"/>
              <a:gd name="connsiteY1" fmla="*/ 0 h 356494"/>
              <a:gd name="connsiteX2" fmla="*/ 3777937 w 3777937"/>
              <a:gd name="connsiteY2" fmla="*/ 356494 h 356494"/>
              <a:gd name="connsiteX3" fmla="*/ 0 w 3777937"/>
              <a:gd name="connsiteY3" fmla="*/ 356494 h 356494"/>
              <a:gd name="connsiteX4" fmla="*/ 0 w 3777937"/>
              <a:gd name="connsiteY4" fmla="*/ 0 h 356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7937" h="356494">
                <a:moveTo>
                  <a:pt x="0" y="0"/>
                </a:moveTo>
                <a:lnTo>
                  <a:pt x="3777937" y="0"/>
                </a:lnTo>
                <a:lnTo>
                  <a:pt x="3777937" y="356494"/>
                </a:lnTo>
                <a:lnTo>
                  <a:pt x="0" y="356494"/>
                </a:lnTo>
                <a:lnTo>
                  <a:pt x="0" y="0"/>
                </a:lnTo>
                <a:close/>
              </a:path>
            </a:pathLst>
          </a:custGeom>
          <a:solidFill>
            <a:schemeClr val="bg2">
              <a:lumMod val="9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82967" tIns="35560" rIns="35560" bIns="35560" spcCol="1270" anchor="ctr"/>
          <a:lstStyle/>
          <a:p>
            <a:pPr defTabSz="622300">
              <a:lnSpc>
                <a:spcPct val="90000"/>
              </a:lnSpc>
              <a:spcAft>
                <a:spcPct val="35000"/>
              </a:spcAft>
              <a:defRPr/>
            </a:pPr>
            <a:r>
              <a:rPr lang="ru-RU" sz="1400" dirty="0">
                <a:solidFill>
                  <a:schemeClr val="tx1"/>
                </a:solidFill>
              </a:rPr>
              <a:t>ОАО Мелеузовский завод ЖБК</a:t>
            </a:r>
            <a:endParaRPr lang="ru-RU" sz="1400" b="1" dirty="0">
              <a:solidFill>
                <a:schemeClr val="tx1"/>
              </a:solidFill>
            </a:endParaRPr>
          </a:p>
        </p:txBody>
      </p:sp>
      <p:sp>
        <p:nvSpPr>
          <p:cNvPr id="48" name="Полилиния 47">
            <a:extLst>
              <a:ext uri="{FF2B5EF4-FFF2-40B4-BE49-F238E27FC236}">
                <a16:creationId xmlns:a16="http://schemas.microsoft.com/office/drawing/2014/main" xmlns="" id="{8D0764FA-085E-4448-9CF0-610A3C6866FE}"/>
              </a:ext>
            </a:extLst>
          </p:cNvPr>
          <p:cNvSpPr/>
          <p:nvPr/>
        </p:nvSpPr>
        <p:spPr>
          <a:xfrm>
            <a:off x="84931" y="4037703"/>
            <a:ext cx="2992438" cy="355600"/>
          </a:xfrm>
          <a:custGeom>
            <a:avLst/>
            <a:gdLst>
              <a:gd name="connsiteX0" fmla="*/ 0 w 3777937"/>
              <a:gd name="connsiteY0" fmla="*/ 0 h 356494"/>
              <a:gd name="connsiteX1" fmla="*/ 3777937 w 3777937"/>
              <a:gd name="connsiteY1" fmla="*/ 0 h 356494"/>
              <a:gd name="connsiteX2" fmla="*/ 3777937 w 3777937"/>
              <a:gd name="connsiteY2" fmla="*/ 356494 h 356494"/>
              <a:gd name="connsiteX3" fmla="*/ 0 w 3777937"/>
              <a:gd name="connsiteY3" fmla="*/ 356494 h 356494"/>
              <a:gd name="connsiteX4" fmla="*/ 0 w 3777937"/>
              <a:gd name="connsiteY4" fmla="*/ 0 h 356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7937" h="356494">
                <a:moveTo>
                  <a:pt x="0" y="0"/>
                </a:moveTo>
                <a:lnTo>
                  <a:pt x="3777937" y="0"/>
                </a:lnTo>
                <a:lnTo>
                  <a:pt x="3777937" y="356494"/>
                </a:lnTo>
                <a:lnTo>
                  <a:pt x="0" y="356494"/>
                </a:lnTo>
                <a:lnTo>
                  <a:pt x="0" y="0"/>
                </a:lnTo>
                <a:close/>
              </a:path>
            </a:pathLst>
          </a:custGeom>
          <a:solidFill>
            <a:schemeClr val="bg2">
              <a:lumMod val="9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82967" tIns="35560" rIns="35560" bIns="35560" spcCol="1270" anchor="ctr"/>
          <a:lstStyle/>
          <a:p>
            <a:pPr defTabSz="622300">
              <a:lnSpc>
                <a:spcPct val="90000"/>
              </a:lnSpc>
              <a:spcAft>
                <a:spcPct val="35000"/>
              </a:spcAft>
              <a:defRPr/>
            </a:pPr>
            <a:r>
              <a:rPr lang="ru-RU" sz="1400" dirty="0">
                <a:solidFill>
                  <a:schemeClr val="tx1"/>
                </a:solidFill>
              </a:rPr>
              <a:t>ООО </a:t>
            </a:r>
            <a:r>
              <a:rPr lang="ru-RU" sz="1400" dirty="0" err="1">
                <a:solidFill>
                  <a:schemeClr val="tx1"/>
                </a:solidFill>
              </a:rPr>
              <a:t>Транспецсервис</a:t>
            </a:r>
            <a:endParaRPr lang="ru-RU" sz="1400" dirty="0">
              <a:solidFill>
                <a:schemeClr val="tx1"/>
              </a:solidFill>
            </a:endParaRPr>
          </a:p>
        </p:txBody>
      </p:sp>
      <p:sp>
        <p:nvSpPr>
          <p:cNvPr id="54" name="Овал 53">
            <a:extLst>
              <a:ext uri="{FF2B5EF4-FFF2-40B4-BE49-F238E27FC236}">
                <a16:creationId xmlns="" xmlns:a16="http://schemas.microsoft.com/office/drawing/2014/main" id="{B9D6F137-C322-4D06-B336-A747B4BA688F}"/>
              </a:ext>
            </a:extLst>
          </p:cNvPr>
          <p:cNvSpPr/>
          <p:nvPr/>
        </p:nvSpPr>
        <p:spPr>
          <a:xfrm>
            <a:off x="2698750" y="3947461"/>
            <a:ext cx="500179" cy="491641"/>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6" name="Полилиния 45">
            <a:extLst>
              <a:ext uri="{FF2B5EF4-FFF2-40B4-BE49-F238E27FC236}">
                <a16:creationId xmlns:a16="http://schemas.microsoft.com/office/drawing/2014/main" xmlns="" id="{9E180C88-755F-4BD7-B82F-A0A75F9D75BE}"/>
              </a:ext>
            </a:extLst>
          </p:cNvPr>
          <p:cNvSpPr/>
          <p:nvPr/>
        </p:nvSpPr>
        <p:spPr>
          <a:xfrm>
            <a:off x="41341" y="4563595"/>
            <a:ext cx="3405188" cy="446088"/>
          </a:xfrm>
          <a:custGeom>
            <a:avLst/>
            <a:gdLst>
              <a:gd name="connsiteX0" fmla="*/ 0 w 3601024"/>
              <a:gd name="connsiteY0" fmla="*/ 0 h 356494"/>
              <a:gd name="connsiteX1" fmla="*/ 3601024 w 3601024"/>
              <a:gd name="connsiteY1" fmla="*/ 0 h 356494"/>
              <a:gd name="connsiteX2" fmla="*/ 3601024 w 3601024"/>
              <a:gd name="connsiteY2" fmla="*/ 356494 h 356494"/>
              <a:gd name="connsiteX3" fmla="*/ 0 w 3601024"/>
              <a:gd name="connsiteY3" fmla="*/ 356494 h 356494"/>
              <a:gd name="connsiteX4" fmla="*/ 0 w 3601024"/>
              <a:gd name="connsiteY4" fmla="*/ 0 h 356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1024" h="356494">
                <a:moveTo>
                  <a:pt x="0" y="0"/>
                </a:moveTo>
                <a:lnTo>
                  <a:pt x="3601024" y="0"/>
                </a:lnTo>
                <a:lnTo>
                  <a:pt x="3601024" y="356494"/>
                </a:lnTo>
                <a:lnTo>
                  <a:pt x="0" y="356494"/>
                </a:lnTo>
                <a:lnTo>
                  <a:pt x="0" y="0"/>
                </a:lnTo>
                <a:close/>
              </a:path>
            </a:pathLst>
          </a:custGeom>
          <a:solidFill>
            <a:schemeClr val="bg2">
              <a:lumMod val="9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82967" tIns="35560" rIns="35560" bIns="35560" spcCol="1270" anchor="ctr"/>
          <a:lstStyle/>
          <a:p>
            <a:pPr defTabSz="622300">
              <a:lnSpc>
                <a:spcPct val="90000"/>
              </a:lnSpc>
              <a:spcAft>
                <a:spcPct val="35000"/>
              </a:spcAft>
              <a:defRPr/>
            </a:pPr>
            <a:r>
              <a:rPr lang="ru-RU" sz="1400" dirty="0">
                <a:solidFill>
                  <a:schemeClr val="tx1"/>
                </a:solidFill>
              </a:rPr>
              <a:t>ИК-7 ГУФСИН</a:t>
            </a:r>
          </a:p>
        </p:txBody>
      </p:sp>
      <p:sp>
        <p:nvSpPr>
          <p:cNvPr id="50" name="Полилиния 49">
            <a:extLst>
              <a:ext uri="{FF2B5EF4-FFF2-40B4-BE49-F238E27FC236}">
                <a16:creationId xmlns:a16="http://schemas.microsoft.com/office/drawing/2014/main" xmlns="" id="{F6B94F37-3914-43F7-9EEE-B819045D40F5}"/>
              </a:ext>
            </a:extLst>
          </p:cNvPr>
          <p:cNvSpPr/>
          <p:nvPr/>
        </p:nvSpPr>
        <p:spPr>
          <a:xfrm>
            <a:off x="100773" y="3548063"/>
            <a:ext cx="2016125" cy="386556"/>
          </a:xfrm>
          <a:custGeom>
            <a:avLst/>
            <a:gdLst>
              <a:gd name="connsiteX0" fmla="*/ 0 w 6599427"/>
              <a:gd name="connsiteY0" fmla="*/ 0 h 445323"/>
              <a:gd name="connsiteX1" fmla="*/ 6599427 w 6599427"/>
              <a:gd name="connsiteY1" fmla="*/ 0 h 445323"/>
              <a:gd name="connsiteX2" fmla="*/ 6599427 w 6599427"/>
              <a:gd name="connsiteY2" fmla="*/ 445323 h 445323"/>
              <a:gd name="connsiteX3" fmla="*/ 0 w 6599427"/>
              <a:gd name="connsiteY3" fmla="*/ 445323 h 445323"/>
              <a:gd name="connsiteX4" fmla="*/ 0 w 6599427"/>
              <a:gd name="connsiteY4" fmla="*/ 0 h 445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9427" h="445323">
                <a:moveTo>
                  <a:pt x="0" y="0"/>
                </a:moveTo>
                <a:lnTo>
                  <a:pt x="6599427" y="0"/>
                </a:lnTo>
                <a:lnTo>
                  <a:pt x="6599427" y="445323"/>
                </a:lnTo>
                <a:lnTo>
                  <a:pt x="0" y="445323"/>
                </a:lnTo>
                <a:lnTo>
                  <a:pt x="0" y="0"/>
                </a:lnTo>
                <a:close/>
              </a:path>
            </a:pathLst>
          </a:custGeom>
          <a:solidFill>
            <a:schemeClr val="bg2">
              <a:lumMod val="9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53475" tIns="58420" rIns="58420" bIns="58420" spcCol="1270" anchor="ctr"/>
          <a:lstStyle/>
          <a:p>
            <a:pPr defTabSz="1022350">
              <a:lnSpc>
                <a:spcPct val="90000"/>
              </a:lnSpc>
              <a:spcAft>
                <a:spcPct val="35000"/>
              </a:spcAft>
              <a:defRPr/>
            </a:pPr>
            <a:r>
              <a:rPr lang="ru-RU" sz="1400" dirty="0">
                <a:solidFill>
                  <a:schemeClr val="tx1"/>
                </a:solidFill>
              </a:rPr>
              <a:t>ОАО Мелеузовские тепловые сети</a:t>
            </a:r>
          </a:p>
        </p:txBody>
      </p:sp>
      <p:sp>
        <p:nvSpPr>
          <p:cNvPr id="20486" name="Text Box 2">
            <a:extLst>
              <a:ext uri="{FF2B5EF4-FFF2-40B4-BE49-F238E27FC236}">
                <a16:creationId xmlns="" xmlns:a16="http://schemas.microsoft.com/office/drawing/2014/main" id="{E89D8F2A-540F-4CD9-8975-BBFCD53054E5}"/>
              </a:ext>
            </a:extLst>
          </p:cNvPr>
          <p:cNvSpPr>
            <a:spLocks noGrp="1" noChangeArrowheads="1"/>
          </p:cNvSpPr>
          <p:nvPr>
            <p:ph type="title"/>
          </p:nvPr>
        </p:nvSpPr>
        <p:spPr>
          <a:xfrm>
            <a:off x="0" y="-55563"/>
            <a:ext cx="9144000" cy="646113"/>
          </a:xfrm>
          <a:solidFill>
            <a:schemeClr val="bg2">
              <a:lumMod val="90000"/>
            </a:schemeClr>
          </a:solidFill>
          <a:ln>
            <a:noFill/>
          </a:ln>
        </p:spPr>
        <p:txBody>
          <a:bodyPr>
            <a:spAutoFit/>
          </a:bodyPr>
          <a:lstStyle/>
          <a:p>
            <a:pPr algn="ctr" eaLnBrk="1" fontAlgn="auto" hangingPunct="1">
              <a:spcAft>
                <a:spcPts val="0"/>
              </a:spcAft>
              <a:buFont typeface="Georgia" panose="02040502050405020303" pitchFamily="18" charset="0"/>
              <a:buNone/>
              <a:defRPr/>
            </a:pPr>
            <a:r>
              <a:rPr lang="ru-RU" altLang="ru-RU" sz="2000" dirty="0">
                <a:solidFill>
                  <a:prstClr val="white"/>
                </a:solidFill>
                <a:latin typeface="Arial" panose="020B0604020202020204" pitchFamily="34" charset="0"/>
              </a:rPr>
              <a:t> </a:t>
            </a:r>
            <a:r>
              <a:rPr lang="ru-RU" altLang="ru-RU" sz="1600" dirty="0">
                <a:solidFill>
                  <a:prstClr val="black"/>
                </a:solidFill>
                <a:latin typeface="Times New Roman" panose="02020603050405020304" pitchFamily="18" charset="0"/>
                <a:cs typeface="Times New Roman" panose="02020603050405020304" pitchFamily="18" charset="0"/>
              </a:rPr>
              <a:t>Доля налоговых и неналоговых поступлений за </a:t>
            </a:r>
            <a:r>
              <a:rPr lang="ru-RU" altLang="ru-RU" sz="1600" dirty="0" smtClean="0">
                <a:solidFill>
                  <a:prstClr val="black"/>
                </a:solidFill>
                <a:latin typeface="Times New Roman" panose="02020603050405020304" pitchFamily="18" charset="0"/>
                <a:cs typeface="Times New Roman" panose="02020603050405020304" pitchFamily="18" charset="0"/>
              </a:rPr>
              <a:t>201</a:t>
            </a:r>
            <a:r>
              <a:rPr lang="en-US" altLang="ru-RU" sz="1600" dirty="0" smtClean="0">
                <a:solidFill>
                  <a:prstClr val="black"/>
                </a:solidFill>
                <a:latin typeface="Times New Roman" panose="02020603050405020304" pitchFamily="18" charset="0"/>
                <a:cs typeface="Times New Roman" panose="02020603050405020304" pitchFamily="18" charset="0"/>
              </a:rPr>
              <a:t>9</a:t>
            </a:r>
            <a:r>
              <a:rPr lang="ru-RU" altLang="ru-RU" sz="1600" dirty="0" smtClean="0">
                <a:solidFill>
                  <a:prstClr val="black"/>
                </a:solidFill>
                <a:latin typeface="Times New Roman" panose="02020603050405020304" pitchFamily="18" charset="0"/>
                <a:cs typeface="Times New Roman" panose="02020603050405020304" pitchFamily="18" charset="0"/>
              </a:rPr>
              <a:t> </a:t>
            </a:r>
            <a:r>
              <a:rPr lang="ru-RU" altLang="ru-RU" sz="1600" dirty="0">
                <a:solidFill>
                  <a:prstClr val="black"/>
                </a:solidFill>
                <a:latin typeface="Times New Roman" panose="02020603050405020304" pitchFamily="18" charset="0"/>
                <a:cs typeface="Times New Roman" panose="02020603050405020304" pitchFamily="18" charset="0"/>
              </a:rPr>
              <a:t>год </a:t>
            </a:r>
            <a:br>
              <a:rPr lang="ru-RU" altLang="ru-RU" sz="1600" dirty="0">
                <a:solidFill>
                  <a:prstClr val="black"/>
                </a:solidFill>
                <a:latin typeface="Times New Roman" panose="02020603050405020304" pitchFamily="18" charset="0"/>
                <a:cs typeface="Times New Roman" panose="02020603050405020304" pitchFamily="18" charset="0"/>
              </a:rPr>
            </a:br>
            <a:r>
              <a:rPr lang="ru-RU" altLang="ru-RU" sz="1600" dirty="0">
                <a:solidFill>
                  <a:prstClr val="black"/>
                </a:solidFill>
                <a:latin typeface="Times New Roman" panose="02020603050405020304" pitchFamily="18" charset="0"/>
                <a:cs typeface="Times New Roman" panose="02020603050405020304" pitchFamily="18" charset="0"/>
              </a:rPr>
              <a:t>        от крупных промышленных  предприятий района </a:t>
            </a:r>
            <a:endParaRPr lang="ru-RU" altLang="ru-RU" sz="1600" dirty="0">
              <a:solidFill>
                <a:schemeClr val="tx1"/>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a:xfrm>
            <a:off x="7010400" y="-49641"/>
            <a:ext cx="2133600" cy="365125"/>
          </a:xfrm>
        </p:spPr>
        <p:txBody>
          <a:bodyPr/>
          <a:lstStyle/>
          <a:p>
            <a:pPr>
              <a:defRPr/>
            </a:pPr>
            <a:fld id="{2D8E93F0-7722-4565-A6A6-DA02C6FE3922}" type="slidenum">
              <a:rPr lang="en-US" smtClean="0">
                <a:solidFill>
                  <a:schemeClr val="tx1"/>
                </a:solidFill>
              </a:rPr>
              <a:pPr>
                <a:defRPr/>
              </a:pPr>
              <a:t>23</a:t>
            </a:fld>
            <a:endParaRPr lang="en-US" dirty="0">
              <a:solidFill>
                <a:schemeClr val="tx1"/>
              </a:solidFill>
            </a:endParaRPr>
          </a:p>
        </p:txBody>
      </p:sp>
      <p:pic>
        <p:nvPicPr>
          <p:cNvPr id="41992" name="Picture 3">
            <a:extLst>
              <a:ext uri="{FF2B5EF4-FFF2-40B4-BE49-F238E27FC236}">
                <a16:creationId xmlns="" xmlns:a16="http://schemas.microsoft.com/office/drawing/2014/main" id="{376E2F14-12B8-4714-8DFB-96B7BCC650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0" y="-49641"/>
            <a:ext cx="7048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 name="Овал 81">
            <a:extLst>
              <a:ext uri="{FF2B5EF4-FFF2-40B4-BE49-F238E27FC236}">
                <a16:creationId xmlns="" xmlns:a16="http://schemas.microsoft.com/office/drawing/2014/main" id="{48D8757A-B8BC-4E85-8635-F98CDF2A8D52}"/>
              </a:ext>
            </a:extLst>
          </p:cNvPr>
          <p:cNvSpPr/>
          <p:nvPr/>
        </p:nvSpPr>
        <p:spPr>
          <a:xfrm>
            <a:off x="6179344" y="3629968"/>
            <a:ext cx="542925" cy="519112"/>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1998" name="TextBox 1">
            <a:extLst>
              <a:ext uri="{FF2B5EF4-FFF2-40B4-BE49-F238E27FC236}">
                <a16:creationId xmlns="" xmlns:a16="http://schemas.microsoft.com/office/drawing/2014/main" id="{354B27F1-7822-40D4-B2EC-02B4978DCE9A}"/>
              </a:ext>
            </a:extLst>
          </p:cNvPr>
          <p:cNvSpPr txBox="1">
            <a:spLocks noChangeArrowheads="1"/>
          </p:cNvSpPr>
          <p:nvPr/>
        </p:nvSpPr>
        <p:spPr bwMode="auto">
          <a:xfrm>
            <a:off x="6191682" y="3729980"/>
            <a:ext cx="94456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600" b="1" dirty="0" smtClean="0">
                <a:solidFill>
                  <a:srgbClr val="002060"/>
                </a:solidFill>
                <a:latin typeface="Calibri" panose="020F0502020204030204" pitchFamily="34" charset="0"/>
              </a:rPr>
              <a:t>2,8%</a:t>
            </a:r>
            <a:endParaRPr lang="ru-RU" altLang="ru-RU" sz="1600" b="1" dirty="0">
              <a:solidFill>
                <a:srgbClr val="002060"/>
              </a:solidFill>
              <a:latin typeface="Calibri" panose="020F0502020204030204" pitchFamily="34" charset="0"/>
            </a:endParaRPr>
          </a:p>
        </p:txBody>
      </p:sp>
      <p:sp>
        <p:nvSpPr>
          <p:cNvPr id="85" name="Овал 84">
            <a:extLst>
              <a:ext uri="{FF2B5EF4-FFF2-40B4-BE49-F238E27FC236}">
                <a16:creationId xmlns="" xmlns:a16="http://schemas.microsoft.com/office/drawing/2014/main" id="{6F5F9797-EAF2-4A31-8B01-C9E01E7AAF5C}"/>
              </a:ext>
            </a:extLst>
          </p:cNvPr>
          <p:cNvSpPr/>
          <p:nvPr/>
        </p:nvSpPr>
        <p:spPr>
          <a:xfrm>
            <a:off x="6246813" y="4257064"/>
            <a:ext cx="568325" cy="511175"/>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7" name="Овал 96">
            <a:extLst>
              <a:ext uri="{FF2B5EF4-FFF2-40B4-BE49-F238E27FC236}">
                <a16:creationId xmlns="" xmlns:a16="http://schemas.microsoft.com/office/drawing/2014/main" id="{CF8A7506-3A9B-4F43-879F-DA0AFEF1ACC0}"/>
              </a:ext>
            </a:extLst>
          </p:cNvPr>
          <p:cNvSpPr/>
          <p:nvPr/>
        </p:nvSpPr>
        <p:spPr>
          <a:xfrm>
            <a:off x="2031199" y="3548063"/>
            <a:ext cx="446088" cy="444500"/>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9" name="Овал 98">
            <a:extLst>
              <a:ext uri="{FF2B5EF4-FFF2-40B4-BE49-F238E27FC236}">
                <a16:creationId xmlns="" xmlns:a16="http://schemas.microsoft.com/office/drawing/2014/main" id="{B9D6F137-C322-4D06-B336-A747B4BA688F}"/>
              </a:ext>
            </a:extLst>
          </p:cNvPr>
          <p:cNvSpPr/>
          <p:nvPr/>
        </p:nvSpPr>
        <p:spPr>
          <a:xfrm>
            <a:off x="3138963" y="4476240"/>
            <a:ext cx="500179" cy="491641"/>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2030" name="Прямоугольник 21517">
            <a:extLst>
              <a:ext uri="{FF2B5EF4-FFF2-40B4-BE49-F238E27FC236}">
                <a16:creationId xmlns="" xmlns:a16="http://schemas.microsoft.com/office/drawing/2014/main" id="{83D4BDC2-E4CC-41DA-AF83-1EB3C68E37B7}"/>
              </a:ext>
            </a:extLst>
          </p:cNvPr>
          <p:cNvSpPr>
            <a:spLocks noChangeArrowheads="1"/>
          </p:cNvSpPr>
          <p:nvPr/>
        </p:nvSpPr>
        <p:spPr bwMode="auto">
          <a:xfrm>
            <a:off x="1330449" y="776970"/>
            <a:ext cx="5367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ru-RU" altLang="ru-RU" sz="1000" b="1" i="1" dirty="0">
                <a:solidFill>
                  <a:srgbClr val="002060"/>
                </a:solidFill>
              </a:rPr>
              <a:t>общего объема налоговых и неналоговых доходов муниципального района Мелеузовский район формируют 10 организаций</a:t>
            </a:r>
          </a:p>
        </p:txBody>
      </p:sp>
      <p:sp>
        <p:nvSpPr>
          <p:cNvPr id="40" name="Полилиния 39">
            <a:extLst>
              <a:ext uri="{FF2B5EF4-FFF2-40B4-BE49-F238E27FC236}">
                <a16:creationId xmlns:a16="http://schemas.microsoft.com/office/drawing/2014/main" xmlns="" id="{4F524745-D90A-4E9F-9CD1-398BEAE73E30}"/>
              </a:ext>
            </a:extLst>
          </p:cNvPr>
          <p:cNvSpPr/>
          <p:nvPr/>
        </p:nvSpPr>
        <p:spPr>
          <a:xfrm>
            <a:off x="6754813" y="3151188"/>
            <a:ext cx="2233612" cy="631825"/>
          </a:xfrm>
          <a:custGeom>
            <a:avLst/>
            <a:gdLst>
              <a:gd name="connsiteX0" fmla="*/ 0 w 4100775"/>
              <a:gd name="connsiteY0" fmla="*/ 0 h 356494"/>
              <a:gd name="connsiteX1" fmla="*/ 4100775 w 4100775"/>
              <a:gd name="connsiteY1" fmla="*/ 0 h 356494"/>
              <a:gd name="connsiteX2" fmla="*/ 4100775 w 4100775"/>
              <a:gd name="connsiteY2" fmla="*/ 356494 h 356494"/>
              <a:gd name="connsiteX3" fmla="*/ 0 w 4100775"/>
              <a:gd name="connsiteY3" fmla="*/ 356494 h 356494"/>
              <a:gd name="connsiteX4" fmla="*/ 0 w 4100775"/>
              <a:gd name="connsiteY4" fmla="*/ 0 h 356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0775" h="356494">
                <a:moveTo>
                  <a:pt x="0" y="0"/>
                </a:moveTo>
                <a:lnTo>
                  <a:pt x="4100775" y="0"/>
                </a:lnTo>
                <a:lnTo>
                  <a:pt x="4100775" y="356494"/>
                </a:lnTo>
                <a:lnTo>
                  <a:pt x="0" y="356494"/>
                </a:lnTo>
                <a:lnTo>
                  <a:pt x="0" y="0"/>
                </a:lnTo>
                <a:close/>
              </a:path>
            </a:pathLst>
          </a:custGeom>
          <a:solidFill>
            <a:schemeClr val="bg2">
              <a:lumMod val="9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82967" tIns="35560" rIns="35560" bIns="35560" spcCol="1270" anchor="ctr"/>
          <a:lstStyle/>
          <a:p>
            <a:pPr defTabSz="622300">
              <a:lnSpc>
                <a:spcPct val="90000"/>
              </a:lnSpc>
              <a:spcAft>
                <a:spcPct val="35000"/>
              </a:spcAft>
              <a:defRPr/>
            </a:pPr>
            <a:r>
              <a:rPr lang="ru-RU" sz="1400" dirty="0">
                <a:solidFill>
                  <a:schemeClr val="tx1"/>
                </a:solidFill>
              </a:rPr>
              <a:t>ОАО "Мелеузовские минеральные удобрения"</a:t>
            </a:r>
          </a:p>
        </p:txBody>
      </p:sp>
      <p:sp>
        <p:nvSpPr>
          <p:cNvPr id="45" name="TextBox 1">
            <a:extLst>
              <a:ext uri="{FF2B5EF4-FFF2-40B4-BE49-F238E27FC236}">
                <a16:creationId xmlns:a16="http://schemas.microsoft.com/office/drawing/2014/main" xmlns="" id="{D75D2741-607D-437D-AEE5-7A83A485F22D}"/>
              </a:ext>
            </a:extLst>
          </p:cNvPr>
          <p:cNvSpPr txBox="1">
            <a:spLocks noChangeArrowheads="1"/>
          </p:cNvSpPr>
          <p:nvPr/>
        </p:nvSpPr>
        <p:spPr bwMode="auto">
          <a:xfrm>
            <a:off x="6246813" y="4321175"/>
            <a:ext cx="77628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600" b="1" dirty="0">
                <a:solidFill>
                  <a:srgbClr val="002060"/>
                </a:solidFill>
                <a:latin typeface="Calibri" panose="020F0502020204030204" pitchFamily="34" charset="0"/>
              </a:rPr>
              <a:t>2,4%</a:t>
            </a:r>
          </a:p>
        </p:txBody>
      </p:sp>
      <p:sp>
        <p:nvSpPr>
          <p:cNvPr id="47" name="TextBox 1">
            <a:extLst>
              <a:ext uri="{FF2B5EF4-FFF2-40B4-BE49-F238E27FC236}">
                <a16:creationId xmlns:a16="http://schemas.microsoft.com/office/drawing/2014/main" xmlns="" id="{6637B031-27B4-4B1C-9982-2F69F098BBD3}"/>
              </a:ext>
            </a:extLst>
          </p:cNvPr>
          <p:cNvSpPr txBox="1">
            <a:spLocks noChangeArrowheads="1"/>
          </p:cNvSpPr>
          <p:nvPr/>
        </p:nvSpPr>
        <p:spPr bwMode="auto">
          <a:xfrm>
            <a:off x="3148078" y="4563595"/>
            <a:ext cx="7747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400" b="1" dirty="0">
                <a:solidFill>
                  <a:srgbClr val="002060"/>
                </a:solidFill>
                <a:latin typeface="Calibri" panose="020F0502020204030204" pitchFamily="34" charset="0"/>
              </a:rPr>
              <a:t>1,8%</a:t>
            </a:r>
          </a:p>
        </p:txBody>
      </p:sp>
      <p:sp>
        <p:nvSpPr>
          <p:cNvPr id="51" name="TextBox 1">
            <a:extLst>
              <a:ext uri="{FF2B5EF4-FFF2-40B4-BE49-F238E27FC236}">
                <a16:creationId xmlns:a16="http://schemas.microsoft.com/office/drawing/2014/main" xmlns="" id="{C6051934-D77D-4C15-A26D-A2D195B098D5}"/>
              </a:ext>
            </a:extLst>
          </p:cNvPr>
          <p:cNvSpPr txBox="1">
            <a:spLocks noChangeArrowheads="1"/>
          </p:cNvSpPr>
          <p:nvPr/>
        </p:nvSpPr>
        <p:spPr bwMode="auto">
          <a:xfrm>
            <a:off x="1992624" y="3568521"/>
            <a:ext cx="7747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400" b="1" dirty="0">
                <a:solidFill>
                  <a:srgbClr val="002060"/>
                </a:solidFill>
                <a:latin typeface="Calibri" panose="020F0502020204030204" pitchFamily="34" charset="0"/>
              </a:rPr>
              <a:t>1,8%</a:t>
            </a:r>
          </a:p>
        </p:txBody>
      </p:sp>
      <p:graphicFrame>
        <p:nvGraphicFramePr>
          <p:cNvPr id="52" name="Объект 6">
            <a:extLst>
              <a:ext uri="{FF2B5EF4-FFF2-40B4-BE49-F238E27FC236}">
                <a16:creationId xmlns:a16="http://schemas.microsoft.com/office/drawing/2014/main" xmlns="" id="{EBB3F51D-FB3B-480C-B23F-34A4AE17F628}"/>
              </a:ext>
            </a:extLst>
          </p:cNvPr>
          <p:cNvGraphicFramePr>
            <a:graphicFrameLocks/>
          </p:cNvGraphicFramePr>
          <p:nvPr>
            <p:extLst>
              <p:ext uri="{D42A27DB-BD31-4B8C-83A1-F6EECF244321}">
                <p14:modId xmlns:p14="http://schemas.microsoft.com/office/powerpoint/2010/main" val="2471412270"/>
              </p:ext>
            </p:extLst>
          </p:nvPr>
        </p:nvGraphicFramePr>
        <p:xfrm>
          <a:off x="71210" y="809855"/>
          <a:ext cx="2093913" cy="2430463"/>
        </p:xfrm>
        <a:graphic>
          <a:graphicData uri="http://schemas.openxmlformats.org/drawingml/2006/chart">
            <c:chart xmlns:c="http://schemas.openxmlformats.org/drawingml/2006/chart" xmlns:r="http://schemas.openxmlformats.org/officeDocument/2006/relationships" r:id="rId4"/>
          </a:graphicData>
        </a:graphic>
      </p:graphicFrame>
      <p:sp>
        <p:nvSpPr>
          <p:cNvPr id="53" name="TextBox 21518">
            <a:extLst>
              <a:ext uri="{FF2B5EF4-FFF2-40B4-BE49-F238E27FC236}">
                <a16:creationId xmlns:a16="http://schemas.microsoft.com/office/drawing/2014/main" xmlns="" id="{28228DE2-D3E0-4D15-8FEA-3091E907317A}"/>
              </a:ext>
            </a:extLst>
          </p:cNvPr>
          <p:cNvSpPr txBox="1">
            <a:spLocks noChangeArrowheads="1"/>
          </p:cNvSpPr>
          <p:nvPr/>
        </p:nvSpPr>
        <p:spPr bwMode="auto">
          <a:xfrm rot="10800000" flipV="1">
            <a:off x="611560" y="1744724"/>
            <a:ext cx="11331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b="1" dirty="0">
                <a:solidFill>
                  <a:srgbClr val="FF0000"/>
                </a:solidFill>
              </a:rPr>
              <a:t>15,8%</a:t>
            </a:r>
          </a:p>
        </p:txBody>
      </p:sp>
      <p:sp>
        <p:nvSpPr>
          <p:cNvPr id="49" name="TextBox 1">
            <a:extLst>
              <a:ext uri="{FF2B5EF4-FFF2-40B4-BE49-F238E27FC236}">
                <a16:creationId xmlns:a16="http://schemas.microsoft.com/office/drawing/2014/main" xmlns="" id="{229ECBB8-388A-465D-BBCF-0D3D09494D08}"/>
              </a:ext>
            </a:extLst>
          </p:cNvPr>
          <p:cNvSpPr txBox="1">
            <a:spLocks noChangeArrowheads="1"/>
          </p:cNvSpPr>
          <p:nvPr/>
        </p:nvSpPr>
        <p:spPr bwMode="auto">
          <a:xfrm>
            <a:off x="2731294" y="4014546"/>
            <a:ext cx="7747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400" b="1" dirty="0">
                <a:solidFill>
                  <a:srgbClr val="002060"/>
                </a:solidFill>
                <a:latin typeface="Calibri" panose="020F0502020204030204" pitchFamily="34" charset="0"/>
              </a:rPr>
              <a:t>1,7%</a:t>
            </a:r>
          </a:p>
        </p:txBody>
      </p:sp>
      <p:sp>
        <p:nvSpPr>
          <p:cNvPr id="56" name="Овал 55">
            <a:extLst>
              <a:ext uri="{FF2B5EF4-FFF2-40B4-BE49-F238E27FC236}">
                <a16:creationId xmlns="" xmlns:a16="http://schemas.microsoft.com/office/drawing/2014/main" id="{B9D6F137-C322-4D06-B336-A747B4BA688F}"/>
              </a:ext>
            </a:extLst>
          </p:cNvPr>
          <p:cNvSpPr/>
          <p:nvPr/>
        </p:nvSpPr>
        <p:spPr>
          <a:xfrm>
            <a:off x="6386575" y="3108567"/>
            <a:ext cx="500179" cy="491641"/>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1" name="TextBox 1">
            <a:extLst>
              <a:ext uri="{FF2B5EF4-FFF2-40B4-BE49-F238E27FC236}">
                <a16:creationId xmlns:a16="http://schemas.microsoft.com/office/drawing/2014/main" xmlns="" id="{13E67065-43EB-43CC-925A-430A300212CA}"/>
              </a:ext>
            </a:extLst>
          </p:cNvPr>
          <p:cNvSpPr txBox="1">
            <a:spLocks noChangeArrowheads="1"/>
          </p:cNvSpPr>
          <p:nvPr/>
        </p:nvSpPr>
        <p:spPr bwMode="auto">
          <a:xfrm>
            <a:off x="6357609" y="3182321"/>
            <a:ext cx="11430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600" b="1" dirty="0">
                <a:solidFill>
                  <a:srgbClr val="002060"/>
                </a:solidFill>
                <a:latin typeface="Calibri" panose="020F0502020204030204" pitchFamily="34" charset="0"/>
              </a:rPr>
              <a:t>5,3%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a:extLst>
              <a:ext uri="{FF2B5EF4-FFF2-40B4-BE49-F238E27FC236}">
                <a16:creationId xmlns="" xmlns:a16="http://schemas.microsoft.com/office/drawing/2014/main" id="{5E5AB548-F4F0-4754-88B9-733B06B6902B}"/>
              </a:ext>
            </a:extLst>
          </p:cNvPr>
          <p:cNvSpPr>
            <a:spLocks noGrp="1" noRot="1"/>
          </p:cNvSpPr>
          <p:nvPr>
            <p:ph type="title"/>
          </p:nvPr>
        </p:nvSpPr>
        <p:spPr>
          <a:xfrm>
            <a:off x="0" y="0"/>
            <a:ext cx="9144000" cy="720725"/>
          </a:xfrm>
          <a:solidFill>
            <a:schemeClr val="bg2">
              <a:lumMod val="90000"/>
            </a:schemeClr>
          </a:solidFill>
          <a:ln>
            <a:noFill/>
          </a:ln>
        </p:spPr>
        <p:txBody>
          <a:bodyPr>
            <a:normAutofit/>
          </a:bodyPr>
          <a:lstStyle/>
          <a:p>
            <a:pPr algn="ctr" eaLnBrk="1" hangingPunct="1"/>
            <a:r>
              <a:rPr lang="ru-RU" altLang="ru-RU" sz="2000" dirty="0">
                <a:solidFill>
                  <a:srgbClr val="002060"/>
                </a:solidFill>
              </a:rPr>
              <a:t> </a:t>
            </a:r>
            <a:r>
              <a:rPr lang="ru-RU" altLang="ru-RU" sz="1600" dirty="0">
                <a:solidFill>
                  <a:srgbClr val="002060"/>
                </a:solidFill>
                <a:latin typeface="Times New Roman" panose="02020603050405020304" pitchFamily="18" charset="0"/>
                <a:cs typeface="Times New Roman" panose="02020603050405020304" pitchFamily="18" charset="0"/>
              </a:rPr>
              <a:t>Структура доходов консолидированного бюджета муниципального района </a:t>
            </a:r>
            <a:br>
              <a:rPr lang="ru-RU" altLang="ru-RU" sz="1600" dirty="0">
                <a:solidFill>
                  <a:srgbClr val="002060"/>
                </a:solidFill>
                <a:latin typeface="Times New Roman" panose="02020603050405020304" pitchFamily="18" charset="0"/>
                <a:cs typeface="Times New Roman" panose="02020603050405020304" pitchFamily="18" charset="0"/>
              </a:rPr>
            </a:br>
            <a:r>
              <a:rPr lang="ru-RU" altLang="ru-RU" sz="1600" dirty="0">
                <a:solidFill>
                  <a:srgbClr val="002060"/>
                </a:solidFill>
                <a:latin typeface="Times New Roman" panose="02020603050405020304" pitchFamily="18" charset="0"/>
                <a:cs typeface="Times New Roman" panose="02020603050405020304" pitchFamily="18" charset="0"/>
              </a:rPr>
              <a:t>Мелеузовский район Республики Башкортостан </a:t>
            </a:r>
            <a:endParaRPr lang="ru-RU" altLang="ru-RU" sz="1600"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a:xfrm>
            <a:off x="7010400" y="-6648"/>
            <a:ext cx="2133600" cy="365125"/>
          </a:xfrm>
        </p:spPr>
        <p:txBody>
          <a:bodyPr/>
          <a:lstStyle/>
          <a:p>
            <a:fld id="{434A3D7E-C280-4DCD-A7E1-93BBC7758E8E}" type="slidenum">
              <a:rPr lang="ru-RU" smtClean="0">
                <a:solidFill>
                  <a:schemeClr val="tx1"/>
                </a:solidFill>
              </a:rPr>
              <a:t>24</a:t>
            </a:fld>
            <a:endParaRPr lang="ru-RU" dirty="0">
              <a:solidFill>
                <a:schemeClr val="tx1"/>
              </a:solidFill>
            </a:endParaRPr>
          </a:p>
        </p:txBody>
      </p:sp>
      <p:pic>
        <p:nvPicPr>
          <p:cNvPr id="49155" name="Picture 3">
            <a:extLst>
              <a:ext uri="{FF2B5EF4-FFF2-40B4-BE49-F238E27FC236}">
                <a16:creationId xmlns="" xmlns:a16="http://schemas.microsoft.com/office/drawing/2014/main" id="{03AD04B6-108A-4BE7-AEB6-157F8753DD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6" name="TextBox 7">
            <a:extLst>
              <a:ext uri="{FF2B5EF4-FFF2-40B4-BE49-F238E27FC236}">
                <a16:creationId xmlns="" xmlns:a16="http://schemas.microsoft.com/office/drawing/2014/main" id="{82E5CABD-17CD-474F-8751-8C14F143AABB}"/>
              </a:ext>
            </a:extLst>
          </p:cNvPr>
          <p:cNvSpPr txBox="1">
            <a:spLocks noChangeArrowheads="1"/>
          </p:cNvSpPr>
          <p:nvPr/>
        </p:nvSpPr>
        <p:spPr bwMode="auto">
          <a:xfrm>
            <a:off x="8207375" y="642143"/>
            <a:ext cx="936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000" dirty="0" err="1">
                <a:latin typeface="Times New Roman" panose="02020603050405020304" pitchFamily="18" charset="0"/>
                <a:cs typeface="Times New Roman" panose="02020603050405020304" pitchFamily="18" charset="0"/>
              </a:rPr>
              <a:t>тыс.рублей</a:t>
            </a:r>
            <a:endParaRPr lang="ru-RU" altLang="ru-RU" sz="1000" dirty="0">
              <a:latin typeface="Times New Roman" panose="02020603050405020304" pitchFamily="18" charset="0"/>
              <a:cs typeface="Times New Roman" panose="02020603050405020304" pitchFamily="18" charset="0"/>
            </a:endParaRPr>
          </a:p>
        </p:txBody>
      </p:sp>
      <p:graphicFrame>
        <p:nvGraphicFramePr>
          <p:cNvPr id="4" name="Таблица 3">
            <a:extLst>
              <a:ext uri="{FF2B5EF4-FFF2-40B4-BE49-F238E27FC236}">
                <a16:creationId xmlns="" xmlns:a16="http://schemas.microsoft.com/office/drawing/2014/main" id="{28E3DED5-FEAA-4CFC-B6E4-691009BD8EE5}"/>
              </a:ext>
            </a:extLst>
          </p:cNvPr>
          <p:cNvGraphicFramePr>
            <a:graphicFrameLocks noGrp="1"/>
          </p:cNvGraphicFramePr>
          <p:nvPr>
            <p:extLst>
              <p:ext uri="{D42A27DB-BD31-4B8C-83A1-F6EECF244321}">
                <p14:modId xmlns:p14="http://schemas.microsoft.com/office/powerpoint/2010/main" val="241314345"/>
              </p:ext>
            </p:extLst>
          </p:nvPr>
        </p:nvGraphicFramePr>
        <p:xfrm>
          <a:off x="107504" y="875011"/>
          <a:ext cx="8928992" cy="5305246"/>
        </p:xfrm>
        <a:graphic>
          <a:graphicData uri="http://schemas.openxmlformats.org/drawingml/2006/table">
            <a:tbl>
              <a:tblPr firstRow="1" bandRow="1">
                <a:tableStyleId>{93296810-A885-4BE3-A3E7-6D5BEEA58F35}</a:tableStyleId>
              </a:tblPr>
              <a:tblGrid>
                <a:gridCol w="2719586">
                  <a:extLst>
                    <a:ext uri="{9D8B030D-6E8A-4147-A177-3AD203B41FA5}">
                      <a16:colId xmlns="" xmlns:a16="http://schemas.microsoft.com/office/drawing/2014/main" val="20000"/>
                    </a:ext>
                  </a:extLst>
                </a:gridCol>
                <a:gridCol w="816697">
                  <a:extLst>
                    <a:ext uri="{9D8B030D-6E8A-4147-A177-3AD203B41FA5}">
                      <a16:colId xmlns="" xmlns:a16="http://schemas.microsoft.com/office/drawing/2014/main" val="20001"/>
                    </a:ext>
                  </a:extLst>
                </a:gridCol>
                <a:gridCol w="910457">
                  <a:extLst>
                    <a:ext uri="{9D8B030D-6E8A-4147-A177-3AD203B41FA5}">
                      <a16:colId xmlns="" xmlns:a16="http://schemas.microsoft.com/office/drawing/2014/main" val="20002"/>
                    </a:ext>
                  </a:extLst>
                </a:gridCol>
                <a:gridCol w="910457">
                  <a:extLst>
                    <a:ext uri="{9D8B030D-6E8A-4147-A177-3AD203B41FA5}">
                      <a16:colId xmlns="" xmlns:a16="http://schemas.microsoft.com/office/drawing/2014/main" val="20003"/>
                    </a:ext>
                  </a:extLst>
                </a:gridCol>
                <a:gridCol w="770388">
                  <a:extLst>
                    <a:ext uri="{9D8B030D-6E8A-4147-A177-3AD203B41FA5}">
                      <a16:colId xmlns="" xmlns:a16="http://schemas.microsoft.com/office/drawing/2014/main" val="20004"/>
                    </a:ext>
                  </a:extLst>
                </a:gridCol>
                <a:gridCol w="910457">
                  <a:extLst>
                    <a:ext uri="{9D8B030D-6E8A-4147-A177-3AD203B41FA5}">
                      <a16:colId xmlns="" xmlns:a16="http://schemas.microsoft.com/office/drawing/2014/main" val="20005"/>
                    </a:ext>
                  </a:extLst>
                </a:gridCol>
                <a:gridCol w="910457">
                  <a:extLst>
                    <a:ext uri="{9D8B030D-6E8A-4147-A177-3AD203B41FA5}">
                      <a16:colId xmlns="" xmlns:a16="http://schemas.microsoft.com/office/drawing/2014/main" val="20006"/>
                    </a:ext>
                  </a:extLst>
                </a:gridCol>
                <a:gridCol w="980493">
                  <a:extLst>
                    <a:ext uri="{9D8B030D-6E8A-4147-A177-3AD203B41FA5}">
                      <a16:colId xmlns="" xmlns:a16="http://schemas.microsoft.com/office/drawing/2014/main" val="20007"/>
                    </a:ext>
                  </a:extLst>
                </a:gridCol>
              </a:tblGrid>
              <a:tr h="492414">
                <a:tc>
                  <a:txBody>
                    <a:bodyPr/>
                    <a:lstStyle/>
                    <a:p>
                      <a:r>
                        <a:rPr lang="ru-RU" sz="1100" dirty="0"/>
                        <a:t>Наименование показателя</a:t>
                      </a:r>
                      <a:endParaRPr lang="ru-RU" sz="1100" dirty="0">
                        <a:latin typeface="Times New Roman" panose="02020603050405020304" pitchFamily="18" charset="0"/>
                        <a:cs typeface="Times New Roman" panose="02020603050405020304" pitchFamily="18" charset="0"/>
                      </a:endParaRPr>
                    </a:p>
                  </a:txBody>
                  <a:tcPr marT="45716" marB="45716">
                    <a:solidFill>
                      <a:schemeClr val="tx1">
                        <a:lumMod val="65000"/>
                        <a:lumOff val="35000"/>
                      </a:schemeClr>
                    </a:solidFill>
                  </a:tcPr>
                </a:tc>
                <a:tc>
                  <a:txBody>
                    <a:bodyPr/>
                    <a:lstStyle/>
                    <a:p>
                      <a:r>
                        <a:rPr lang="ru-RU" sz="1100" dirty="0" smtClean="0"/>
                        <a:t>2017 </a:t>
                      </a:r>
                      <a:r>
                        <a:rPr lang="ru-RU" sz="1100" dirty="0"/>
                        <a:t>(отчет)</a:t>
                      </a:r>
                      <a:endParaRPr lang="ru-RU" sz="1100" dirty="0">
                        <a:latin typeface="Times New Roman" panose="02020603050405020304" pitchFamily="18" charset="0"/>
                        <a:cs typeface="Times New Roman" panose="02020603050405020304" pitchFamily="18" charset="0"/>
                      </a:endParaRPr>
                    </a:p>
                  </a:txBody>
                  <a:tcPr marT="45716" marB="45716">
                    <a:solidFill>
                      <a:schemeClr val="tx1">
                        <a:lumMod val="65000"/>
                        <a:lumOff val="35000"/>
                      </a:schemeClr>
                    </a:solidFill>
                  </a:tcPr>
                </a:tc>
                <a:tc>
                  <a:txBody>
                    <a:bodyPr/>
                    <a:lstStyle/>
                    <a:p>
                      <a:r>
                        <a:rPr lang="ru-RU" sz="1100" dirty="0" smtClean="0"/>
                        <a:t>2018 </a:t>
                      </a:r>
                      <a:r>
                        <a:rPr lang="ru-RU" sz="1100" dirty="0"/>
                        <a:t>(отчет)</a:t>
                      </a:r>
                      <a:endParaRPr lang="ru-RU" sz="1100" dirty="0">
                        <a:latin typeface="Times New Roman" panose="02020603050405020304" pitchFamily="18" charset="0"/>
                        <a:cs typeface="Times New Roman" panose="02020603050405020304" pitchFamily="18" charset="0"/>
                      </a:endParaRPr>
                    </a:p>
                  </a:txBody>
                  <a:tcPr marT="45716" marB="45716">
                    <a:solidFill>
                      <a:schemeClr val="tx1">
                        <a:lumMod val="65000"/>
                        <a:lumOff val="35000"/>
                      </a:schemeClr>
                    </a:solidFill>
                  </a:tcPr>
                </a:tc>
                <a:tc>
                  <a:txBody>
                    <a:bodyPr/>
                    <a:lstStyle/>
                    <a:p>
                      <a:r>
                        <a:rPr lang="ru-RU" sz="1100" dirty="0" smtClean="0"/>
                        <a:t>2019</a:t>
                      </a:r>
                      <a:r>
                        <a:rPr lang="ru-RU" sz="1100" baseline="0" dirty="0" smtClean="0"/>
                        <a:t> </a:t>
                      </a:r>
                      <a:r>
                        <a:rPr lang="ru-RU" sz="1100" dirty="0" smtClean="0"/>
                        <a:t>(</a:t>
                      </a:r>
                      <a:r>
                        <a:rPr lang="ru-RU" sz="900" dirty="0" err="1" smtClean="0"/>
                        <a:t>уточн.план</a:t>
                      </a:r>
                      <a:r>
                        <a:rPr lang="ru-RU" sz="900" dirty="0"/>
                        <a:t>)</a:t>
                      </a:r>
                      <a:endParaRPr lang="ru-RU" sz="900" dirty="0">
                        <a:latin typeface="Times New Roman" panose="02020603050405020304" pitchFamily="18" charset="0"/>
                        <a:cs typeface="Times New Roman" panose="02020603050405020304" pitchFamily="18" charset="0"/>
                      </a:endParaRPr>
                    </a:p>
                  </a:txBody>
                  <a:tcPr marT="45716" marB="45716">
                    <a:solidFill>
                      <a:schemeClr val="tx1">
                        <a:lumMod val="65000"/>
                        <a:lumOff val="35000"/>
                      </a:schemeClr>
                    </a:solidFill>
                  </a:tcPr>
                </a:tc>
                <a:tc>
                  <a:txBody>
                    <a:bodyPr/>
                    <a:lstStyle/>
                    <a:p>
                      <a:r>
                        <a:rPr lang="ru-RU" sz="1100" dirty="0" smtClean="0"/>
                        <a:t>2019 </a:t>
                      </a:r>
                      <a:r>
                        <a:rPr lang="ru-RU" sz="1100" dirty="0"/>
                        <a:t>(отчет)</a:t>
                      </a:r>
                      <a:endParaRPr lang="ru-RU" sz="1100" dirty="0">
                        <a:latin typeface="Times New Roman" panose="02020603050405020304" pitchFamily="18" charset="0"/>
                        <a:cs typeface="Times New Roman" panose="02020603050405020304" pitchFamily="18" charset="0"/>
                      </a:endParaRPr>
                    </a:p>
                  </a:txBody>
                  <a:tcPr marT="45716" marB="45716">
                    <a:solidFill>
                      <a:schemeClr val="tx1">
                        <a:lumMod val="65000"/>
                        <a:lumOff val="35000"/>
                      </a:schemeClr>
                    </a:solidFill>
                  </a:tcPr>
                </a:tc>
                <a:tc>
                  <a:txBody>
                    <a:bodyPr/>
                    <a:lstStyle/>
                    <a:p>
                      <a:r>
                        <a:rPr lang="ru-RU" sz="1100" dirty="0" smtClean="0"/>
                        <a:t>2020 </a:t>
                      </a:r>
                      <a:endParaRPr lang="ru-RU" sz="1100" dirty="0"/>
                    </a:p>
                    <a:p>
                      <a:r>
                        <a:rPr lang="ru-RU" sz="1100" dirty="0"/>
                        <a:t>(план)</a:t>
                      </a:r>
                      <a:endParaRPr lang="ru-RU" sz="1100" dirty="0">
                        <a:latin typeface="Times New Roman" panose="02020603050405020304" pitchFamily="18" charset="0"/>
                        <a:cs typeface="Times New Roman" panose="02020603050405020304" pitchFamily="18" charset="0"/>
                      </a:endParaRPr>
                    </a:p>
                  </a:txBody>
                  <a:tcPr marT="45716" marB="45716">
                    <a:solidFill>
                      <a:schemeClr val="tx1">
                        <a:lumMod val="65000"/>
                        <a:lumOff val="35000"/>
                      </a:schemeClr>
                    </a:solidFill>
                  </a:tcPr>
                </a:tc>
                <a:tc>
                  <a:txBody>
                    <a:bodyPr/>
                    <a:lstStyle/>
                    <a:p>
                      <a:r>
                        <a:rPr lang="ru-RU" sz="1100" dirty="0" smtClean="0"/>
                        <a:t>2021 </a:t>
                      </a:r>
                      <a:r>
                        <a:rPr lang="ru-RU" sz="1100" dirty="0"/>
                        <a:t>(план)</a:t>
                      </a:r>
                      <a:endParaRPr lang="ru-RU" sz="1100" dirty="0">
                        <a:latin typeface="Times New Roman" panose="02020603050405020304" pitchFamily="18" charset="0"/>
                        <a:cs typeface="Times New Roman" panose="02020603050405020304" pitchFamily="18" charset="0"/>
                      </a:endParaRPr>
                    </a:p>
                  </a:txBody>
                  <a:tcPr marT="45716" marB="45716">
                    <a:solidFill>
                      <a:schemeClr val="tx1">
                        <a:lumMod val="65000"/>
                        <a:lumOff val="35000"/>
                      </a:schemeClr>
                    </a:solidFill>
                  </a:tcPr>
                </a:tc>
                <a:tc>
                  <a:txBody>
                    <a:bodyPr/>
                    <a:lstStyle/>
                    <a:p>
                      <a:r>
                        <a:rPr lang="ru-RU" sz="1100" dirty="0" smtClean="0"/>
                        <a:t>2022 </a:t>
                      </a:r>
                      <a:r>
                        <a:rPr lang="ru-RU" sz="1100" dirty="0"/>
                        <a:t>(план)</a:t>
                      </a:r>
                      <a:endParaRPr lang="ru-RU" sz="1100" dirty="0">
                        <a:latin typeface="Times New Roman" panose="02020603050405020304" pitchFamily="18" charset="0"/>
                        <a:cs typeface="Times New Roman" panose="02020603050405020304" pitchFamily="18" charset="0"/>
                      </a:endParaRPr>
                    </a:p>
                  </a:txBody>
                  <a:tcPr marT="45716" marB="45716">
                    <a:solidFill>
                      <a:schemeClr val="tx1">
                        <a:lumMod val="65000"/>
                        <a:lumOff val="35000"/>
                      </a:schemeClr>
                    </a:solidFill>
                  </a:tcPr>
                </a:tc>
                <a:extLst>
                  <a:ext uri="{0D108BD9-81ED-4DB2-BD59-A6C34878D82A}">
                    <a16:rowId xmlns="" xmlns:a16="http://schemas.microsoft.com/office/drawing/2014/main" val="10000"/>
                  </a:ext>
                </a:extLst>
              </a:tr>
              <a:tr h="343997">
                <a:tc>
                  <a:txBody>
                    <a:bodyPr/>
                    <a:lstStyle/>
                    <a:p>
                      <a:r>
                        <a:rPr lang="ru-RU" sz="1000" dirty="0"/>
                        <a:t>НАЛОГОВЫЕ</a:t>
                      </a:r>
                      <a:r>
                        <a:rPr lang="ru-RU" sz="1000" baseline="0" dirty="0"/>
                        <a:t> И НЕНАЛОГОВЫЕ ДОХОДЫ</a:t>
                      </a:r>
                      <a:endParaRPr lang="ru-RU" sz="1000" b="1" dirty="0">
                        <a:latin typeface="Times New Roman" panose="02020603050405020304" pitchFamily="18" charset="0"/>
                        <a:cs typeface="Times New Roman" panose="02020603050405020304" pitchFamily="18" charset="0"/>
                      </a:endParaRPr>
                    </a:p>
                  </a:txBody>
                  <a:tcPr marT="45716" marB="45716">
                    <a:solidFill>
                      <a:schemeClr val="bg2">
                        <a:lumMod val="90000"/>
                      </a:schemeClr>
                    </a:solidFill>
                  </a:tcPr>
                </a:tc>
                <a:tc>
                  <a:txBody>
                    <a:bodyPr/>
                    <a:lstStyle/>
                    <a:p>
                      <a:pPr algn="ctr" fontAlgn="ctr"/>
                      <a:r>
                        <a:rPr lang="ru-RU" sz="1000" b="0" u="none" strike="noStrike" dirty="0">
                          <a:effectLst/>
                          <a:latin typeface="Times New Roman" panose="02020603050405020304" pitchFamily="18" charset="0"/>
                          <a:cs typeface="Times New Roman" panose="02020603050405020304" pitchFamily="18" charset="0"/>
                        </a:rPr>
                        <a:t>760 407,5</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ctr"/>
                      <a:r>
                        <a:rPr lang="ru-RU" sz="1000" b="0" u="none" strike="noStrike" dirty="0">
                          <a:effectLst/>
                          <a:latin typeface="Times New Roman" panose="02020603050405020304" pitchFamily="18" charset="0"/>
                          <a:cs typeface="Times New Roman" panose="02020603050405020304" pitchFamily="18" charset="0"/>
                        </a:rPr>
                        <a:t>788 178,1</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ctr"/>
                      <a:r>
                        <a:rPr lang="ru-RU" sz="1000" b="0" u="none" strike="noStrike" dirty="0" smtClean="0">
                          <a:effectLst/>
                          <a:latin typeface="Times New Roman" panose="02020603050405020304" pitchFamily="18" charset="0"/>
                          <a:cs typeface="Times New Roman" panose="02020603050405020304" pitchFamily="18" charset="0"/>
                        </a:rPr>
                        <a:t>737 545,1</a:t>
                      </a:r>
                    </a:p>
                  </a:txBody>
                  <a:tcPr marL="9525" marR="9525" marT="9524" marB="0" anchor="ctr">
                    <a:solidFill>
                      <a:schemeClr val="bg2">
                        <a:lumMod val="90000"/>
                      </a:schemeClr>
                    </a:solidFill>
                  </a:tcPr>
                </a:tc>
                <a:tc>
                  <a:txBody>
                    <a:bodyPr/>
                    <a:lstStyle/>
                    <a:p>
                      <a:pPr algn="ctr" fontAlgn="ctr"/>
                      <a:r>
                        <a:rPr lang="ru-RU" sz="1000" b="0" u="none" strike="noStrike" dirty="0" smtClean="0">
                          <a:effectLst/>
                          <a:latin typeface="Times New Roman" panose="02020603050405020304" pitchFamily="18" charset="0"/>
                          <a:cs typeface="Times New Roman" panose="02020603050405020304" pitchFamily="18" charset="0"/>
                        </a:rPr>
                        <a:t>841 935,5</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a:r>
                        <a:rPr lang="ru-RU" sz="1000" b="0" dirty="0" smtClean="0">
                          <a:latin typeface="Times New Roman" panose="02020603050405020304" pitchFamily="18" charset="0"/>
                          <a:cs typeface="Times New Roman" panose="02020603050405020304" pitchFamily="18" charset="0"/>
                        </a:rPr>
                        <a:t>782 000,0</a:t>
                      </a:r>
                      <a:endParaRPr lang="ru-RU" sz="1000" b="0" dirty="0">
                        <a:latin typeface="Times New Roman" panose="02020603050405020304" pitchFamily="18" charset="0"/>
                        <a:cs typeface="Times New Roman" panose="02020603050405020304" pitchFamily="18" charset="0"/>
                      </a:endParaRPr>
                    </a:p>
                  </a:txBody>
                  <a:tcPr marT="45716" marB="45716" anchor="ctr">
                    <a:solidFill>
                      <a:schemeClr val="bg2">
                        <a:lumMod val="90000"/>
                      </a:schemeClr>
                    </a:solidFill>
                  </a:tcPr>
                </a:tc>
                <a:tc>
                  <a:txBody>
                    <a:bodyPr/>
                    <a:lstStyle/>
                    <a:p>
                      <a:pPr algn="ctr" fontAlgn="t"/>
                      <a:r>
                        <a:rPr lang="ru-RU" sz="1000" b="0" i="0" u="none" strike="noStrike">
                          <a:solidFill>
                            <a:srgbClr val="000000"/>
                          </a:solidFill>
                          <a:effectLst/>
                          <a:latin typeface="Times New Roman" panose="02020603050405020304" pitchFamily="18" charset="0"/>
                          <a:cs typeface="Times New Roman" panose="02020603050405020304" pitchFamily="18" charset="0"/>
                        </a:rPr>
                        <a:t>839 000,0</a:t>
                      </a:r>
                    </a:p>
                  </a:txBody>
                  <a:tcPr marL="9525" marR="9525" marT="9525" marB="0" anchor="ctr">
                    <a:solidFill>
                      <a:schemeClr val="bg2">
                        <a:lumMod val="90000"/>
                      </a:schemeClr>
                    </a:solidFill>
                  </a:tcPr>
                </a:tc>
                <a:tc>
                  <a:txBody>
                    <a:bodyPr/>
                    <a:lstStyle/>
                    <a:p>
                      <a:pPr algn="ctr" fontAlgn="t"/>
                      <a:r>
                        <a:rPr lang="ru-RU" sz="1000" b="0" i="0" u="none" strike="noStrike">
                          <a:solidFill>
                            <a:srgbClr val="000000"/>
                          </a:solidFill>
                          <a:effectLst/>
                          <a:latin typeface="Times New Roman" panose="02020603050405020304" pitchFamily="18" charset="0"/>
                          <a:cs typeface="Times New Roman" panose="02020603050405020304" pitchFamily="18" charset="0"/>
                        </a:rPr>
                        <a:t>875 800,0</a:t>
                      </a:r>
                    </a:p>
                  </a:txBody>
                  <a:tcPr marL="9525" marR="9525" marT="9525" marB="0" anchor="ctr">
                    <a:solidFill>
                      <a:schemeClr val="bg2">
                        <a:lumMod val="90000"/>
                      </a:schemeClr>
                    </a:solidFill>
                  </a:tcPr>
                </a:tc>
                <a:extLst>
                  <a:ext uri="{0D108BD9-81ED-4DB2-BD59-A6C34878D82A}">
                    <a16:rowId xmlns="" xmlns:a16="http://schemas.microsoft.com/office/drawing/2014/main" val="10001"/>
                  </a:ext>
                </a:extLst>
              </a:tr>
              <a:tr h="246329">
                <a:tc>
                  <a:txBody>
                    <a:bodyPr/>
                    <a:lstStyle/>
                    <a:p>
                      <a:r>
                        <a:rPr lang="ru-RU" sz="1000" dirty="0"/>
                        <a:t>Налог на доходы физических лиц</a:t>
                      </a:r>
                      <a:endParaRPr lang="ru-RU" sz="1000" dirty="0">
                        <a:latin typeface="Times New Roman" panose="02020603050405020304" pitchFamily="18" charset="0"/>
                        <a:cs typeface="Times New Roman" panose="02020603050405020304" pitchFamily="18" charset="0"/>
                      </a:endParaRPr>
                    </a:p>
                  </a:txBody>
                  <a:tcPr marT="45716" marB="45716">
                    <a:solidFill>
                      <a:schemeClr val="bg2">
                        <a:lumMod val="90000"/>
                      </a:schemeClr>
                    </a:solidFill>
                  </a:tcPr>
                </a:tc>
                <a:tc>
                  <a:txBody>
                    <a:bodyPr/>
                    <a:lstStyle/>
                    <a:p>
                      <a:pPr algn="ctr" fontAlgn="ctr"/>
                      <a:r>
                        <a:rPr lang="ru-RU" sz="1000" b="0" u="none" strike="noStrike" dirty="0">
                          <a:effectLst/>
                          <a:latin typeface="Times New Roman" panose="02020603050405020304" pitchFamily="18" charset="0"/>
                          <a:cs typeface="Times New Roman" panose="02020603050405020304" pitchFamily="18" charset="0"/>
                        </a:rPr>
                        <a:t>369 241,1</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ctr"/>
                      <a:r>
                        <a:rPr lang="ru-RU" sz="1000" b="0" u="none" strike="noStrike" dirty="0">
                          <a:effectLst/>
                          <a:latin typeface="Times New Roman" panose="02020603050405020304" pitchFamily="18" charset="0"/>
                          <a:cs typeface="Times New Roman" panose="02020603050405020304" pitchFamily="18" charset="0"/>
                        </a:rPr>
                        <a:t>397 717,4</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ctr"/>
                      <a:r>
                        <a:rPr lang="ru-RU" sz="1000" b="0" i="0" u="none" strike="noStrike" dirty="0" smtClean="0">
                          <a:effectLst/>
                          <a:latin typeface="Times New Roman" panose="02020603050405020304" pitchFamily="18" charset="0"/>
                          <a:cs typeface="Times New Roman" panose="02020603050405020304" pitchFamily="18" charset="0"/>
                        </a:rPr>
                        <a:t>382 129,5</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ctr"/>
                      <a:r>
                        <a:rPr lang="ru-RU" sz="1000" b="0" u="none" strike="noStrike" dirty="0" smtClean="0">
                          <a:effectLst/>
                          <a:latin typeface="Times New Roman" panose="02020603050405020304" pitchFamily="18" charset="0"/>
                          <a:cs typeface="Times New Roman" panose="02020603050405020304" pitchFamily="18" charset="0"/>
                        </a:rPr>
                        <a:t>409 145,3</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t"/>
                      <a:r>
                        <a:rPr lang="ru-RU" sz="1000" b="0" i="0" u="none" strike="noStrike" dirty="0">
                          <a:solidFill>
                            <a:srgbClr val="000000"/>
                          </a:solidFill>
                          <a:effectLst/>
                          <a:latin typeface="Times New Roman" panose="02020603050405020304" pitchFamily="18" charset="0"/>
                          <a:cs typeface="Times New Roman" panose="02020603050405020304" pitchFamily="18" charset="0"/>
                        </a:rPr>
                        <a:t>436 578,0</a:t>
                      </a:r>
                    </a:p>
                  </a:txBody>
                  <a:tcPr marL="9525" marR="9525" marT="9525" marB="0" anchor="ctr">
                    <a:solidFill>
                      <a:schemeClr val="bg2">
                        <a:lumMod val="90000"/>
                      </a:schemeClr>
                    </a:solidFill>
                  </a:tcPr>
                </a:tc>
                <a:tc>
                  <a:txBody>
                    <a:bodyPr/>
                    <a:lstStyle/>
                    <a:p>
                      <a:pPr algn="ctr" fontAlgn="t"/>
                      <a:r>
                        <a:rPr lang="ru-RU" sz="1000" b="0" i="0" u="none" strike="noStrike">
                          <a:solidFill>
                            <a:srgbClr val="000000"/>
                          </a:solidFill>
                          <a:effectLst/>
                          <a:latin typeface="Times New Roman" panose="02020603050405020304" pitchFamily="18" charset="0"/>
                          <a:cs typeface="Times New Roman" panose="02020603050405020304" pitchFamily="18" charset="0"/>
                        </a:rPr>
                        <a:t>504 330,0</a:t>
                      </a:r>
                    </a:p>
                  </a:txBody>
                  <a:tcPr marL="9525" marR="9525" marT="9525" marB="0" anchor="ctr">
                    <a:solidFill>
                      <a:schemeClr val="bg2">
                        <a:lumMod val="90000"/>
                      </a:schemeClr>
                    </a:solidFill>
                  </a:tcPr>
                </a:tc>
                <a:tc>
                  <a:txBody>
                    <a:bodyPr/>
                    <a:lstStyle/>
                    <a:p>
                      <a:pPr algn="ctr" fontAlgn="t"/>
                      <a:r>
                        <a:rPr lang="ru-RU" sz="1000" b="0" i="0" u="none" strike="noStrike">
                          <a:solidFill>
                            <a:srgbClr val="000000"/>
                          </a:solidFill>
                          <a:effectLst/>
                          <a:latin typeface="Times New Roman" panose="02020603050405020304" pitchFamily="18" charset="0"/>
                          <a:cs typeface="Times New Roman" panose="02020603050405020304" pitchFamily="18" charset="0"/>
                        </a:rPr>
                        <a:t>539 683,0</a:t>
                      </a:r>
                    </a:p>
                  </a:txBody>
                  <a:tcPr marL="9525" marR="9525" marT="9525" marB="0" anchor="ctr">
                    <a:solidFill>
                      <a:schemeClr val="bg2">
                        <a:lumMod val="90000"/>
                      </a:schemeClr>
                    </a:solidFill>
                  </a:tcPr>
                </a:tc>
                <a:extLst>
                  <a:ext uri="{0D108BD9-81ED-4DB2-BD59-A6C34878D82A}">
                    <a16:rowId xmlns="" xmlns:a16="http://schemas.microsoft.com/office/drawing/2014/main" val="10002"/>
                  </a:ext>
                </a:extLst>
              </a:tr>
              <a:tr h="448960">
                <a:tc>
                  <a:txBody>
                    <a:bodyPr/>
                    <a:lstStyle/>
                    <a:p>
                      <a:pPr algn="l" fontAlgn="b"/>
                      <a:r>
                        <a:rPr lang="ru-RU" sz="1000" u="none" strike="noStrike" dirty="0">
                          <a:effectLst/>
                        </a:rPr>
                        <a:t>Акцизы по подакцизным товарам (продукции), производимым на территории Российской Федерации</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solidFill>
                      <a:schemeClr val="bg2">
                        <a:lumMod val="90000"/>
                      </a:schemeClr>
                    </a:solidFill>
                  </a:tcPr>
                </a:tc>
                <a:tc>
                  <a:txBody>
                    <a:bodyPr/>
                    <a:lstStyle/>
                    <a:p>
                      <a:pPr algn="ctr" fontAlgn="ctr"/>
                      <a:r>
                        <a:rPr lang="ru-RU" sz="1000" b="0" u="none" strike="noStrike" dirty="0">
                          <a:effectLst/>
                          <a:latin typeface="Times New Roman" panose="02020603050405020304" pitchFamily="18" charset="0"/>
                          <a:cs typeface="Times New Roman" panose="02020603050405020304" pitchFamily="18" charset="0"/>
                        </a:rPr>
                        <a:t>23 889,5</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ctr"/>
                      <a:r>
                        <a:rPr lang="ru-RU" sz="1000" b="0" u="none" strike="noStrike" dirty="0">
                          <a:effectLst/>
                          <a:latin typeface="Times New Roman" panose="02020603050405020304" pitchFamily="18" charset="0"/>
                          <a:cs typeface="Times New Roman" panose="02020603050405020304" pitchFamily="18" charset="0"/>
                        </a:rPr>
                        <a:t>26 071,3</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ctr"/>
                      <a:r>
                        <a:rPr lang="ru-RU" sz="1000" b="0" u="none" strike="noStrike" dirty="0" smtClean="0">
                          <a:effectLst/>
                          <a:latin typeface="Times New Roman" panose="02020603050405020304" pitchFamily="18" charset="0"/>
                          <a:cs typeface="Times New Roman" panose="02020603050405020304" pitchFamily="18" charset="0"/>
                        </a:rPr>
                        <a:t>27 220,0</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ctr"/>
                      <a:r>
                        <a:rPr lang="ru-RU" sz="1000" b="0" u="none" strike="noStrike" dirty="0" smtClean="0">
                          <a:effectLst/>
                          <a:latin typeface="Times New Roman" panose="02020603050405020304" pitchFamily="18" charset="0"/>
                          <a:cs typeface="Times New Roman" panose="02020603050405020304" pitchFamily="18" charset="0"/>
                        </a:rPr>
                        <a:t>30 033,0</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t"/>
                      <a:r>
                        <a:rPr lang="ru-RU" sz="1000" b="0" i="0" u="none" strike="noStrike">
                          <a:solidFill>
                            <a:srgbClr val="000000"/>
                          </a:solidFill>
                          <a:effectLst/>
                          <a:latin typeface="Times New Roman" panose="02020603050405020304" pitchFamily="18" charset="0"/>
                          <a:cs typeface="Times New Roman" panose="02020603050405020304" pitchFamily="18" charset="0"/>
                        </a:rPr>
                        <a:t>26 872,0</a:t>
                      </a:r>
                    </a:p>
                  </a:txBody>
                  <a:tcPr marL="9525" marR="9525" marT="9525" marB="0" anchor="ctr">
                    <a:solidFill>
                      <a:schemeClr val="bg2">
                        <a:lumMod val="90000"/>
                      </a:schemeClr>
                    </a:solidFill>
                  </a:tcPr>
                </a:tc>
                <a:tc>
                  <a:txBody>
                    <a:bodyPr/>
                    <a:lstStyle/>
                    <a:p>
                      <a:pPr algn="ctr" fontAlgn="t"/>
                      <a:r>
                        <a:rPr lang="ru-RU" sz="1000" b="0" i="0" u="none" strike="noStrike" dirty="0">
                          <a:solidFill>
                            <a:srgbClr val="000000"/>
                          </a:solidFill>
                          <a:effectLst/>
                          <a:latin typeface="Times New Roman" panose="02020603050405020304" pitchFamily="18" charset="0"/>
                          <a:cs typeface="Times New Roman" panose="02020603050405020304" pitchFamily="18" charset="0"/>
                        </a:rPr>
                        <a:t>28 911,0</a:t>
                      </a:r>
                    </a:p>
                  </a:txBody>
                  <a:tcPr marL="9525" marR="9525" marT="9525" marB="0" anchor="ctr">
                    <a:solidFill>
                      <a:schemeClr val="bg2">
                        <a:lumMod val="90000"/>
                      </a:schemeClr>
                    </a:solidFill>
                  </a:tcPr>
                </a:tc>
                <a:tc>
                  <a:txBody>
                    <a:bodyPr/>
                    <a:lstStyle/>
                    <a:p>
                      <a:pPr algn="ctr" fontAlgn="t"/>
                      <a:r>
                        <a:rPr lang="ru-RU" sz="1000" b="0" i="0" u="none" strike="noStrike">
                          <a:solidFill>
                            <a:srgbClr val="000000"/>
                          </a:solidFill>
                          <a:effectLst/>
                          <a:latin typeface="Times New Roman" panose="02020603050405020304" pitchFamily="18" charset="0"/>
                          <a:cs typeface="Times New Roman" panose="02020603050405020304" pitchFamily="18" charset="0"/>
                        </a:rPr>
                        <a:t>29 508,0</a:t>
                      </a:r>
                    </a:p>
                  </a:txBody>
                  <a:tcPr marL="9525" marR="9525" marT="9525" marB="0" anchor="ctr">
                    <a:solidFill>
                      <a:schemeClr val="bg2">
                        <a:lumMod val="90000"/>
                      </a:schemeClr>
                    </a:solidFill>
                  </a:tcPr>
                </a:tc>
                <a:extLst>
                  <a:ext uri="{0D108BD9-81ED-4DB2-BD59-A6C34878D82A}">
                    <a16:rowId xmlns="" xmlns:a16="http://schemas.microsoft.com/office/drawing/2014/main" val="10003"/>
                  </a:ext>
                </a:extLst>
              </a:tr>
              <a:tr h="246329">
                <a:tc>
                  <a:txBody>
                    <a:bodyPr/>
                    <a:lstStyle/>
                    <a:p>
                      <a:pPr algn="l" fontAlgn="b"/>
                      <a:r>
                        <a:rPr lang="ru-RU" sz="1000" u="none" strike="noStrike" dirty="0">
                          <a:effectLst/>
                        </a:rPr>
                        <a:t>Налоги на совокупный доход</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solidFill>
                      <a:schemeClr val="bg2">
                        <a:lumMod val="90000"/>
                      </a:schemeClr>
                    </a:solidFill>
                  </a:tcPr>
                </a:tc>
                <a:tc>
                  <a:txBody>
                    <a:bodyPr/>
                    <a:lstStyle/>
                    <a:p>
                      <a:pPr algn="ctr" fontAlgn="ctr"/>
                      <a:r>
                        <a:rPr lang="ru-RU" sz="1000" b="0" u="none" strike="noStrike" dirty="0">
                          <a:effectLst/>
                          <a:latin typeface="Times New Roman" panose="02020603050405020304" pitchFamily="18" charset="0"/>
                          <a:cs typeface="Times New Roman" panose="02020603050405020304" pitchFamily="18" charset="0"/>
                        </a:rPr>
                        <a:t>126 458,4</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ctr"/>
                      <a:r>
                        <a:rPr lang="ru-RU" sz="1000" b="0" u="none" strike="noStrike" dirty="0">
                          <a:effectLst/>
                          <a:latin typeface="Times New Roman" panose="02020603050405020304" pitchFamily="18" charset="0"/>
                          <a:cs typeface="Times New Roman" panose="02020603050405020304" pitchFamily="18" charset="0"/>
                        </a:rPr>
                        <a:t>120 778,1</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ctr"/>
                      <a:r>
                        <a:rPr lang="ru-RU" sz="1000" b="0" u="none" strike="noStrike" dirty="0" smtClean="0">
                          <a:effectLst/>
                          <a:latin typeface="Times New Roman" panose="02020603050405020304" pitchFamily="18" charset="0"/>
                          <a:cs typeface="Times New Roman" panose="02020603050405020304" pitchFamily="18" charset="0"/>
                        </a:rPr>
                        <a:t>125 028,4</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ctr"/>
                      <a:r>
                        <a:rPr lang="ru-RU" sz="1000" b="0" u="none" strike="noStrike" dirty="0" smtClean="0">
                          <a:effectLst/>
                          <a:latin typeface="Times New Roman" panose="02020603050405020304" pitchFamily="18" charset="0"/>
                          <a:cs typeface="Times New Roman" panose="02020603050405020304" pitchFamily="18" charset="0"/>
                        </a:rPr>
                        <a:t>144 903,6</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t"/>
                      <a:r>
                        <a:rPr lang="ru-RU" sz="1000" b="0" i="0" u="none" strike="noStrike">
                          <a:solidFill>
                            <a:srgbClr val="000000"/>
                          </a:solidFill>
                          <a:effectLst/>
                          <a:latin typeface="Times New Roman" panose="02020603050405020304" pitchFamily="18" charset="0"/>
                          <a:cs typeface="Times New Roman" panose="02020603050405020304" pitchFamily="18" charset="0"/>
                        </a:rPr>
                        <a:t>130 191,0</a:t>
                      </a:r>
                    </a:p>
                  </a:txBody>
                  <a:tcPr marL="9525" marR="9525" marT="9525" marB="0" anchor="ctr">
                    <a:solidFill>
                      <a:schemeClr val="bg2">
                        <a:lumMod val="90000"/>
                      </a:schemeClr>
                    </a:solidFill>
                  </a:tcPr>
                </a:tc>
                <a:tc>
                  <a:txBody>
                    <a:bodyPr/>
                    <a:lstStyle/>
                    <a:p>
                      <a:pPr algn="ctr" fontAlgn="t"/>
                      <a:r>
                        <a:rPr lang="ru-RU" sz="1000" b="0" i="0" u="none" strike="noStrike" dirty="0">
                          <a:solidFill>
                            <a:srgbClr val="000000"/>
                          </a:solidFill>
                          <a:effectLst/>
                          <a:latin typeface="Times New Roman" panose="02020603050405020304" pitchFamily="18" charset="0"/>
                          <a:cs typeface="Times New Roman" panose="02020603050405020304" pitchFamily="18" charset="0"/>
                        </a:rPr>
                        <a:t>121 723,0</a:t>
                      </a:r>
                    </a:p>
                  </a:txBody>
                  <a:tcPr marL="9525" marR="9525" marT="9525" marB="0" anchor="ctr">
                    <a:solidFill>
                      <a:schemeClr val="bg2">
                        <a:lumMod val="90000"/>
                      </a:schemeClr>
                    </a:solidFill>
                  </a:tcPr>
                </a:tc>
                <a:tc>
                  <a:txBody>
                    <a:bodyPr/>
                    <a:lstStyle/>
                    <a:p>
                      <a:pPr algn="ctr" fontAlgn="t"/>
                      <a:r>
                        <a:rPr lang="ru-RU" sz="1000" b="0" i="0" u="none" strike="noStrike">
                          <a:solidFill>
                            <a:srgbClr val="000000"/>
                          </a:solidFill>
                          <a:effectLst/>
                          <a:latin typeface="Times New Roman" panose="02020603050405020304" pitchFamily="18" charset="0"/>
                          <a:cs typeface="Times New Roman" panose="02020603050405020304" pitchFamily="18" charset="0"/>
                        </a:rPr>
                        <a:t>120 913,0</a:t>
                      </a:r>
                    </a:p>
                  </a:txBody>
                  <a:tcPr marL="9525" marR="9525" marT="9525" marB="0" anchor="ctr">
                    <a:solidFill>
                      <a:schemeClr val="bg2">
                        <a:lumMod val="90000"/>
                      </a:schemeClr>
                    </a:solidFill>
                  </a:tcPr>
                </a:tc>
                <a:extLst>
                  <a:ext uri="{0D108BD9-81ED-4DB2-BD59-A6C34878D82A}">
                    <a16:rowId xmlns="" xmlns:a16="http://schemas.microsoft.com/office/drawing/2014/main" val="10004"/>
                  </a:ext>
                </a:extLst>
              </a:tr>
              <a:tr h="246329">
                <a:tc>
                  <a:txBody>
                    <a:bodyPr/>
                    <a:lstStyle/>
                    <a:p>
                      <a:pPr algn="l" fontAlgn="b"/>
                      <a:r>
                        <a:rPr lang="ru-RU" sz="1000" u="none" strike="noStrike" dirty="0">
                          <a:effectLst/>
                        </a:rPr>
                        <a:t>Налоги на имущество</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solidFill>
                      <a:schemeClr val="bg2">
                        <a:lumMod val="90000"/>
                      </a:schemeClr>
                    </a:solidFill>
                  </a:tcPr>
                </a:tc>
                <a:tc>
                  <a:txBody>
                    <a:bodyPr/>
                    <a:lstStyle/>
                    <a:p>
                      <a:pPr algn="ctr" fontAlgn="ctr"/>
                      <a:r>
                        <a:rPr lang="ru-RU" sz="1000" b="0" u="none" strike="noStrike" dirty="0">
                          <a:effectLst/>
                          <a:latin typeface="Times New Roman" panose="02020603050405020304" pitchFamily="18" charset="0"/>
                          <a:cs typeface="Times New Roman" panose="02020603050405020304" pitchFamily="18" charset="0"/>
                        </a:rPr>
                        <a:t>78 828,3</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ctr"/>
                      <a:r>
                        <a:rPr lang="ru-RU" sz="1000" b="0" u="none" strike="noStrike" dirty="0">
                          <a:effectLst/>
                          <a:latin typeface="Times New Roman" panose="02020603050405020304" pitchFamily="18" charset="0"/>
                          <a:cs typeface="Times New Roman" panose="02020603050405020304" pitchFamily="18" charset="0"/>
                        </a:rPr>
                        <a:t>96 624,4</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ctr"/>
                      <a:r>
                        <a:rPr lang="ru-RU" sz="1000" b="0" u="none" strike="noStrike" dirty="0" smtClean="0">
                          <a:effectLst/>
                          <a:latin typeface="Times New Roman" panose="02020603050405020304" pitchFamily="18" charset="0"/>
                          <a:cs typeface="Times New Roman" panose="02020603050405020304" pitchFamily="18" charset="0"/>
                        </a:rPr>
                        <a:t>89 219,6</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ctr"/>
                      <a:r>
                        <a:rPr lang="ru-RU" sz="1000" b="0" u="none" strike="noStrike" dirty="0" smtClean="0">
                          <a:effectLst/>
                          <a:latin typeface="Times New Roman" panose="02020603050405020304" pitchFamily="18" charset="0"/>
                          <a:cs typeface="Times New Roman" panose="02020603050405020304" pitchFamily="18" charset="0"/>
                        </a:rPr>
                        <a:t>95 205,2</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t"/>
                      <a:r>
                        <a:rPr lang="ru-RU" sz="1000" b="0" i="0" u="none" strike="noStrike">
                          <a:solidFill>
                            <a:srgbClr val="000000"/>
                          </a:solidFill>
                          <a:effectLst/>
                          <a:latin typeface="Times New Roman" panose="02020603050405020304" pitchFamily="18" charset="0"/>
                          <a:cs typeface="Times New Roman" panose="02020603050405020304" pitchFamily="18" charset="0"/>
                        </a:rPr>
                        <a:t>79 646,0</a:t>
                      </a:r>
                    </a:p>
                  </a:txBody>
                  <a:tcPr marL="9525" marR="9525" marT="9525" marB="0" anchor="ctr">
                    <a:solidFill>
                      <a:schemeClr val="bg2">
                        <a:lumMod val="90000"/>
                      </a:schemeClr>
                    </a:solidFill>
                  </a:tcPr>
                </a:tc>
                <a:tc>
                  <a:txBody>
                    <a:bodyPr/>
                    <a:lstStyle/>
                    <a:p>
                      <a:pPr algn="ctr" fontAlgn="t"/>
                      <a:r>
                        <a:rPr lang="ru-RU" sz="1000" b="0" i="0" u="none" strike="noStrike" dirty="0">
                          <a:solidFill>
                            <a:srgbClr val="000000"/>
                          </a:solidFill>
                          <a:effectLst/>
                          <a:latin typeface="Times New Roman" panose="02020603050405020304" pitchFamily="18" charset="0"/>
                          <a:cs typeface="Times New Roman" panose="02020603050405020304" pitchFamily="18" charset="0"/>
                        </a:rPr>
                        <a:t>75 170,0</a:t>
                      </a:r>
                    </a:p>
                  </a:txBody>
                  <a:tcPr marL="9525" marR="9525" marT="9525" marB="0" anchor="ctr">
                    <a:solidFill>
                      <a:schemeClr val="bg2">
                        <a:lumMod val="90000"/>
                      </a:schemeClr>
                    </a:solidFill>
                  </a:tcPr>
                </a:tc>
                <a:tc>
                  <a:txBody>
                    <a:bodyPr/>
                    <a:lstStyle/>
                    <a:p>
                      <a:pPr algn="ctr" fontAlgn="t"/>
                      <a:r>
                        <a:rPr lang="ru-RU" sz="1000" b="0" i="0" u="none" strike="noStrike">
                          <a:solidFill>
                            <a:srgbClr val="000000"/>
                          </a:solidFill>
                          <a:effectLst/>
                          <a:latin typeface="Times New Roman" panose="02020603050405020304" pitchFamily="18" charset="0"/>
                          <a:cs typeface="Times New Roman" panose="02020603050405020304" pitchFamily="18" charset="0"/>
                        </a:rPr>
                        <a:t>76 676,0</a:t>
                      </a:r>
                    </a:p>
                  </a:txBody>
                  <a:tcPr marL="9525" marR="9525" marT="9525" marB="0" anchor="ctr">
                    <a:solidFill>
                      <a:schemeClr val="bg2">
                        <a:lumMod val="90000"/>
                      </a:schemeClr>
                    </a:solidFill>
                  </a:tcPr>
                </a:tc>
                <a:extLst>
                  <a:ext uri="{0D108BD9-81ED-4DB2-BD59-A6C34878D82A}">
                    <a16:rowId xmlns="" xmlns:a16="http://schemas.microsoft.com/office/drawing/2014/main" val="10005"/>
                  </a:ext>
                </a:extLst>
              </a:tr>
              <a:tr h="302361">
                <a:tc>
                  <a:txBody>
                    <a:bodyPr/>
                    <a:lstStyle/>
                    <a:p>
                      <a:pPr algn="l" fontAlgn="b"/>
                      <a:r>
                        <a:rPr lang="ru-RU" sz="1000" u="none" strike="noStrike" dirty="0">
                          <a:effectLst/>
                        </a:rPr>
                        <a:t>Налоги, сборы и регулярные платежи за пользование природными ресурсами</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solidFill>
                      <a:schemeClr val="bg2">
                        <a:lumMod val="90000"/>
                      </a:schemeClr>
                    </a:solidFill>
                  </a:tcPr>
                </a:tc>
                <a:tc>
                  <a:txBody>
                    <a:bodyPr/>
                    <a:lstStyle/>
                    <a:p>
                      <a:pPr algn="ctr" fontAlgn="ctr"/>
                      <a:r>
                        <a:rPr lang="ru-RU" sz="1000" b="0" u="none" strike="noStrike" dirty="0">
                          <a:effectLst/>
                          <a:latin typeface="Times New Roman" panose="02020603050405020304" pitchFamily="18" charset="0"/>
                          <a:cs typeface="Times New Roman" panose="02020603050405020304" pitchFamily="18" charset="0"/>
                        </a:rPr>
                        <a:t>1 374,3</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ctr"/>
                      <a:r>
                        <a:rPr lang="ru-RU" sz="1000" b="0" u="none" strike="noStrike" dirty="0">
                          <a:effectLst/>
                          <a:latin typeface="Times New Roman" panose="02020603050405020304" pitchFamily="18" charset="0"/>
                          <a:cs typeface="Times New Roman" panose="02020603050405020304" pitchFamily="18" charset="0"/>
                        </a:rPr>
                        <a:t>1 131,2</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ctr"/>
                      <a:r>
                        <a:rPr lang="ru-RU" sz="1000" b="0" u="none" strike="noStrike" dirty="0" smtClean="0">
                          <a:effectLst/>
                          <a:latin typeface="Times New Roman" panose="02020603050405020304" pitchFamily="18" charset="0"/>
                          <a:cs typeface="Times New Roman" panose="02020603050405020304" pitchFamily="18" charset="0"/>
                        </a:rPr>
                        <a:t>1 300,0</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ctr"/>
                      <a:r>
                        <a:rPr lang="ru-RU" sz="1000" b="0" u="none" strike="noStrike" dirty="0" smtClean="0">
                          <a:effectLst/>
                          <a:latin typeface="Times New Roman" panose="02020603050405020304" pitchFamily="18" charset="0"/>
                          <a:cs typeface="Times New Roman" panose="02020603050405020304" pitchFamily="18" charset="0"/>
                        </a:rPr>
                        <a:t>1 801,2</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t"/>
                      <a:r>
                        <a:rPr lang="ru-RU" sz="1000" b="0" i="0" u="none" strike="noStrike">
                          <a:solidFill>
                            <a:srgbClr val="000000"/>
                          </a:solidFill>
                          <a:effectLst/>
                          <a:latin typeface="Times New Roman" panose="02020603050405020304" pitchFamily="18" charset="0"/>
                          <a:cs typeface="Times New Roman" panose="02020603050405020304" pitchFamily="18" charset="0"/>
                        </a:rPr>
                        <a:t>1 176,0</a:t>
                      </a:r>
                    </a:p>
                  </a:txBody>
                  <a:tcPr marL="9525" marR="9525" marT="9525" marB="0" anchor="ctr">
                    <a:solidFill>
                      <a:schemeClr val="bg2">
                        <a:lumMod val="90000"/>
                      </a:schemeClr>
                    </a:solidFill>
                  </a:tcPr>
                </a:tc>
                <a:tc>
                  <a:txBody>
                    <a:bodyPr/>
                    <a:lstStyle/>
                    <a:p>
                      <a:pPr algn="ctr" fontAlgn="t"/>
                      <a:r>
                        <a:rPr lang="ru-RU" sz="1000" b="0" i="0" u="none" strike="noStrike" dirty="0">
                          <a:solidFill>
                            <a:srgbClr val="000000"/>
                          </a:solidFill>
                          <a:effectLst/>
                          <a:latin typeface="Times New Roman" panose="02020603050405020304" pitchFamily="18" charset="0"/>
                          <a:cs typeface="Times New Roman" panose="02020603050405020304" pitchFamily="18" charset="0"/>
                        </a:rPr>
                        <a:t>1 200,0</a:t>
                      </a:r>
                    </a:p>
                  </a:txBody>
                  <a:tcPr marL="9525" marR="9525" marT="9525" marB="0" anchor="ctr">
                    <a:solidFill>
                      <a:schemeClr val="bg2">
                        <a:lumMod val="90000"/>
                      </a:schemeClr>
                    </a:solidFill>
                  </a:tcPr>
                </a:tc>
                <a:tc>
                  <a:txBody>
                    <a:bodyPr/>
                    <a:lstStyle/>
                    <a:p>
                      <a:pPr algn="ctr" fontAlgn="t"/>
                      <a:r>
                        <a:rPr lang="ru-RU" sz="1000" b="0" i="0" u="none" strike="noStrike">
                          <a:solidFill>
                            <a:srgbClr val="000000"/>
                          </a:solidFill>
                          <a:effectLst/>
                          <a:latin typeface="Times New Roman" panose="02020603050405020304" pitchFamily="18" charset="0"/>
                          <a:cs typeface="Times New Roman" panose="02020603050405020304" pitchFamily="18" charset="0"/>
                        </a:rPr>
                        <a:t>1 224,0</a:t>
                      </a:r>
                    </a:p>
                  </a:txBody>
                  <a:tcPr marL="9525" marR="9525" marT="9525" marB="0" anchor="ctr">
                    <a:solidFill>
                      <a:schemeClr val="bg2">
                        <a:lumMod val="90000"/>
                      </a:schemeClr>
                    </a:solidFill>
                  </a:tcPr>
                </a:tc>
                <a:extLst>
                  <a:ext uri="{0D108BD9-81ED-4DB2-BD59-A6C34878D82A}">
                    <a16:rowId xmlns="" xmlns:a16="http://schemas.microsoft.com/office/drawing/2014/main" val="10006"/>
                  </a:ext>
                </a:extLst>
              </a:tr>
              <a:tr h="246329">
                <a:tc>
                  <a:txBody>
                    <a:bodyPr/>
                    <a:lstStyle/>
                    <a:p>
                      <a:pPr algn="l" fontAlgn="b"/>
                      <a:r>
                        <a:rPr lang="ru-RU" sz="1000" u="none" strike="noStrike" dirty="0">
                          <a:effectLst/>
                        </a:rPr>
                        <a:t>Государственная пошлина</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solidFill>
                      <a:schemeClr val="bg2">
                        <a:lumMod val="90000"/>
                      </a:schemeClr>
                    </a:solidFill>
                  </a:tcPr>
                </a:tc>
                <a:tc>
                  <a:txBody>
                    <a:bodyPr/>
                    <a:lstStyle/>
                    <a:p>
                      <a:pPr algn="ctr" fontAlgn="ctr"/>
                      <a:r>
                        <a:rPr lang="ru-RU" sz="1000" b="0" u="none" strike="noStrike" dirty="0">
                          <a:effectLst/>
                          <a:latin typeface="Times New Roman" panose="02020603050405020304" pitchFamily="18" charset="0"/>
                          <a:cs typeface="Times New Roman" panose="02020603050405020304" pitchFamily="18" charset="0"/>
                        </a:rPr>
                        <a:t>9 727,4</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ctr"/>
                      <a:r>
                        <a:rPr lang="ru-RU" sz="1000" b="0" u="none" strike="noStrike" dirty="0">
                          <a:effectLst/>
                          <a:latin typeface="Times New Roman" panose="02020603050405020304" pitchFamily="18" charset="0"/>
                          <a:cs typeface="Times New Roman" panose="02020603050405020304" pitchFamily="18" charset="0"/>
                        </a:rPr>
                        <a:t>10 738,4</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ctr"/>
                      <a:r>
                        <a:rPr lang="ru-RU" sz="1000" b="0" u="none" strike="noStrike" dirty="0" smtClean="0">
                          <a:effectLst/>
                          <a:latin typeface="Times New Roman" panose="02020603050405020304" pitchFamily="18" charset="0"/>
                          <a:cs typeface="Times New Roman" panose="02020603050405020304" pitchFamily="18" charset="0"/>
                        </a:rPr>
                        <a:t>9 854,9</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ctr"/>
                      <a:r>
                        <a:rPr lang="ru-RU" sz="1000" b="0" u="none" strike="noStrike" dirty="0" smtClean="0">
                          <a:effectLst/>
                          <a:latin typeface="Times New Roman" panose="02020603050405020304" pitchFamily="18" charset="0"/>
                          <a:cs typeface="Times New Roman" panose="02020603050405020304" pitchFamily="18" charset="0"/>
                        </a:rPr>
                        <a:t>10 270,6</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t"/>
                      <a:r>
                        <a:rPr lang="ru-RU" sz="1000" b="0" i="0" u="none" strike="noStrike">
                          <a:solidFill>
                            <a:srgbClr val="000000"/>
                          </a:solidFill>
                          <a:effectLst/>
                          <a:latin typeface="Times New Roman" panose="02020603050405020304" pitchFamily="18" charset="0"/>
                          <a:cs typeface="Times New Roman" panose="02020603050405020304" pitchFamily="18" charset="0"/>
                        </a:rPr>
                        <a:t>10 947,0</a:t>
                      </a:r>
                    </a:p>
                  </a:txBody>
                  <a:tcPr marL="9525" marR="9525" marT="9525" marB="0" anchor="ctr">
                    <a:solidFill>
                      <a:schemeClr val="bg2">
                        <a:lumMod val="90000"/>
                      </a:schemeClr>
                    </a:solidFill>
                  </a:tcPr>
                </a:tc>
                <a:tc>
                  <a:txBody>
                    <a:bodyPr/>
                    <a:lstStyle/>
                    <a:p>
                      <a:pPr algn="ctr" fontAlgn="t"/>
                      <a:r>
                        <a:rPr lang="ru-RU" sz="1000" b="0" i="0" u="none" strike="noStrike" dirty="0">
                          <a:solidFill>
                            <a:srgbClr val="000000"/>
                          </a:solidFill>
                          <a:effectLst/>
                          <a:latin typeface="Times New Roman" panose="02020603050405020304" pitchFamily="18" charset="0"/>
                          <a:cs typeface="Times New Roman" panose="02020603050405020304" pitchFamily="18" charset="0"/>
                        </a:rPr>
                        <a:t>11 056,0</a:t>
                      </a:r>
                    </a:p>
                  </a:txBody>
                  <a:tcPr marL="9525" marR="9525" marT="9525" marB="0" anchor="ctr">
                    <a:solidFill>
                      <a:schemeClr val="bg2">
                        <a:lumMod val="90000"/>
                      </a:schemeClr>
                    </a:solidFill>
                  </a:tcPr>
                </a:tc>
                <a:tc>
                  <a:txBody>
                    <a:bodyPr/>
                    <a:lstStyle/>
                    <a:p>
                      <a:pPr algn="ctr" fontAlgn="t"/>
                      <a:r>
                        <a:rPr lang="ru-RU" sz="1000" b="0" i="0" u="none" strike="noStrike">
                          <a:solidFill>
                            <a:srgbClr val="000000"/>
                          </a:solidFill>
                          <a:effectLst/>
                          <a:latin typeface="Times New Roman" panose="02020603050405020304" pitchFamily="18" charset="0"/>
                          <a:cs typeface="Times New Roman" panose="02020603050405020304" pitchFamily="18" charset="0"/>
                        </a:rPr>
                        <a:t>11 166,0</a:t>
                      </a:r>
                    </a:p>
                  </a:txBody>
                  <a:tcPr marL="9525" marR="9525" marT="9525" marB="0" anchor="ctr">
                    <a:solidFill>
                      <a:schemeClr val="bg2">
                        <a:lumMod val="90000"/>
                      </a:schemeClr>
                    </a:solidFill>
                  </a:tcPr>
                </a:tc>
                <a:extLst>
                  <a:ext uri="{0D108BD9-81ED-4DB2-BD59-A6C34878D82A}">
                    <a16:rowId xmlns="" xmlns:a16="http://schemas.microsoft.com/office/drawing/2014/main" val="10007"/>
                  </a:ext>
                </a:extLst>
              </a:tr>
              <a:tr h="0">
                <a:tc>
                  <a:txBody>
                    <a:bodyPr/>
                    <a:lstStyle/>
                    <a:p>
                      <a:pPr algn="l" fontAlgn="b"/>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Задолженность и перерасчеты</a:t>
                      </a:r>
                      <a:r>
                        <a:rPr lang="ru-RU" sz="1000" b="0" i="0" u="none" strike="noStrike" baseline="0" dirty="0" smtClean="0">
                          <a:solidFill>
                            <a:srgbClr val="000000"/>
                          </a:solidFill>
                          <a:effectLst/>
                          <a:latin typeface="Times New Roman" panose="02020603050405020304" pitchFamily="18" charset="0"/>
                          <a:cs typeface="Times New Roman" panose="02020603050405020304" pitchFamily="18" charset="0"/>
                        </a:rPr>
                        <a:t> по отмененным налогам, сборам и иным обязательным платежам</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solidFill>
                      <a:schemeClr val="bg2">
                        <a:lumMod val="90000"/>
                      </a:schemeClr>
                    </a:solidFill>
                  </a:tcPr>
                </a:tc>
                <a:tc>
                  <a:txBody>
                    <a:bodyPr/>
                    <a:lstStyle/>
                    <a:p>
                      <a:pPr algn="ctr" fontAlgn="ct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ct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ctr"/>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ctr"/>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1,2</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t"/>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2">
                        <a:lumMod val="90000"/>
                      </a:schemeClr>
                    </a:solidFill>
                  </a:tcPr>
                </a:tc>
                <a:tc>
                  <a:txBody>
                    <a:bodyPr/>
                    <a:lstStyle/>
                    <a:p>
                      <a:pPr algn="ctr" fontAlgn="t"/>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2">
                        <a:lumMod val="90000"/>
                      </a:schemeClr>
                    </a:solidFill>
                  </a:tcPr>
                </a:tc>
                <a:tc>
                  <a:txBody>
                    <a:bodyPr/>
                    <a:lstStyle/>
                    <a:p>
                      <a:pPr algn="ctr" fontAlgn="t"/>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2">
                        <a:lumMod val="90000"/>
                      </a:schemeClr>
                    </a:solidFill>
                  </a:tcPr>
                </a:tc>
                <a:extLst>
                  <a:ext uri="{0D108BD9-81ED-4DB2-BD59-A6C34878D82A}">
                    <a16:rowId xmlns="" xmlns:a16="http://schemas.microsoft.com/office/drawing/2014/main" val="10008"/>
                  </a:ext>
                </a:extLst>
              </a:tr>
              <a:tr h="302361">
                <a:tc>
                  <a:txBody>
                    <a:bodyPr/>
                    <a:lstStyle/>
                    <a:p>
                      <a:pPr algn="l" fontAlgn="b"/>
                      <a:r>
                        <a:rPr lang="ru-RU" sz="1000" u="none" strike="noStrike" dirty="0">
                          <a:effectLst/>
                        </a:rPr>
                        <a:t>Доходы от использования имущества, находящегося в муниципальной собственности</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solidFill>
                      <a:schemeClr val="bg2">
                        <a:lumMod val="90000"/>
                      </a:schemeClr>
                    </a:solidFill>
                  </a:tcPr>
                </a:tc>
                <a:tc>
                  <a:txBody>
                    <a:bodyPr/>
                    <a:lstStyle/>
                    <a:p>
                      <a:pPr algn="ctr" fontAlgn="ctr"/>
                      <a:r>
                        <a:rPr lang="ru-RU" sz="1000" b="0" u="none" strike="noStrike" dirty="0">
                          <a:effectLst/>
                          <a:latin typeface="Times New Roman" panose="02020603050405020304" pitchFamily="18" charset="0"/>
                          <a:cs typeface="Times New Roman" panose="02020603050405020304" pitchFamily="18" charset="0"/>
                        </a:rPr>
                        <a:t>98 145,0</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ctr"/>
                      <a:r>
                        <a:rPr lang="ru-RU" sz="1000" b="0" u="none" strike="noStrike" dirty="0">
                          <a:effectLst/>
                          <a:latin typeface="Times New Roman" panose="02020603050405020304" pitchFamily="18" charset="0"/>
                          <a:cs typeface="Times New Roman" panose="02020603050405020304" pitchFamily="18" charset="0"/>
                        </a:rPr>
                        <a:t>97 382,8</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ctr"/>
                      <a:r>
                        <a:rPr lang="ru-RU" sz="1000" b="0" u="none" strike="noStrike" dirty="0" smtClean="0">
                          <a:effectLst/>
                          <a:latin typeface="Times New Roman" panose="02020603050405020304" pitchFamily="18" charset="0"/>
                          <a:cs typeface="Times New Roman" panose="02020603050405020304" pitchFamily="18" charset="0"/>
                        </a:rPr>
                        <a:t>81 840,6</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ctr"/>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101 366,7</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t"/>
                      <a:r>
                        <a:rPr lang="ru-RU" sz="1000" b="0" i="0" u="none" strike="noStrike" dirty="0">
                          <a:solidFill>
                            <a:srgbClr val="000000"/>
                          </a:solidFill>
                          <a:effectLst/>
                          <a:latin typeface="Times New Roman" panose="02020603050405020304" pitchFamily="18" charset="0"/>
                          <a:cs typeface="Times New Roman" panose="02020603050405020304" pitchFamily="18" charset="0"/>
                        </a:rPr>
                        <a:t>84 123,0</a:t>
                      </a:r>
                    </a:p>
                  </a:txBody>
                  <a:tcPr marL="9525" marR="9525" marT="9525" marB="0" anchor="ctr">
                    <a:solidFill>
                      <a:schemeClr val="bg2">
                        <a:lumMod val="90000"/>
                      </a:schemeClr>
                    </a:solidFill>
                  </a:tcPr>
                </a:tc>
                <a:tc>
                  <a:txBody>
                    <a:bodyPr/>
                    <a:lstStyle/>
                    <a:p>
                      <a:pPr algn="ctr" fontAlgn="t"/>
                      <a:r>
                        <a:rPr lang="ru-RU" sz="1000" b="0" i="0" u="none" strike="noStrike" dirty="0">
                          <a:solidFill>
                            <a:srgbClr val="000000"/>
                          </a:solidFill>
                          <a:effectLst/>
                          <a:latin typeface="Times New Roman" panose="02020603050405020304" pitchFamily="18" charset="0"/>
                          <a:cs typeface="Times New Roman" panose="02020603050405020304" pitchFamily="18" charset="0"/>
                        </a:rPr>
                        <a:t>84 143,0</a:t>
                      </a:r>
                    </a:p>
                  </a:txBody>
                  <a:tcPr marL="9525" marR="9525" marT="9525" marB="0" anchor="ctr">
                    <a:solidFill>
                      <a:schemeClr val="bg2">
                        <a:lumMod val="90000"/>
                      </a:schemeClr>
                    </a:solidFill>
                  </a:tcPr>
                </a:tc>
                <a:tc>
                  <a:txBody>
                    <a:bodyPr/>
                    <a:lstStyle/>
                    <a:p>
                      <a:pPr algn="ctr" fontAlgn="t"/>
                      <a:r>
                        <a:rPr lang="ru-RU" sz="1000" b="0" i="0" u="none" strike="noStrike" dirty="0">
                          <a:solidFill>
                            <a:srgbClr val="000000"/>
                          </a:solidFill>
                          <a:effectLst/>
                          <a:latin typeface="Times New Roman" panose="02020603050405020304" pitchFamily="18" charset="0"/>
                          <a:cs typeface="Times New Roman" panose="02020603050405020304" pitchFamily="18" charset="0"/>
                        </a:rPr>
                        <a:t>84 163,0</a:t>
                      </a:r>
                    </a:p>
                  </a:txBody>
                  <a:tcPr marL="9525" marR="9525" marT="9525" marB="0" anchor="ctr">
                    <a:solidFill>
                      <a:schemeClr val="bg2">
                        <a:lumMod val="90000"/>
                      </a:schemeClr>
                    </a:solidFill>
                  </a:tcPr>
                </a:tc>
                <a:extLst>
                  <a:ext uri="{0D108BD9-81ED-4DB2-BD59-A6C34878D82A}">
                    <a16:rowId xmlns="" xmlns:a16="http://schemas.microsoft.com/office/drawing/2014/main" val="10009"/>
                  </a:ext>
                </a:extLst>
              </a:tr>
              <a:tr h="302361">
                <a:tc>
                  <a:txBody>
                    <a:bodyPr/>
                    <a:lstStyle/>
                    <a:p>
                      <a:pPr algn="l" fontAlgn="b"/>
                      <a:r>
                        <a:rPr lang="ru-RU" sz="1000" u="none" strike="noStrike" dirty="0">
                          <a:effectLst/>
                        </a:rPr>
                        <a:t>Плата за негативное воздействие на окружающую среду</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solidFill>
                      <a:schemeClr val="bg2">
                        <a:lumMod val="90000"/>
                      </a:schemeClr>
                    </a:solidFill>
                  </a:tcPr>
                </a:tc>
                <a:tc>
                  <a:txBody>
                    <a:bodyPr/>
                    <a:lstStyle/>
                    <a:p>
                      <a:pPr algn="ctr" fontAlgn="ctr"/>
                      <a:r>
                        <a:rPr lang="ru-RU" sz="1000" b="0" u="none" strike="noStrike" dirty="0">
                          <a:effectLst/>
                          <a:latin typeface="Times New Roman" panose="02020603050405020304" pitchFamily="18" charset="0"/>
                          <a:cs typeface="Times New Roman" panose="02020603050405020304" pitchFamily="18" charset="0"/>
                        </a:rPr>
                        <a:t>3 106,2</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ctr"/>
                      <a:r>
                        <a:rPr lang="ru-RU" sz="1000" b="0" u="none" strike="noStrike" dirty="0">
                          <a:effectLst/>
                          <a:latin typeface="Times New Roman" panose="02020603050405020304" pitchFamily="18" charset="0"/>
                          <a:cs typeface="Times New Roman" panose="02020603050405020304" pitchFamily="18" charset="0"/>
                        </a:rPr>
                        <a:t>818,2</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ctr"/>
                      <a:r>
                        <a:rPr lang="ru-RU" sz="1000" b="0" u="none" strike="noStrike" dirty="0" smtClean="0">
                          <a:effectLst/>
                          <a:latin typeface="Times New Roman" panose="02020603050405020304" pitchFamily="18" charset="0"/>
                          <a:cs typeface="Times New Roman" panose="02020603050405020304" pitchFamily="18" charset="0"/>
                        </a:rPr>
                        <a:t>1 627,0</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ctr"/>
                      <a:r>
                        <a:rPr lang="ru-RU" sz="1000" b="0" u="none" strike="noStrike" dirty="0" smtClean="0">
                          <a:effectLst/>
                          <a:latin typeface="Times New Roman" panose="02020603050405020304" pitchFamily="18" charset="0"/>
                          <a:cs typeface="Times New Roman" panose="02020603050405020304" pitchFamily="18" charset="0"/>
                        </a:rPr>
                        <a:t>1 628,9</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t"/>
                      <a:r>
                        <a:rPr lang="ru-RU" sz="1000" b="0" i="0" u="none" strike="noStrike" dirty="0">
                          <a:solidFill>
                            <a:srgbClr val="000000"/>
                          </a:solidFill>
                          <a:effectLst/>
                          <a:latin typeface="Times New Roman" panose="02020603050405020304" pitchFamily="18" charset="0"/>
                          <a:cs typeface="Times New Roman" panose="02020603050405020304" pitchFamily="18" charset="0"/>
                        </a:rPr>
                        <a:t>2 270,0</a:t>
                      </a:r>
                    </a:p>
                  </a:txBody>
                  <a:tcPr marL="9525" marR="9525" marT="9525" marB="0" anchor="ctr">
                    <a:solidFill>
                      <a:schemeClr val="bg2">
                        <a:lumMod val="90000"/>
                      </a:schemeClr>
                    </a:solidFill>
                  </a:tcPr>
                </a:tc>
                <a:tc>
                  <a:txBody>
                    <a:bodyPr/>
                    <a:lstStyle/>
                    <a:p>
                      <a:pPr algn="ctr" fontAlgn="t"/>
                      <a:r>
                        <a:rPr lang="ru-RU" sz="1000" b="0" i="0" u="none" strike="noStrike" dirty="0">
                          <a:solidFill>
                            <a:srgbClr val="000000"/>
                          </a:solidFill>
                          <a:effectLst/>
                          <a:latin typeface="Times New Roman" panose="02020603050405020304" pitchFamily="18" charset="0"/>
                          <a:cs typeface="Times New Roman" panose="02020603050405020304" pitchFamily="18" charset="0"/>
                        </a:rPr>
                        <a:t>2 270,0</a:t>
                      </a:r>
                    </a:p>
                  </a:txBody>
                  <a:tcPr marL="9525" marR="9525" marT="9525" marB="0" anchor="ctr">
                    <a:solidFill>
                      <a:schemeClr val="bg2">
                        <a:lumMod val="90000"/>
                      </a:schemeClr>
                    </a:solidFill>
                  </a:tcPr>
                </a:tc>
                <a:tc>
                  <a:txBody>
                    <a:bodyPr/>
                    <a:lstStyle/>
                    <a:p>
                      <a:pPr algn="ctr" fontAlgn="t"/>
                      <a:r>
                        <a:rPr lang="ru-RU" sz="1000" b="0" i="0" u="none" strike="noStrike" dirty="0">
                          <a:solidFill>
                            <a:srgbClr val="000000"/>
                          </a:solidFill>
                          <a:effectLst/>
                          <a:latin typeface="Times New Roman" panose="02020603050405020304" pitchFamily="18" charset="0"/>
                          <a:cs typeface="Times New Roman" panose="02020603050405020304" pitchFamily="18" charset="0"/>
                        </a:rPr>
                        <a:t>2 270,0</a:t>
                      </a:r>
                    </a:p>
                  </a:txBody>
                  <a:tcPr marL="9525" marR="9525" marT="9525" marB="0" anchor="ctr">
                    <a:solidFill>
                      <a:schemeClr val="bg2">
                        <a:lumMod val="90000"/>
                      </a:schemeClr>
                    </a:solidFill>
                  </a:tcPr>
                </a:tc>
                <a:extLst>
                  <a:ext uri="{0D108BD9-81ED-4DB2-BD59-A6C34878D82A}">
                    <a16:rowId xmlns="" xmlns:a16="http://schemas.microsoft.com/office/drawing/2014/main" val="10010"/>
                  </a:ext>
                </a:extLst>
              </a:tr>
              <a:tr h="302361">
                <a:tc>
                  <a:txBody>
                    <a:bodyPr/>
                    <a:lstStyle/>
                    <a:p>
                      <a:pPr algn="l" fontAlgn="b"/>
                      <a:r>
                        <a:rPr lang="ru-RU" sz="1000" u="none" strike="noStrike" dirty="0">
                          <a:effectLst/>
                        </a:rPr>
                        <a:t>Доходы от оказания платных услуг (работ) и компенсации затрат государства</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solidFill>
                      <a:schemeClr val="bg2">
                        <a:lumMod val="90000"/>
                      </a:schemeClr>
                    </a:solidFill>
                  </a:tcPr>
                </a:tc>
                <a:tc>
                  <a:txBody>
                    <a:bodyPr/>
                    <a:lstStyle/>
                    <a:p>
                      <a:pPr algn="ctr" fontAlgn="ctr"/>
                      <a:r>
                        <a:rPr lang="ru-RU" sz="1000" b="0" u="none" strike="noStrike" dirty="0">
                          <a:effectLst/>
                          <a:latin typeface="Times New Roman" panose="02020603050405020304" pitchFamily="18" charset="0"/>
                          <a:cs typeface="Times New Roman" panose="02020603050405020304" pitchFamily="18" charset="0"/>
                        </a:rPr>
                        <a:t>1 337,9</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ctr"/>
                      <a:r>
                        <a:rPr lang="ru-RU" sz="1000" b="0" u="none" strike="noStrike" dirty="0">
                          <a:effectLst/>
                          <a:latin typeface="Times New Roman" panose="02020603050405020304" pitchFamily="18" charset="0"/>
                          <a:cs typeface="Times New Roman" panose="02020603050405020304" pitchFamily="18" charset="0"/>
                        </a:rPr>
                        <a:t>1 306,7</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ctr"/>
                      <a:r>
                        <a:rPr lang="ru-RU" sz="1000" b="0" u="none" strike="noStrike" dirty="0" smtClean="0">
                          <a:effectLst/>
                          <a:latin typeface="Times New Roman" panose="02020603050405020304" pitchFamily="18" charset="0"/>
                          <a:cs typeface="Times New Roman" panose="02020603050405020304" pitchFamily="18" charset="0"/>
                        </a:rPr>
                        <a:t>1 020,4</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ctr"/>
                      <a:r>
                        <a:rPr lang="ru-RU" sz="1000" b="0" u="none" strike="noStrike" dirty="0" smtClean="0">
                          <a:effectLst/>
                          <a:latin typeface="Times New Roman" panose="02020603050405020304" pitchFamily="18" charset="0"/>
                          <a:cs typeface="Times New Roman" panose="02020603050405020304" pitchFamily="18" charset="0"/>
                        </a:rPr>
                        <a:t>1 439,4</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t"/>
                      <a:r>
                        <a:rPr lang="ru-RU" sz="1000" b="0" i="0" u="none" strike="noStrike">
                          <a:solidFill>
                            <a:srgbClr val="000000"/>
                          </a:solidFill>
                          <a:effectLst/>
                          <a:latin typeface="Times New Roman" panose="02020603050405020304" pitchFamily="18" charset="0"/>
                          <a:cs typeface="Times New Roman" panose="02020603050405020304" pitchFamily="18" charset="0"/>
                        </a:rPr>
                        <a:t>986,0</a:t>
                      </a:r>
                    </a:p>
                  </a:txBody>
                  <a:tcPr marL="9525" marR="9525" marT="9525" marB="0" anchor="ctr">
                    <a:solidFill>
                      <a:schemeClr val="bg2">
                        <a:lumMod val="90000"/>
                      </a:schemeClr>
                    </a:solidFill>
                  </a:tcPr>
                </a:tc>
                <a:tc>
                  <a:txBody>
                    <a:bodyPr/>
                    <a:lstStyle/>
                    <a:p>
                      <a:pPr algn="ctr" fontAlgn="t"/>
                      <a:r>
                        <a:rPr lang="ru-RU" sz="1000" b="0" i="0" u="none" strike="noStrike" dirty="0">
                          <a:solidFill>
                            <a:srgbClr val="000000"/>
                          </a:solidFill>
                          <a:effectLst/>
                          <a:latin typeface="Times New Roman" panose="02020603050405020304" pitchFamily="18" charset="0"/>
                          <a:cs typeface="Times New Roman" panose="02020603050405020304" pitchFamily="18" charset="0"/>
                        </a:rPr>
                        <a:t>986,0</a:t>
                      </a:r>
                    </a:p>
                  </a:txBody>
                  <a:tcPr marL="9525" marR="9525" marT="9525" marB="0" anchor="ctr">
                    <a:solidFill>
                      <a:schemeClr val="bg2">
                        <a:lumMod val="90000"/>
                      </a:schemeClr>
                    </a:solidFill>
                  </a:tcPr>
                </a:tc>
                <a:tc>
                  <a:txBody>
                    <a:bodyPr/>
                    <a:lstStyle/>
                    <a:p>
                      <a:pPr algn="ctr" fontAlgn="t"/>
                      <a:r>
                        <a:rPr lang="ru-RU" sz="1000" b="0" i="0" u="none" strike="noStrike" dirty="0">
                          <a:solidFill>
                            <a:srgbClr val="000000"/>
                          </a:solidFill>
                          <a:effectLst/>
                          <a:latin typeface="Times New Roman" panose="02020603050405020304" pitchFamily="18" charset="0"/>
                          <a:cs typeface="Times New Roman" panose="02020603050405020304" pitchFamily="18" charset="0"/>
                        </a:rPr>
                        <a:t>986,0</a:t>
                      </a:r>
                    </a:p>
                  </a:txBody>
                  <a:tcPr marL="9525" marR="9525" marT="9525" marB="0" anchor="ctr">
                    <a:solidFill>
                      <a:schemeClr val="bg2">
                        <a:lumMod val="90000"/>
                      </a:schemeClr>
                    </a:solidFill>
                  </a:tcPr>
                </a:tc>
                <a:extLst>
                  <a:ext uri="{0D108BD9-81ED-4DB2-BD59-A6C34878D82A}">
                    <a16:rowId xmlns="" xmlns:a16="http://schemas.microsoft.com/office/drawing/2014/main" val="10011"/>
                  </a:ext>
                </a:extLst>
              </a:tr>
              <a:tr h="302361">
                <a:tc>
                  <a:txBody>
                    <a:bodyPr/>
                    <a:lstStyle/>
                    <a:p>
                      <a:pPr algn="l" fontAlgn="b"/>
                      <a:r>
                        <a:rPr lang="ru-RU" sz="1000" u="none" strike="noStrike" dirty="0">
                          <a:effectLst/>
                        </a:rPr>
                        <a:t>Доходы от продажи материальных и нематериальных активов</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solidFill>
                      <a:schemeClr val="bg2">
                        <a:lumMod val="90000"/>
                      </a:schemeClr>
                    </a:solidFill>
                  </a:tcPr>
                </a:tc>
                <a:tc>
                  <a:txBody>
                    <a:bodyPr/>
                    <a:lstStyle/>
                    <a:p>
                      <a:pPr algn="ctr" fontAlgn="ctr"/>
                      <a:r>
                        <a:rPr lang="ru-RU" sz="1000" b="0" u="none" strike="noStrike" dirty="0">
                          <a:effectLst/>
                          <a:latin typeface="Times New Roman" panose="02020603050405020304" pitchFamily="18" charset="0"/>
                          <a:cs typeface="Times New Roman" panose="02020603050405020304" pitchFamily="18" charset="0"/>
                        </a:rPr>
                        <a:t>35 967,7</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ctr"/>
                      <a:r>
                        <a:rPr lang="ru-RU" sz="1000" b="0" u="none" strike="noStrike" dirty="0">
                          <a:effectLst/>
                          <a:latin typeface="Times New Roman" panose="02020603050405020304" pitchFamily="18" charset="0"/>
                          <a:cs typeface="Times New Roman" panose="02020603050405020304" pitchFamily="18" charset="0"/>
                        </a:rPr>
                        <a:t>27 717,5</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ctr"/>
                      <a:r>
                        <a:rPr lang="ru-RU" sz="1000" b="0" u="none" strike="noStrike" dirty="0" smtClean="0">
                          <a:effectLst/>
                          <a:latin typeface="Times New Roman" panose="02020603050405020304" pitchFamily="18" charset="0"/>
                          <a:cs typeface="Times New Roman" panose="02020603050405020304" pitchFamily="18" charset="0"/>
                        </a:rPr>
                        <a:t>11 900,0</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ctr"/>
                      <a:r>
                        <a:rPr lang="ru-RU" sz="1000" b="0" u="none" strike="noStrike" dirty="0" smtClean="0">
                          <a:effectLst/>
                          <a:latin typeface="Times New Roman" panose="02020603050405020304" pitchFamily="18" charset="0"/>
                          <a:cs typeface="Times New Roman" panose="02020603050405020304" pitchFamily="18" charset="0"/>
                        </a:rPr>
                        <a:t>33 632,5</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t"/>
                      <a:r>
                        <a:rPr lang="ru-RU" sz="1000" b="0" i="0" u="none" strike="noStrike" dirty="0">
                          <a:solidFill>
                            <a:srgbClr val="000000"/>
                          </a:solidFill>
                          <a:effectLst/>
                          <a:latin typeface="Times New Roman" panose="02020603050405020304" pitchFamily="18" charset="0"/>
                          <a:cs typeface="Times New Roman" panose="02020603050405020304" pitchFamily="18" charset="0"/>
                        </a:rPr>
                        <a:t>7 400,0</a:t>
                      </a:r>
                    </a:p>
                  </a:txBody>
                  <a:tcPr marL="9525" marR="9525" marT="9525" marB="0" anchor="ctr">
                    <a:solidFill>
                      <a:schemeClr val="bg2">
                        <a:lumMod val="90000"/>
                      </a:schemeClr>
                    </a:solidFill>
                  </a:tcPr>
                </a:tc>
                <a:tc>
                  <a:txBody>
                    <a:bodyPr/>
                    <a:lstStyle/>
                    <a:p>
                      <a:pPr algn="ctr" fontAlgn="t"/>
                      <a:r>
                        <a:rPr lang="ru-RU" sz="1000" b="0" i="0" u="none" strike="noStrike" dirty="0">
                          <a:solidFill>
                            <a:srgbClr val="000000"/>
                          </a:solidFill>
                          <a:effectLst/>
                          <a:latin typeface="Times New Roman" panose="02020603050405020304" pitchFamily="18" charset="0"/>
                          <a:cs typeface="Times New Roman" panose="02020603050405020304" pitchFamily="18" charset="0"/>
                        </a:rPr>
                        <a:t>7 400,0</a:t>
                      </a:r>
                    </a:p>
                  </a:txBody>
                  <a:tcPr marL="9525" marR="9525" marT="9525" marB="0" anchor="ctr">
                    <a:solidFill>
                      <a:schemeClr val="bg2">
                        <a:lumMod val="90000"/>
                      </a:schemeClr>
                    </a:solidFill>
                  </a:tcPr>
                </a:tc>
                <a:tc>
                  <a:txBody>
                    <a:bodyPr/>
                    <a:lstStyle/>
                    <a:p>
                      <a:pPr algn="ctr" fontAlgn="t"/>
                      <a:r>
                        <a:rPr lang="ru-RU" sz="1000" b="0" i="0" u="none" strike="noStrike" dirty="0">
                          <a:solidFill>
                            <a:srgbClr val="000000"/>
                          </a:solidFill>
                          <a:effectLst/>
                          <a:latin typeface="Times New Roman" panose="02020603050405020304" pitchFamily="18" charset="0"/>
                          <a:cs typeface="Times New Roman" panose="02020603050405020304" pitchFamily="18" charset="0"/>
                        </a:rPr>
                        <a:t>7 400,0</a:t>
                      </a:r>
                    </a:p>
                  </a:txBody>
                  <a:tcPr marL="9525" marR="9525" marT="9525" marB="0" anchor="ctr">
                    <a:solidFill>
                      <a:schemeClr val="bg2">
                        <a:lumMod val="90000"/>
                      </a:schemeClr>
                    </a:solidFill>
                  </a:tcPr>
                </a:tc>
                <a:extLst>
                  <a:ext uri="{0D108BD9-81ED-4DB2-BD59-A6C34878D82A}">
                    <a16:rowId xmlns="" xmlns:a16="http://schemas.microsoft.com/office/drawing/2014/main" val="10012"/>
                  </a:ext>
                </a:extLst>
              </a:tr>
              <a:tr h="246329">
                <a:tc>
                  <a:txBody>
                    <a:bodyPr/>
                    <a:lstStyle/>
                    <a:p>
                      <a:pPr algn="l" fontAlgn="b"/>
                      <a:r>
                        <a:rPr lang="ru-RU" sz="1000" u="none" strike="noStrike" dirty="0">
                          <a:effectLst/>
                        </a:rPr>
                        <a:t>Штрафы, санкции, возмещение ущерба</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solidFill>
                      <a:schemeClr val="bg2">
                        <a:lumMod val="90000"/>
                      </a:schemeClr>
                    </a:solidFill>
                  </a:tcPr>
                </a:tc>
                <a:tc>
                  <a:txBody>
                    <a:bodyPr/>
                    <a:lstStyle/>
                    <a:p>
                      <a:pPr algn="ctr" fontAlgn="ctr"/>
                      <a:r>
                        <a:rPr lang="ru-RU" sz="1000" b="0" u="none" strike="noStrike" dirty="0">
                          <a:effectLst/>
                          <a:latin typeface="Times New Roman" panose="02020603050405020304" pitchFamily="18" charset="0"/>
                          <a:cs typeface="Times New Roman" panose="02020603050405020304" pitchFamily="18" charset="0"/>
                        </a:rPr>
                        <a:t>7 058,3</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ctr"/>
                      <a:r>
                        <a:rPr lang="ru-RU" sz="1000" b="0" u="none" strike="noStrike" dirty="0">
                          <a:effectLst/>
                          <a:latin typeface="Times New Roman" panose="02020603050405020304" pitchFamily="18" charset="0"/>
                          <a:cs typeface="Times New Roman" panose="02020603050405020304" pitchFamily="18" charset="0"/>
                        </a:rPr>
                        <a:t>7 343,9</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ctr"/>
                      <a:r>
                        <a:rPr lang="ru-RU" sz="1000" b="0" u="none" strike="noStrike" dirty="0" smtClean="0">
                          <a:effectLst/>
                          <a:latin typeface="Times New Roman" panose="02020603050405020304" pitchFamily="18" charset="0"/>
                          <a:cs typeface="Times New Roman" panose="02020603050405020304" pitchFamily="18" charset="0"/>
                        </a:rPr>
                        <a:t>4 682,8</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ctr"/>
                      <a:r>
                        <a:rPr lang="ru-RU" sz="1000" b="0" u="none" strike="noStrike" dirty="0" smtClean="0">
                          <a:effectLst/>
                          <a:latin typeface="Times New Roman" panose="02020603050405020304" pitchFamily="18" charset="0"/>
                          <a:cs typeface="Times New Roman" panose="02020603050405020304" pitchFamily="18" charset="0"/>
                        </a:rPr>
                        <a:t>10 531,6</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t"/>
                      <a:r>
                        <a:rPr lang="ru-RU" sz="1000" b="0" i="0" u="none" strike="noStrike">
                          <a:solidFill>
                            <a:srgbClr val="000000"/>
                          </a:solidFill>
                          <a:effectLst/>
                          <a:latin typeface="Times New Roman" panose="02020603050405020304" pitchFamily="18" charset="0"/>
                          <a:cs typeface="Times New Roman" panose="02020603050405020304" pitchFamily="18" charset="0"/>
                        </a:rPr>
                        <a:t>110,0</a:t>
                      </a:r>
                    </a:p>
                  </a:txBody>
                  <a:tcPr marL="9525" marR="9525" marT="9525" marB="0" anchor="ctr">
                    <a:solidFill>
                      <a:schemeClr val="bg2">
                        <a:lumMod val="90000"/>
                      </a:schemeClr>
                    </a:solidFill>
                  </a:tcPr>
                </a:tc>
                <a:tc>
                  <a:txBody>
                    <a:bodyPr/>
                    <a:lstStyle/>
                    <a:p>
                      <a:pPr algn="ctr" fontAlgn="t"/>
                      <a:r>
                        <a:rPr lang="ru-RU" sz="1000" b="0" i="0" u="none" strike="noStrike" dirty="0">
                          <a:solidFill>
                            <a:srgbClr val="000000"/>
                          </a:solidFill>
                          <a:effectLst/>
                          <a:latin typeface="Times New Roman" panose="02020603050405020304" pitchFamily="18" charset="0"/>
                          <a:cs typeface="Times New Roman" panose="02020603050405020304" pitchFamily="18" charset="0"/>
                        </a:rPr>
                        <a:t>110,0</a:t>
                      </a:r>
                    </a:p>
                  </a:txBody>
                  <a:tcPr marL="9525" marR="9525" marT="9525" marB="0" anchor="ctr">
                    <a:solidFill>
                      <a:schemeClr val="bg2">
                        <a:lumMod val="90000"/>
                      </a:schemeClr>
                    </a:solidFill>
                  </a:tcPr>
                </a:tc>
                <a:tc>
                  <a:txBody>
                    <a:bodyPr/>
                    <a:lstStyle/>
                    <a:p>
                      <a:pPr algn="ctr" fontAlgn="t"/>
                      <a:r>
                        <a:rPr lang="ru-RU" sz="1000" b="0" i="0" u="none" strike="noStrike" dirty="0">
                          <a:solidFill>
                            <a:srgbClr val="000000"/>
                          </a:solidFill>
                          <a:effectLst/>
                          <a:latin typeface="Times New Roman" panose="02020603050405020304" pitchFamily="18" charset="0"/>
                          <a:cs typeface="Times New Roman" panose="02020603050405020304" pitchFamily="18" charset="0"/>
                        </a:rPr>
                        <a:t>110,0</a:t>
                      </a:r>
                    </a:p>
                  </a:txBody>
                  <a:tcPr marL="9525" marR="9525" marT="9525" marB="0" anchor="ctr">
                    <a:solidFill>
                      <a:schemeClr val="bg2">
                        <a:lumMod val="90000"/>
                      </a:schemeClr>
                    </a:solidFill>
                  </a:tcPr>
                </a:tc>
                <a:extLst>
                  <a:ext uri="{0D108BD9-81ED-4DB2-BD59-A6C34878D82A}">
                    <a16:rowId xmlns="" xmlns:a16="http://schemas.microsoft.com/office/drawing/2014/main" val="10013"/>
                  </a:ext>
                </a:extLst>
              </a:tr>
              <a:tr h="246329">
                <a:tc>
                  <a:txBody>
                    <a:bodyPr/>
                    <a:lstStyle/>
                    <a:p>
                      <a:pPr algn="l" fontAlgn="b"/>
                      <a:r>
                        <a:rPr lang="ru-RU" sz="1000" u="none" strike="noStrike" dirty="0">
                          <a:effectLst/>
                        </a:rPr>
                        <a:t>Прочие неналоговые доходы</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solidFill>
                      <a:schemeClr val="bg2">
                        <a:lumMod val="90000"/>
                      </a:schemeClr>
                    </a:solidFill>
                  </a:tcPr>
                </a:tc>
                <a:tc>
                  <a:txBody>
                    <a:bodyPr/>
                    <a:lstStyle/>
                    <a:p>
                      <a:pPr algn="ctr" fontAlgn="ctr"/>
                      <a:r>
                        <a:rPr lang="ru-RU" sz="1000" b="0" u="none" strike="noStrike" dirty="0">
                          <a:effectLst/>
                          <a:latin typeface="Times New Roman" panose="02020603050405020304" pitchFamily="18" charset="0"/>
                          <a:cs typeface="Times New Roman" panose="02020603050405020304" pitchFamily="18" charset="0"/>
                        </a:rPr>
                        <a:t>5 273,4</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ctr"/>
                      <a:r>
                        <a:rPr lang="ru-RU" sz="1000" b="0" u="none" strike="noStrike" dirty="0">
                          <a:effectLst/>
                          <a:latin typeface="Times New Roman" panose="02020603050405020304" pitchFamily="18" charset="0"/>
                          <a:cs typeface="Times New Roman" panose="02020603050405020304" pitchFamily="18" charset="0"/>
                        </a:rPr>
                        <a:t>2 548,0</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ctr"/>
                      <a:r>
                        <a:rPr lang="ru-RU" sz="1000" b="0" u="none" strike="noStrike" dirty="0" smtClean="0">
                          <a:effectLst/>
                          <a:latin typeface="Times New Roman" panose="02020603050405020304" pitchFamily="18" charset="0"/>
                          <a:cs typeface="Times New Roman" panose="02020603050405020304" pitchFamily="18" charset="0"/>
                        </a:rPr>
                        <a:t>1</a:t>
                      </a:r>
                      <a:r>
                        <a:rPr lang="ru-RU" sz="1000" b="0" u="none" strike="noStrike" baseline="0" dirty="0" smtClean="0">
                          <a:effectLst/>
                          <a:latin typeface="Times New Roman" panose="02020603050405020304" pitchFamily="18" charset="0"/>
                          <a:cs typeface="Times New Roman" panose="02020603050405020304" pitchFamily="18" charset="0"/>
                        </a:rPr>
                        <a:t> 722,0</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ctr"/>
                      <a:r>
                        <a:rPr lang="ru-RU" sz="1000" b="0" u="none" strike="noStrike" dirty="0" smtClean="0">
                          <a:effectLst/>
                          <a:latin typeface="Times New Roman" panose="02020603050405020304" pitchFamily="18" charset="0"/>
                          <a:cs typeface="Times New Roman" panose="02020603050405020304" pitchFamily="18" charset="0"/>
                        </a:rPr>
                        <a:t>1 976,3</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t"/>
                      <a:r>
                        <a:rPr lang="ru-RU" sz="1000" b="0" i="0" u="none" strike="noStrike">
                          <a:solidFill>
                            <a:srgbClr val="000000"/>
                          </a:solidFill>
                          <a:effectLst/>
                          <a:latin typeface="Times New Roman" panose="02020603050405020304" pitchFamily="18" charset="0"/>
                          <a:cs typeface="Times New Roman" panose="02020603050405020304" pitchFamily="18" charset="0"/>
                        </a:rPr>
                        <a:t>1 701,0</a:t>
                      </a:r>
                    </a:p>
                  </a:txBody>
                  <a:tcPr marL="9525" marR="9525" marT="9525" marB="0" anchor="ctr">
                    <a:solidFill>
                      <a:schemeClr val="bg2">
                        <a:lumMod val="90000"/>
                      </a:schemeClr>
                    </a:solidFill>
                  </a:tcPr>
                </a:tc>
                <a:tc>
                  <a:txBody>
                    <a:bodyPr/>
                    <a:lstStyle/>
                    <a:p>
                      <a:pPr algn="ctr" fontAlgn="t"/>
                      <a:r>
                        <a:rPr lang="ru-RU" sz="1000" b="0" i="0" u="none" strike="noStrike" dirty="0">
                          <a:solidFill>
                            <a:srgbClr val="000000"/>
                          </a:solidFill>
                          <a:effectLst/>
                          <a:latin typeface="Times New Roman" panose="02020603050405020304" pitchFamily="18" charset="0"/>
                          <a:cs typeface="Times New Roman" panose="02020603050405020304" pitchFamily="18" charset="0"/>
                        </a:rPr>
                        <a:t>1 701,0</a:t>
                      </a:r>
                    </a:p>
                  </a:txBody>
                  <a:tcPr marL="9525" marR="9525" marT="9525" marB="0" anchor="ctr">
                    <a:solidFill>
                      <a:schemeClr val="bg2">
                        <a:lumMod val="90000"/>
                      </a:schemeClr>
                    </a:solidFill>
                  </a:tcPr>
                </a:tc>
                <a:tc>
                  <a:txBody>
                    <a:bodyPr/>
                    <a:lstStyle/>
                    <a:p>
                      <a:pPr algn="ctr" fontAlgn="t"/>
                      <a:r>
                        <a:rPr lang="ru-RU" sz="1000" b="0" i="0" u="none" strike="noStrike" dirty="0">
                          <a:solidFill>
                            <a:srgbClr val="000000"/>
                          </a:solidFill>
                          <a:effectLst/>
                          <a:latin typeface="Times New Roman" panose="02020603050405020304" pitchFamily="18" charset="0"/>
                          <a:cs typeface="Times New Roman" panose="02020603050405020304" pitchFamily="18" charset="0"/>
                        </a:rPr>
                        <a:t>1 701,0</a:t>
                      </a:r>
                    </a:p>
                  </a:txBody>
                  <a:tcPr marL="9525" marR="9525" marT="9525" marB="0" anchor="ctr">
                    <a:solidFill>
                      <a:schemeClr val="bg2">
                        <a:lumMod val="90000"/>
                      </a:schemeClr>
                    </a:solidFill>
                  </a:tcPr>
                </a:tc>
                <a:extLst>
                  <a:ext uri="{0D108BD9-81ED-4DB2-BD59-A6C34878D82A}">
                    <a16:rowId xmlns="" xmlns:a16="http://schemas.microsoft.com/office/drawing/2014/main" val="10014"/>
                  </a:ext>
                </a:extLst>
              </a:tr>
              <a:tr h="391864">
                <a:tc>
                  <a:txBody>
                    <a:bodyPr/>
                    <a:lstStyle/>
                    <a:p>
                      <a:pPr algn="l" fontAlgn="b"/>
                      <a:r>
                        <a:rPr lang="ru-RU" sz="1000" u="none" strike="noStrike" dirty="0">
                          <a:effectLst/>
                        </a:rPr>
                        <a:t>БЕЗВОЗМЕЗДНЫЕ ПОСТУПЛЕНИЯ</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solidFill>
                      <a:schemeClr val="bg2">
                        <a:lumMod val="90000"/>
                      </a:schemeClr>
                    </a:solidFill>
                  </a:tcPr>
                </a:tc>
                <a:tc>
                  <a:txBody>
                    <a:bodyPr/>
                    <a:lstStyle/>
                    <a:p>
                      <a:pPr algn="ctr" fontAlgn="ctr"/>
                      <a:r>
                        <a:rPr lang="ru-RU" sz="1000" b="0" u="none" strike="noStrike" dirty="0">
                          <a:effectLst/>
                          <a:latin typeface="Times New Roman" panose="02020603050405020304" pitchFamily="18" charset="0"/>
                          <a:cs typeface="Times New Roman" panose="02020603050405020304" pitchFamily="18" charset="0"/>
                        </a:rPr>
                        <a:t>962 352,3</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ctr"/>
                      <a:r>
                        <a:rPr lang="ru-RU" sz="1000" b="0" u="none" strike="noStrike" dirty="0">
                          <a:effectLst/>
                          <a:latin typeface="Times New Roman" panose="02020603050405020304" pitchFamily="18" charset="0"/>
                          <a:cs typeface="Times New Roman" panose="02020603050405020304" pitchFamily="18" charset="0"/>
                        </a:rPr>
                        <a:t>1 133 809,5</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ctr"/>
                      <a:r>
                        <a:rPr lang="ru-RU" sz="1000" b="0" u="none" strike="noStrike" dirty="0" smtClean="0">
                          <a:effectLst/>
                          <a:latin typeface="Times New Roman" panose="02020603050405020304" pitchFamily="18" charset="0"/>
                          <a:cs typeface="Times New Roman" panose="02020603050405020304" pitchFamily="18" charset="0"/>
                        </a:rPr>
                        <a:t>1 327</a:t>
                      </a:r>
                      <a:r>
                        <a:rPr lang="ru-RU" sz="1000" b="0" u="none" strike="noStrike" baseline="0" dirty="0" smtClean="0">
                          <a:effectLst/>
                          <a:latin typeface="Times New Roman" panose="02020603050405020304" pitchFamily="18" charset="0"/>
                          <a:cs typeface="Times New Roman" panose="02020603050405020304" pitchFamily="18" charset="0"/>
                        </a:rPr>
                        <a:t> 060,1</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ctr"/>
                      <a:r>
                        <a:rPr lang="ru-RU" sz="1000" b="0" u="none" strike="noStrike" dirty="0" smtClean="0">
                          <a:effectLst/>
                          <a:latin typeface="Times New Roman" panose="02020603050405020304" pitchFamily="18" charset="0"/>
                          <a:cs typeface="Times New Roman" panose="02020603050405020304" pitchFamily="18" charset="0"/>
                        </a:rPr>
                        <a:t>1 312 818,6</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t"/>
                      <a:r>
                        <a:rPr lang="ru-RU" sz="1000" b="0" i="0" u="none" strike="noStrike" dirty="0">
                          <a:solidFill>
                            <a:srgbClr val="000000"/>
                          </a:solidFill>
                          <a:effectLst/>
                          <a:latin typeface="Times New Roman" panose="02020603050405020304" pitchFamily="18" charset="0"/>
                          <a:cs typeface="Times New Roman" panose="02020603050405020304" pitchFamily="18" charset="0"/>
                        </a:rPr>
                        <a:t>1 161 091,6</a:t>
                      </a:r>
                    </a:p>
                  </a:txBody>
                  <a:tcPr marL="9525" marR="9525" marT="9525" marB="0" anchor="ctr">
                    <a:solidFill>
                      <a:schemeClr val="bg2">
                        <a:lumMod val="90000"/>
                      </a:schemeClr>
                    </a:solidFill>
                  </a:tcPr>
                </a:tc>
                <a:tc>
                  <a:txBody>
                    <a:bodyPr/>
                    <a:lstStyle/>
                    <a:p>
                      <a:pPr algn="ctr" fontAlgn="t"/>
                      <a:r>
                        <a:rPr lang="ru-RU" sz="1000" b="0" i="0" u="none" strike="noStrike" dirty="0">
                          <a:solidFill>
                            <a:srgbClr val="000000"/>
                          </a:solidFill>
                          <a:effectLst/>
                          <a:latin typeface="Times New Roman" panose="02020603050405020304" pitchFamily="18" charset="0"/>
                          <a:cs typeface="Times New Roman" panose="02020603050405020304" pitchFamily="18" charset="0"/>
                        </a:rPr>
                        <a:t>1 191 082,6</a:t>
                      </a:r>
                    </a:p>
                  </a:txBody>
                  <a:tcPr marL="9525" marR="9525" marT="9525" marB="0" anchor="ctr">
                    <a:solidFill>
                      <a:schemeClr val="bg2">
                        <a:lumMod val="90000"/>
                      </a:schemeClr>
                    </a:solidFill>
                  </a:tcPr>
                </a:tc>
                <a:tc>
                  <a:txBody>
                    <a:bodyPr/>
                    <a:lstStyle/>
                    <a:p>
                      <a:pPr algn="ctr" fontAlgn="t"/>
                      <a:r>
                        <a:rPr lang="ru-RU" sz="1000" b="0" i="0" u="none" strike="noStrike" dirty="0">
                          <a:solidFill>
                            <a:srgbClr val="000000"/>
                          </a:solidFill>
                          <a:effectLst/>
                          <a:latin typeface="Times New Roman" panose="02020603050405020304" pitchFamily="18" charset="0"/>
                          <a:cs typeface="Times New Roman" panose="02020603050405020304" pitchFamily="18" charset="0"/>
                        </a:rPr>
                        <a:t>1 226 335,9</a:t>
                      </a:r>
                    </a:p>
                  </a:txBody>
                  <a:tcPr marL="9525" marR="9525" marT="9525" marB="0" anchor="ctr">
                    <a:solidFill>
                      <a:schemeClr val="bg2">
                        <a:lumMod val="90000"/>
                      </a:schemeClr>
                    </a:solidFill>
                  </a:tcPr>
                </a:tc>
                <a:extLst>
                  <a:ext uri="{0D108BD9-81ED-4DB2-BD59-A6C34878D82A}">
                    <a16:rowId xmlns="" xmlns:a16="http://schemas.microsoft.com/office/drawing/2014/main" val="10015"/>
                  </a:ext>
                </a:extLst>
              </a:tr>
              <a:tr h="246329">
                <a:tc>
                  <a:txBody>
                    <a:bodyPr/>
                    <a:lstStyle/>
                    <a:p>
                      <a:pPr algn="l" fontAlgn="b"/>
                      <a:r>
                        <a:rPr lang="ru-RU" sz="1000" u="none" strike="noStrike" dirty="0">
                          <a:effectLst/>
                        </a:rPr>
                        <a:t>ИТОГО ДОХОДОВ</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solidFill>
                      <a:schemeClr val="bg2">
                        <a:lumMod val="90000"/>
                      </a:schemeClr>
                    </a:solidFill>
                  </a:tcPr>
                </a:tc>
                <a:tc>
                  <a:txBody>
                    <a:bodyPr/>
                    <a:lstStyle/>
                    <a:p>
                      <a:pPr algn="ctr" fontAlgn="ctr"/>
                      <a:r>
                        <a:rPr lang="ru-RU" sz="1000" b="0" u="none" strike="noStrike" dirty="0">
                          <a:effectLst/>
                          <a:latin typeface="Times New Roman" panose="02020603050405020304" pitchFamily="18" charset="0"/>
                          <a:cs typeface="Times New Roman" panose="02020603050405020304" pitchFamily="18" charset="0"/>
                        </a:rPr>
                        <a:t>1 722 759,8</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ctr"/>
                      <a:r>
                        <a:rPr lang="ru-RU" sz="1000" b="0" u="none" strike="noStrike" dirty="0">
                          <a:effectLst/>
                          <a:latin typeface="Times New Roman" panose="02020603050405020304" pitchFamily="18" charset="0"/>
                          <a:cs typeface="Times New Roman" panose="02020603050405020304" pitchFamily="18" charset="0"/>
                        </a:rPr>
                        <a:t>1921 987,6</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ctr"/>
                      <a:r>
                        <a:rPr lang="ru-RU" sz="1000" b="0" u="none" strike="noStrike" dirty="0" smtClean="0">
                          <a:effectLst/>
                          <a:latin typeface="Times New Roman" panose="02020603050405020304" pitchFamily="18" charset="0"/>
                          <a:cs typeface="Times New Roman" panose="02020603050405020304" pitchFamily="18" charset="0"/>
                        </a:rPr>
                        <a:t>2 064 605,3</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fontAlgn="ctr"/>
                      <a:r>
                        <a:rPr lang="ru-RU" sz="1000" b="0" u="none" strike="noStrike" dirty="0" smtClean="0">
                          <a:effectLst/>
                          <a:latin typeface="Times New Roman" panose="02020603050405020304" pitchFamily="18" charset="0"/>
                          <a:cs typeface="Times New Roman" panose="02020603050405020304" pitchFamily="18" charset="0"/>
                        </a:rPr>
                        <a:t>2</a:t>
                      </a:r>
                      <a:r>
                        <a:rPr lang="ru-RU" sz="1000" b="0" u="none" strike="noStrike" baseline="0" dirty="0" smtClean="0">
                          <a:effectLst/>
                          <a:latin typeface="Times New Roman" panose="02020603050405020304" pitchFamily="18" charset="0"/>
                          <a:cs typeface="Times New Roman" panose="02020603050405020304" pitchFamily="18" charset="0"/>
                        </a:rPr>
                        <a:t> 154 754,1</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solidFill>
                      <a:schemeClr val="bg2">
                        <a:lumMod val="90000"/>
                      </a:schemeClr>
                    </a:solidFill>
                  </a:tcPr>
                </a:tc>
                <a:tc>
                  <a:txBody>
                    <a:bodyPr/>
                    <a:lstStyle/>
                    <a:p>
                      <a:pPr algn="ctr"/>
                      <a:r>
                        <a:rPr lang="ru-RU" sz="1000" b="0" dirty="0" smtClean="0">
                          <a:latin typeface="Times New Roman" panose="02020603050405020304" pitchFamily="18" charset="0"/>
                          <a:cs typeface="Times New Roman" panose="02020603050405020304" pitchFamily="18" charset="0"/>
                        </a:rPr>
                        <a:t>1 943 091,6</a:t>
                      </a:r>
                      <a:endParaRPr lang="ru-RU" sz="1000" b="0" dirty="0">
                        <a:latin typeface="Times New Roman" panose="02020603050405020304" pitchFamily="18" charset="0"/>
                        <a:cs typeface="Times New Roman" panose="02020603050405020304" pitchFamily="18" charset="0"/>
                      </a:endParaRPr>
                    </a:p>
                  </a:txBody>
                  <a:tcPr marT="45716" marB="45716" anchor="ctr">
                    <a:solidFill>
                      <a:schemeClr val="bg2">
                        <a:lumMod val="90000"/>
                      </a:schemeClr>
                    </a:solidFill>
                  </a:tcPr>
                </a:tc>
                <a:tc>
                  <a:txBody>
                    <a:bodyPr/>
                    <a:lstStyle/>
                    <a:p>
                      <a:pPr algn="ctr"/>
                      <a:r>
                        <a:rPr lang="ru-RU" sz="1000" b="0" dirty="0" smtClean="0">
                          <a:latin typeface="Times New Roman" panose="02020603050405020304" pitchFamily="18" charset="0"/>
                          <a:cs typeface="Times New Roman" panose="02020603050405020304" pitchFamily="18" charset="0"/>
                        </a:rPr>
                        <a:t>2 030 082,6</a:t>
                      </a:r>
                      <a:endParaRPr lang="ru-RU" sz="1000" b="0" dirty="0">
                        <a:latin typeface="Times New Roman" panose="02020603050405020304" pitchFamily="18" charset="0"/>
                        <a:cs typeface="Times New Roman" panose="02020603050405020304" pitchFamily="18" charset="0"/>
                      </a:endParaRPr>
                    </a:p>
                  </a:txBody>
                  <a:tcPr marT="45716" marB="45716" anchor="ctr">
                    <a:solidFill>
                      <a:schemeClr val="bg2">
                        <a:lumMod val="90000"/>
                      </a:schemeClr>
                    </a:solidFill>
                  </a:tcPr>
                </a:tc>
                <a:tc>
                  <a:txBody>
                    <a:bodyPr/>
                    <a:lstStyle/>
                    <a:p>
                      <a:pPr algn="ctr"/>
                      <a:r>
                        <a:rPr lang="ru-RU" sz="1000" b="0" dirty="0" smtClean="0">
                          <a:latin typeface="Times New Roman" panose="02020603050405020304" pitchFamily="18" charset="0"/>
                          <a:cs typeface="Times New Roman" panose="02020603050405020304" pitchFamily="18" charset="0"/>
                        </a:rPr>
                        <a:t>2 102 135,9</a:t>
                      </a:r>
                      <a:endParaRPr lang="ru-RU" sz="1000" b="0" dirty="0">
                        <a:latin typeface="Times New Roman" panose="02020603050405020304" pitchFamily="18" charset="0"/>
                        <a:cs typeface="Times New Roman" panose="02020603050405020304" pitchFamily="18" charset="0"/>
                      </a:endParaRPr>
                    </a:p>
                  </a:txBody>
                  <a:tcPr marT="45716" marB="45716" anchor="ctr">
                    <a:solidFill>
                      <a:schemeClr val="bg2">
                        <a:lumMod val="90000"/>
                      </a:schemeClr>
                    </a:solidFill>
                  </a:tcPr>
                </a:tc>
                <a:extLst>
                  <a:ext uri="{0D108BD9-81ED-4DB2-BD59-A6C34878D82A}">
                    <a16:rowId xmlns="" xmlns:a16="http://schemas.microsoft.com/office/drawing/2014/main" val="1001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Схема 2">
            <a:extLst>
              <a:ext uri="{FF2B5EF4-FFF2-40B4-BE49-F238E27FC236}">
                <a16:creationId xmlns="" xmlns:a16="http://schemas.microsoft.com/office/drawing/2014/main" id="{8DB67078-CA90-4DFF-81A7-6DB536611411}"/>
              </a:ext>
            </a:extLst>
          </p:cNvPr>
          <p:cNvGraphicFramePr/>
          <p:nvPr>
            <p:extLst>
              <p:ext uri="{D42A27DB-BD31-4B8C-83A1-F6EECF244321}">
                <p14:modId xmlns:p14="http://schemas.microsoft.com/office/powerpoint/2010/main" val="1114853772"/>
              </p:ext>
            </p:extLst>
          </p:nvPr>
        </p:nvGraphicFramePr>
        <p:xfrm>
          <a:off x="1331640" y="784225"/>
          <a:ext cx="8208000" cy="5911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Диаграмма 7">
            <a:extLst>
              <a:ext uri="{FF2B5EF4-FFF2-40B4-BE49-F238E27FC236}">
                <a16:creationId xmlns="" xmlns:a16="http://schemas.microsoft.com/office/drawing/2014/main" id="{3ED74D12-9B9F-4D2F-B3B4-81E335421F5C}"/>
              </a:ext>
            </a:extLst>
          </p:cNvPr>
          <p:cNvGraphicFramePr>
            <a:graphicFrameLocks/>
          </p:cNvGraphicFramePr>
          <p:nvPr>
            <p:extLst>
              <p:ext uri="{D42A27DB-BD31-4B8C-83A1-F6EECF244321}">
                <p14:modId xmlns:p14="http://schemas.microsoft.com/office/powerpoint/2010/main" val="1658101696"/>
              </p:ext>
            </p:extLst>
          </p:nvPr>
        </p:nvGraphicFramePr>
        <p:xfrm>
          <a:off x="0" y="2140635"/>
          <a:ext cx="6084168" cy="4697864"/>
        </p:xfrm>
        <a:graphic>
          <a:graphicData uri="http://schemas.openxmlformats.org/drawingml/2006/chart">
            <c:chart xmlns:c="http://schemas.openxmlformats.org/drawingml/2006/chart" xmlns:r="http://schemas.openxmlformats.org/officeDocument/2006/relationships" r:id="rId7"/>
          </a:graphicData>
        </a:graphic>
      </p:graphicFrame>
      <p:sp>
        <p:nvSpPr>
          <p:cNvPr id="81922" name="Text Box 2">
            <a:extLst>
              <a:ext uri="{FF2B5EF4-FFF2-40B4-BE49-F238E27FC236}">
                <a16:creationId xmlns="" xmlns:a16="http://schemas.microsoft.com/office/drawing/2014/main" id="{9FEC1F34-D387-4E2E-899D-210B00B6E99C}"/>
              </a:ext>
            </a:extLst>
          </p:cNvPr>
          <p:cNvSpPr txBox="1">
            <a:spLocks noChangeArrowheads="1"/>
          </p:cNvSpPr>
          <p:nvPr/>
        </p:nvSpPr>
        <p:spPr bwMode="auto">
          <a:xfrm>
            <a:off x="0" y="0"/>
            <a:ext cx="9144000" cy="784225"/>
          </a:xfrm>
          <a:prstGeom prst="rect">
            <a:avLst/>
          </a:prstGeom>
          <a:solidFill>
            <a:schemeClr val="bg2">
              <a:lumMod val="90000"/>
            </a:schemeClr>
          </a:solidFill>
          <a:ln>
            <a:noFill/>
          </a:ln>
          <a:effectLs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ru-RU" b="1" dirty="0">
                <a:solidFill>
                  <a:schemeClr val="bg1"/>
                </a:solidFill>
                <a:effectLst>
                  <a:outerShdw blurRad="38100" dist="38100" dir="2700000" algn="tl">
                    <a:srgbClr val="000000"/>
                  </a:outerShdw>
                </a:effectLst>
                <a:cs typeface="+mn-cs"/>
              </a:rPr>
              <a:t>      </a:t>
            </a:r>
          </a:p>
          <a:p>
            <a:pPr algn="ctr" eaLnBrk="1" hangingPunct="1">
              <a:spcBef>
                <a:spcPct val="50000"/>
              </a:spcBef>
              <a:defRPr/>
            </a:pPr>
            <a:endParaRPr lang="ru-RU" b="1" dirty="0">
              <a:solidFill>
                <a:schemeClr val="bg1"/>
              </a:solidFill>
              <a:effectLst>
                <a:outerShdw blurRad="38100" dist="38100" dir="2700000" algn="tl">
                  <a:srgbClr val="000000"/>
                </a:outerShdw>
              </a:effectLst>
              <a:cs typeface="+mn-cs"/>
            </a:endParaRPr>
          </a:p>
        </p:txBody>
      </p:sp>
      <p:pic>
        <p:nvPicPr>
          <p:cNvPr id="53251" name="Picture 3">
            <a:extLst>
              <a:ext uri="{FF2B5EF4-FFF2-40B4-BE49-F238E27FC236}">
                <a16:creationId xmlns="" xmlns:a16="http://schemas.microsoft.com/office/drawing/2014/main" id="{64D92DE9-490B-4D7D-A725-8D96948543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7048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6" name="Text Box 4">
            <a:extLst>
              <a:ext uri="{FF2B5EF4-FFF2-40B4-BE49-F238E27FC236}">
                <a16:creationId xmlns="" xmlns:a16="http://schemas.microsoft.com/office/drawing/2014/main" id="{B6A9D4B8-BAE8-42BD-8536-0D0FEF5B16B1}"/>
              </a:ext>
            </a:extLst>
          </p:cNvPr>
          <p:cNvSpPr txBox="1">
            <a:spLocks noChangeArrowheads="1"/>
          </p:cNvSpPr>
          <p:nvPr/>
        </p:nvSpPr>
        <p:spPr bwMode="auto">
          <a:xfrm>
            <a:off x="884238" y="23813"/>
            <a:ext cx="8259762" cy="584775"/>
          </a:xfrm>
          <a:prstGeom prst="rect">
            <a:avLst/>
          </a:prstGeom>
          <a:solidFill>
            <a:schemeClr val="bg2">
              <a:lumMod val="90000"/>
              <a:alpha val="16862"/>
            </a:schemeClr>
          </a:solidFill>
          <a:ln>
            <a:noFill/>
          </a:ln>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ts val="0"/>
              </a:spcBef>
              <a:spcAft>
                <a:spcPct val="0"/>
              </a:spcAft>
              <a:buClrTx/>
              <a:buSzTx/>
              <a:buFontTx/>
              <a:buNone/>
              <a:defRPr/>
            </a:pPr>
            <a:r>
              <a:rPr lang="ru-RU" altLang="ru-RU" sz="1600" dirty="0">
                <a:solidFill>
                  <a:schemeClr val="tx1"/>
                </a:solidFill>
                <a:latin typeface="Times New Roman" panose="02020603050405020304" pitchFamily="18" charset="0"/>
                <a:cs typeface="Times New Roman" panose="02020603050405020304" pitchFamily="18" charset="0"/>
              </a:rPr>
              <a:t>Расходы консолидированного бюджета муниципального района Мелеузовский район </a:t>
            </a:r>
          </a:p>
          <a:p>
            <a:pPr algn="ctr" eaLnBrk="1" hangingPunct="1">
              <a:spcBef>
                <a:spcPts val="0"/>
              </a:spcBef>
              <a:spcAft>
                <a:spcPct val="0"/>
              </a:spcAft>
              <a:buClrTx/>
              <a:buSzTx/>
              <a:buFontTx/>
              <a:buNone/>
              <a:defRPr/>
            </a:pPr>
            <a:r>
              <a:rPr lang="ru-RU" altLang="ru-RU" sz="1600" dirty="0">
                <a:solidFill>
                  <a:schemeClr val="tx1"/>
                </a:solidFill>
                <a:latin typeface="Times New Roman" panose="02020603050405020304" pitchFamily="18" charset="0"/>
                <a:cs typeface="Times New Roman" panose="02020603050405020304" pitchFamily="18" charset="0"/>
              </a:rPr>
              <a:t>за </a:t>
            </a:r>
            <a:r>
              <a:rPr lang="ru-RU" altLang="ru-RU" sz="1600" dirty="0" smtClean="0">
                <a:solidFill>
                  <a:schemeClr val="tx1"/>
                </a:solidFill>
                <a:latin typeface="Times New Roman" panose="02020603050405020304" pitchFamily="18" charset="0"/>
                <a:cs typeface="Times New Roman" panose="02020603050405020304" pitchFamily="18" charset="0"/>
              </a:rPr>
              <a:t>2019 </a:t>
            </a:r>
            <a:r>
              <a:rPr lang="ru-RU" altLang="ru-RU" sz="1600" dirty="0">
                <a:solidFill>
                  <a:schemeClr val="tx1"/>
                </a:solidFill>
                <a:latin typeface="Times New Roman" panose="02020603050405020304" pitchFamily="18" charset="0"/>
                <a:cs typeface="Times New Roman" panose="02020603050405020304" pitchFamily="18" charset="0"/>
              </a:rPr>
              <a:t>год</a:t>
            </a:r>
          </a:p>
        </p:txBody>
      </p:sp>
      <p:sp>
        <p:nvSpPr>
          <p:cNvPr id="5" name="Блок-схема: документ 4">
            <a:extLst>
              <a:ext uri="{FF2B5EF4-FFF2-40B4-BE49-F238E27FC236}">
                <a16:creationId xmlns="" xmlns:a16="http://schemas.microsoft.com/office/drawing/2014/main" id="{2BDD3493-F879-4191-AC39-B57D0B6275E0}"/>
              </a:ext>
            </a:extLst>
          </p:cNvPr>
          <p:cNvSpPr/>
          <p:nvPr/>
        </p:nvSpPr>
        <p:spPr>
          <a:xfrm flipH="1">
            <a:off x="6876256" y="784225"/>
            <a:ext cx="2267744" cy="556543"/>
          </a:xfrm>
          <a:prstGeom prst="flowChartDocumen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b="1" dirty="0" smtClean="0">
                <a:solidFill>
                  <a:schemeClr val="tx1"/>
                </a:solidFill>
                <a:latin typeface="Times New Roman" panose="02020603050405020304" pitchFamily="18" charset="0"/>
                <a:cs typeface="Times New Roman" panose="02020603050405020304" pitchFamily="18" charset="0"/>
              </a:rPr>
              <a:t>2 171,9 млн</a:t>
            </a:r>
            <a:r>
              <a:rPr lang="ru-RU" sz="1100" b="1" dirty="0">
                <a:solidFill>
                  <a:schemeClr val="tx1"/>
                </a:solidFill>
                <a:latin typeface="Times New Roman" panose="02020603050405020304" pitchFamily="18" charset="0"/>
                <a:cs typeface="Times New Roman" panose="02020603050405020304" pitchFamily="18" charset="0"/>
              </a:rPr>
              <a:t>. руб., в том числе по видам бюджетов:</a:t>
            </a:r>
          </a:p>
        </p:txBody>
      </p:sp>
      <p:graphicFrame>
        <p:nvGraphicFramePr>
          <p:cNvPr id="7" name="Схема 6">
            <a:extLst>
              <a:ext uri="{FF2B5EF4-FFF2-40B4-BE49-F238E27FC236}">
                <a16:creationId xmlns="" xmlns:a16="http://schemas.microsoft.com/office/drawing/2014/main" id="{8A6F06E8-7C56-4112-A956-B9183DFB146C}"/>
              </a:ext>
            </a:extLst>
          </p:cNvPr>
          <p:cNvGraphicFramePr/>
          <p:nvPr>
            <p:extLst>
              <p:ext uri="{D42A27DB-BD31-4B8C-83A1-F6EECF244321}">
                <p14:modId xmlns:p14="http://schemas.microsoft.com/office/powerpoint/2010/main" val="446565796"/>
              </p:ext>
            </p:extLst>
          </p:nvPr>
        </p:nvGraphicFramePr>
        <p:xfrm>
          <a:off x="5580112" y="2564904"/>
          <a:ext cx="3563887" cy="442788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9" name="TextBox 2">
            <a:extLst>
              <a:ext uri="{FF2B5EF4-FFF2-40B4-BE49-F238E27FC236}">
                <a16:creationId xmlns="" xmlns:a16="http://schemas.microsoft.com/office/drawing/2014/main" id="{88054375-6A8B-4140-A592-172DFD7E15D6}"/>
              </a:ext>
            </a:extLst>
          </p:cNvPr>
          <p:cNvSpPr txBox="1">
            <a:spLocks noChangeArrowheads="1"/>
          </p:cNvSpPr>
          <p:nvPr/>
        </p:nvSpPr>
        <p:spPr bwMode="auto">
          <a:xfrm>
            <a:off x="179388" y="1340768"/>
            <a:ext cx="47463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ru-RU" b="1" dirty="0">
                <a:latin typeface="Times New Roman" panose="02020603050405020304" pitchFamily="18" charset="0"/>
                <a:cs typeface="Times New Roman" panose="02020603050405020304" pitchFamily="18" charset="0"/>
              </a:rPr>
              <a:t>Исполнение бюджета по укрупненным статьям расходов, </a:t>
            </a:r>
            <a:r>
              <a:rPr lang="ru-RU" altLang="ru-RU" b="1" dirty="0" err="1">
                <a:latin typeface="Times New Roman" panose="02020603050405020304" pitchFamily="18" charset="0"/>
                <a:cs typeface="Times New Roman" panose="02020603050405020304" pitchFamily="18" charset="0"/>
              </a:rPr>
              <a:t>млн.руб</a:t>
            </a:r>
            <a:r>
              <a:rPr lang="ru-RU" altLang="ru-RU" sz="1200" dirty="0">
                <a:latin typeface="Times New Roman" panose="02020603050405020304" pitchFamily="18" charset="0"/>
                <a:cs typeface="Times New Roman" panose="02020603050405020304" pitchFamily="18" charset="0"/>
              </a:rPr>
              <a:t>.</a:t>
            </a:r>
          </a:p>
        </p:txBody>
      </p:sp>
      <p:sp>
        <p:nvSpPr>
          <p:cNvPr id="2" name="Номер слайда 1"/>
          <p:cNvSpPr>
            <a:spLocks noGrp="1"/>
          </p:cNvSpPr>
          <p:nvPr>
            <p:ph type="sldNum" sz="quarter" idx="12"/>
          </p:nvPr>
        </p:nvSpPr>
        <p:spPr>
          <a:xfrm>
            <a:off x="7010400" y="-4043"/>
            <a:ext cx="2133600" cy="476250"/>
          </a:xfrm>
        </p:spPr>
        <p:txBody>
          <a:bodyPr/>
          <a:lstStyle/>
          <a:p>
            <a:pPr>
              <a:defRPr/>
            </a:pPr>
            <a:fld id="{C06CF10B-776F-4ADF-8CE6-E9A129EC17A3}" type="slidenum">
              <a:rPr lang="ru-RU" altLang="ru-RU" smtClean="0">
                <a:solidFill>
                  <a:schemeClr val="tx1"/>
                </a:solidFill>
              </a:rPr>
              <a:pPr>
                <a:defRPr/>
              </a:pPr>
              <a:t>25</a:t>
            </a:fld>
            <a:endParaRPr lang="ru-RU" altLang="ru-RU"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9" name="TextBox 2">
            <a:extLst>
              <a:ext uri="{FF2B5EF4-FFF2-40B4-BE49-F238E27FC236}">
                <a16:creationId xmlns="" xmlns:a16="http://schemas.microsoft.com/office/drawing/2014/main" id="{7064DD2C-59FA-45F8-B990-13660A401D3D}"/>
              </a:ext>
            </a:extLst>
          </p:cNvPr>
          <p:cNvSpPr txBox="1">
            <a:spLocks noChangeArrowheads="1"/>
          </p:cNvSpPr>
          <p:nvPr/>
        </p:nvSpPr>
        <p:spPr bwMode="auto">
          <a:xfrm>
            <a:off x="0" y="0"/>
            <a:ext cx="9144000" cy="584200"/>
          </a:xfrm>
          <a:prstGeom prst="rect">
            <a:avLst/>
          </a:prstGeom>
          <a:solidFill>
            <a:schemeClr val="bg2">
              <a:lumMod val="90000"/>
            </a:schemeClr>
          </a:solidFill>
          <a:ln>
            <a:noFill/>
          </a:ln>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a:spcBef>
                <a:spcPct val="0"/>
              </a:spcBef>
              <a:spcAft>
                <a:spcPct val="0"/>
              </a:spcAft>
              <a:buClrTx/>
              <a:buSzTx/>
              <a:buFontTx/>
              <a:buNone/>
              <a:defRPr/>
            </a:pPr>
            <a:r>
              <a:rPr lang="ru-RU" altLang="ru-RU" sz="1600" dirty="0">
                <a:solidFill>
                  <a:schemeClr val="tx1"/>
                </a:solidFill>
                <a:latin typeface="+mj-lt"/>
              </a:rPr>
              <a:t>              </a:t>
            </a:r>
            <a:r>
              <a:rPr lang="ru-RU" altLang="ru-RU" sz="1600" dirty="0">
                <a:solidFill>
                  <a:schemeClr val="tx1"/>
                </a:solidFill>
                <a:latin typeface="Times New Roman" panose="02020603050405020304" pitchFamily="18" charset="0"/>
                <a:cs typeface="Times New Roman" panose="02020603050405020304" pitchFamily="18" charset="0"/>
              </a:rPr>
              <a:t>Структура расходов консолидированного бюджета муниципального района Мелеузовский район Республики Башкортостан за </a:t>
            </a:r>
            <a:r>
              <a:rPr lang="ru-RU" altLang="ru-RU" sz="1600" dirty="0" smtClean="0">
                <a:solidFill>
                  <a:schemeClr val="tx1"/>
                </a:solidFill>
                <a:latin typeface="Times New Roman" panose="02020603050405020304" pitchFamily="18" charset="0"/>
                <a:cs typeface="Times New Roman" panose="02020603050405020304" pitchFamily="18" charset="0"/>
              </a:rPr>
              <a:t>2019 </a:t>
            </a:r>
            <a:r>
              <a:rPr lang="ru-RU" altLang="ru-RU" sz="1600" dirty="0">
                <a:solidFill>
                  <a:schemeClr val="tx1"/>
                </a:solidFill>
                <a:latin typeface="Times New Roman" panose="02020603050405020304" pitchFamily="18" charset="0"/>
                <a:cs typeface="Times New Roman" panose="02020603050405020304" pitchFamily="18" charset="0"/>
              </a:rPr>
              <a:t>год</a:t>
            </a:r>
          </a:p>
        </p:txBody>
      </p:sp>
      <p:pic>
        <p:nvPicPr>
          <p:cNvPr id="54276" name="Picture 3">
            <a:extLst>
              <a:ext uri="{FF2B5EF4-FFF2-40B4-BE49-F238E27FC236}">
                <a16:creationId xmlns="" xmlns:a16="http://schemas.microsoft.com/office/drawing/2014/main" id="{D6B6C5CD-AE41-44AD-A733-4932436412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704850" cy="831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Таблица 2"/>
          <p:cNvGraphicFramePr>
            <a:graphicFrameLocks noGrp="1"/>
          </p:cNvGraphicFramePr>
          <p:nvPr>
            <p:extLst>
              <p:ext uri="{D42A27DB-BD31-4B8C-83A1-F6EECF244321}">
                <p14:modId xmlns:p14="http://schemas.microsoft.com/office/powerpoint/2010/main" val="1985797355"/>
              </p:ext>
            </p:extLst>
          </p:nvPr>
        </p:nvGraphicFramePr>
        <p:xfrm>
          <a:off x="352425" y="836712"/>
          <a:ext cx="8345249" cy="3400062"/>
        </p:xfrm>
        <a:graphic>
          <a:graphicData uri="http://schemas.openxmlformats.org/drawingml/2006/table">
            <a:tbl>
              <a:tblPr>
                <a:tableStyleId>{0505E3EF-67EA-436B-97B2-0124C06EBD24}</a:tableStyleId>
              </a:tblPr>
              <a:tblGrid>
                <a:gridCol w="2953223">
                  <a:extLst>
                    <a:ext uri="{9D8B030D-6E8A-4147-A177-3AD203B41FA5}">
                      <a16:colId xmlns="" xmlns:a16="http://schemas.microsoft.com/office/drawing/2014/main" val="20000"/>
                    </a:ext>
                  </a:extLst>
                </a:gridCol>
                <a:gridCol w="793222">
                  <a:extLst>
                    <a:ext uri="{9D8B030D-6E8A-4147-A177-3AD203B41FA5}">
                      <a16:colId xmlns="" xmlns:a16="http://schemas.microsoft.com/office/drawing/2014/main" val="20001"/>
                    </a:ext>
                  </a:extLst>
                </a:gridCol>
                <a:gridCol w="781017">
                  <a:extLst>
                    <a:ext uri="{9D8B030D-6E8A-4147-A177-3AD203B41FA5}">
                      <a16:colId xmlns="" xmlns:a16="http://schemas.microsoft.com/office/drawing/2014/main" val="20002"/>
                    </a:ext>
                  </a:extLst>
                </a:gridCol>
                <a:gridCol w="723053">
                  <a:extLst>
                    <a:ext uri="{9D8B030D-6E8A-4147-A177-3AD203B41FA5}">
                      <a16:colId xmlns="" xmlns:a16="http://schemas.microsoft.com/office/drawing/2014/main" val="20003"/>
                    </a:ext>
                  </a:extLst>
                </a:gridCol>
                <a:gridCol w="854240">
                  <a:extLst>
                    <a:ext uri="{9D8B030D-6E8A-4147-A177-3AD203B41FA5}">
                      <a16:colId xmlns="" xmlns:a16="http://schemas.microsoft.com/office/drawing/2014/main" val="20004"/>
                    </a:ext>
                  </a:extLst>
                </a:gridCol>
                <a:gridCol w="654050">
                  <a:extLst>
                    <a:ext uri="{9D8B030D-6E8A-4147-A177-3AD203B41FA5}">
                      <a16:colId xmlns="" xmlns:a16="http://schemas.microsoft.com/office/drawing/2014/main" val="20005"/>
                    </a:ext>
                  </a:extLst>
                </a:gridCol>
                <a:gridCol w="854240">
                  <a:extLst>
                    <a:ext uri="{9D8B030D-6E8A-4147-A177-3AD203B41FA5}">
                      <a16:colId xmlns="" xmlns:a16="http://schemas.microsoft.com/office/drawing/2014/main" val="20006"/>
                    </a:ext>
                  </a:extLst>
                </a:gridCol>
                <a:gridCol w="732204">
                  <a:extLst>
                    <a:ext uri="{9D8B030D-6E8A-4147-A177-3AD203B41FA5}">
                      <a16:colId xmlns="" xmlns:a16="http://schemas.microsoft.com/office/drawing/2014/main" val="20007"/>
                    </a:ext>
                  </a:extLst>
                </a:gridCol>
              </a:tblGrid>
              <a:tr h="605227">
                <a:tc>
                  <a:txBody>
                    <a:bodyPr/>
                    <a:lstStyle/>
                    <a:p>
                      <a:pPr algn="ctr" fontAlgn="ctr"/>
                      <a:r>
                        <a:rPr lang="ru-RU" sz="1000" b="1" u="none" strike="noStrike" dirty="0">
                          <a:solidFill>
                            <a:schemeClr val="bg1"/>
                          </a:solidFill>
                          <a:effectLst/>
                        </a:rPr>
                        <a:t>Функциональная структура</a:t>
                      </a:r>
                      <a:endParaRPr lang="ru-RU" sz="10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8792" marR="8792" marT="8792" marB="0" anchor="ctr">
                    <a:solidFill>
                      <a:schemeClr val="tx1">
                        <a:lumMod val="50000"/>
                        <a:lumOff val="50000"/>
                      </a:schemeClr>
                    </a:solidFill>
                  </a:tcPr>
                </a:tc>
                <a:tc>
                  <a:txBody>
                    <a:bodyPr/>
                    <a:lstStyle/>
                    <a:p>
                      <a:pPr algn="l" fontAlgn="t"/>
                      <a:r>
                        <a:rPr lang="ru-RU" sz="1000" b="1" u="none" strike="noStrike" dirty="0">
                          <a:solidFill>
                            <a:schemeClr val="bg1"/>
                          </a:solidFill>
                          <a:effectLst/>
                        </a:rPr>
                        <a:t>Раздел,     подраздел</a:t>
                      </a:r>
                      <a:endParaRPr lang="ru-RU" sz="10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8792" marR="8792" marT="8792" marB="0">
                    <a:solidFill>
                      <a:schemeClr val="tx1">
                        <a:lumMod val="50000"/>
                        <a:lumOff val="50000"/>
                      </a:schemeClr>
                    </a:solidFill>
                  </a:tcPr>
                </a:tc>
                <a:tc>
                  <a:txBody>
                    <a:bodyPr/>
                    <a:lstStyle/>
                    <a:p>
                      <a:pPr algn="ctr" fontAlgn="t"/>
                      <a:r>
                        <a:rPr lang="ru-RU" sz="900" b="1" u="none" strike="noStrike" dirty="0">
                          <a:solidFill>
                            <a:schemeClr val="bg1"/>
                          </a:solidFill>
                          <a:effectLst/>
                        </a:rPr>
                        <a:t>Исполнено за </a:t>
                      </a:r>
                      <a:r>
                        <a:rPr lang="ru-RU" sz="900" b="1" u="none" strike="noStrike" dirty="0" smtClean="0">
                          <a:solidFill>
                            <a:schemeClr val="bg1"/>
                          </a:solidFill>
                          <a:effectLst/>
                        </a:rPr>
                        <a:t>2018 </a:t>
                      </a:r>
                      <a:r>
                        <a:rPr lang="ru-RU" sz="900" b="1" u="none" strike="noStrike" dirty="0">
                          <a:solidFill>
                            <a:schemeClr val="bg1"/>
                          </a:solidFill>
                          <a:effectLst/>
                        </a:rPr>
                        <a:t>год</a:t>
                      </a:r>
                      <a:endParaRPr lang="ru-RU" sz="9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8792" marR="8792" marT="8792" marB="0">
                    <a:solidFill>
                      <a:schemeClr val="tx1">
                        <a:lumMod val="50000"/>
                        <a:lumOff val="50000"/>
                      </a:schemeClr>
                    </a:solidFill>
                  </a:tcPr>
                </a:tc>
                <a:tc>
                  <a:txBody>
                    <a:bodyPr/>
                    <a:lstStyle/>
                    <a:p>
                      <a:pPr algn="ctr" fontAlgn="t"/>
                      <a:r>
                        <a:rPr lang="ru-RU" sz="900" b="1" u="none" strike="noStrike" dirty="0">
                          <a:solidFill>
                            <a:schemeClr val="bg1"/>
                          </a:solidFill>
                          <a:effectLst/>
                        </a:rPr>
                        <a:t>Уточненный план  на </a:t>
                      </a:r>
                    </a:p>
                    <a:p>
                      <a:pPr algn="ctr" fontAlgn="t"/>
                      <a:r>
                        <a:rPr lang="ru-RU" sz="900" b="1" u="none" strike="noStrike" dirty="0">
                          <a:solidFill>
                            <a:schemeClr val="bg1"/>
                          </a:solidFill>
                          <a:effectLst/>
                        </a:rPr>
                        <a:t> </a:t>
                      </a:r>
                      <a:r>
                        <a:rPr lang="ru-RU" sz="900" b="1" u="none" strike="noStrike" dirty="0" smtClean="0">
                          <a:solidFill>
                            <a:schemeClr val="bg1"/>
                          </a:solidFill>
                          <a:effectLst/>
                        </a:rPr>
                        <a:t>2019 </a:t>
                      </a:r>
                      <a:r>
                        <a:rPr lang="ru-RU" sz="900" b="1" u="none" strike="noStrike" dirty="0">
                          <a:solidFill>
                            <a:schemeClr val="bg1"/>
                          </a:solidFill>
                          <a:effectLst/>
                        </a:rPr>
                        <a:t>год</a:t>
                      </a:r>
                      <a:endParaRPr lang="ru-RU" sz="9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8792" marR="8792" marT="8792" marB="0">
                    <a:solidFill>
                      <a:schemeClr val="tx1">
                        <a:lumMod val="50000"/>
                        <a:lumOff val="50000"/>
                      </a:schemeClr>
                    </a:solidFill>
                  </a:tcPr>
                </a:tc>
                <a:tc>
                  <a:txBody>
                    <a:bodyPr/>
                    <a:lstStyle/>
                    <a:p>
                      <a:pPr algn="ctr" fontAlgn="t"/>
                      <a:r>
                        <a:rPr lang="ru-RU" sz="900" b="1" u="none" strike="noStrike" dirty="0">
                          <a:solidFill>
                            <a:schemeClr val="bg1"/>
                          </a:solidFill>
                          <a:effectLst/>
                        </a:rPr>
                        <a:t>Исполнено за </a:t>
                      </a:r>
                      <a:r>
                        <a:rPr lang="ru-RU" sz="900" b="1" u="none" strike="noStrike" dirty="0" smtClean="0">
                          <a:solidFill>
                            <a:schemeClr val="bg1"/>
                          </a:solidFill>
                          <a:effectLst/>
                        </a:rPr>
                        <a:t>2019 </a:t>
                      </a:r>
                      <a:r>
                        <a:rPr lang="ru-RU" sz="900" b="1" u="none" strike="noStrike" dirty="0">
                          <a:solidFill>
                            <a:schemeClr val="bg1"/>
                          </a:solidFill>
                          <a:effectLst/>
                        </a:rPr>
                        <a:t>год</a:t>
                      </a:r>
                      <a:endParaRPr lang="ru-RU" sz="9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8792" marR="8792" marT="8792" marB="0">
                    <a:solidFill>
                      <a:schemeClr val="tx1">
                        <a:lumMod val="50000"/>
                        <a:lumOff val="50000"/>
                      </a:schemeClr>
                    </a:solidFill>
                  </a:tcPr>
                </a:tc>
                <a:tc>
                  <a:txBody>
                    <a:bodyPr/>
                    <a:lstStyle/>
                    <a:p>
                      <a:pPr algn="ctr" fontAlgn="t"/>
                      <a:r>
                        <a:rPr lang="ru-RU" sz="900" b="1" u="none" strike="noStrike" dirty="0">
                          <a:solidFill>
                            <a:schemeClr val="bg1"/>
                          </a:solidFill>
                          <a:effectLst/>
                        </a:rPr>
                        <a:t>План на </a:t>
                      </a:r>
                    </a:p>
                    <a:p>
                      <a:pPr algn="ctr" fontAlgn="t"/>
                      <a:r>
                        <a:rPr lang="ru-RU" sz="900" b="1" u="none" strike="noStrike" dirty="0" smtClean="0">
                          <a:solidFill>
                            <a:schemeClr val="bg1"/>
                          </a:solidFill>
                          <a:effectLst/>
                        </a:rPr>
                        <a:t>2020 </a:t>
                      </a:r>
                      <a:r>
                        <a:rPr lang="ru-RU" sz="900" b="1" u="none" strike="noStrike" dirty="0">
                          <a:solidFill>
                            <a:schemeClr val="bg1"/>
                          </a:solidFill>
                          <a:effectLst/>
                        </a:rPr>
                        <a:t>год</a:t>
                      </a:r>
                      <a:endParaRPr lang="ru-RU" sz="9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8792" marR="8792" marT="8792" marB="0">
                    <a:solidFill>
                      <a:schemeClr val="tx1">
                        <a:lumMod val="50000"/>
                        <a:lumOff val="50000"/>
                      </a:schemeClr>
                    </a:solidFill>
                  </a:tcPr>
                </a:tc>
                <a:tc>
                  <a:txBody>
                    <a:bodyPr/>
                    <a:lstStyle/>
                    <a:p>
                      <a:pPr algn="ctr" fontAlgn="t"/>
                      <a:r>
                        <a:rPr lang="ru-RU" sz="900" b="1" u="none" strike="noStrike" dirty="0">
                          <a:solidFill>
                            <a:schemeClr val="bg1"/>
                          </a:solidFill>
                          <a:effectLst/>
                        </a:rPr>
                        <a:t>План на </a:t>
                      </a:r>
                    </a:p>
                    <a:p>
                      <a:pPr algn="ctr" fontAlgn="t"/>
                      <a:r>
                        <a:rPr lang="ru-RU" sz="900" b="1" u="none" strike="noStrike" dirty="0" smtClean="0">
                          <a:solidFill>
                            <a:schemeClr val="bg1"/>
                          </a:solidFill>
                          <a:effectLst/>
                        </a:rPr>
                        <a:t>2021 </a:t>
                      </a:r>
                      <a:r>
                        <a:rPr lang="ru-RU" sz="900" b="1" u="none" strike="noStrike" dirty="0">
                          <a:solidFill>
                            <a:schemeClr val="bg1"/>
                          </a:solidFill>
                          <a:effectLst/>
                        </a:rPr>
                        <a:t>год</a:t>
                      </a:r>
                      <a:endParaRPr lang="ru-RU" sz="9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8792" marR="8792" marT="8792" marB="0">
                    <a:solidFill>
                      <a:schemeClr val="tx1">
                        <a:lumMod val="50000"/>
                        <a:lumOff val="50000"/>
                      </a:schemeClr>
                    </a:solidFill>
                  </a:tcPr>
                </a:tc>
                <a:tc>
                  <a:txBody>
                    <a:bodyPr/>
                    <a:lstStyle/>
                    <a:p>
                      <a:pPr algn="ctr" fontAlgn="t"/>
                      <a:r>
                        <a:rPr lang="ru-RU" sz="900" b="1" u="none" strike="noStrike" dirty="0">
                          <a:solidFill>
                            <a:schemeClr val="bg1"/>
                          </a:solidFill>
                          <a:effectLst/>
                        </a:rPr>
                        <a:t>План на </a:t>
                      </a:r>
                    </a:p>
                    <a:p>
                      <a:pPr algn="ctr" fontAlgn="t"/>
                      <a:r>
                        <a:rPr lang="ru-RU" sz="900" b="1" u="none" strike="noStrike" dirty="0" smtClean="0">
                          <a:solidFill>
                            <a:schemeClr val="bg1"/>
                          </a:solidFill>
                          <a:effectLst/>
                        </a:rPr>
                        <a:t>2022 </a:t>
                      </a:r>
                      <a:r>
                        <a:rPr lang="ru-RU" sz="900" b="1" u="none" strike="noStrike" dirty="0">
                          <a:solidFill>
                            <a:schemeClr val="bg1"/>
                          </a:solidFill>
                          <a:effectLst/>
                        </a:rPr>
                        <a:t>год</a:t>
                      </a:r>
                      <a:endParaRPr lang="ru-RU" sz="9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8792" marR="8792" marT="8792" marB="0">
                    <a:solidFill>
                      <a:schemeClr val="tx1">
                        <a:lumMod val="50000"/>
                        <a:lumOff val="50000"/>
                      </a:schemeClr>
                    </a:solidFill>
                  </a:tcPr>
                </a:tc>
                <a:extLst>
                  <a:ext uri="{0D108BD9-81ED-4DB2-BD59-A6C34878D82A}">
                    <a16:rowId xmlns="" xmlns:a16="http://schemas.microsoft.com/office/drawing/2014/main" val="10000"/>
                  </a:ext>
                </a:extLst>
              </a:tr>
              <a:tr h="250161">
                <a:tc>
                  <a:txBody>
                    <a:bodyPr/>
                    <a:lstStyle/>
                    <a:p>
                      <a:pPr algn="l" fontAlgn="t"/>
                      <a:r>
                        <a:rPr lang="ru-RU" sz="1000" u="none" strike="noStrike" dirty="0">
                          <a:effectLst/>
                        </a:rPr>
                        <a:t>Общегосударственные вопросы</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solidFill>
                      <a:schemeClr val="bg2">
                        <a:lumMod val="90000"/>
                      </a:schemeClr>
                    </a:solidFill>
                  </a:tcPr>
                </a:tc>
                <a:tc>
                  <a:txBody>
                    <a:bodyPr/>
                    <a:lstStyle/>
                    <a:p>
                      <a:pPr algn="ctr" fontAlgn="ctr"/>
                      <a:r>
                        <a:rPr lang="ru-RU" sz="1000" u="none" strike="noStrike" dirty="0">
                          <a:effectLst/>
                        </a:rPr>
                        <a:t>0100</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dirty="0">
                          <a:effectLst/>
                        </a:rPr>
                        <a:t>167 189,94</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dirty="0" smtClean="0">
                          <a:effectLst/>
                        </a:rPr>
                        <a:t>206 647,85</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dirty="0" smtClean="0">
                          <a:effectLst/>
                        </a:rPr>
                        <a:t>193 938,11</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a:effectLst/>
                        </a:rPr>
                        <a:t>199 803,2</a:t>
                      </a:r>
                      <a:endParaRPr lang="ru-RU" sz="1000" u="none" strike="noStrike" kern="120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solidFill>
                      <a:schemeClr val="bg2">
                        <a:lumMod val="90000"/>
                      </a:schemeClr>
                    </a:solidFill>
                  </a:tcPr>
                </a:tc>
                <a:tc>
                  <a:txBody>
                    <a:bodyPr/>
                    <a:lstStyle/>
                    <a:p>
                      <a:pPr marL="0" algn="ctr" defTabSz="685800" rtl="0" eaLnBrk="1" fontAlgn="ctr" latinLnBrk="0" hangingPunct="1"/>
                      <a:r>
                        <a:rPr lang="ru-RU" sz="1000" u="none" strike="noStrike" kern="1200" dirty="0">
                          <a:effectLst/>
                        </a:rPr>
                        <a:t>197 705,4</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solidFill>
                      <a:schemeClr val="bg2">
                        <a:lumMod val="90000"/>
                      </a:schemeClr>
                    </a:solidFill>
                  </a:tcPr>
                </a:tc>
                <a:tc>
                  <a:txBody>
                    <a:bodyPr/>
                    <a:lstStyle/>
                    <a:p>
                      <a:pPr marL="0" algn="ctr" defTabSz="685800" rtl="0" eaLnBrk="1" fontAlgn="ctr" latinLnBrk="0" hangingPunct="1"/>
                      <a:r>
                        <a:rPr lang="ru-RU" sz="1000" u="none" strike="noStrike" kern="1200">
                          <a:effectLst/>
                        </a:rPr>
                        <a:t>199 666,1</a:t>
                      </a:r>
                      <a:endParaRPr lang="ru-RU" sz="1000" u="none" strike="noStrike" kern="120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solidFill>
                      <a:schemeClr val="bg2">
                        <a:lumMod val="90000"/>
                      </a:schemeClr>
                    </a:solidFill>
                  </a:tcPr>
                </a:tc>
                <a:extLst>
                  <a:ext uri="{0D108BD9-81ED-4DB2-BD59-A6C34878D82A}">
                    <a16:rowId xmlns="" xmlns:a16="http://schemas.microsoft.com/office/drawing/2014/main" val="10001"/>
                  </a:ext>
                </a:extLst>
              </a:tr>
              <a:tr h="147944">
                <a:tc>
                  <a:txBody>
                    <a:bodyPr/>
                    <a:lstStyle/>
                    <a:p>
                      <a:pPr algn="l" fontAlgn="t"/>
                      <a:r>
                        <a:rPr lang="ru-RU" sz="1000" u="none" strike="noStrike" dirty="0">
                          <a:effectLst/>
                        </a:rPr>
                        <a:t>Национальная оборона</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solidFill>
                      <a:schemeClr val="bg2">
                        <a:lumMod val="90000"/>
                      </a:schemeClr>
                    </a:solidFill>
                  </a:tcPr>
                </a:tc>
                <a:tc>
                  <a:txBody>
                    <a:bodyPr/>
                    <a:lstStyle/>
                    <a:p>
                      <a:pPr algn="ctr" fontAlgn="ctr"/>
                      <a:r>
                        <a:rPr lang="ru-RU" sz="1000" u="none" strike="noStrike" dirty="0">
                          <a:effectLst/>
                        </a:rPr>
                        <a:t>0200</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dirty="0">
                          <a:effectLst/>
                        </a:rPr>
                        <a:t>1 735,30</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dirty="0" smtClean="0">
                          <a:effectLst/>
                        </a:rPr>
                        <a:t>1 853,50</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dirty="0" smtClean="0">
                          <a:effectLst/>
                        </a:rPr>
                        <a:t>1 853,50</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a:effectLst/>
                        </a:rPr>
                        <a:t>2 021,2</a:t>
                      </a:r>
                      <a:endParaRPr lang="ru-RU" sz="1000" u="none" strike="noStrike" kern="120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solidFill>
                      <a:schemeClr val="bg2">
                        <a:lumMod val="90000"/>
                      </a:schemeClr>
                    </a:solidFill>
                  </a:tcPr>
                </a:tc>
                <a:tc>
                  <a:txBody>
                    <a:bodyPr/>
                    <a:lstStyle/>
                    <a:p>
                      <a:pPr marL="0" algn="ctr" defTabSz="685800" rtl="0" eaLnBrk="1" fontAlgn="ctr" latinLnBrk="0" hangingPunct="1"/>
                      <a:r>
                        <a:rPr lang="ru-RU" sz="1000" u="none" strike="noStrike" kern="1200">
                          <a:effectLst/>
                        </a:rPr>
                        <a:t>2 035,1</a:t>
                      </a:r>
                      <a:endParaRPr lang="ru-RU" sz="1000" u="none" strike="noStrike" kern="120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solidFill>
                      <a:schemeClr val="bg2">
                        <a:lumMod val="90000"/>
                      </a:schemeClr>
                    </a:solidFill>
                  </a:tcPr>
                </a:tc>
                <a:tc>
                  <a:txBody>
                    <a:bodyPr/>
                    <a:lstStyle/>
                    <a:p>
                      <a:pPr marL="0" algn="ctr" defTabSz="685800" rtl="0" eaLnBrk="1" fontAlgn="ctr" latinLnBrk="0" hangingPunct="1"/>
                      <a:r>
                        <a:rPr lang="ru-RU" sz="1000" u="none" strike="noStrike" kern="1200">
                          <a:effectLst/>
                        </a:rPr>
                        <a:t>2 099,9</a:t>
                      </a:r>
                      <a:endParaRPr lang="ru-RU" sz="1000" u="none" strike="noStrike" kern="120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solidFill>
                      <a:schemeClr val="bg2">
                        <a:lumMod val="90000"/>
                      </a:schemeClr>
                    </a:solidFill>
                  </a:tcPr>
                </a:tc>
                <a:extLst>
                  <a:ext uri="{0D108BD9-81ED-4DB2-BD59-A6C34878D82A}">
                    <a16:rowId xmlns="" xmlns:a16="http://schemas.microsoft.com/office/drawing/2014/main" val="10002"/>
                  </a:ext>
                </a:extLst>
              </a:tr>
              <a:tr h="423580">
                <a:tc>
                  <a:txBody>
                    <a:bodyPr/>
                    <a:lstStyle/>
                    <a:p>
                      <a:pPr algn="l" fontAlgn="t"/>
                      <a:r>
                        <a:rPr lang="ru-RU" sz="1000" u="none" strike="noStrike" dirty="0">
                          <a:effectLst/>
                        </a:rPr>
                        <a:t>Национальная безопасность и правоохранительная деятельность</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solidFill>
                      <a:schemeClr val="bg2">
                        <a:lumMod val="90000"/>
                      </a:schemeClr>
                    </a:solidFill>
                  </a:tcPr>
                </a:tc>
                <a:tc>
                  <a:txBody>
                    <a:bodyPr/>
                    <a:lstStyle/>
                    <a:p>
                      <a:pPr algn="ctr" fontAlgn="ctr"/>
                      <a:r>
                        <a:rPr lang="ru-RU" sz="1000" u="none" strike="noStrike" dirty="0">
                          <a:effectLst/>
                        </a:rPr>
                        <a:t>0300</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dirty="0">
                          <a:effectLst/>
                        </a:rPr>
                        <a:t>21 471,07</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dirty="0" smtClean="0">
                          <a:effectLst/>
                        </a:rPr>
                        <a:t>19 284,26</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dirty="0" smtClean="0">
                          <a:effectLst/>
                        </a:rPr>
                        <a:t>19 122,69</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a:effectLst/>
                        </a:rPr>
                        <a:t>18 703,0</a:t>
                      </a:r>
                      <a:endParaRPr lang="ru-RU" sz="1000" u="none" strike="noStrike" kern="120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solidFill>
                      <a:schemeClr val="bg2">
                        <a:lumMod val="90000"/>
                      </a:schemeClr>
                    </a:solidFill>
                  </a:tcPr>
                </a:tc>
                <a:tc>
                  <a:txBody>
                    <a:bodyPr/>
                    <a:lstStyle/>
                    <a:p>
                      <a:pPr marL="0" algn="ctr" defTabSz="685800" rtl="0" eaLnBrk="1" fontAlgn="ctr" latinLnBrk="0" hangingPunct="1"/>
                      <a:r>
                        <a:rPr lang="ru-RU" sz="1000" u="none" strike="noStrike" kern="1200" dirty="0">
                          <a:effectLst/>
                        </a:rPr>
                        <a:t>18 738,0</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solidFill>
                      <a:schemeClr val="bg2">
                        <a:lumMod val="90000"/>
                      </a:schemeClr>
                    </a:solidFill>
                  </a:tcPr>
                </a:tc>
                <a:tc>
                  <a:txBody>
                    <a:bodyPr/>
                    <a:lstStyle/>
                    <a:p>
                      <a:pPr marL="0" algn="ctr" defTabSz="685800" rtl="0" eaLnBrk="1" fontAlgn="ctr" latinLnBrk="0" hangingPunct="1"/>
                      <a:r>
                        <a:rPr lang="ru-RU" sz="1000" u="none" strike="noStrike" kern="1200">
                          <a:effectLst/>
                        </a:rPr>
                        <a:t>18 773,0</a:t>
                      </a:r>
                      <a:endParaRPr lang="ru-RU" sz="1000" u="none" strike="noStrike" kern="120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solidFill>
                      <a:schemeClr val="bg2">
                        <a:lumMod val="90000"/>
                      </a:schemeClr>
                    </a:solidFill>
                  </a:tcPr>
                </a:tc>
                <a:extLst>
                  <a:ext uri="{0D108BD9-81ED-4DB2-BD59-A6C34878D82A}">
                    <a16:rowId xmlns="" xmlns:a16="http://schemas.microsoft.com/office/drawing/2014/main" val="10003"/>
                  </a:ext>
                </a:extLst>
              </a:tr>
              <a:tr h="288032">
                <a:tc>
                  <a:txBody>
                    <a:bodyPr/>
                    <a:lstStyle/>
                    <a:p>
                      <a:pPr algn="l" fontAlgn="t"/>
                      <a:r>
                        <a:rPr lang="ru-RU" sz="1000" u="none" strike="noStrike" dirty="0">
                          <a:effectLst/>
                        </a:rPr>
                        <a:t>Национальная экономика</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solidFill>
                      <a:schemeClr val="bg2">
                        <a:lumMod val="90000"/>
                      </a:schemeClr>
                    </a:solidFill>
                  </a:tcPr>
                </a:tc>
                <a:tc>
                  <a:txBody>
                    <a:bodyPr/>
                    <a:lstStyle/>
                    <a:p>
                      <a:pPr algn="ctr" fontAlgn="ctr"/>
                      <a:r>
                        <a:rPr lang="ru-RU" sz="1000" u="none" strike="noStrike" dirty="0">
                          <a:effectLst/>
                        </a:rPr>
                        <a:t>0400</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dirty="0">
                          <a:effectLst/>
                        </a:rPr>
                        <a:t>187 191,83</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dirty="0" smtClean="0">
                          <a:effectLst/>
                        </a:rPr>
                        <a:t>221 526,49</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dirty="0" smtClean="0">
                          <a:effectLst/>
                        </a:rPr>
                        <a:t>195 980,0</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a:effectLst/>
                        </a:rPr>
                        <a:t>158 437,8</a:t>
                      </a:r>
                      <a:endParaRPr lang="ru-RU" sz="1000" u="none" strike="noStrike" kern="120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solidFill>
                      <a:schemeClr val="bg2">
                        <a:lumMod val="90000"/>
                      </a:schemeClr>
                    </a:solidFill>
                  </a:tcPr>
                </a:tc>
                <a:tc>
                  <a:txBody>
                    <a:bodyPr/>
                    <a:lstStyle/>
                    <a:p>
                      <a:pPr marL="0" algn="ctr" defTabSz="685800" rtl="0" eaLnBrk="1" fontAlgn="ctr" latinLnBrk="0" hangingPunct="1"/>
                      <a:r>
                        <a:rPr lang="ru-RU" sz="1000" u="none" strike="noStrike" kern="1200">
                          <a:effectLst/>
                        </a:rPr>
                        <a:t>180 635,4</a:t>
                      </a:r>
                      <a:endParaRPr lang="ru-RU" sz="1000" u="none" strike="noStrike" kern="120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solidFill>
                      <a:schemeClr val="bg2">
                        <a:lumMod val="90000"/>
                      </a:schemeClr>
                    </a:solidFill>
                  </a:tcPr>
                </a:tc>
                <a:tc>
                  <a:txBody>
                    <a:bodyPr/>
                    <a:lstStyle/>
                    <a:p>
                      <a:pPr marL="0" algn="ctr" defTabSz="685800" rtl="0" eaLnBrk="1" fontAlgn="ctr" latinLnBrk="0" hangingPunct="1"/>
                      <a:r>
                        <a:rPr lang="ru-RU" sz="1000" u="none" strike="noStrike" kern="1200">
                          <a:effectLst/>
                        </a:rPr>
                        <a:t>169 356,8</a:t>
                      </a:r>
                      <a:endParaRPr lang="ru-RU" sz="1000" u="none" strike="noStrike" kern="120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solidFill>
                      <a:schemeClr val="bg2">
                        <a:lumMod val="90000"/>
                      </a:schemeClr>
                    </a:solidFill>
                  </a:tcPr>
                </a:tc>
                <a:extLst>
                  <a:ext uri="{0D108BD9-81ED-4DB2-BD59-A6C34878D82A}">
                    <a16:rowId xmlns="" xmlns:a16="http://schemas.microsoft.com/office/drawing/2014/main" val="10004"/>
                  </a:ext>
                </a:extLst>
              </a:tr>
              <a:tr h="288032">
                <a:tc>
                  <a:txBody>
                    <a:bodyPr/>
                    <a:lstStyle/>
                    <a:p>
                      <a:pPr algn="l" fontAlgn="t"/>
                      <a:r>
                        <a:rPr lang="ru-RU" sz="1000" u="none" strike="noStrike" dirty="0">
                          <a:effectLst/>
                        </a:rPr>
                        <a:t>Жилищно-коммунальное хозяйство</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solidFill>
                      <a:schemeClr val="bg2">
                        <a:lumMod val="90000"/>
                      </a:schemeClr>
                    </a:solidFill>
                  </a:tcPr>
                </a:tc>
                <a:tc>
                  <a:txBody>
                    <a:bodyPr/>
                    <a:lstStyle/>
                    <a:p>
                      <a:pPr algn="ctr" fontAlgn="ctr"/>
                      <a:r>
                        <a:rPr lang="ru-RU" sz="1000" u="none" strike="noStrike">
                          <a:effectLst/>
                        </a:rPr>
                        <a:t>0500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dirty="0">
                          <a:effectLst/>
                        </a:rPr>
                        <a:t>160 061,78</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dirty="0" smtClean="0">
                          <a:effectLst/>
                        </a:rPr>
                        <a:t>351 163,56</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dirty="0" smtClean="0">
                          <a:effectLst/>
                        </a:rPr>
                        <a:t>274 109,91</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a:effectLst/>
                        </a:rPr>
                        <a:t>165 734,1</a:t>
                      </a:r>
                      <a:endParaRPr lang="ru-RU" sz="1000" u="none" strike="noStrike" kern="120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solidFill>
                      <a:schemeClr val="bg2">
                        <a:lumMod val="90000"/>
                      </a:schemeClr>
                    </a:solidFill>
                  </a:tcPr>
                </a:tc>
                <a:tc>
                  <a:txBody>
                    <a:bodyPr/>
                    <a:lstStyle/>
                    <a:p>
                      <a:pPr marL="0" algn="ctr" defTabSz="685800" rtl="0" eaLnBrk="1" fontAlgn="ctr" latinLnBrk="0" hangingPunct="1"/>
                      <a:r>
                        <a:rPr lang="ru-RU" sz="1000" u="none" strike="noStrike" kern="1200">
                          <a:effectLst/>
                        </a:rPr>
                        <a:t>187 299,5</a:t>
                      </a:r>
                      <a:endParaRPr lang="ru-RU" sz="1000" u="none" strike="noStrike" kern="120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solidFill>
                      <a:schemeClr val="bg2">
                        <a:lumMod val="90000"/>
                      </a:schemeClr>
                    </a:solidFill>
                  </a:tcPr>
                </a:tc>
                <a:tc>
                  <a:txBody>
                    <a:bodyPr/>
                    <a:lstStyle/>
                    <a:p>
                      <a:pPr marL="0" algn="ctr" defTabSz="685800" rtl="0" eaLnBrk="1" fontAlgn="ctr" latinLnBrk="0" hangingPunct="1"/>
                      <a:r>
                        <a:rPr lang="ru-RU" sz="1000" u="none" strike="noStrike" kern="1200">
                          <a:effectLst/>
                        </a:rPr>
                        <a:t>253 779,9</a:t>
                      </a:r>
                      <a:endParaRPr lang="ru-RU" sz="1000" u="none" strike="noStrike" kern="120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solidFill>
                      <a:schemeClr val="bg2">
                        <a:lumMod val="90000"/>
                      </a:schemeClr>
                    </a:solidFill>
                  </a:tcPr>
                </a:tc>
                <a:extLst>
                  <a:ext uri="{0D108BD9-81ED-4DB2-BD59-A6C34878D82A}">
                    <a16:rowId xmlns="" xmlns:a16="http://schemas.microsoft.com/office/drawing/2014/main" val="10005"/>
                  </a:ext>
                </a:extLst>
              </a:tr>
              <a:tr h="98704">
                <a:tc>
                  <a:txBody>
                    <a:bodyPr/>
                    <a:lstStyle/>
                    <a:p>
                      <a:pPr algn="l" fontAlgn="t"/>
                      <a:r>
                        <a:rPr lang="ru-RU" sz="1000" u="none" strike="noStrike" dirty="0" smtClean="0">
                          <a:effectLst/>
                        </a:rPr>
                        <a:t>Охрана окружающей среды</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solidFill>
                      <a:schemeClr val="bg2">
                        <a:lumMod val="90000"/>
                      </a:schemeClr>
                    </a:solidFill>
                  </a:tcPr>
                </a:tc>
                <a:tc>
                  <a:txBody>
                    <a:bodyPr/>
                    <a:lstStyle/>
                    <a:p>
                      <a:pPr algn="ctr" fontAlgn="ctr"/>
                      <a:r>
                        <a:rPr lang="ru-RU" sz="1000" u="none" strike="noStrike" dirty="0" smtClean="0">
                          <a:effectLst/>
                        </a:rPr>
                        <a:t>0600</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dirty="0" smtClean="0">
                          <a:effectLst/>
                        </a:rPr>
                        <a:t>0</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dirty="0" smtClean="0">
                          <a:effectLst/>
                        </a:rPr>
                        <a:t>14 351,57</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dirty="0" smtClean="0">
                          <a:effectLst/>
                        </a:rPr>
                        <a:t>13 809,82</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a:effectLst/>
                        </a:rPr>
                        <a:t>5 365,0</a:t>
                      </a:r>
                      <a:endParaRPr lang="ru-RU" sz="1000" u="none" strike="noStrike" kern="120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solidFill>
                      <a:schemeClr val="bg2">
                        <a:lumMod val="90000"/>
                      </a:schemeClr>
                    </a:solidFill>
                  </a:tcPr>
                </a:tc>
                <a:tc>
                  <a:txBody>
                    <a:bodyPr/>
                    <a:lstStyle/>
                    <a:p>
                      <a:pPr marL="0" algn="ctr" defTabSz="685800" rtl="0" eaLnBrk="1" fontAlgn="ctr" latinLnBrk="0" hangingPunct="1"/>
                      <a:r>
                        <a:rPr lang="ru-RU" sz="1000" u="none" strike="noStrike" kern="1200">
                          <a:effectLst/>
                        </a:rPr>
                        <a:t>2 000,0</a:t>
                      </a:r>
                      <a:endParaRPr lang="ru-RU" sz="1000" u="none" strike="noStrike" kern="120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solidFill>
                      <a:schemeClr val="bg2">
                        <a:lumMod val="90000"/>
                      </a:schemeClr>
                    </a:solidFill>
                  </a:tcPr>
                </a:tc>
                <a:tc>
                  <a:txBody>
                    <a:bodyPr/>
                    <a:lstStyle/>
                    <a:p>
                      <a:pPr marL="0" algn="ctr" defTabSz="685800" rtl="0" eaLnBrk="1" fontAlgn="ctr" latinLnBrk="0" hangingPunct="1"/>
                      <a:r>
                        <a:rPr lang="ru-RU" sz="1000" u="none" strike="noStrike" kern="1200">
                          <a:effectLst/>
                        </a:rPr>
                        <a:t>2 000,0</a:t>
                      </a:r>
                      <a:endParaRPr lang="ru-RU" sz="1000" u="none" strike="noStrike" kern="120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solidFill>
                      <a:schemeClr val="bg2">
                        <a:lumMod val="90000"/>
                      </a:schemeClr>
                    </a:solidFill>
                  </a:tcPr>
                </a:tc>
                <a:extLst>
                  <a:ext uri="{0D108BD9-81ED-4DB2-BD59-A6C34878D82A}">
                    <a16:rowId xmlns="" xmlns:a16="http://schemas.microsoft.com/office/drawing/2014/main" val="10006"/>
                  </a:ext>
                </a:extLst>
              </a:tr>
              <a:tr h="0">
                <a:tc>
                  <a:txBody>
                    <a:bodyPr/>
                    <a:lstStyle/>
                    <a:p>
                      <a:pPr algn="l" fontAlgn="t"/>
                      <a:r>
                        <a:rPr lang="ru-RU" sz="1000" u="none" strike="noStrike" dirty="0">
                          <a:effectLst/>
                        </a:rPr>
                        <a:t>Образование</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solidFill>
                      <a:schemeClr val="bg2">
                        <a:lumMod val="90000"/>
                      </a:schemeClr>
                    </a:solidFill>
                  </a:tcPr>
                </a:tc>
                <a:tc>
                  <a:txBody>
                    <a:bodyPr/>
                    <a:lstStyle/>
                    <a:p>
                      <a:pPr algn="ctr" fontAlgn="ctr"/>
                      <a:r>
                        <a:rPr lang="ru-RU" sz="1000" u="none" strike="noStrike" dirty="0">
                          <a:effectLst/>
                        </a:rPr>
                        <a:t>0700</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dirty="0">
                          <a:effectLst/>
                        </a:rPr>
                        <a:t>1 076 125,24</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dirty="0" smtClean="0">
                          <a:effectLst/>
                        </a:rPr>
                        <a:t>1 167 167,26</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dirty="0" smtClean="0">
                          <a:effectLst/>
                        </a:rPr>
                        <a:t>1 156 196,44</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a:effectLst/>
                        </a:rPr>
                        <a:t>1 127 785,7</a:t>
                      </a:r>
                      <a:endParaRPr lang="ru-RU" sz="1000" u="none" strike="noStrike" kern="120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solidFill>
                      <a:schemeClr val="bg2">
                        <a:lumMod val="90000"/>
                      </a:schemeClr>
                    </a:solidFill>
                  </a:tcPr>
                </a:tc>
                <a:tc>
                  <a:txBody>
                    <a:bodyPr/>
                    <a:lstStyle/>
                    <a:p>
                      <a:pPr marL="0" algn="ctr" defTabSz="685800" rtl="0" eaLnBrk="1" fontAlgn="ctr" latinLnBrk="0" hangingPunct="1"/>
                      <a:r>
                        <a:rPr lang="ru-RU" sz="1000" u="none" strike="noStrike" kern="1200">
                          <a:effectLst/>
                        </a:rPr>
                        <a:t>1 169 635,0</a:t>
                      </a:r>
                      <a:endParaRPr lang="ru-RU" sz="1000" u="none" strike="noStrike" kern="120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solidFill>
                      <a:schemeClr val="bg2">
                        <a:lumMod val="90000"/>
                      </a:schemeClr>
                    </a:solidFill>
                  </a:tcPr>
                </a:tc>
                <a:tc>
                  <a:txBody>
                    <a:bodyPr/>
                    <a:lstStyle/>
                    <a:p>
                      <a:pPr marL="0" algn="ctr" defTabSz="685800" rtl="0" eaLnBrk="1" fontAlgn="ctr" latinLnBrk="0" hangingPunct="1"/>
                      <a:r>
                        <a:rPr lang="ru-RU" sz="1000" u="none" strike="noStrike" kern="1200">
                          <a:effectLst/>
                        </a:rPr>
                        <a:t>1 219 505,5</a:t>
                      </a:r>
                      <a:endParaRPr lang="ru-RU" sz="1000" u="none" strike="noStrike" kern="120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solidFill>
                      <a:schemeClr val="bg2">
                        <a:lumMod val="90000"/>
                      </a:schemeClr>
                    </a:solidFill>
                  </a:tcPr>
                </a:tc>
              </a:tr>
              <a:tr h="161394">
                <a:tc>
                  <a:txBody>
                    <a:bodyPr/>
                    <a:lstStyle/>
                    <a:p>
                      <a:pPr algn="l" fontAlgn="t"/>
                      <a:r>
                        <a:rPr lang="ru-RU" sz="1000" u="none" strike="noStrike" dirty="0">
                          <a:effectLst/>
                        </a:rPr>
                        <a:t>Культура, кинематография</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solidFill>
                      <a:schemeClr val="bg2">
                        <a:lumMod val="90000"/>
                      </a:schemeClr>
                    </a:solidFill>
                  </a:tcPr>
                </a:tc>
                <a:tc>
                  <a:txBody>
                    <a:bodyPr/>
                    <a:lstStyle/>
                    <a:p>
                      <a:pPr algn="ctr" fontAlgn="ctr"/>
                      <a:r>
                        <a:rPr lang="ru-RU" sz="1000" u="none" strike="noStrike">
                          <a:effectLst/>
                        </a:rPr>
                        <a:t>0800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dirty="0">
                          <a:effectLst/>
                        </a:rPr>
                        <a:t>128 032,10</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dirty="0" smtClean="0">
                          <a:effectLst/>
                        </a:rPr>
                        <a:t>128 189,67</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dirty="0" smtClean="0">
                          <a:effectLst/>
                        </a:rPr>
                        <a:t>126 551,61</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dirty="0">
                          <a:effectLst/>
                        </a:rPr>
                        <a:t>121 747,8</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solidFill>
                      <a:schemeClr val="bg2">
                        <a:lumMod val="90000"/>
                      </a:schemeClr>
                    </a:solidFill>
                  </a:tcPr>
                </a:tc>
                <a:tc>
                  <a:txBody>
                    <a:bodyPr/>
                    <a:lstStyle/>
                    <a:p>
                      <a:pPr marL="0" algn="ctr" defTabSz="685800" rtl="0" eaLnBrk="1" fontAlgn="ctr" latinLnBrk="0" hangingPunct="1"/>
                      <a:r>
                        <a:rPr lang="ru-RU" sz="1000" u="none" strike="noStrike" kern="1200">
                          <a:effectLst/>
                        </a:rPr>
                        <a:t>127 512,4</a:t>
                      </a:r>
                      <a:endParaRPr lang="ru-RU" sz="1000" u="none" strike="noStrike" kern="120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solidFill>
                      <a:schemeClr val="bg2">
                        <a:lumMod val="90000"/>
                      </a:schemeClr>
                    </a:solidFill>
                  </a:tcPr>
                </a:tc>
                <a:tc>
                  <a:txBody>
                    <a:bodyPr/>
                    <a:lstStyle/>
                    <a:p>
                      <a:pPr marL="0" algn="ctr" defTabSz="685800" rtl="0" eaLnBrk="1" fontAlgn="ctr" latinLnBrk="0" hangingPunct="1"/>
                      <a:r>
                        <a:rPr lang="ru-RU" sz="1000" u="none" strike="noStrike" kern="1200">
                          <a:effectLst/>
                        </a:rPr>
                        <a:t>133 729,9</a:t>
                      </a:r>
                      <a:endParaRPr lang="ru-RU" sz="1000" u="none" strike="noStrike" kern="120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solidFill>
                      <a:schemeClr val="bg2">
                        <a:lumMod val="90000"/>
                      </a:schemeClr>
                    </a:solidFill>
                  </a:tcPr>
                </a:tc>
                <a:extLst>
                  <a:ext uri="{0D108BD9-81ED-4DB2-BD59-A6C34878D82A}">
                    <a16:rowId xmlns="" xmlns:a16="http://schemas.microsoft.com/office/drawing/2014/main" val="10007"/>
                  </a:ext>
                </a:extLst>
              </a:tr>
              <a:tr h="161394">
                <a:tc>
                  <a:txBody>
                    <a:bodyPr/>
                    <a:lstStyle/>
                    <a:p>
                      <a:pPr algn="l" fontAlgn="t"/>
                      <a:r>
                        <a:rPr lang="ru-RU" sz="1000" u="none" strike="noStrike" dirty="0">
                          <a:effectLst/>
                        </a:rPr>
                        <a:t>Социальная политика</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solidFill>
                      <a:schemeClr val="bg2">
                        <a:lumMod val="90000"/>
                      </a:schemeClr>
                    </a:solidFill>
                  </a:tcPr>
                </a:tc>
                <a:tc>
                  <a:txBody>
                    <a:bodyPr/>
                    <a:lstStyle/>
                    <a:p>
                      <a:pPr algn="ctr" fontAlgn="ctr"/>
                      <a:r>
                        <a:rPr lang="ru-RU" sz="1000" u="none" strike="noStrike">
                          <a:effectLst/>
                        </a:rPr>
                        <a:t>1000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dirty="0">
                          <a:effectLst/>
                        </a:rPr>
                        <a:t>103 968,85</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dirty="0" smtClean="0">
                          <a:effectLst/>
                        </a:rPr>
                        <a:t>138 131,11</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dirty="0" smtClean="0">
                          <a:effectLst/>
                        </a:rPr>
                        <a:t>132 410,80</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dirty="0">
                          <a:effectLst/>
                        </a:rPr>
                        <a:t>115 207,0</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solidFill>
                      <a:schemeClr val="bg2">
                        <a:lumMod val="90000"/>
                      </a:schemeClr>
                    </a:solidFill>
                  </a:tcPr>
                </a:tc>
                <a:tc>
                  <a:txBody>
                    <a:bodyPr/>
                    <a:lstStyle/>
                    <a:p>
                      <a:pPr marL="0" algn="ctr" defTabSz="685800" rtl="0" eaLnBrk="1" fontAlgn="ctr" latinLnBrk="0" hangingPunct="1"/>
                      <a:r>
                        <a:rPr lang="ru-RU" sz="1000" u="none" strike="noStrike" kern="1200" dirty="0">
                          <a:effectLst/>
                        </a:rPr>
                        <a:t>110 964,6</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solidFill>
                      <a:schemeClr val="bg2">
                        <a:lumMod val="90000"/>
                      </a:schemeClr>
                    </a:solidFill>
                  </a:tcPr>
                </a:tc>
                <a:tc>
                  <a:txBody>
                    <a:bodyPr/>
                    <a:lstStyle/>
                    <a:p>
                      <a:pPr marL="0" algn="ctr" defTabSz="685800" rtl="0" eaLnBrk="1" fontAlgn="ctr" latinLnBrk="0" hangingPunct="1"/>
                      <a:r>
                        <a:rPr lang="ru-RU" sz="1000" u="none" strike="noStrike" kern="1200" dirty="0">
                          <a:effectLst/>
                        </a:rPr>
                        <a:t>114 841,8</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solidFill>
                      <a:schemeClr val="bg2">
                        <a:lumMod val="90000"/>
                      </a:schemeClr>
                    </a:solidFill>
                  </a:tcPr>
                </a:tc>
                <a:extLst>
                  <a:ext uri="{0D108BD9-81ED-4DB2-BD59-A6C34878D82A}">
                    <a16:rowId xmlns="" xmlns:a16="http://schemas.microsoft.com/office/drawing/2014/main" val="10008"/>
                  </a:ext>
                </a:extLst>
              </a:tr>
              <a:tr h="161394">
                <a:tc>
                  <a:txBody>
                    <a:bodyPr/>
                    <a:lstStyle/>
                    <a:p>
                      <a:pPr algn="l" fontAlgn="t"/>
                      <a:r>
                        <a:rPr lang="ru-RU" sz="1000" u="none" strike="noStrike" dirty="0">
                          <a:effectLst/>
                        </a:rPr>
                        <a:t>Физическая культура и спорт</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solidFill>
                      <a:schemeClr val="bg2">
                        <a:lumMod val="90000"/>
                      </a:schemeClr>
                    </a:solidFill>
                  </a:tcPr>
                </a:tc>
                <a:tc>
                  <a:txBody>
                    <a:bodyPr/>
                    <a:lstStyle/>
                    <a:p>
                      <a:pPr algn="ctr" fontAlgn="ctr"/>
                      <a:r>
                        <a:rPr lang="ru-RU" sz="1000" u="none" strike="noStrike">
                          <a:effectLst/>
                        </a:rPr>
                        <a:t>1100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dirty="0">
                          <a:effectLst/>
                        </a:rPr>
                        <a:t>46 968,14</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dirty="0" smtClean="0">
                          <a:effectLst/>
                        </a:rPr>
                        <a:t>53 957,32</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dirty="0" smtClean="0">
                          <a:effectLst/>
                        </a:rPr>
                        <a:t>53 241,15</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dirty="0">
                          <a:effectLst/>
                        </a:rPr>
                        <a:t>49 246,1</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solidFill>
                      <a:schemeClr val="bg2">
                        <a:lumMod val="90000"/>
                      </a:schemeClr>
                    </a:solidFill>
                  </a:tcPr>
                </a:tc>
                <a:tc>
                  <a:txBody>
                    <a:bodyPr/>
                    <a:lstStyle/>
                    <a:p>
                      <a:pPr marL="0" algn="ctr" defTabSz="685800" rtl="0" eaLnBrk="1" fontAlgn="ctr" latinLnBrk="0" hangingPunct="1"/>
                      <a:r>
                        <a:rPr lang="ru-RU" sz="1000" u="none" strike="noStrike" kern="1200" dirty="0">
                          <a:effectLst/>
                        </a:rPr>
                        <a:t>42 800,0</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solidFill>
                      <a:schemeClr val="bg2">
                        <a:lumMod val="90000"/>
                      </a:schemeClr>
                    </a:solidFill>
                  </a:tcPr>
                </a:tc>
                <a:tc>
                  <a:txBody>
                    <a:bodyPr/>
                    <a:lstStyle/>
                    <a:p>
                      <a:pPr marL="0" algn="ctr" defTabSz="685800" rtl="0" eaLnBrk="1" fontAlgn="ctr" latinLnBrk="0" hangingPunct="1"/>
                      <a:r>
                        <a:rPr lang="ru-RU" sz="1000" u="none" strike="noStrike" kern="1200" dirty="0">
                          <a:effectLst/>
                        </a:rPr>
                        <a:t>43 021,0</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solidFill>
                      <a:schemeClr val="bg2">
                        <a:lumMod val="90000"/>
                      </a:schemeClr>
                    </a:solidFill>
                  </a:tcPr>
                </a:tc>
                <a:extLst>
                  <a:ext uri="{0D108BD9-81ED-4DB2-BD59-A6C34878D82A}">
                    <a16:rowId xmlns="" xmlns:a16="http://schemas.microsoft.com/office/drawing/2014/main" val="10009"/>
                  </a:ext>
                </a:extLst>
              </a:tr>
              <a:tr h="201743">
                <a:tc>
                  <a:txBody>
                    <a:bodyPr/>
                    <a:lstStyle/>
                    <a:p>
                      <a:pPr algn="l" fontAlgn="t"/>
                      <a:r>
                        <a:rPr lang="ru-RU" sz="1000" u="none" strike="noStrike" dirty="0">
                          <a:effectLst/>
                        </a:rPr>
                        <a:t>Средств</a:t>
                      </a:r>
                      <a:r>
                        <a:rPr lang="ru-RU" sz="1000" u="none" strike="noStrike" baseline="0" dirty="0">
                          <a:effectLst/>
                        </a:rPr>
                        <a:t>а массовой информации</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solidFill>
                      <a:schemeClr val="bg2">
                        <a:lumMod val="90000"/>
                      </a:schemeClr>
                    </a:solidFill>
                  </a:tcPr>
                </a:tc>
                <a:tc>
                  <a:txBody>
                    <a:bodyPr/>
                    <a:lstStyle/>
                    <a:p>
                      <a:pPr algn="ctr" fontAlgn="ctr"/>
                      <a:r>
                        <a:rPr lang="ru-RU" sz="1000" u="none" strike="noStrike" dirty="0">
                          <a:effectLst/>
                        </a:rPr>
                        <a:t>1200</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dirty="0">
                          <a:effectLst/>
                        </a:rPr>
                        <a:t>3 784,19</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dirty="0" smtClean="0">
                          <a:effectLst/>
                        </a:rPr>
                        <a:t>4 730,46</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dirty="0" smtClean="0">
                          <a:effectLst/>
                        </a:rPr>
                        <a:t>4 667,87</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dirty="0">
                          <a:effectLst/>
                        </a:rPr>
                        <a:t>5 062,0</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solidFill>
                      <a:schemeClr val="bg2">
                        <a:lumMod val="90000"/>
                      </a:schemeClr>
                    </a:solidFill>
                  </a:tcPr>
                </a:tc>
                <a:tc>
                  <a:txBody>
                    <a:bodyPr/>
                    <a:lstStyle/>
                    <a:p>
                      <a:pPr marL="0" algn="ctr" defTabSz="685800" rtl="0" eaLnBrk="1" fontAlgn="ctr" latinLnBrk="0" hangingPunct="1"/>
                      <a:r>
                        <a:rPr lang="ru-RU" sz="1000" u="none" strike="noStrike" kern="1200" dirty="0">
                          <a:effectLst/>
                        </a:rPr>
                        <a:t>5 062,0</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solidFill>
                      <a:schemeClr val="bg2">
                        <a:lumMod val="90000"/>
                      </a:schemeClr>
                    </a:solidFill>
                  </a:tcPr>
                </a:tc>
                <a:tc>
                  <a:txBody>
                    <a:bodyPr/>
                    <a:lstStyle/>
                    <a:p>
                      <a:pPr marL="0" algn="ctr" defTabSz="685800" rtl="0" eaLnBrk="1" fontAlgn="ctr" latinLnBrk="0" hangingPunct="1"/>
                      <a:r>
                        <a:rPr lang="ru-RU" sz="1000" u="none" strike="noStrike" kern="1200" dirty="0">
                          <a:effectLst/>
                        </a:rPr>
                        <a:t>5 062,0</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solidFill>
                      <a:schemeClr val="bg2">
                        <a:lumMod val="90000"/>
                      </a:schemeClr>
                    </a:solidFill>
                  </a:tcPr>
                </a:tc>
                <a:extLst>
                  <a:ext uri="{0D108BD9-81ED-4DB2-BD59-A6C34878D82A}">
                    <a16:rowId xmlns="" xmlns:a16="http://schemas.microsoft.com/office/drawing/2014/main" val="10010"/>
                  </a:ext>
                </a:extLst>
              </a:tr>
              <a:tr h="209812">
                <a:tc>
                  <a:txBody>
                    <a:bodyPr/>
                    <a:lstStyle/>
                    <a:p>
                      <a:pPr algn="l" fontAlgn="t"/>
                      <a:r>
                        <a:rPr lang="ru-RU" sz="1000" u="none" strike="noStrike" dirty="0">
                          <a:effectLst/>
                        </a:rPr>
                        <a:t>Условно-утвержденные</a:t>
                      </a:r>
                      <a:r>
                        <a:rPr lang="ru-RU" sz="1000" u="none" strike="noStrike" baseline="0" dirty="0">
                          <a:effectLst/>
                        </a:rPr>
                        <a:t> расходы</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solidFill>
                      <a:schemeClr val="bg2">
                        <a:lumMod val="90000"/>
                      </a:schemeClr>
                    </a:solidFill>
                  </a:tcPr>
                </a:tc>
                <a:tc>
                  <a:txBody>
                    <a:bodyPr/>
                    <a:lstStyle/>
                    <a:p>
                      <a:pPr algn="ctr" fontAlgn="ctr"/>
                      <a:r>
                        <a:rPr lang="ru-RU" sz="1000" u="none" strike="noStrike" dirty="0">
                          <a:effectLst/>
                        </a:rPr>
                        <a:t>9900</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dirty="0">
                          <a:effectLst/>
                        </a:rPr>
                        <a:t> </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dirty="0">
                          <a:effectLst/>
                        </a:rPr>
                        <a:t> </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dirty="0">
                          <a:effectLst/>
                        </a:rPr>
                        <a:t> </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dirty="0">
                          <a:effectLst/>
                        </a:rPr>
                        <a:t> </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dirty="0" smtClean="0">
                          <a:effectLst/>
                        </a:rPr>
                        <a:t>26 293,0</a:t>
                      </a:r>
                      <a:r>
                        <a:rPr lang="ru-RU" sz="1000" u="none" strike="noStrike" kern="1200" dirty="0">
                          <a:effectLst/>
                        </a:rPr>
                        <a:t> </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solidFill>
                      <a:schemeClr val="bg2">
                        <a:lumMod val="90000"/>
                      </a:schemeClr>
                    </a:solidFill>
                  </a:tcPr>
                </a:tc>
                <a:tc>
                  <a:txBody>
                    <a:bodyPr/>
                    <a:lstStyle/>
                    <a:p>
                      <a:pPr marL="0" algn="ctr" defTabSz="685800" rtl="0" eaLnBrk="1" fontAlgn="ctr" latinLnBrk="0" hangingPunct="1"/>
                      <a:r>
                        <a:rPr lang="ru-RU" sz="1000" u="none" strike="noStrike" kern="1200" dirty="0" smtClean="0">
                          <a:effectLst/>
                        </a:rPr>
                        <a:t>55 261,0</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8792" marR="8792" marT="8792" marB="0" anchor="ctr">
                    <a:solidFill>
                      <a:schemeClr val="bg2">
                        <a:lumMod val="90000"/>
                      </a:schemeClr>
                    </a:solidFill>
                  </a:tcPr>
                </a:tc>
                <a:extLst>
                  <a:ext uri="{0D108BD9-81ED-4DB2-BD59-A6C34878D82A}">
                    <a16:rowId xmlns="" xmlns:a16="http://schemas.microsoft.com/office/drawing/2014/main" val="10011"/>
                  </a:ext>
                </a:extLst>
              </a:tr>
              <a:tr h="153325">
                <a:tc>
                  <a:txBody>
                    <a:bodyPr/>
                    <a:lstStyle/>
                    <a:p>
                      <a:pPr algn="l" fontAlgn="t"/>
                      <a:r>
                        <a:rPr lang="ru-RU" sz="1000" u="none" strike="noStrike" dirty="0">
                          <a:effectLst/>
                        </a:rPr>
                        <a:t>Расходы всего</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solidFill>
                      <a:schemeClr val="bg2">
                        <a:lumMod val="90000"/>
                      </a:schemeClr>
                    </a:solidFill>
                  </a:tcPr>
                </a:tc>
                <a:tc>
                  <a:txBody>
                    <a:bodyPr/>
                    <a:lstStyle/>
                    <a:p>
                      <a:pPr algn="ctr" fontAlgn="ctr"/>
                      <a:r>
                        <a:rPr lang="ru-RU" sz="1000" u="none" strike="noStrike">
                          <a:effectLst/>
                        </a:rPr>
                        <a:t> </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dirty="0">
                          <a:effectLst/>
                        </a:rPr>
                        <a:t>1 896 528,44</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dirty="0" smtClean="0">
                          <a:effectLst/>
                        </a:rPr>
                        <a:t>2 307 003,05</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dirty="0" smtClean="0">
                          <a:effectLst/>
                        </a:rPr>
                        <a:t>2 171 881,91</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dirty="0" smtClean="0">
                          <a:effectLst/>
                        </a:rPr>
                        <a:t>1 969 112,9</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8792" marR="8792" marT="8792" marB="0" anchor="ctr">
                    <a:solidFill>
                      <a:schemeClr val="bg2">
                        <a:lumMod val="90000"/>
                      </a:schemeClr>
                    </a:solidFill>
                  </a:tcPr>
                </a:tc>
                <a:tc>
                  <a:txBody>
                    <a:bodyPr/>
                    <a:lstStyle/>
                    <a:p>
                      <a:pPr marL="0" algn="ctr" defTabSz="685800" rtl="0" eaLnBrk="1" fontAlgn="ctr" latinLnBrk="0" hangingPunct="1"/>
                      <a:r>
                        <a:rPr lang="ru-RU" sz="1000" u="none" strike="noStrike" kern="1200" dirty="0" smtClean="0">
                          <a:effectLst/>
                        </a:rPr>
                        <a:t>2 070 680,4</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5" marB="0">
                    <a:solidFill>
                      <a:schemeClr val="bg2">
                        <a:lumMod val="90000"/>
                      </a:schemeClr>
                    </a:solidFill>
                  </a:tcPr>
                </a:tc>
                <a:tc>
                  <a:txBody>
                    <a:bodyPr/>
                    <a:lstStyle/>
                    <a:p>
                      <a:pPr marL="0" algn="ctr" defTabSz="685800" rtl="0" eaLnBrk="1" fontAlgn="ctr" latinLnBrk="0" hangingPunct="1"/>
                      <a:r>
                        <a:rPr lang="ru-RU" sz="1000" u="none" strike="noStrike" kern="1200" dirty="0" smtClean="0">
                          <a:effectLst/>
                        </a:rPr>
                        <a:t>2 217 096,9</a:t>
                      </a:r>
                      <a:endParaRPr lang="ru-RU" sz="10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8792" marR="8792" marT="8792" marB="0" anchor="ctr">
                    <a:solidFill>
                      <a:schemeClr val="bg2">
                        <a:lumMod val="90000"/>
                      </a:schemeClr>
                    </a:solidFill>
                  </a:tcPr>
                </a:tc>
                <a:extLst>
                  <a:ext uri="{0D108BD9-81ED-4DB2-BD59-A6C34878D82A}">
                    <a16:rowId xmlns="" xmlns:a16="http://schemas.microsoft.com/office/drawing/2014/main" val="10012"/>
                  </a:ext>
                </a:extLst>
              </a:tr>
            </a:tbl>
          </a:graphicData>
        </a:graphic>
      </p:graphicFrame>
      <p:graphicFrame>
        <p:nvGraphicFramePr>
          <p:cNvPr id="16" name="Диаграмма 1">
            <a:extLst>
              <a:ext uri="{FF2B5EF4-FFF2-40B4-BE49-F238E27FC236}">
                <a16:creationId xmlns="" xmlns:a16="http://schemas.microsoft.com/office/drawing/2014/main" id="{FE542FCE-6065-4EB9-8A7E-1E31C429E379}"/>
              </a:ext>
            </a:extLst>
          </p:cNvPr>
          <p:cNvGraphicFramePr>
            <a:graphicFrameLocks/>
          </p:cNvGraphicFramePr>
          <p:nvPr>
            <p:extLst>
              <p:ext uri="{D42A27DB-BD31-4B8C-83A1-F6EECF244321}">
                <p14:modId xmlns:p14="http://schemas.microsoft.com/office/powerpoint/2010/main" val="761135574"/>
              </p:ext>
            </p:extLst>
          </p:nvPr>
        </p:nvGraphicFramePr>
        <p:xfrm>
          <a:off x="323528" y="4230824"/>
          <a:ext cx="8820472" cy="2627175"/>
        </p:xfrm>
        <a:graphic>
          <a:graphicData uri="http://schemas.openxmlformats.org/drawingml/2006/chart">
            <c:chart xmlns:c="http://schemas.openxmlformats.org/drawingml/2006/chart" xmlns:r="http://schemas.openxmlformats.org/officeDocument/2006/relationships" r:id="rId3"/>
          </a:graphicData>
        </a:graphic>
      </p:graphicFrame>
      <p:sp>
        <p:nvSpPr>
          <p:cNvPr id="4" name="Прямоугольник 3"/>
          <p:cNvSpPr/>
          <p:nvPr/>
        </p:nvSpPr>
        <p:spPr>
          <a:xfrm>
            <a:off x="352425" y="4437112"/>
            <a:ext cx="1849042" cy="461665"/>
          </a:xfrm>
          <a:prstGeom prst="rect">
            <a:avLst/>
          </a:prstGeom>
        </p:spPr>
        <p:txBody>
          <a:bodyPr wrap="square">
            <a:spAutoFit/>
          </a:bodyPr>
          <a:lstStyle/>
          <a:p>
            <a:r>
              <a:rPr lang="ru-RU" altLang="ru-RU" sz="1200" b="1" dirty="0">
                <a:latin typeface="Times New Roman" panose="02020603050405020304" pitchFamily="18" charset="0"/>
                <a:cs typeface="Times New Roman" panose="02020603050405020304" pitchFamily="18" charset="0"/>
              </a:rPr>
              <a:t>Расходы бюджета по видам расходов, %</a:t>
            </a:r>
          </a:p>
        </p:txBody>
      </p:sp>
      <p:sp>
        <p:nvSpPr>
          <p:cNvPr id="5" name="Овал 4"/>
          <p:cNvSpPr/>
          <p:nvPr/>
        </p:nvSpPr>
        <p:spPr>
          <a:xfrm>
            <a:off x="7452320" y="584200"/>
            <a:ext cx="1296144" cy="2525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err="1">
                <a:solidFill>
                  <a:schemeClr val="tx1"/>
                </a:solidFill>
                <a:latin typeface="Times New Roman" panose="02020603050405020304" pitchFamily="18" charset="0"/>
                <a:cs typeface="Times New Roman" panose="02020603050405020304" pitchFamily="18" charset="0"/>
              </a:rPr>
              <a:t>тыс.рублей</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a:xfrm>
            <a:off x="7010400" y="4763"/>
            <a:ext cx="2133600" cy="365125"/>
          </a:xfrm>
        </p:spPr>
        <p:txBody>
          <a:bodyPr/>
          <a:lstStyle/>
          <a:p>
            <a:fld id="{434A3D7E-C280-4DCD-A7E1-93BBC7758E8E}" type="slidenum">
              <a:rPr lang="ru-RU" smtClean="0">
                <a:solidFill>
                  <a:schemeClr val="tx1"/>
                </a:solidFill>
              </a:rPr>
              <a:t>26</a:t>
            </a:fld>
            <a:endParaRPr lang="ru-RU" dirty="0">
              <a:solidFill>
                <a:schemeClr val="tx1"/>
              </a:solidFill>
            </a:endParaRPr>
          </a:p>
        </p:txBody>
      </p:sp>
    </p:spTree>
    <p:extLst>
      <p:ext uri="{BB962C8B-B14F-4D97-AF65-F5344CB8AC3E}">
        <p14:creationId xmlns:p14="http://schemas.microsoft.com/office/powerpoint/2010/main" val="3940842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Заголовок 1">
            <a:extLst>
              <a:ext uri="{FF2B5EF4-FFF2-40B4-BE49-F238E27FC236}">
                <a16:creationId xmlns="" xmlns:a16="http://schemas.microsoft.com/office/drawing/2014/main" id="{DFC97AFB-EF2B-4940-80A3-F845AA6E875C}"/>
              </a:ext>
            </a:extLst>
          </p:cNvPr>
          <p:cNvSpPr txBox="1">
            <a:spLocks/>
          </p:cNvSpPr>
          <p:nvPr/>
        </p:nvSpPr>
        <p:spPr bwMode="auto">
          <a:xfrm>
            <a:off x="4251325" y="5445125"/>
            <a:ext cx="4157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buFontTx/>
              <a:buNone/>
            </a:pPr>
            <a:endParaRPr lang="ru-RU" altLang="ru-RU" sz="1100">
              <a:solidFill>
                <a:srgbClr val="002060"/>
              </a:solidFill>
              <a:latin typeface="Times New Roman" panose="02020603050405020304" pitchFamily="18" charset="0"/>
              <a:cs typeface="Times New Roman" panose="02020603050405020304" pitchFamily="18" charset="0"/>
            </a:endParaRPr>
          </a:p>
        </p:txBody>
      </p:sp>
      <p:sp>
        <p:nvSpPr>
          <p:cNvPr id="51203" name="TextBox 7">
            <a:extLst>
              <a:ext uri="{FF2B5EF4-FFF2-40B4-BE49-F238E27FC236}">
                <a16:creationId xmlns="" xmlns:a16="http://schemas.microsoft.com/office/drawing/2014/main" id="{6F82E46B-8026-4986-9F0D-9410132178B5}"/>
              </a:ext>
            </a:extLst>
          </p:cNvPr>
          <p:cNvSpPr txBox="1">
            <a:spLocks noChangeArrowheads="1"/>
          </p:cNvSpPr>
          <p:nvPr/>
        </p:nvSpPr>
        <p:spPr bwMode="auto">
          <a:xfrm>
            <a:off x="8408988" y="4016375"/>
            <a:ext cx="2254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600" b="1">
                <a:latin typeface="Arial" panose="020B0604020202020204" pitchFamily="34" charset="0"/>
              </a:rPr>
              <a:t>. </a:t>
            </a:r>
          </a:p>
        </p:txBody>
      </p:sp>
      <p:sp>
        <p:nvSpPr>
          <p:cNvPr id="10" name="Заголовок 1">
            <a:extLst>
              <a:ext uri="{FF2B5EF4-FFF2-40B4-BE49-F238E27FC236}">
                <a16:creationId xmlns="" xmlns:a16="http://schemas.microsoft.com/office/drawing/2014/main" id="{FCE84843-9699-4D47-A15E-13BE482E5051}"/>
              </a:ext>
            </a:extLst>
          </p:cNvPr>
          <p:cNvSpPr txBox="1">
            <a:spLocks/>
          </p:cNvSpPr>
          <p:nvPr/>
        </p:nvSpPr>
        <p:spPr>
          <a:xfrm>
            <a:off x="4787900" y="1401763"/>
            <a:ext cx="4157663" cy="276225"/>
          </a:xfrm>
          <a:prstGeom prst="rect">
            <a:avLst/>
          </a:prstGeom>
        </p:spPr>
        <p:txBody>
          <a:bodyPr lIns="68580" tIns="34290" rIns="68580" bIns="3429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ru-RU" sz="1050" dirty="0">
              <a:solidFill>
                <a:srgbClr val="002060"/>
              </a:solidFill>
              <a:latin typeface="Times New Roman" panose="02020603050405020304" pitchFamily="18" charset="0"/>
              <a:cs typeface="Times New Roman" panose="02020603050405020304" pitchFamily="18" charset="0"/>
            </a:endParaRPr>
          </a:p>
        </p:txBody>
      </p:sp>
      <p:sp>
        <p:nvSpPr>
          <p:cNvPr id="51205" name="Заголовок 1">
            <a:extLst>
              <a:ext uri="{FF2B5EF4-FFF2-40B4-BE49-F238E27FC236}">
                <a16:creationId xmlns="" xmlns:a16="http://schemas.microsoft.com/office/drawing/2014/main" id="{DF1907B0-CA29-4101-8205-BBF307E1EF06}"/>
              </a:ext>
            </a:extLst>
          </p:cNvPr>
          <p:cNvSpPr txBox="1">
            <a:spLocks/>
          </p:cNvSpPr>
          <p:nvPr/>
        </p:nvSpPr>
        <p:spPr bwMode="auto">
          <a:xfrm>
            <a:off x="-4763" y="2420938"/>
            <a:ext cx="4157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buFontTx/>
              <a:buNone/>
            </a:pPr>
            <a:endParaRPr lang="ru-RU" altLang="ru-RU" sz="1200">
              <a:solidFill>
                <a:srgbClr val="002060"/>
              </a:solidFill>
              <a:latin typeface="Times New Roman" panose="02020603050405020304" pitchFamily="18" charset="0"/>
              <a:cs typeface="Times New Roman" panose="02020603050405020304" pitchFamily="18" charset="0"/>
            </a:endParaRPr>
          </a:p>
        </p:txBody>
      </p:sp>
      <p:sp>
        <p:nvSpPr>
          <p:cNvPr id="51206" name="TextBox 2">
            <a:extLst>
              <a:ext uri="{FF2B5EF4-FFF2-40B4-BE49-F238E27FC236}">
                <a16:creationId xmlns="" xmlns:a16="http://schemas.microsoft.com/office/drawing/2014/main" id="{39CF8325-BAFE-4414-A145-DD03F3CDCBE3}"/>
              </a:ext>
            </a:extLst>
          </p:cNvPr>
          <p:cNvSpPr txBox="1">
            <a:spLocks noChangeArrowheads="1"/>
          </p:cNvSpPr>
          <p:nvPr/>
        </p:nvSpPr>
        <p:spPr bwMode="auto">
          <a:xfrm>
            <a:off x="0" y="0"/>
            <a:ext cx="9144000" cy="584775"/>
          </a:xfrm>
          <a:prstGeom prst="rect">
            <a:avLst/>
          </a:prstGeom>
          <a:solidFill>
            <a:schemeClr val="bg2">
              <a:lumMod val="90000"/>
            </a:schemeClr>
          </a:solidFill>
          <a:ln>
            <a:noFill/>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dirty="0">
                <a:solidFill>
                  <a:srgbClr val="002060"/>
                </a:solidFill>
                <a:latin typeface="Times New Roman" panose="02020603050405020304" pitchFamily="18" charset="0"/>
                <a:cs typeface="Times New Roman" panose="02020603050405020304" pitchFamily="18" charset="0"/>
              </a:rPr>
              <a:t>                Основные показатели бюджета муниципального района Мелеузовский район </a:t>
            </a:r>
          </a:p>
          <a:p>
            <a:pPr algn="ctr">
              <a:spcBef>
                <a:spcPct val="0"/>
              </a:spcBef>
              <a:buFontTx/>
              <a:buNone/>
            </a:pPr>
            <a:r>
              <a:rPr lang="ru-RU" altLang="ru-RU" sz="1600" dirty="0">
                <a:solidFill>
                  <a:srgbClr val="002060"/>
                </a:solidFill>
                <a:latin typeface="Times New Roman" panose="02020603050405020304" pitchFamily="18" charset="0"/>
                <a:cs typeface="Times New Roman" panose="02020603050405020304" pitchFamily="18" charset="0"/>
              </a:rPr>
              <a:t>Республики Башкортостан </a:t>
            </a:r>
            <a:endParaRPr lang="ru-RU" altLang="ru-RU" sz="1600" dirty="0">
              <a:latin typeface="Times New Roman" panose="02020603050405020304" pitchFamily="18" charset="0"/>
              <a:cs typeface="Times New Roman" panose="02020603050405020304" pitchFamily="18" charset="0"/>
            </a:endParaRPr>
          </a:p>
        </p:txBody>
      </p:sp>
      <p:pic>
        <p:nvPicPr>
          <p:cNvPr id="51207" name="Picture 3">
            <a:extLst>
              <a:ext uri="{FF2B5EF4-FFF2-40B4-BE49-F238E27FC236}">
                <a16:creationId xmlns="" xmlns:a16="http://schemas.microsoft.com/office/drawing/2014/main" id="{712BBC0C-CE4A-48BB-9502-4AA5E86EB5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48" y="6305"/>
            <a:ext cx="704850" cy="758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Таблица 4">
            <a:extLst>
              <a:ext uri="{FF2B5EF4-FFF2-40B4-BE49-F238E27FC236}">
                <a16:creationId xmlns="" xmlns:a16="http://schemas.microsoft.com/office/drawing/2014/main" id="{52F5DC8C-4F21-451A-9B03-079D276F45E7}"/>
              </a:ext>
            </a:extLst>
          </p:cNvPr>
          <p:cNvGraphicFramePr>
            <a:graphicFrameLocks noGrp="1"/>
          </p:cNvGraphicFramePr>
          <p:nvPr>
            <p:extLst>
              <p:ext uri="{D42A27DB-BD31-4B8C-83A1-F6EECF244321}">
                <p14:modId xmlns:p14="http://schemas.microsoft.com/office/powerpoint/2010/main" val="3049910963"/>
              </p:ext>
            </p:extLst>
          </p:nvPr>
        </p:nvGraphicFramePr>
        <p:xfrm>
          <a:off x="257629" y="1138238"/>
          <a:ext cx="8342313" cy="1571626"/>
        </p:xfrm>
        <a:graphic>
          <a:graphicData uri="http://schemas.openxmlformats.org/drawingml/2006/table">
            <a:tbl>
              <a:tblPr firstRow="1" bandRow="1">
                <a:tableStyleId>{F5AB1C69-6EDB-4FF4-983F-18BD219EF322}</a:tableStyleId>
              </a:tblPr>
              <a:tblGrid>
                <a:gridCol w="1812814">
                  <a:extLst>
                    <a:ext uri="{9D8B030D-6E8A-4147-A177-3AD203B41FA5}">
                      <a16:colId xmlns="" xmlns:a16="http://schemas.microsoft.com/office/drawing/2014/main" val="20000"/>
                    </a:ext>
                  </a:extLst>
                </a:gridCol>
                <a:gridCol w="866997">
                  <a:extLst>
                    <a:ext uri="{9D8B030D-6E8A-4147-A177-3AD203B41FA5}">
                      <a16:colId xmlns="" xmlns:a16="http://schemas.microsoft.com/office/drawing/2014/main" val="20001"/>
                    </a:ext>
                  </a:extLst>
                </a:gridCol>
                <a:gridCol w="1261088">
                  <a:extLst>
                    <a:ext uri="{9D8B030D-6E8A-4147-A177-3AD203B41FA5}">
                      <a16:colId xmlns="" xmlns:a16="http://schemas.microsoft.com/office/drawing/2014/main" val="20003"/>
                    </a:ext>
                  </a:extLst>
                </a:gridCol>
                <a:gridCol w="1103452">
                  <a:extLst>
                    <a:ext uri="{9D8B030D-6E8A-4147-A177-3AD203B41FA5}">
                      <a16:colId xmlns="" xmlns:a16="http://schemas.microsoft.com/office/drawing/2014/main" val="20004"/>
                    </a:ext>
                  </a:extLst>
                </a:gridCol>
                <a:gridCol w="1103452">
                  <a:extLst>
                    <a:ext uri="{9D8B030D-6E8A-4147-A177-3AD203B41FA5}">
                      <a16:colId xmlns="" xmlns:a16="http://schemas.microsoft.com/office/drawing/2014/main" val="20005"/>
                    </a:ext>
                  </a:extLst>
                </a:gridCol>
                <a:gridCol w="1182270">
                  <a:extLst>
                    <a:ext uri="{9D8B030D-6E8A-4147-A177-3AD203B41FA5}">
                      <a16:colId xmlns="" xmlns:a16="http://schemas.microsoft.com/office/drawing/2014/main" val="20006"/>
                    </a:ext>
                  </a:extLst>
                </a:gridCol>
                <a:gridCol w="1012240">
                  <a:extLst>
                    <a:ext uri="{9D8B030D-6E8A-4147-A177-3AD203B41FA5}">
                      <a16:colId xmlns="" xmlns:a16="http://schemas.microsoft.com/office/drawing/2014/main" val="20007"/>
                    </a:ext>
                  </a:extLst>
                </a:gridCol>
              </a:tblGrid>
              <a:tr h="457128">
                <a:tc>
                  <a:txBody>
                    <a:bodyPr/>
                    <a:lstStyle/>
                    <a:p>
                      <a:r>
                        <a:rPr lang="ru-RU" sz="1200" dirty="0"/>
                        <a:t>Наименование показателя</a:t>
                      </a:r>
                      <a:endParaRPr lang="ru-RU" sz="1200" dirty="0">
                        <a:latin typeface="Times New Roman" panose="02020603050405020304" pitchFamily="18" charset="0"/>
                        <a:cs typeface="Times New Roman" panose="02020603050405020304" pitchFamily="18" charset="0"/>
                      </a:endParaRPr>
                    </a:p>
                  </a:txBody>
                  <a:tcPr marL="91433" marR="91433" marT="45684" marB="45684"/>
                </a:tc>
                <a:tc>
                  <a:txBody>
                    <a:bodyPr/>
                    <a:lstStyle/>
                    <a:p>
                      <a:r>
                        <a:rPr lang="ru-RU" sz="1200" dirty="0" smtClean="0"/>
                        <a:t>2018 </a:t>
                      </a:r>
                      <a:r>
                        <a:rPr lang="ru-RU" sz="1200" dirty="0"/>
                        <a:t>год (отчет)</a:t>
                      </a:r>
                      <a:endParaRPr lang="ru-RU" sz="1200" dirty="0">
                        <a:latin typeface="Times New Roman" panose="02020603050405020304" pitchFamily="18" charset="0"/>
                        <a:cs typeface="Times New Roman" panose="02020603050405020304" pitchFamily="18" charset="0"/>
                      </a:endParaRPr>
                    </a:p>
                  </a:txBody>
                  <a:tcPr marL="91433" marR="91433" marT="45684" marB="45684"/>
                </a:tc>
                <a:tc>
                  <a:txBody>
                    <a:bodyPr/>
                    <a:lstStyle/>
                    <a:p>
                      <a:r>
                        <a:rPr lang="ru-RU" sz="1200" dirty="0" smtClean="0"/>
                        <a:t>2019 </a:t>
                      </a:r>
                      <a:r>
                        <a:rPr lang="ru-RU" sz="1200" dirty="0"/>
                        <a:t>год (</a:t>
                      </a:r>
                      <a:r>
                        <a:rPr lang="ru-RU" sz="1200" dirty="0" err="1"/>
                        <a:t>уточн.план</a:t>
                      </a:r>
                      <a:r>
                        <a:rPr lang="ru-RU" sz="1200" dirty="0"/>
                        <a:t>)</a:t>
                      </a:r>
                      <a:endParaRPr lang="ru-RU" sz="1200" dirty="0">
                        <a:latin typeface="Times New Roman" panose="02020603050405020304" pitchFamily="18" charset="0"/>
                        <a:cs typeface="Times New Roman" panose="02020603050405020304" pitchFamily="18" charset="0"/>
                      </a:endParaRPr>
                    </a:p>
                  </a:txBody>
                  <a:tcPr marL="91433" marR="91433" marT="45684" marB="45684"/>
                </a:tc>
                <a:tc>
                  <a:txBody>
                    <a:bodyPr/>
                    <a:lstStyle/>
                    <a:p>
                      <a:r>
                        <a:rPr lang="ru-RU" sz="1200" dirty="0" smtClean="0"/>
                        <a:t>2019 </a:t>
                      </a:r>
                      <a:r>
                        <a:rPr lang="ru-RU" sz="1200" dirty="0"/>
                        <a:t>год (отчет)</a:t>
                      </a:r>
                      <a:endParaRPr lang="ru-RU" sz="1200" dirty="0">
                        <a:latin typeface="Times New Roman" panose="02020603050405020304" pitchFamily="18" charset="0"/>
                        <a:cs typeface="Times New Roman" panose="02020603050405020304" pitchFamily="18" charset="0"/>
                      </a:endParaRPr>
                    </a:p>
                  </a:txBody>
                  <a:tcPr marL="91433" marR="91433" marT="45684" marB="45684"/>
                </a:tc>
                <a:tc>
                  <a:txBody>
                    <a:bodyPr/>
                    <a:lstStyle/>
                    <a:p>
                      <a:r>
                        <a:rPr lang="ru-RU" sz="1200" dirty="0" smtClean="0"/>
                        <a:t>2020</a:t>
                      </a:r>
                      <a:r>
                        <a:rPr lang="ru-RU" sz="1200" baseline="0" dirty="0" smtClean="0"/>
                        <a:t> </a:t>
                      </a:r>
                      <a:r>
                        <a:rPr lang="ru-RU" sz="1200" baseline="0" dirty="0"/>
                        <a:t>год (план)</a:t>
                      </a:r>
                      <a:endParaRPr lang="ru-RU" sz="1200" dirty="0">
                        <a:latin typeface="Times New Roman" panose="02020603050405020304" pitchFamily="18" charset="0"/>
                        <a:cs typeface="Times New Roman" panose="02020603050405020304" pitchFamily="18" charset="0"/>
                      </a:endParaRPr>
                    </a:p>
                  </a:txBody>
                  <a:tcPr marL="91433" marR="91433" marT="45684" marB="45684"/>
                </a:tc>
                <a:tc>
                  <a:txBody>
                    <a:bodyPr/>
                    <a:lstStyle/>
                    <a:p>
                      <a:r>
                        <a:rPr lang="ru-RU" sz="1200" dirty="0" smtClean="0"/>
                        <a:t>2021</a:t>
                      </a:r>
                      <a:r>
                        <a:rPr lang="ru-RU" sz="1200" baseline="0" dirty="0" smtClean="0"/>
                        <a:t> </a:t>
                      </a:r>
                      <a:r>
                        <a:rPr lang="ru-RU" sz="1200" baseline="0" dirty="0"/>
                        <a:t>год (план)</a:t>
                      </a:r>
                      <a:endParaRPr lang="ru-RU" sz="1200" dirty="0">
                        <a:latin typeface="Times New Roman" panose="02020603050405020304" pitchFamily="18" charset="0"/>
                        <a:cs typeface="Times New Roman" panose="02020603050405020304" pitchFamily="18" charset="0"/>
                      </a:endParaRPr>
                    </a:p>
                  </a:txBody>
                  <a:tcPr marL="91433" marR="91433" marT="45684" marB="45684"/>
                </a:tc>
                <a:tc>
                  <a:txBody>
                    <a:bodyPr/>
                    <a:lstStyle/>
                    <a:p>
                      <a:r>
                        <a:rPr lang="ru-RU" sz="1200" dirty="0" smtClean="0"/>
                        <a:t>2022</a:t>
                      </a:r>
                      <a:r>
                        <a:rPr lang="ru-RU" sz="1200" baseline="0" dirty="0" smtClean="0"/>
                        <a:t>год </a:t>
                      </a:r>
                      <a:r>
                        <a:rPr lang="ru-RU" sz="1200" baseline="0" dirty="0"/>
                        <a:t>(план)</a:t>
                      </a:r>
                      <a:endParaRPr lang="ru-RU" sz="1200" dirty="0">
                        <a:latin typeface="Times New Roman" panose="02020603050405020304" pitchFamily="18" charset="0"/>
                        <a:cs typeface="Times New Roman" panose="02020603050405020304" pitchFamily="18" charset="0"/>
                      </a:endParaRPr>
                    </a:p>
                  </a:txBody>
                  <a:tcPr marL="91433" marR="91433" marT="45684" marB="45684"/>
                </a:tc>
                <a:extLst>
                  <a:ext uri="{0D108BD9-81ED-4DB2-BD59-A6C34878D82A}">
                    <a16:rowId xmlns="" xmlns:a16="http://schemas.microsoft.com/office/drawing/2014/main" val="10000"/>
                  </a:ext>
                </a:extLst>
              </a:tr>
              <a:tr h="363300">
                <a:tc>
                  <a:txBody>
                    <a:bodyPr/>
                    <a:lstStyle/>
                    <a:p>
                      <a:r>
                        <a:rPr lang="ru-RU" sz="1200" dirty="0"/>
                        <a:t>Итого доходов</a:t>
                      </a:r>
                      <a:endParaRPr lang="ru-RU" sz="1200" dirty="0">
                        <a:latin typeface="Times New Roman" panose="02020603050405020304" pitchFamily="18" charset="0"/>
                        <a:cs typeface="Times New Roman" panose="02020603050405020304" pitchFamily="18" charset="0"/>
                      </a:endParaRPr>
                    </a:p>
                  </a:txBody>
                  <a:tcPr marL="91433" marR="91433" marT="45684" marB="45684"/>
                </a:tc>
                <a:tc>
                  <a:txBody>
                    <a:bodyPr/>
                    <a:lstStyle/>
                    <a:p>
                      <a:r>
                        <a:rPr lang="ru-RU" sz="1200" dirty="0"/>
                        <a:t>1 737,75</a:t>
                      </a:r>
                      <a:endParaRPr lang="ru-RU" sz="1200" dirty="0">
                        <a:latin typeface="Times New Roman" panose="02020603050405020304" pitchFamily="18" charset="0"/>
                        <a:cs typeface="Times New Roman" panose="02020603050405020304" pitchFamily="18" charset="0"/>
                      </a:endParaRPr>
                    </a:p>
                  </a:txBody>
                  <a:tcPr marL="91433" marR="91433" marT="45684" marB="45684"/>
                </a:tc>
                <a:tc>
                  <a:txBody>
                    <a:bodyPr/>
                    <a:lstStyle/>
                    <a:p>
                      <a:r>
                        <a:rPr lang="ru-RU" sz="1200" dirty="0" smtClean="0"/>
                        <a:t>1 916,00</a:t>
                      </a:r>
                      <a:endParaRPr lang="ru-RU" sz="1200" dirty="0">
                        <a:latin typeface="Times New Roman" panose="02020603050405020304" pitchFamily="18" charset="0"/>
                        <a:cs typeface="Times New Roman" panose="02020603050405020304" pitchFamily="18" charset="0"/>
                      </a:endParaRPr>
                    </a:p>
                  </a:txBody>
                  <a:tcPr marL="91433" marR="91433" marT="45684" marB="45684"/>
                </a:tc>
                <a:tc>
                  <a:txBody>
                    <a:bodyPr/>
                    <a:lstStyle/>
                    <a:p>
                      <a:r>
                        <a:rPr lang="ru-RU" sz="1200" dirty="0" smtClean="0"/>
                        <a:t>1 995,25</a:t>
                      </a:r>
                      <a:endParaRPr lang="ru-RU" sz="1200" dirty="0">
                        <a:latin typeface="Times New Roman" panose="02020603050405020304" pitchFamily="18" charset="0"/>
                        <a:cs typeface="Times New Roman" panose="02020603050405020304" pitchFamily="18" charset="0"/>
                      </a:endParaRPr>
                    </a:p>
                  </a:txBody>
                  <a:tcPr marL="91433" marR="91433" marT="45684" marB="45684"/>
                </a:tc>
                <a:tc>
                  <a:txBody>
                    <a:bodyPr/>
                    <a:lstStyle/>
                    <a:p>
                      <a:r>
                        <a:rPr lang="ru-RU" sz="1200" dirty="0" smtClean="0"/>
                        <a:t>1 803,57</a:t>
                      </a:r>
                      <a:endParaRPr lang="ru-RU" sz="1200" dirty="0">
                        <a:latin typeface="Times New Roman" panose="02020603050405020304" pitchFamily="18" charset="0"/>
                        <a:cs typeface="Times New Roman" panose="02020603050405020304" pitchFamily="18" charset="0"/>
                      </a:endParaRPr>
                    </a:p>
                  </a:txBody>
                  <a:tcPr marL="91433" marR="91433" marT="45684" marB="45684"/>
                </a:tc>
                <a:tc>
                  <a:txBody>
                    <a:bodyPr/>
                    <a:lstStyle/>
                    <a:p>
                      <a:r>
                        <a:rPr lang="ru-RU" sz="1200" dirty="0" smtClean="0"/>
                        <a:t>1 905,11</a:t>
                      </a:r>
                      <a:endParaRPr lang="ru-RU" sz="1200" dirty="0">
                        <a:latin typeface="Times New Roman" panose="02020603050405020304" pitchFamily="18" charset="0"/>
                        <a:cs typeface="Times New Roman" panose="02020603050405020304" pitchFamily="18" charset="0"/>
                      </a:endParaRPr>
                    </a:p>
                  </a:txBody>
                  <a:tcPr marL="91433" marR="91433" marT="45684" marB="45684"/>
                </a:tc>
                <a:tc>
                  <a:txBody>
                    <a:bodyPr/>
                    <a:lstStyle/>
                    <a:p>
                      <a:r>
                        <a:rPr lang="ru-RU" sz="1200" dirty="0" smtClean="0"/>
                        <a:t>2 045,50</a:t>
                      </a:r>
                      <a:endParaRPr lang="ru-RU" sz="1200" dirty="0">
                        <a:latin typeface="Times New Roman" panose="02020603050405020304" pitchFamily="18" charset="0"/>
                        <a:cs typeface="Times New Roman" panose="02020603050405020304" pitchFamily="18" charset="0"/>
                      </a:endParaRPr>
                    </a:p>
                  </a:txBody>
                  <a:tcPr marL="91433" marR="91433" marT="45684" marB="45684"/>
                </a:tc>
                <a:extLst>
                  <a:ext uri="{0D108BD9-81ED-4DB2-BD59-A6C34878D82A}">
                    <a16:rowId xmlns="" xmlns:a16="http://schemas.microsoft.com/office/drawing/2014/main" val="10001"/>
                  </a:ext>
                </a:extLst>
              </a:tr>
              <a:tr h="294070">
                <a:tc>
                  <a:txBody>
                    <a:bodyPr/>
                    <a:lstStyle/>
                    <a:p>
                      <a:r>
                        <a:rPr lang="ru-RU" sz="1200" dirty="0"/>
                        <a:t>Итого расходов</a:t>
                      </a:r>
                      <a:endParaRPr lang="ru-RU" sz="1200" dirty="0">
                        <a:latin typeface="Times New Roman" panose="02020603050405020304" pitchFamily="18" charset="0"/>
                        <a:cs typeface="Times New Roman" panose="02020603050405020304" pitchFamily="18" charset="0"/>
                      </a:endParaRPr>
                    </a:p>
                  </a:txBody>
                  <a:tcPr marL="91433" marR="91433" marT="45684" marB="45684"/>
                </a:tc>
                <a:tc>
                  <a:txBody>
                    <a:bodyPr/>
                    <a:lstStyle/>
                    <a:p>
                      <a:r>
                        <a:rPr lang="ru-RU" sz="1200" dirty="0"/>
                        <a:t>1 728,00</a:t>
                      </a:r>
                      <a:endParaRPr lang="ru-RU" sz="1200" dirty="0">
                        <a:latin typeface="Times New Roman" panose="02020603050405020304" pitchFamily="18" charset="0"/>
                        <a:cs typeface="Times New Roman" panose="02020603050405020304" pitchFamily="18" charset="0"/>
                      </a:endParaRPr>
                    </a:p>
                  </a:txBody>
                  <a:tcPr marL="91433" marR="91433" marT="45684" marB="45684"/>
                </a:tc>
                <a:tc>
                  <a:txBody>
                    <a:bodyPr/>
                    <a:lstStyle/>
                    <a:p>
                      <a:r>
                        <a:rPr lang="ru-RU" sz="1200" dirty="0" smtClean="0"/>
                        <a:t>2 091,79</a:t>
                      </a:r>
                      <a:endParaRPr lang="ru-RU" sz="1200" dirty="0">
                        <a:latin typeface="Times New Roman" panose="02020603050405020304" pitchFamily="18" charset="0"/>
                        <a:cs typeface="Times New Roman" panose="02020603050405020304" pitchFamily="18" charset="0"/>
                      </a:endParaRPr>
                    </a:p>
                  </a:txBody>
                  <a:tcPr marL="91433" marR="91433" marT="45684" marB="45684"/>
                </a:tc>
                <a:tc>
                  <a:txBody>
                    <a:bodyPr/>
                    <a:lstStyle/>
                    <a:p>
                      <a:r>
                        <a:rPr lang="ru-RU" sz="1200" dirty="0" smtClean="0"/>
                        <a:t>1</a:t>
                      </a:r>
                      <a:r>
                        <a:rPr lang="ru-RU" sz="1200" baseline="0" dirty="0" smtClean="0"/>
                        <a:t> 972,76</a:t>
                      </a:r>
                      <a:endParaRPr lang="ru-RU" sz="1200" dirty="0">
                        <a:latin typeface="Times New Roman" panose="02020603050405020304" pitchFamily="18" charset="0"/>
                        <a:cs typeface="Times New Roman" panose="02020603050405020304" pitchFamily="18" charset="0"/>
                      </a:endParaRPr>
                    </a:p>
                  </a:txBody>
                  <a:tcPr marL="91433" marR="91433" marT="45684" marB="45684"/>
                </a:tc>
                <a:tc>
                  <a:txBody>
                    <a:bodyPr/>
                    <a:lstStyle/>
                    <a:p>
                      <a:r>
                        <a:rPr lang="ru-RU" sz="1200" dirty="0" smtClean="0"/>
                        <a:t>1 803,57</a:t>
                      </a:r>
                      <a:endParaRPr lang="ru-RU" sz="1200" dirty="0">
                        <a:latin typeface="Times New Roman" panose="02020603050405020304" pitchFamily="18" charset="0"/>
                        <a:cs typeface="Times New Roman" panose="02020603050405020304" pitchFamily="18" charset="0"/>
                      </a:endParaRPr>
                    </a:p>
                  </a:txBody>
                  <a:tcPr marL="91433" marR="91433" marT="45684" marB="45684"/>
                </a:tc>
                <a:tc>
                  <a:txBody>
                    <a:bodyPr/>
                    <a:lstStyle/>
                    <a:p>
                      <a:r>
                        <a:rPr lang="ru-RU" sz="1200" dirty="0" smtClean="0"/>
                        <a:t>1 905,11</a:t>
                      </a:r>
                      <a:endParaRPr lang="ru-RU" sz="1200" dirty="0">
                        <a:latin typeface="Times New Roman" panose="02020603050405020304" pitchFamily="18" charset="0"/>
                        <a:cs typeface="Times New Roman" panose="02020603050405020304" pitchFamily="18" charset="0"/>
                      </a:endParaRPr>
                    </a:p>
                  </a:txBody>
                  <a:tcPr marL="91433" marR="91433" marT="45684" marB="45684"/>
                </a:tc>
                <a:tc>
                  <a:txBody>
                    <a:bodyPr/>
                    <a:lstStyle/>
                    <a:p>
                      <a:r>
                        <a:rPr lang="ru-RU" sz="1200" dirty="0" smtClean="0"/>
                        <a:t>2 045,50</a:t>
                      </a:r>
                      <a:endParaRPr lang="ru-RU" sz="1200" dirty="0">
                        <a:latin typeface="Times New Roman" panose="02020603050405020304" pitchFamily="18" charset="0"/>
                        <a:cs typeface="Times New Roman" panose="02020603050405020304" pitchFamily="18" charset="0"/>
                      </a:endParaRPr>
                    </a:p>
                  </a:txBody>
                  <a:tcPr marL="91433" marR="91433" marT="45684" marB="45684"/>
                </a:tc>
                <a:extLst>
                  <a:ext uri="{0D108BD9-81ED-4DB2-BD59-A6C34878D82A}">
                    <a16:rowId xmlns="" xmlns:a16="http://schemas.microsoft.com/office/drawing/2014/main" val="10002"/>
                  </a:ext>
                </a:extLst>
              </a:tr>
              <a:tr h="457128">
                <a:tc>
                  <a:txBody>
                    <a:bodyPr/>
                    <a:lstStyle/>
                    <a:p>
                      <a:r>
                        <a:rPr lang="ru-RU" sz="1200" dirty="0"/>
                        <a:t>Дефицит(-) /профицит(+)</a:t>
                      </a:r>
                      <a:endParaRPr lang="ru-RU" sz="1200" dirty="0">
                        <a:latin typeface="Times New Roman" panose="02020603050405020304" pitchFamily="18" charset="0"/>
                        <a:cs typeface="Times New Roman" panose="02020603050405020304" pitchFamily="18" charset="0"/>
                      </a:endParaRPr>
                    </a:p>
                  </a:txBody>
                  <a:tcPr marL="91433" marR="91433" marT="45684" marB="45684"/>
                </a:tc>
                <a:tc>
                  <a:txBody>
                    <a:bodyPr/>
                    <a:lstStyle/>
                    <a:p>
                      <a:r>
                        <a:rPr lang="ru-RU" sz="1200" dirty="0"/>
                        <a:t>+9,75</a:t>
                      </a:r>
                      <a:endParaRPr lang="ru-RU" sz="1200" dirty="0">
                        <a:latin typeface="Times New Roman" panose="02020603050405020304" pitchFamily="18" charset="0"/>
                        <a:cs typeface="Times New Roman" panose="02020603050405020304" pitchFamily="18" charset="0"/>
                      </a:endParaRPr>
                    </a:p>
                  </a:txBody>
                  <a:tcPr marL="91433" marR="91433" marT="45684" marB="45684"/>
                </a:tc>
                <a:tc>
                  <a:txBody>
                    <a:bodyPr/>
                    <a:lstStyle/>
                    <a:p>
                      <a:r>
                        <a:rPr lang="ru-RU" sz="1200" dirty="0" smtClean="0"/>
                        <a:t>-175,79</a:t>
                      </a:r>
                      <a:endParaRPr lang="ru-RU" sz="1200" dirty="0">
                        <a:latin typeface="Times New Roman" panose="02020603050405020304" pitchFamily="18" charset="0"/>
                        <a:cs typeface="Times New Roman" panose="02020603050405020304" pitchFamily="18" charset="0"/>
                      </a:endParaRPr>
                    </a:p>
                  </a:txBody>
                  <a:tcPr marL="91433" marR="91433" marT="45684" marB="45684"/>
                </a:tc>
                <a:tc>
                  <a:txBody>
                    <a:bodyPr/>
                    <a:lstStyle/>
                    <a:p>
                      <a:r>
                        <a:rPr lang="ru-RU" sz="1200" dirty="0" smtClean="0"/>
                        <a:t>+22,49</a:t>
                      </a:r>
                      <a:endParaRPr lang="ru-RU" sz="1200" dirty="0">
                        <a:latin typeface="Times New Roman" panose="02020603050405020304" pitchFamily="18" charset="0"/>
                        <a:cs typeface="Times New Roman" panose="02020603050405020304" pitchFamily="18" charset="0"/>
                      </a:endParaRPr>
                    </a:p>
                  </a:txBody>
                  <a:tcPr marL="91433" marR="91433" marT="45684" marB="45684"/>
                </a:tc>
                <a:tc>
                  <a:txBody>
                    <a:bodyPr/>
                    <a:lstStyle/>
                    <a:p>
                      <a:r>
                        <a:rPr lang="ru-RU" sz="1200" dirty="0"/>
                        <a:t>0,0</a:t>
                      </a:r>
                      <a:endParaRPr lang="ru-RU" sz="1200" dirty="0">
                        <a:latin typeface="Times New Roman" panose="02020603050405020304" pitchFamily="18" charset="0"/>
                        <a:cs typeface="Times New Roman" panose="02020603050405020304" pitchFamily="18" charset="0"/>
                      </a:endParaRPr>
                    </a:p>
                  </a:txBody>
                  <a:tcPr marL="91433" marR="91433" marT="45684" marB="45684"/>
                </a:tc>
                <a:tc>
                  <a:txBody>
                    <a:bodyPr/>
                    <a:lstStyle/>
                    <a:p>
                      <a:r>
                        <a:rPr lang="ru-RU" sz="1200" dirty="0"/>
                        <a:t>0,0</a:t>
                      </a:r>
                      <a:endParaRPr lang="ru-RU" sz="1200" dirty="0">
                        <a:latin typeface="Times New Roman" panose="02020603050405020304" pitchFamily="18" charset="0"/>
                        <a:cs typeface="Times New Roman" panose="02020603050405020304" pitchFamily="18" charset="0"/>
                      </a:endParaRPr>
                    </a:p>
                  </a:txBody>
                  <a:tcPr marL="91433" marR="91433" marT="45684" marB="45684"/>
                </a:tc>
                <a:tc>
                  <a:txBody>
                    <a:bodyPr/>
                    <a:lstStyle/>
                    <a:p>
                      <a:r>
                        <a:rPr lang="ru-RU" sz="1200" dirty="0"/>
                        <a:t>0,0</a:t>
                      </a:r>
                      <a:endParaRPr lang="ru-RU" sz="1200" dirty="0">
                        <a:latin typeface="Times New Roman" panose="02020603050405020304" pitchFamily="18" charset="0"/>
                        <a:cs typeface="Times New Roman" panose="02020603050405020304" pitchFamily="18" charset="0"/>
                      </a:endParaRPr>
                    </a:p>
                  </a:txBody>
                  <a:tcPr marL="91433" marR="91433" marT="45684" marB="45684"/>
                </a:tc>
                <a:extLst>
                  <a:ext uri="{0D108BD9-81ED-4DB2-BD59-A6C34878D82A}">
                    <a16:rowId xmlns="" xmlns:a16="http://schemas.microsoft.com/office/drawing/2014/main" val="10003"/>
                  </a:ext>
                </a:extLst>
              </a:tr>
            </a:tbl>
          </a:graphicData>
        </a:graphic>
      </p:graphicFrame>
      <p:sp>
        <p:nvSpPr>
          <p:cNvPr id="51255" name="TextBox 17">
            <a:extLst>
              <a:ext uri="{FF2B5EF4-FFF2-40B4-BE49-F238E27FC236}">
                <a16:creationId xmlns="" xmlns:a16="http://schemas.microsoft.com/office/drawing/2014/main" id="{21638B9F-642F-4C04-B414-F77630177A84}"/>
              </a:ext>
            </a:extLst>
          </p:cNvPr>
          <p:cNvSpPr txBox="1">
            <a:spLocks noChangeArrowheads="1"/>
          </p:cNvSpPr>
          <p:nvPr/>
        </p:nvSpPr>
        <p:spPr bwMode="auto">
          <a:xfrm>
            <a:off x="531813" y="857251"/>
            <a:ext cx="7199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200" dirty="0">
                <a:latin typeface="Times New Roman" panose="02020603050405020304" pitchFamily="18" charset="0"/>
                <a:cs typeface="Times New Roman" panose="02020603050405020304" pitchFamily="18" charset="0"/>
              </a:rPr>
              <a:t>Основные показатели  бюджета муниципального района </a:t>
            </a:r>
            <a:r>
              <a:rPr lang="ru-RU" altLang="ru-RU" sz="1200" dirty="0" err="1">
                <a:latin typeface="Times New Roman" panose="02020603050405020304" pitchFamily="18" charset="0"/>
                <a:cs typeface="Times New Roman" panose="02020603050405020304" pitchFamily="18" charset="0"/>
              </a:rPr>
              <a:t>Мелеузовский</a:t>
            </a:r>
            <a:r>
              <a:rPr lang="ru-RU" altLang="ru-RU" sz="1200" dirty="0">
                <a:latin typeface="Times New Roman" panose="02020603050405020304" pitchFamily="18" charset="0"/>
                <a:cs typeface="Times New Roman" panose="02020603050405020304" pitchFamily="18" charset="0"/>
              </a:rPr>
              <a:t> район республики Башкортостан</a:t>
            </a:r>
          </a:p>
        </p:txBody>
      </p:sp>
      <p:sp>
        <p:nvSpPr>
          <p:cNvPr id="51256" name="TextBox 18">
            <a:extLst>
              <a:ext uri="{FF2B5EF4-FFF2-40B4-BE49-F238E27FC236}">
                <a16:creationId xmlns="" xmlns:a16="http://schemas.microsoft.com/office/drawing/2014/main" id="{FFCFF032-0A31-4C97-8F8A-320948D17D07}"/>
              </a:ext>
            </a:extLst>
          </p:cNvPr>
          <p:cNvSpPr txBox="1">
            <a:spLocks noChangeArrowheads="1"/>
          </p:cNvSpPr>
          <p:nvPr/>
        </p:nvSpPr>
        <p:spPr bwMode="auto">
          <a:xfrm>
            <a:off x="323850" y="2924944"/>
            <a:ext cx="84963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200" dirty="0">
                <a:latin typeface="Times New Roman" panose="02020603050405020304" pitchFamily="18" charset="0"/>
                <a:cs typeface="Times New Roman" panose="02020603050405020304" pitchFamily="18" charset="0"/>
              </a:rPr>
              <a:t>                  Динамика показателей  бюджета муниципального района Мелеузовский район Республики Башкортостан</a:t>
            </a:r>
          </a:p>
        </p:txBody>
      </p:sp>
      <p:sp>
        <p:nvSpPr>
          <p:cNvPr id="51257" name="TextBox 19">
            <a:extLst>
              <a:ext uri="{FF2B5EF4-FFF2-40B4-BE49-F238E27FC236}">
                <a16:creationId xmlns="" xmlns:a16="http://schemas.microsoft.com/office/drawing/2014/main" id="{1FF708C3-CD29-4CCA-85C9-A281FDB11C50}"/>
              </a:ext>
            </a:extLst>
          </p:cNvPr>
          <p:cNvSpPr txBox="1">
            <a:spLocks noChangeArrowheads="1"/>
          </p:cNvSpPr>
          <p:nvPr/>
        </p:nvSpPr>
        <p:spPr bwMode="auto">
          <a:xfrm>
            <a:off x="8027193" y="876300"/>
            <a:ext cx="9890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100" dirty="0" err="1">
                <a:latin typeface="Times New Roman" panose="02020603050405020304" pitchFamily="18" charset="0"/>
                <a:cs typeface="Times New Roman" panose="02020603050405020304" pitchFamily="18" charset="0"/>
              </a:rPr>
              <a:t>млн.рублей</a:t>
            </a:r>
            <a:endParaRPr lang="ru-RU" altLang="ru-RU" sz="1100" dirty="0">
              <a:latin typeface="Times New Roman" panose="02020603050405020304" pitchFamily="18" charset="0"/>
              <a:cs typeface="Times New Roman" panose="02020603050405020304" pitchFamily="18" charset="0"/>
            </a:endParaRPr>
          </a:p>
        </p:txBody>
      </p:sp>
      <p:sp>
        <p:nvSpPr>
          <p:cNvPr id="51258" name="TextBox 20">
            <a:extLst>
              <a:ext uri="{FF2B5EF4-FFF2-40B4-BE49-F238E27FC236}">
                <a16:creationId xmlns="" xmlns:a16="http://schemas.microsoft.com/office/drawing/2014/main" id="{19ECE889-6446-4010-A3D5-D12D10BAA739}"/>
              </a:ext>
            </a:extLst>
          </p:cNvPr>
          <p:cNvSpPr txBox="1">
            <a:spLocks noChangeArrowheads="1"/>
          </p:cNvSpPr>
          <p:nvPr/>
        </p:nvSpPr>
        <p:spPr bwMode="auto">
          <a:xfrm>
            <a:off x="7703004" y="3202756"/>
            <a:ext cx="1152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100" dirty="0">
                <a:latin typeface="Times New Roman" panose="02020603050405020304" pitchFamily="18" charset="0"/>
                <a:cs typeface="Times New Roman" panose="02020603050405020304" pitchFamily="18" charset="0"/>
              </a:rPr>
              <a:t>в процентах</a:t>
            </a:r>
          </a:p>
        </p:txBody>
      </p:sp>
      <p:pic>
        <p:nvPicPr>
          <p:cNvPr id="51260" name="Рисунок 1" descr="http://romas-flowers.ru/files/%D0%BD%D0%B0%D0%BB%D0%B8%D1%87%D0%BA%D0%B0.jpg">
            <a:extLst>
              <a:ext uri="{FF2B5EF4-FFF2-40B4-BE49-F238E27FC236}">
                <a16:creationId xmlns="" xmlns:a16="http://schemas.microsoft.com/office/drawing/2014/main" id="{9E1432FA-2050-49A8-BA2B-54F6493F08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43" y="4846637"/>
            <a:ext cx="2277269" cy="11969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261" name="Рисунок 6" descr="http://xn--80aa3adxha4f.kz/uploads/posts/2010-07/1280169643_6582_1.jpg">
            <a:extLst>
              <a:ext uri="{FF2B5EF4-FFF2-40B4-BE49-F238E27FC236}">
                <a16:creationId xmlns="" xmlns:a16="http://schemas.microsoft.com/office/drawing/2014/main" id="{5E393C68-5412-4747-AE0F-BD6F56BF44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2734" y="4751387"/>
            <a:ext cx="193796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 name="Диаграмма 4">
            <a:extLst>
              <a:ext uri="{FF2B5EF4-FFF2-40B4-BE49-F238E27FC236}">
                <a16:creationId xmlns="" xmlns:a16="http://schemas.microsoft.com/office/drawing/2014/main" id="{6A3692B7-E4F7-4439-BCF8-FB167A2A8D94}"/>
              </a:ext>
            </a:extLst>
          </p:cNvPr>
          <p:cNvGraphicFramePr>
            <a:graphicFrameLocks/>
          </p:cNvGraphicFramePr>
          <p:nvPr>
            <p:extLst>
              <p:ext uri="{D42A27DB-BD31-4B8C-83A1-F6EECF244321}">
                <p14:modId xmlns:p14="http://schemas.microsoft.com/office/powerpoint/2010/main" val="3874329049"/>
              </p:ext>
            </p:extLst>
          </p:nvPr>
        </p:nvGraphicFramePr>
        <p:xfrm>
          <a:off x="2074068" y="2924944"/>
          <a:ext cx="5378252" cy="3794072"/>
        </p:xfrm>
        <a:graphic>
          <a:graphicData uri="http://schemas.openxmlformats.org/drawingml/2006/chart">
            <c:chart xmlns:c="http://schemas.openxmlformats.org/drawingml/2006/chart" xmlns:r="http://schemas.openxmlformats.org/officeDocument/2006/relationships" r:id="rId5"/>
          </a:graphicData>
        </a:graphic>
      </p:graphicFrame>
      <p:sp>
        <p:nvSpPr>
          <p:cNvPr id="3" name="Прямоугольник 2"/>
          <p:cNvSpPr/>
          <p:nvPr/>
        </p:nvSpPr>
        <p:spPr>
          <a:xfrm>
            <a:off x="179388" y="3509079"/>
            <a:ext cx="2141424" cy="1200329"/>
          </a:xfrm>
          <a:prstGeom prst="rect">
            <a:avLst/>
          </a:prstGeom>
        </p:spPr>
        <p:txBody>
          <a:bodyPr wrap="square">
            <a:spAutoFit/>
          </a:bodyPr>
          <a:lstStyle/>
          <a:p>
            <a:r>
              <a:rPr lang="ru-RU" sz="1200" b="1" dirty="0">
                <a:latin typeface="Times New Roman" panose="02020603050405020304" pitchFamily="18" charset="0"/>
                <a:cs typeface="Times New Roman" panose="02020603050405020304" pitchFamily="18" charset="0"/>
              </a:rPr>
              <a:t>Нельзя полагаться на те доходы, которые мы только надеемся получить, какими бы верными они не казались</a:t>
            </a:r>
            <a:r>
              <a:rPr lang="ru-RU" sz="1200" dirty="0">
                <a:latin typeface="Times New Roman" panose="02020603050405020304" pitchFamily="18" charset="0"/>
                <a:cs typeface="Times New Roman" panose="02020603050405020304" pitchFamily="18" charset="0"/>
              </a:rPr>
              <a:t>.</a:t>
            </a:r>
          </a:p>
          <a:p>
            <a:r>
              <a:rPr lang="ru-RU" sz="1200" i="1" dirty="0">
                <a:latin typeface="Times New Roman" panose="02020603050405020304" pitchFamily="18" charset="0"/>
                <a:cs typeface="Times New Roman" panose="02020603050405020304" pitchFamily="18" charset="0"/>
              </a:rPr>
              <a:t> Мишель де Монтень</a:t>
            </a:r>
          </a:p>
        </p:txBody>
      </p:sp>
      <p:sp>
        <p:nvSpPr>
          <p:cNvPr id="4" name="Полилиния 3"/>
          <p:cNvSpPr/>
          <p:nvPr/>
        </p:nvSpPr>
        <p:spPr>
          <a:xfrm>
            <a:off x="43543" y="3254829"/>
            <a:ext cx="2394857" cy="1763485"/>
          </a:xfrm>
          <a:custGeom>
            <a:avLst/>
            <a:gdLst>
              <a:gd name="connsiteX0" fmla="*/ 598714 w 2394857"/>
              <a:gd name="connsiteY0" fmla="*/ 206828 h 1763485"/>
              <a:gd name="connsiteX1" fmla="*/ 598714 w 2394857"/>
              <a:gd name="connsiteY1" fmla="*/ 206828 h 1763485"/>
              <a:gd name="connsiteX2" fmla="*/ 729343 w 2394857"/>
              <a:gd name="connsiteY2" fmla="*/ 130628 h 1763485"/>
              <a:gd name="connsiteX3" fmla="*/ 794657 w 2394857"/>
              <a:gd name="connsiteY3" fmla="*/ 108857 h 1763485"/>
              <a:gd name="connsiteX4" fmla="*/ 881743 w 2394857"/>
              <a:gd name="connsiteY4" fmla="*/ 76200 h 1763485"/>
              <a:gd name="connsiteX5" fmla="*/ 957943 w 2394857"/>
              <a:gd name="connsiteY5" fmla="*/ 43542 h 1763485"/>
              <a:gd name="connsiteX6" fmla="*/ 1284514 w 2394857"/>
              <a:gd name="connsiteY6" fmla="*/ 32657 h 1763485"/>
              <a:gd name="connsiteX7" fmla="*/ 1328057 w 2394857"/>
              <a:gd name="connsiteY7" fmla="*/ 21771 h 1763485"/>
              <a:gd name="connsiteX8" fmla="*/ 1426028 w 2394857"/>
              <a:gd name="connsiteY8" fmla="*/ 0 h 1763485"/>
              <a:gd name="connsiteX9" fmla="*/ 1970314 w 2394857"/>
              <a:gd name="connsiteY9" fmla="*/ 10885 h 1763485"/>
              <a:gd name="connsiteX10" fmla="*/ 2013857 w 2394857"/>
              <a:gd name="connsiteY10" fmla="*/ 21771 h 1763485"/>
              <a:gd name="connsiteX11" fmla="*/ 2155371 w 2394857"/>
              <a:gd name="connsiteY11" fmla="*/ 32657 h 1763485"/>
              <a:gd name="connsiteX12" fmla="*/ 2198914 w 2394857"/>
              <a:gd name="connsiteY12" fmla="*/ 76200 h 1763485"/>
              <a:gd name="connsiteX13" fmla="*/ 2242457 w 2394857"/>
              <a:gd name="connsiteY13" fmla="*/ 130628 h 1763485"/>
              <a:gd name="connsiteX14" fmla="*/ 2286000 w 2394857"/>
              <a:gd name="connsiteY14" fmla="*/ 217714 h 1763485"/>
              <a:gd name="connsiteX15" fmla="*/ 2296886 w 2394857"/>
              <a:gd name="connsiteY15" fmla="*/ 250371 h 1763485"/>
              <a:gd name="connsiteX16" fmla="*/ 2351314 w 2394857"/>
              <a:gd name="connsiteY16" fmla="*/ 304800 h 1763485"/>
              <a:gd name="connsiteX17" fmla="*/ 2383971 w 2394857"/>
              <a:gd name="connsiteY17" fmla="*/ 413657 h 1763485"/>
              <a:gd name="connsiteX18" fmla="*/ 2394857 w 2394857"/>
              <a:gd name="connsiteY18" fmla="*/ 468085 h 1763485"/>
              <a:gd name="connsiteX19" fmla="*/ 2383971 w 2394857"/>
              <a:gd name="connsiteY19" fmla="*/ 1099457 h 1763485"/>
              <a:gd name="connsiteX20" fmla="*/ 2373086 w 2394857"/>
              <a:gd name="connsiteY20" fmla="*/ 1132114 h 1763485"/>
              <a:gd name="connsiteX21" fmla="*/ 2351314 w 2394857"/>
              <a:gd name="connsiteY21" fmla="*/ 1175657 h 1763485"/>
              <a:gd name="connsiteX22" fmla="*/ 2340428 w 2394857"/>
              <a:gd name="connsiteY22" fmla="*/ 1219200 h 1763485"/>
              <a:gd name="connsiteX23" fmla="*/ 2318657 w 2394857"/>
              <a:gd name="connsiteY23" fmla="*/ 1251857 h 1763485"/>
              <a:gd name="connsiteX24" fmla="*/ 2307771 w 2394857"/>
              <a:gd name="connsiteY24" fmla="*/ 1284514 h 1763485"/>
              <a:gd name="connsiteX25" fmla="*/ 2264228 w 2394857"/>
              <a:gd name="connsiteY25" fmla="*/ 1338942 h 1763485"/>
              <a:gd name="connsiteX26" fmla="*/ 2209800 w 2394857"/>
              <a:gd name="connsiteY26" fmla="*/ 1415142 h 1763485"/>
              <a:gd name="connsiteX27" fmla="*/ 2188028 w 2394857"/>
              <a:gd name="connsiteY27" fmla="*/ 1436914 h 1763485"/>
              <a:gd name="connsiteX28" fmla="*/ 2177143 w 2394857"/>
              <a:gd name="connsiteY28" fmla="*/ 1469571 h 1763485"/>
              <a:gd name="connsiteX29" fmla="*/ 2111828 w 2394857"/>
              <a:gd name="connsiteY29" fmla="*/ 1491342 h 1763485"/>
              <a:gd name="connsiteX30" fmla="*/ 2046514 w 2394857"/>
              <a:gd name="connsiteY30" fmla="*/ 1524000 h 1763485"/>
              <a:gd name="connsiteX31" fmla="*/ 1981200 w 2394857"/>
              <a:gd name="connsiteY31" fmla="*/ 1545771 h 1763485"/>
              <a:gd name="connsiteX32" fmla="*/ 1959428 w 2394857"/>
              <a:gd name="connsiteY32" fmla="*/ 1567542 h 1763485"/>
              <a:gd name="connsiteX33" fmla="*/ 1915886 w 2394857"/>
              <a:gd name="connsiteY33" fmla="*/ 1578428 h 1763485"/>
              <a:gd name="connsiteX34" fmla="*/ 1752600 w 2394857"/>
              <a:gd name="connsiteY34" fmla="*/ 1589314 h 1763485"/>
              <a:gd name="connsiteX35" fmla="*/ 1719943 w 2394857"/>
              <a:gd name="connsiteY35" fmla="*/ 1600200 h 1763485"/>
              <a:gd name="connsiteX36" fmla="*/ 1382486 w 2394857"/>
              <a:gd name="connsiteY36" fmla="*/ 1578428 h 1763485"/>
              <a:gd name="connsiteX37" fmla="*/ 1143000 w 2394857"/>
              <a:gd name="connsiteY37" fmla="*/ 1589314 h 1763485"/>
              <a:gd name="connsiteX38" fmla="*/ 1077686 w 2394857"/>
              <a:gd name="connsiteY38" fmla="*/ 1611085 h 1763485"/>
              <a:gd name="connsiteX39" fmla="*/ 990600 w 2394857"/>
              <a:gd name="connsiteY39" fmla="*/ 1654628 h 1763485"/>
              <a:gd name="connsiteX40" fmla="*/ 957943 w 2394857"/>
              <a:gd name="connsiteY40" fmla="*/ 1665514 h 1763485"/>
              <a:gd name="connsiteX41" fmla="*/ 925286 w 2394857"/>
              <a:gd name="connsiteY41" fmla="*/ 1676400 h 1763485"/>
              <a:gd name="connsiteX42" fmla="*/ 870857 w 2394857"/>
              <a:gd name="connsiteY42" fmla="*/ 1709057 h 1763485"/>
              <a:gd name="connsiteX43" fmla="*/ 838200 w 2394857"/>
              <a:gd name="connsiteY43" fmla="*/ 1741714 h 1763485"/>
              <a:gd name="connsiteX44" fmla="*/ 805543 w 2394857"/>
              <a:gd name="connsiteY44" fmla="*/ 1752600 h 1763485"/>
              <a:gd name="connsiteX45" fmla="*/ 783771 w 2394857"/>
              <a:gd name="connsiteY45" fmla="*/ 1763485 h 1763485"/>
              <a:gd name="connsiteX46" fmla="*/ 185057 w 2394857"/>
              <a:gd name="connsiteY46" fmla="*/ 1480457 h 1763485"/>
              <a:gd name="connsiteX47" fmla="*/ 87086 w 2394857"/>
              <a:gd name="connsiteY47" fmla="*/ 1393371 h 1763485"/>
              <a:gd name="connsiteX48" fmla="*/ 43543 w 2394857"/>
              <a:gd name="connsiteY48" fmla="*/ 1349828 h 1763485"/>
              <a:gd name="connsiteX49" fmla="*/ 10886 w 2394857"/>
              <a:gd name="connsiteY49" fmla="*/ 1251857 h 1763485"/>
              <a:gd name="connsiteX50" fmla="*/ 0 w 2394857"/>
              <a:gd name="connsiteY50" fmla="*/ 1219200 h 1763485"/>
              <a:gd name="connsiteX51" fmla="*/ 10886 w 2394857"/>
              <a:gd name="connsiteY51" fmla="*/ 1023257 h 1763485"/>
              <a:gd name="connsiteX52" fmla="*/ 21771 w 2394857"/>
              <a:gd name="connsiteY52" fmla="*/ 990600 h 1763485"/>
              <a:gd name="connsiteX53" fmla="*/ 32657 w 2394857"/>
              <a:gd name="connsiteY53" fmla="*/ 947057 h 1763485"/>
              <a:gd name="connsiteX54" fmla="*/ 54428 w 2394857"/>
              <a:gd name="connsiteY54" fmla="*/ 881742 h 1763485"/>
              <a:gd name="connsiteX55" fmla="*/ 76200 w 2394857"/>
              <a:gd name="connsiteY55" fmla="*/ 794657 h 1763485"/>
              <a:gd name="connsiteX56" fmla="*/ 97971 w 2394857"/>
              <a:gd name="connsiteY56" fmla="*/ 729342 h 1763485"/>
              <a:gd name="connsiteX57" fmla="*/ 108857 w 2394857"/>
              <a:gd name="connsiteY57" fmla="*/ 631371 h 1763485"/>
              <a:gd name="connsiteX58" fmla="*/ 119743 w 2394857"/>
              <a:gd name="connsiteY58" fmla="*/ 598714 h 1763485"/>
              <a:gd name="connsiteX59" fmla="*/ 141514 w 2394857"/>
              <a:gd name="connsiteY59" fmla="*/ 293914 h 1763485"/>
              <a:gd name="connsiteX60" fmla="*/ 163286 w 2394857"/>
              <a:gd name="connsiteY60" fmla="*/ 228600 h 1763485"/>
              <a:gd name="connsiteX61" fmla="*/ 206828 w 2394857"/>
              <a:gd name="connsiteY61" fmla="*/ 206828 h 1763485"/>
              <a:gd name="connsiteX62" fmla="*/ 239486 w 2394857"/>
              <a:gd name="connsiteY62" fmla="*/ 185057 h 1763485"/>
              <a:gd name="connsiteX63" fmla="*/ 283028 w 2394857"/>
              <a:gd name="connsiteY63" fmla="*/ 174171 h 1763485"/>
              <a:gd name="connsiteX64" fmla="*/ 381000 w 2394857"/>
              <a:gd name="connsiteY64" fmla="*/ 141514 h 1763485"/>
              <a:gd name="connsiteX65" fmla="*/ 446314 w 2394857"/>
              <a:gd name="connsiteY65" fmla="*/ 119742 h 1763485"/>
              <a:gd name="connsiteX66" fmla="*/ 478971 w 2394857"/>
              <a:gd name="connsiteY66" fmla="*/ 108857 h 1763485"/>
              <a:gd name="connsiteX67" fmla="*/ 587828 w 2394857"/>
              <a:gd name="connsiteY67" fmla="*/ 119742 h 1763485"/>
              <a:gd name="connsiteX68" fmla="*/ 620486 w 2394857"/>
              <a:gd name="connsiteY68" fmla="*/ 174171 h 1763485"/>
              <a:gd name="connsiteX69" fmla="*/ 696686 w 2394857"/>
              <a:gd name="connsiteY69" fmla="*/ 174171 h 1763485"/>
              <a:gd name="connsiteX70" fmla="*/ 598714 w 2394857"/>
              <a:gd name="connsiteY70" fmla="*/ 206828 h 176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394857" h="1763485">
                <a:moveTo>
                  <a:pt x="598714" y="206828"/>
                </a:moveTo>
                <a:lnTo>
                  <a:pt x="598714" y="206828"/>
                </a:lnTo>
                <a:cubicBezTo>
                  <a:pt x="630022" y="187261"/>
                  <a:pt x="688147" y="147106"/>
                  <a:pt x="729343" y="130628"/>
                </a:cubicBezTo>
                <a:cubicBezTo>
                  <a:pt x="750651" y="122105"/>
                  <a:pt x="772886" y="116114"/>
                  <a:pt x="794657" y="108857"/>
                </a:cubicBezTo>
                <a:cubicBezTo>
                  <a:pt x="822915" y="99438"/>
                  <a:pt x="855719" y="89212"/>
                  <a:pt x="881743" y="76200"/>
                </a:cubicBezTo>
                <a:cubicBezTo>
                  <a:pt x="922580" y="55782"/>
                  <a:pt x="906589" y="46563"/>
                  <a:pt x="957943" y="43542"/>
                </a:cubicBezTo>
                <a:cubicBezTo>
                  <a:pt x="1066673" y="37146"/>
                  <a:pt x="1175657" y="36285"/>
                  <a:pt x="1284514" y="32657"/>
                </a:cubicBezTo>
                <a:cubicBezTo>
                  <a:pt x="1299028" y="29028"/>
                  <a:pt x="1313452" y="25017"/>
                  <a:pt x="1328057" y="21771"/>
                </a:cubicBezTo>
                <a:cubicBezTo>
                  <a:pt x="1452469" y="-5877"/>
                  <a:pt x="1319811" y="26553"/>
                  <a:pt x="1426028" y="0"/>
                </a:cubicBezTo>
                <a:lnTo>
                  <a:pt x="1970314" y="10885"/>
                </a:lnTo>
                <a:cubicBezTo>
                  <a:pt x="1985265" y="11439"/>
                  <a:pt x="1998998" y="20023"/>
                  <a:pt x="2013857" y="21771"/>
                </a:cubicBezTo>
                <a:cubicBezTo>
                  <a:pt x="2060844" y="27299"/>
                  <a:pt x="2108200" y="29028"/>
                  <a:pt x="2155371" y="32657"/>
                </a:cubicBezTo>
                <a:cubicBezTo>
                  <a:pt x="2213429" y="52008"/>
                  <a:pt x="2169884" y="27818"/>
                  <a:pt x="2198914" y="76200"/>
                </a:cubicBezTo>
                <a:cubicBezTo>
                  <a:pt x="2237691" y="140828"/>
                  <a:pt x="2205108" y="46592"/>
                  <a:pt x="2242457" y="130628"/>
                </a:cubicBezTo>
                <a:cubicBezTo>
                  <a:pt x="2282483" y="220688"/>
                  <a:pt x="2241288" y="173002"/>
                  <a:pt x="2286000" y="217714"/>
                </a:cubicBezTo>
                <a:cubicBezTo>
                  <a:pt x="2289629" y="228600"/>
                  <a:pt x="2290001" y="241191"/>
                  <a:pt x="2296886" y="250371"/>
                </a:cubicBezTo>
                <a:cubicBezTo>
                  <a:pt x="2312281" y="270897"/>
                  <a:pt x="2351314" y="304800"/>
                  <a:pt x="2351314" y="304800"/>
                </a:cubicBezTo>
                <a:cubicBezTo>
                  <a:pt x="2367766" y="370606"/>
                  <a:pt x="2357469" y="334149"/>
                  <a:pt x="2383971" y="413657"/>
                </a:cubicBezTo>
                <a:cubicBezTo>
                  <a:pt x="2389822" y="431210"/>
                  <a:pt x="2391228" y="449942"/>
                  <a:pt x="2394857" y="468085"/>
                </a:cubicBezTo>
                <a:cubicBezTo>
                  <a:pt x="2391228" y="678542"/>
                  <a:pt x="2390868" y="889081"/>
                  <a:pt x="2383971" y="1099457"/>
                </a:cubicBezTo>
                <a:cubicBezTo>
                  <a:pt x="2383595" y="1110925"/>
                  <a:pt x="2377606" y="1121567"/>
                  <a:pt x="2373086" y="1132114"/>
                </a:cubicBezTo>
                <a:cubicBezTo>
                  <a:pt x="2366694" y="1147030"/>
                  <a:pt x="2357012" y="1160463"/>
                  <a:pt x="2351314" y="1175657"/>
                </a:cubicBezTo>
                <a:cubicBezTo>
                  <a:pt x="2346061" y="1189665"/>
                  <a:pt x="2346321" y="1205449"/>
                  <a:pt x="2340428" y="1219200"/>
                </a:cubicBezTo>
                <a:cubicBezTo>
                  <a:pt x="2335274" y="1231225"/>
                  <a:pt x="2324508" y="1240155"/>
                  <a:pt x="2318657" y="1251857"/>
                </a:cubicBezTo>
                <a:cubicBezTo>
                  <a:pt x="2313525" y="1262120"/>
                  <a:pt x="2312903" y="1274251"/>
                  <a:pt x="2307771" y="1284514"/>
                </a:cubicBezTo>
                <a:cubicBezTo>
                  <a:pt x="2294038" y="1311980"/>
                  <a:pt x="2284480" y="1318691"/>
                  <a:pt x="2264228" y="1338942"/>
                </a:cubicBezTo>
                <a:cubicBezTo>
                  <a:pt x="2238829" y="1415143"/>
                  <a:pt x="2264229" y="1397000"/>
                  <a:pt x="2209800" y="1415142"/>
                </a:cubicBezTo>
                <a:cubicBezTo>
                  <a:pt x="2202543" y="1422399"/>
                  <a:pt x="2193308" y="1428113"/>
                  <a:pt x="2188028" y="1436914"/>
                </a:cubicBezTo>
                <a:cubicBezTo>
                  <a:pt x="2182125" y="1446753"/>
                  <a:pt x="2186480" y="1462902"/>
                  <a:pt x="2177143" y="1469571"/>
                </a:cubicBezTo>
                <a:cubicBezTo>
                  <a:pt x="2158468" y="1482910"/>
                  <a:pt x="2111828" y="1491342"/>
                  <a:pt x="2111828" y="1491342"/>
                </a:cubicBezTo>
                <a:cubicBezTo>
                  <a:pt x="2076857" y="1526314"/>
                  <a:pt x="2103834" y="1506804"/>
                  <a:pt x="2046514" y="1524000"/>
                </a:cubicBezTo>
                <a:cubicBezTo>
                  <a:pt x="2024533" y="1530594"/>
                  <a:pt x="1981200" y="1545771"/>
                  <a:pt x="1981200" y="1545771"/>
                </a:cubicBezTo>
                <a:cubicBezTo>
                  <a:pt x="1973943" y="1553028"/>
                  <a:pt x="1968608" y="1562952"/>
                  <a:pt x="1959428" y="1567542"/>
                </a:cubicBezTo>
                <a:cubicBezTo>
                  <a:pt x="1946047" y="1574233"/>
                  <a:pt x="1930765" y="1576862"/>
                  <a:pt x="1915886" y="1578428"/>
                </a:cubicBezTo>
                <a:cubicBezTo>
                  <a:pt x="1861636" y="1584139"/>
                  <a:pt x="1807029" y="1585685"/>
                  <a:pt x="1752600" y="1589314"/>
                </a:cubicBezTo>
                <a:cubicBezTo>
                  <a:pt x="1741714" y="1592943"/>
                  <a:pt x="1731418" y="1600200"/>
                  <a:pt x="1719943" y="1600200"/>
                </a:cubicBezTo>
                <a:cubicBezTo>
                  <a:pt x="1437561" y="1600200"/>
                  <a:pt x="1507766" y="1620189"/>
                  <a:pt x="1382486" y="1578428"/>
                </a:cubicBezTo>
                <a:cubicBezTo>
                  <a:pt x="1302657" y="1582057"/>
                  <a:pt x="1222456" y="1580801"/>
                  <a:pt x="1143000" y="1589314"/>
                </a:cubicBezTo>
                <a:cubicBezTo>
                  <a:pt x="1120182" y="1591759"/>
                  <a:pt x="1077686" y="1611085"/>
                  <a:pt x="1077686" y="1611085"/>
                </a:cubicBezTo>
                <a:cubicBezTo>
                  <a:pt x="1039686" y="1649085"/>
                  <a:pt x="1065651" y="1629611"/>
                  <a:pt x="990600" y="1654628"/>
                </a:cubicBezTo>
                <a:lnTo>
                  <a:pt x="957943" y="1665514"/>
                </a:lnTo>
                <a:lnTo>
                  <a:pt x="925286" y="1676400"/>
                </a:lnTo>
                <a:cubicBezTo>
                  <a:pt x="857477" y="1744206"/>
                  <a:pt x="955650" y="1652528"/>
                  <a:pt x="870857" y="1709057"/>
                </a:cubicBezTo>
                <a:cubicBezTo>
                  <a:pt x="858048" y="1717596"/>
                  <a:pt x="851009" y="1733175"/>
                  <a:pt x="838200" y="1741714"/>
                </a:cubicBezTo>
                <a:cubicBezTo>
                  <a:pt x="828653" y="1748079"/>
                  <a:pt x="816197" y="1748339"/>
                  <a:pt x="805543" y="1752600"/>
                </a:cubicBezTo>
                <a:cubicBezTo>
                  <a:pt x="798010" y="1755613"/>
                  <a:pt x="791028" y="1759857"/>
                  <a:pt x="783771" y="1763485"/>
                </a:cubicBezTo>
                <a:lnTo>
                  <a:pt x="185057" y="1480457"/>
                </a:lnTo>
                <a:cubicBezTo>
                  <a:pt x="29494" y="1369340"/>
                  <a:pt x="154973" y="1472572"/>
                  <a:pt x="87086" y="1393371"/>
                </a:cubicBezTo>
                <a:cubicBezTo>
                  <a:pt x="73728" y="1377786"/>
                  <a:pt x="43543" y="1349828"/>
                  <a:pt x="43543" y="1349828"/>
                </a:cubicBezTo>
                <a:lnTo>
                  <a:pt x="10886" y="1251857"/>
                </a:lnTo>
                <a:lnTo>
                  <a:pt x="0" y="1219200"/>
                </a:lnTo>
                <a:cubicBezTo>
                  <a:pt x="3629" y="1153886"/>
                  <a:pt x="4684" y="1088377"/>
                  <a:pt x="10886" y="1023257"/>
                </a:cubicBezTo>
                <a:cubicBezTo>
                  <a:pt x="11974" y="1011834"/>
                  <a:pt x="18619" y="1001633"/>
                  <a:pt x="21771" y="990600"/>
                </a:cubicBezTo>
                <a:cubicBezTo>
                  <a:pt x="25881" y="976215"/>
                  <a:pt x="28358" y="961387"/>
                  <a:pt x="32657" y="947057"/>
                </a:cubicBezTo>
                <a:cubicBezTo>
                  <a:pt x="39251" y="925076"/>
                  <a:pt x="48862" y="904006"/>
                  <a:pt x="54428" y="881742"/>
                </a:cubicBezTo>
                <a:lnTo>
                  <a:pt x="76200" y="794657"/>
                </a:lnTo>
                <a:cubicBezTo>
                  <a:pt x="81766" y="772393"/>
                  <a:pt x="97971" y="729342"/>
                  <a:pt x="97971" y="729342"/>
                </a:cubicBezTo>
                <a:cubicBezTo>
                  <a:pt x="101600" y="696685"/>
                  <a:pt x="103455" y="663782"/>
                  <a:pt x="108857" y="631371"/>
                </a:cubicBezTo>
                <a:cubicBezTo>
                  <a:pt x="110743" y="620053"/>
                  <a:pt x="118476" y="610118"/>
                  <a:pt x="119743" y="598714"/>
                </a:cubicBezTo>
                <a:cubicBezTo>
                  <a:pt x="121915" y="579169"/>
                  <a:pt x="136731" y="324209"/>
                  <a:pt x="141514" y="293914"/>
                </a:cubicBezTo>
                <a:cubicBezTo>
                  <a:pt x="145093" y="271246"/>
                  <a:pt x="156029" y="250371"/>
                  <a:pt x="163286" y="228600"/>
                </a:cubicBezTo>
                <a:cubicBezTo>
                  <a:pt x="168418" y="213205"/>
                  <a:pt x="192739" y="214879"/>
                  <a:pt x="206828" y="206828"/>
                </a:cubicBezTo>
                <a:cubicBezTo>
                  <a:pt x="218187" y="200337"/>
                  <a:pt x="227461" y="190211"/>
                  <a:pt x="239486" y="185057"/>
                </a:cubicBezTo>
                <a:cubicBezTo>
                  <a:pt x="253237" y="179164"/>
                  <a:pt x="268698" y="178470"/>
                  <a:pt x="283028" y="174171"/>
                </a:cubicBezTo>
                <a:cubicBezTo>
                  <a:pt x="283075" y="174157"/>
                  <a:pt x="364648" y="146965"/>
                  <a:pt x="381000" y="141514"/>
                </a:cubicBezTo>
                <a:lnTo>
                  <a:pt x="446314" y="119742"/>
                </a:lnTo>
                <a:lnTo>
                  <a:pt x="478971" y="108857"/>
                </a:lnTo>
                <a:cubicBezTo>
                  <a:pt x="515257" y="112485"/>
                  <a:pt x="552450" y="110898"/>
                  <a:pt x="587828" y="119742"/>
                </a:cubicBezTo>
                <a:cubicBezTo>
                  <a:pt x="703833" y="148743"/>
                  <a:pt x="510073" y="132766"/>
                  <a:pt x="620486" y="174171"/>
                </a:cubicBezTo>
                <a:cubicBezTo>
                  <a:pt x="644269" y="183089"/>
                  <a:pt x="671286" y="174171"/>
                  <a:pt x="696686" y="174171"/>
                </a:cubicBezTo>
                <a:lnTo>
                  <a:pt x="598714" y="206828"/>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Номер слайда 1"/>
          <p:cNvSpPr>
            <a:spLocks noGrp="1"/>
          </p:cNvSpPr>
          <p:nvPr>
            <p:ph type="sldNum" sz="quarter" idx="12"/>
          </p:nvPr>
        </p:nvSpPr>
        <p:spPr>
          <a:xfrm>
            <a:off x="7010400" y="6305"/>
            <a:ext cx="2133600" cy="365125"/>
          </a:xfrm>
        </p:spPr>
        <p:txBody>
          <a:bodyPr/>
          <a:lstStyle/>
          <a:p>
            <a:fld id="{434A3D7E-C280-4DCD-A7E1-93BBC7758E8E}" type="slidenum">
              <a:rPr lang="ru-RU" smtClean="0">
                <a:solidFill>
                  <a:schemeClr val="tx1"/>
                </a:solidFill>
              </a:rPr>
              <a:t>27</a:t>
            </a:fld>
            <a:endParaRPr lang="ru-RU">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Диаграмма 6"/>
          <p:cNvGraphicFramePr/>
          <p:nvPr>
            <p:extLst>
              <p:ext uri="{D42A27DB-BD31-4B8C-83A1-F6EECF244321}">
                <p14:modId xmlns:p14="http://schemas.microsoft.com/office/powerpoint/2010/main" val="1228411109"/>
              </p:ext>
            </p:extLst>
          </p:nvPr>
        </p:nvGraphicFramePr>
        <p:xfrm>
          <a:off x="-108520" y="615950"/>
          <a:ext cx="4816797" cy="6701482"/>
        </p:xfrm>
        <a:graphic>
          <a:graphicData uri="http://schemas.openxmlformats.org/drawingml/2006/chart">
            <c:chart xmlns:c="http://schemas.openxmlformats.org/drawingml/2006/chart" xmlns:r="http://schemas.openxmlformats.org/officeDocument/2006/relationships" r:id="rId2"/>
          </a:graphicData>
        </a:graphic>
      </p:graphicFrame>
      <p:sp>
        <p:nvSpPr>
          <p:cNvPr id="3" name="Объект 2"/>
          <p:cNvSpPr>
            <a:spLocks noGrp="1"/>
          </p:cNvSpPr>
          <p:nvPr>
            <p:ph sz="half" idx="1"/>
          </p:nvPr>
        </p:nvSpPr>
        <p:spPr>
          <a:xfrm>
            <a:off x="352425" y="615950"/>
            <a:ext cx="4038600" cy="5249863"/>
          </a:xfrm>
        </p:spPr>
        <p:txBody>
          <a:bodyPr>
            <a:normAutofit/>
          </a:bodyPr>
          <a:lstStyle/>
          <a:p>
            <a:pPr marL="0" indent="0">
              <a:buNone/>
            </a:pPr>
            <a:endParaRPr lang="ru-RU" sz="1500" b="1" dirty="0">
              <a:latin typeface="Times New Roman" panose="02020603050405020304" pitchFamily="18" charset="0"/>
              <a:cs typeface="Times New Roman" panose="02020603050405020304" pitchFamily="18" charset="0"/>
            </a:endParaRPr>
          </a:p>
          <a:p>
            <a:pPr marL="0" indent="0">
              <a:buNone/>
            </a:pPr>
            <a:r>
              <a:rPr lang="ru-RU" sz="1500" b="1" dirty="0">
                <a:latin typeface="Times New Roman" panose="02020603050405020304" pitchFamily="18" charset="0"/>
                <a:cs typeface="Times New Roman" panose="02020603050405020304" pitchFamily="18" charset="0"/>
              </a:rPr>
              <a:t>Исполнение бюджета муниципального района по доходам, </a:t>
            </a:r>
            <a:r>
              <a:rPr lang="ru-RU" sz="1500" b="1" dirty="0" err="1">
                <a:latin typeface="Times New Roman" panose="02020603050405020304" pitchFamily="18" charset="0"/>
                <a:cs typeface="Times New Roman" panose="02020603050405020304" pitchFamily="18" charset="0"/>
              </a:rPr>
              <a:t>тыс.руб</a:t>
            </a:r>
            <a:r>
              <a:rPr lang="ru-RU" sz="1500" b="1" dirty="0">
                <a:latin typeface="Times New Roman" panose="02020603050405020304" pitchFamily="18" charset="0"/>
                <a:cs typeface="Times New Roman" panose="02020603050405020304" pitchFamily="18" charset="0"/>
              </a:rPr>
              <a:t>.</a:t>
            </a:r>
          </a:p>
        </p:txBody>
      </p:sp>
      <p:sp>
        <p:nvSpPr>
          <p:cNvPr id="4" name="Объект 3"/>
          <p:cNvSpPr>
            <a:spLocks noGrp="1"/>
          </p:cNvSpPr>
          <p:nvPr>
            <p:ph sz="half" idx="2"/>
          </p:nvPr>
        </p:nvSpPr>
        <p:spPr>
          <a:xfrm>
            <a:off x="4648200" y="876300"/>
            <a:ext cx="4038600" cy="5249863"/>
          </a:xfrm>
        </p:spPr>
        <p:txBody>
          <a:bodyPr>
            <a:normAutofit/>
          </a:bodyPr>
          <a:lstStyle/>
          <a:p>
            <a:pPr marL="0" indent="0">
              <a:buNone/>
            </a:pPr>
            <a:r>
              <a:rPr lang="ru-RU" sz="1500" b="1" dirty="0">
                <a:latin typeface="Times New Roman" panose="02020603050405020304" pitchFamily="18" charset="0"/>
                <a:cs typeface="Times New Roman" panose="02020603050405020304" pitchFamily="18" charset="0"/>
              </a:rPr>
              <a:t>Исполнение бюджета муниципального района по расходам, </a:t>
            </a:r>
            <a:r>
              <a:rPr lang="ru-RU" sz="1500" b="1" dirty="0" err="1">
                <a:latin typeface="Times New Roman" panose="02020603050405020304" pitchFamily="18" charset="0"/>
                <a:cs typeface="Times New Roman" panose="02020603050405020304" pitchFamily="18" charset="0"/>
              </a:rPr>
              <a:t>тыс.руб</a:t>
            </a:r>
            <a:r>
              <a:rPr lang="ru-RU" sz="1500" b="1" dirty="0">
                <a:latin typeface="Times New Roman" panose="02020603050405020304" pitchFamily="18" charset="0"/>
                <a:cs typeface="Times New Roman" panose="02020603050405020304" pitchFamily="18" charset="0"/>
              </a:rPr>
              <a:t>.</a:t>
            </a:r>
          </a:p>
        </p:txBody>
      </p:sp>
      <p:sp>
        <p:nvSpPr>
          <p:cNvPr id="2" name="Номер слайда 1"/>
          <p:cNvSpPr>
            <a:spLocks noGrp="1"/>
          </p:cNvSpPr>
          <p:nvPr>
            <p:ph type="sldNum" sz="quarter" idx="12"/>
          </p:nvPr>
        </p:nvSpPr>
        <p:spPr>
          <a:xfrm>
            <a:off x="6987356" y="17227"/>
            <a:ext cx="2133600" cy="365125"/>
          </a:xfrm>
        </p:spPr>
        <p:txBody>
          <a:bodyPr/>
          <a:lstStyle/>
          <a:p>
            <a:fld id="{434A3D7E-C280-4DCD-A7E1-93BBC7758E8E}" type="slidenum">
              <a:rPr lang="ru-RU" smtClean="0">
                <a:solidFill>
                  <a:schemeClr val="tx1"/>
                </a:solidFill>
              </a:rPr>
              <a:t>28</a:t>
            </a:fld>
            <a:endParaRPr lang="ru-RU" dirty="0">
              <a:solidFill>
                <a:schemeClr val="tx1"/>
              </a:solidFill>
            </a:endParaRPr>
          </a:p>
        </p:txBody>
      </p:sp>
      <p:sp>
        <p:nvSpPr>
          <p:cNvPr id="5" name="TextBox 2">
            <a:extLst>
              <a:ext uri="{FF2B5EF4-FFF2-40B4-BE49-F238E27FC236}">
                <a16:creationId xmlns="" xmlns:a16="http://schemas.microsoft.com/office/drawing/2014/main" id="{39CF8325-BAFE-4414-A145-DD03F3CDCBE3}"/>
              </a:ext>
            </a:extLst>
          </p:cNvPr>
          <p:cNvSpPr txBox="1">
            <a:spLocks noChangeArrowheads="1"/>
          </p:cNvSpPr>
          <p:nvPr/>
        </p:nvSpPr>
        <p:spPr bwMode="auto">
          <a:xfrm>
            <a:off x="0" y="0"/>
            <a:ext cx="9144000" cy="615950"/>
          </a:xfrm>
          <a:prstGeom prst="rect">
            <a:avLst/>
          </a:prstGeom>
          <a:solidFill>
            <a:schemeClr val="bg2">
              <a:lumMod val="90000"/>
            </a:schemeClr>
          </a:solidFill>
          <a:ln>
            <a:noFill/>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dirty="0">
                <a:solidFill>
                  <a:srgbClr val="002060"/>
                </a:solidFill>
                <a:latin typeface="Trebuchet MS" panose="020B0603020202020204" pitchFamily="34" charset="0"/>
              </a:rPr>
              <a:t>                </a:t>
            </a:r>
            <a:r>
              <a:rPr lang="ru-RU" altLang="ru-RU" sz="1600" dirty="0">
                <a:solidFill>
                  <a:srgbClr val="002060"/>
                </a:solidFill>
                <a:latin typeface="Times New Roman" panose="02020603050405020304" pitchFamily="18" charset="0"/>
                <a:cs typeface="Times New Roman" panose="02020603050405020304" pitchFamily="18" charset="0"/>
              </a:rPr>
              <a:t>Основные показатели бюджета муниципального района Мелеузовский район</a:t>
            </a:r>
          </a:p>
          <a:p>
            <a:pPr algn="ctr">
              <a:spcBef>
                <a:spcPct val="0"/>
              </a:spcBef>
              <a:buFontTx/>
              <a:buNone/>
            </a:pPr>
            <a:r>
              <a:rPr lang="ru-RU" altLang="ru-RU" sz="1600" dirty="0">
                <a:solidFill>
                  <a:srgbClr val="002060"/>
                </a:solidFill>
                <a:latin typeface="Times New Roman" panose="02020603050405020304" pitchFamily="18" charset="0"/>
                <a:cs typeface="Times New Roman" panose="02020603050405020304" pitchFamily="18" charset="0"/>
              </a:rPr>
              <a:t> Республики </a:t>
            </a:r>
            <a:r>
              <a:rPr lang="ru-RU" altLang="ru-RU" sz="1600" dirty="0" smtClean="0">
                <a:solidFill>
                  <a:srgbClr val="002060"/>
                </a:solidFill>
                <a:latin typeface="Times New Roman" panose="02020603050405020304" pitchFamily="18" charset="0"/>
                <a:cs typeface="Times New Roman" panose="02020603050405020304" pitchFamily="18" charset="0"/>
              </a:rPr>
              <a:t>Башкортостан за 2019 год </a:t>
            </a:r>
            <a:endParaRPr lang="ru-RU" altLang="ru-RU" sz="1600" dirty="0">
              <a:latin typeface="Times New Roman" panose="02020603050405020304" pitchFamily="18" charset="0"/>
              <a:cs typeface="Times New Roman" panose="02020603050405020304" pitchFamily="18" charset="0"/>
            </a:endParaRPr>
          </a:p>
        </p:txBody>
      </p:sp>
      <p:pic>
        <p:nvPicPr>
          <p:cNvPr id="6" name="Picture 3">
            <a:extLst>
              <a:ext uri="{FF2B5EF4-FFF2-40B4-BE49-F238E27FC236}">
                <a16:creationId xmlns="" xmlns:a16="http://schemas.microsoft.com/office/drawing/2014/main" id="{712BBC0C-CE4A-48BB-9502-4AA5E86EB5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Диаграмма 7"/>
          <p:cNvGraphicFramePr/>
          <p:nvPr>
            <p:extLst>
              <p:ext uri="{D42A27DB-BD31-4B8C-83A1-F6EECF244321}">
                <p14:modId xmlns:p14="http://schemas.microsoft.com/office/powerpoint/2010/main" val="2954603684"/>
              </p:ext>
            </p:extLst>
          </p:nvPr>
        </p:nvGraphicFramePr>
        <p:xfrm>
          <a:off x="4427984" y="316426"/>
          <a:ext cx="4816797" cy="67014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765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Диаграмма 27">
            <a:extLst>
              <a:ext uri="{FF2B5EF4-FFF2-40B4-BE49-F238E27FC236}">
                <a16:creationId xmlns="" xmlns:a16="http://schemas.microsoft.com/office/drawing/2014/main" id="{D3921C25-0148-4FE4-B08B-102E32DFEFE0}"/>
              </a:ext>
            </a:extLst>
          </p:cNvPr>
          <p:cNvGraphicFramePr>
            <a:graphicFrameLocks/>
          </p:cNvGraphicFramePr>
          <p:nvPr>
            <p:extLst>
              <p:ext uri="{D42A27DB-BD31-4B8C-83A1-F6EECF244321}">
                <p14:modId xmlns:p14="http://schemas.microsoft.com/office/powerpoint/2010/main" val="2023526695"/>
              </p:ext>
            </p:extLst>
          </p:nvPr>
        </p:nvGraphicFramePr>
        <p:xfrm>
          <a:off x="-4763" y="4305317"/>
          <a:ext cx="3995556" cy="2148019"/>
        </p:xfrm>
        <a:graphic>
          <a:graphicData uri="http://schemas.openxmlformats.org/drawingml/2006/chart">
            <c:chart xmlns:c="http://schemas.openxmlformats.org/drawingml/2006/chart" xmlns:r="http://schemas.openxmlformats.org/officeDocument/2006/relationships" r:id="rId2"/>
          </a:graphicData>
        </a:graphic>
      </p:graphicFrame>
      <p:sp>
        <p:nvSpPr>
          <p:cNvPr id="55298" name="Заголовок 1">
            <a:extLst>
              <a:ext uri="{FF2B5EF4-FFF2-40B4-BE49-F238E27FC236}">
                <a16:creationId xmlns="" xmlns:a16="http://schemas.microsoft.com/office/drawing/2014/main" id="{187EFF40-8ECF-4E44-898D-8D1F0A720325}"/>
              </a:ext>
            </a:extLst>
          </p:cNvPr>
          <p:cNvSpPr txBox="1">
            <a:spLocks/>
          </p:cNvSpPr>
          <p:nvPr/>
        </p:nvSpPr>
        <p:spPr bwMode="auto">
          <a:xfrm>
            <a:off x="4264893" y="5168900"/>
            <a:ext cx="4157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endParaRPr lang="ru-RU" altLang="ru-RU" sz="1100">
              <a:solidFill>
                <a:srgbClr val="002060"/>
              </a:solidFill>
              <a:latin typeface="Times New Roman" panose="02020603050405020304" pitchFamily="18" charset="0"/>
              <a:cs typeface="Times New Roman" panose="02020603050405020304" pitchFamily="18" charset="0"/>
            </a:endParaRPr>
          </a:p>
        </p:txBody>
      </p:sp>
      <p:sp>
        <p:nvSpPr>
          <p:cNvPr id="55299" name="TextBox 7">
            <a:extLst>
              <a:ext uri="{FF2B5EF4-FFF2-40B4-BE49-F238E27FC236}">
                <a16:creationId xmlns="" xmlns:a16="http://schemas.microsoft.com/office/drawing/2014/main" id="{4CB01906-B8D1-43F0-8AF1-6C10239F7DA5}"/>
              </a:ext>
            </a:extLst>
          </p:cNvPr>
          <p:cNvSpPr txBox="1">
            <a:spLocks noChangeArrowheads="1"/>
          </p:cNvSpPr>
          <p:nvPr/>
        </p:nvSpPr>
        <p:spPr bwMode="auto">
          <a:xfrm>
            <a:off x="8408988" y="4016375"/>
            <a:ext cx="2254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600" b="1"/>
              <a:t>. </a:t>
            </a:r>
          </a:p>
        </p:txBody>
      </p:sp>
      <p:sp>
        <p:nvSpPr>
          <p:cNvPr id="10" name="Заголовок 1">
            <a:extLst>
              <a:ext uri="{FF2B5EF4-FFF2-40B4-BE49-F238E27FC236}">
                <a16:creationId xmlns="" xmlns:a16="http://schemas.microsoft.com/office/drawing/2014/main" id="{C5B704D4-3AC7-404A-AECE-6C7FC9E8645A}"/>
              </a:ext>
            </a:extLst>
          </p:cNvPr>
          <p:cNvSpPr txBox="1">
            <a:spLocks/>
          </p:cNvSpPr>
          <p:nvPr/>
        </p:nvSpPr>
        <p:spPr>
          <a:xfrm>
            <a:off x="4787900" y="1401763"/>
            <a:ext cx="4157663" cy="276225"/>
          </a:xfrm>
          <a:prstGeom prst="rect">
            <a:avLst/>
          </a:prstGeom>
        </p:spPr>
        <p:txBody>
          <a:bodyPr lIns="68580" tIns="34290" rIns="68580" bIns="3429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ru-RU" sz="1050" dirty="0">
              <a:solidFill>
                <a:srgbClr val="002060"/>
              </a:solidFill>
              <a:latin typeface="Times New Roman" panose="02020603050405020304" pitchFamily="18" charset="0"/>
              <a:cs typeface="Times New Roman" panose="02020603050405020304" pitchFamily="18" charset="0"/>
            </a:endParaRPr>
          </a:p>
        </p:txBody>
      </p:sp>
      <p:sp>
        <p:nvSpPr>
          <p:cNvPr id="55301" name="Заголовок 1">
            <a:extLst>
              <a:ext uri="{FF2B5EF4-FFF2-40B4-BE49-F238E27FC236}">
                <a16:creationId xmlns="" xmlns:a16="http://schemas.microsoft.com/office/drawing/2014/main" id="{551C0120-D578-460D-B979-AB86270AFB0D}"/>
              </a:ext>
            </a:extLst>
          </p:cNvPr>
          <p:cNvSpPr txBox="1">
            <a:spLocks/>
          </p:cNvSpPr>
          <p:nvPr/>
        </p:nvSpPr>
        <p:spPr bwMode="auto">
          <a:xfrm>
            <a:off x="-4763" y="2420938"/>
            <a:ext cx="4157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endParaRPr lang="ru-RU" altLang="ru-RU" sz="1200">
              <a:solidFill>
                <a:srgbClr val="002060"/>
              </a:solidFill>
              <a:latin typeface="Times New Roman" panose="02020603050405020304" pitchFamily="18" charset="0"/>
              <a:cs typeface="Times New Roman" panose="02020603050405020304" pitchFamily="18" charset="0"/>
            </a:endParaRPr>
          </a:p>
        </p:txBody>
      </p:sp>
      <p:sp>
        <p:nvSpPr>
          <p:cNvPr id="55302" name="TextBox 2">
            <a:extLst>
              <a:ext uri="{FF2B5EF4-FFF2-40B4-BE49-F238E27FC236}">
                <a16:creationId xmlns="" xmlns:a16="http://schemas.microsoft.com/office/drawing/2014/main" id="{9D387A16-9ABC-414D-8E66-F007550D3C60}"/>
              </a:ext>
            </a:extLst>
          </p:cNvPr>
          <p:cNvSpPr txBox="1">
            <a:spLocks noChangeArrowheads="1"/>
          </p:cNvSpPr>
          <p:nvPr/>
        </p:nvSpPr>
        <p:spPr bwMode="auto">
          <a:xfrm>
            <a:off x="0" y="0"/>
            <a:ext cx="9144000" cy="584200"/>
          </a:xfrm>
          <a:prstGeom prst="rect">
            <a:avLst/>
          </a:prstGeom>
          <a:solidFill>
            <a:schemeClr val="bg2">
              <a:lumMod val="90000"/>
            </a:schemeClr>
          </a:solid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ru-RU" sz="1600" dirty="0">
                <a:solidFill>
                  <a:srgbClr val="002060"/>
                </a:solidFill>
                <a:latin typeface="Trebuchet MS" panose="020B0603020202020204" pitchFamily="34" charset="0"/>
              </a:rPr>
              <a:t>                </a:t>
            </a:r>
            <a:r>
              <a:rPr lang="ru-RU" altLang="ru-RU" sz="1600" dirty="0">
                <a:solidFill>
                  <a:srgbClr val="002060"/>
                </a:solidFill>
                <a:latin typeface="Times New Roman" panose="02020603050405020304" pitchFamily="18" charset="0"/>
                <a:cs typeface="Times New Roman" panose="02020603050405020304" pitchFamily="18" charset="0"/>
              </a:rPr>
              <a:t>Расходы консолидированного бюджета муниципального района Мелеузовский </a:t>
            </a:r>
          </a:p>
          <a:p>
            <a:pPr algn="ctr"/>
            <a:r>
              <a:rPr lang="ru-RU" altLang="ru-RU" sz="1600" dirty="0">
                <a:solidFill>
                  <a:srgbClr val="002060"/>
                </a:solidFill>
                <a:latin typeface="Times New Roman" panose="02020603050405020304" pitchFamily="18" charset="0"/>
                <a:cs typeface="Times New Roman" panose="02020603050405020304" pitchFamily="18" charset="0"/>
              </a:rPr>
              <a:t>район на общегосударственные вопросы в </a:t>
            </a:r>
            <a:r>
              <a:rPr lang="ru-RU" altLang="ru-RU" sz="1600" dirty="0" smtClean="0">
                <a:solidFill>
                  <a:srgbClr val="002060"/>
                </a:solidFill>
                <a:latin typeface="Times New Roman" panose="02020603050405020304" pitchFamily="18" charset="0"/>
                <a:cs typeface="Times New Roman" panose="02020603050405020304" pitchFamily="18" charset="0"/>
              </a:rPr>
              <a:t>2018-2022 </a:t>
            </a:r>
            <a:r>
              <a:rPr lang="ru-RU" altLang="ru-RU" sz="1600" dirty="0">
                <a:solidFill>
                  <a:srgbClr val="002060"/>
                </a:solidFill>
                <a:latin typeface="Times New Roman" panose="02020603050405020304" pitchFamily="18" charset="0"/>
                <a:cs typeface="Times New Roman" panose="02020603050405020304" pitchFamily="18" charset="0"/>
              </a:rPr>
              <a:t>годах</a:t>
            </a:r>
            <a:endParaRPr lang="ru-RU" altLang="ru-RU" sz="1600" b="1" dirty="0">
              <a:latin typeface="Times New Roman" panose="02020603050405020304" pitchFamily="18" charset="0"/>
              <a:cs typeface="Times New Roman" panose="02020603050405020304" pitchFamily="18" charset="0"/>
            </a:endParaRPr>
          </a:p>
        </p:txBody>
      </p:sp>
      <p:pic>
        <p:nvPicPr>
          <p:cNvPr id="55303" name="Picture 3">
            <a:extLst>
              <a:ext uri="{FF2B5EF4-FFF2-40B4-BE49-F238E27FC236}">
                <a16:creationId xmlns="" xmlns:a16="http://schemas.microsoft.com/office/drawing/2014/main" id="{67BA43F5-E088-4152-9016-2440FA2B72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Таблица 4">
            <a:extLst>
              <a:ext uri="{FF2B5EF4-FFF2-40B4-BE49-F238E27FC236}">
                <a16:creationId xmlns="" xmlns:a16="http://schemas.microsoft.com/office/drawing/2014/main" id="{883E4E8D-5E84-4BF5-A019-2610FFBB39F7}"/>
              </a:ext>
            </a:extLst>
          </p:cNvPr>
          <p:cNvGraphicFramePr>
            <a:graphicFrameLocks noGrp="1"/>
          </p:cNvGraphicFramePr>
          <p:nvPr>
            <p:extLst>
              <p:ext uri="{D42A27DB-BD31-4B8C-83A1-F6EECF244321}">
                <p14:modId xmlns:p14="http://schemas.microsoft.com/office/powerpoint/2010/main" val="2948791200"/>
              </p:ext>
            </p:extLst>
          </p:nvPr>
        </p:nvGraphicFramePr>
        <p:xfrm>
          <a:off x="71430" y="730024"/>
          <a:ext cx="8874131" cy="2927647"/>
        </p:xfrm>
        <a:graphic>
          <a:graphicData uri="http://schemas.openxmlformats.org/drawingml/2006/table">
            <a:tbl>
              <a:tblPr firstRow="1" bandRow="1">
                <a:tableStyleId>{F5AB1C69-6EDB-4FF4-983F-18BD219EF322}</a:tableStyleId>
              </a:tblPr>
              <a:tblGrid>
                <a:gridCol w="338581">
                  <a:extLst>
                    <a:ext uri="{9D8B030D-6E8A-4147-A177-3AD203B41FA5}">
                      <a16:colId xmlns="" xmlns:a16="http://schemas.microsoft.com/office/drawing/2014/main" val="20000"/>
                    </a:ext>
                  </a:extLst>
                </a:gridCol>
                <a:gridCol w="4312576">
                  <a:extLst>
                    <a:ext uri="{9D8B030D-6E8A-4147-A177-3AD203B41FA5}">
                      <a16:colId xmlns="" xmlns:a16="http://schemas.microsoft.com/office/drawing/2014/main" val="20001"/>
                    </a:ext>
                  </a:extLst>
                </a:gridCol>
                <a:gridCol w="703829">
                  <a:extLst>
                    <a:ext uri="{9D8B030D-6E8A-4147-A177-3AD203B41FA5}">
                      <a16:colId xmlns="" xmlns:a16="http://schemas.microsoft.com/office/drawing/2014/main" val="20002"/>
                    </a:ext>
                  </a:extLst>
                </a:gridCol>
                <a:gridCol w="703829">
                  <a:extLst>
                    <a:ext uri="{9D8B030D-6E8A-4147-A177-3AD203B41FA5}">
                      <a16:colId xmlns="" xmlns:a16="http://schemas.microsoft.com/office/drawing/2014/main" val="20003"/>
                    </a:ext>
                  </a:extLst>
                </a:gridCol>
                <a:gridCol w="703829">
                  <a:extLst>
                    <a:ext uri="{9D8B030D-6E8A-4147-A177-3AD203B41FA5}">
                      <a16:colId xmlns="" xmlns:a16="http://schemas.microsoft.com/office/drawing/2014/main" val="20005"/>
                    </a:ext>
                  </a:extLst>
                </a:gridCol>
                <a:gridCol w="703829">
                  <a:extLst>
                    <a:ext uri="{9D8B030D-6E8A-4147-A177-3AD203B41FA5}">
                      <a16:colId xmlns="" xmlns:a16="http://schemas.microsoft.com/office/drawing/2014/main" val="20006"/>
                    </a:ext>
                  </a:extLst>
                </a:gridCol>
                <a:gridCol w="703829">
                  <a:extLst>
                    <a:ext uri="{9D8B030D-6E8A-4147-A177-3AD203B41FA5}">
                      <a16:colId xmlns="" xmlns:a16="http://schemas.microsoft.com/office/drawing/2014/main" val="20007"/>
                    </a:ext>
                  </a:extLst>
                </a:gridCol>
                <a:gridCol w="703829">
                  <a:extLst>
                    <a:ext uri="{9D8B030D-6E8A-4147-A177-3AD203B41FA5}">
                      <a16:colId xmlns="" xmlns:a16="http://schemas.microsoft.com/office/drawing/2014/main" val="20008"/>
                    </a:ext>
                  </a:extLst>
                </a:gridCol>
              </a:tblGrid>
              <a:tr h="595153">
                <a:tc>
                  <a:txBody>
                    <a:bodyPr/>
                    <a:lstStyle/>
                    <a:p>
                      <a:endParaRPr lang="ru-RU" dirty="0"/>
                    </a:p>
                  </a:txBody>
                  <a:tcPr marL="91448" marR="91448"/>
                </a:tc>
                <a:tc>
                  <a:txBody>
                    <a:bodyPr/>
                    <a:lstStyle/>
                    <a:p>
                      <a:r>
                        <a:rPr lang="ru-RU" sz="1000" dirty="0"/>
                        <a:t>Наименование показателя</a:t>
                      </a:r>
                    </a:p>
                  </a:txBody>
                  <a:tcPr marL="91448" marR="91448"/>
                </a:tc>
                <a:tc>
                  <a:txBody>
                    <a:bodyPr/>
                    <a:lstStyle/>
                    <a:p>
                      <a:r>
                        <a:rPr lang="ru-RU" sz="1000" dirty="0" smtClean="0">
                          <a:latin typeface="Times New Roman" panose="02020603050405020304" pitchFamily="18" charset="0"/>
                          <a:cs typeface="Times New Roman" panose="02020603050405020304" pitchFamily="18" charset="0"/>
                        </a:rPr>
                        <a:t>2018 </a:t>
                      </a:r>
                      <a:r>
                        <a:rPr lang="ru-RU" sz="1000" dirty="0">
                          <a:latin typeface="Times New Roman" panose="02020603050405020304" pitchFamily="18" charset="0"/>
                          <a:cs typeface="Times New Roman" panose="02020603050405020304" pitchFamily="18" charset="0"/>
                        </a:rPr>
                        <a:t>год (отчет)</a:t>
                      </a:r>
                    </a:p>
                  </a:txBody>
                  <a:tcPr marL="91448" marR="91448"/>
                </a:tc>
                <a:tc>
                  <a:txBody>
                    <a:bodyPr/>
                    <a:lstStyle/>
                    <a:p>
                      <a:r>
                        <a:rPr lang="ru-RU" sz="1000" dirty="0" smtClean="0">
                          <a:latin typeface="Times New Roman" panose="02020603050405020304" pitchFamily="18" charset="0"/>
                          <a:cs typeface="Times New Roman" panose="02020603050405020304" pitchFamily="18" charset="0"/>
                        </a:rPr>
                        <a:t>2019 </a:t>
                      </a:r>
                      <a:r>
                        <a:rPr lang="ru-RU" sz="1000" dirty="0">
                          <a:latin typeface="Times New Roman" panose="02020603050405020304" pitchFamily="18" charset="0"/>
                          <a:cs typeface="Times New Roman" panose="02020603050405020304" pitchFamily="18" charset="0"/>
                        </a:rPr>
                        <a:t>год (</a:t>
                      </a:r>
                      <a:r>
                        <a:rPr lang="ru-RU" sz="1000" dirty="0" err="1">
                          <a:latin typeface="Times New Roman" panose="02020603050405020304" pitchFamily="18" charset="0"/>
                          <a:cs typeface="Times New Roman" panose="02020603050405020304" pitchFamily="18" charset="0"/>
                        </a:rPr>
                        <a:t>уточн</a:t>
                      </a:r>
                      <a:r>
                        <a:rPr lang="ru-RU" sz="1000" dirty="0">
                          <a:latin typeface="Times New Roman" panose="02020603050405020304" pitchFamily="18" charset="0"/>
                          <a:cs typeface="Times New Roman" panose="02020603050405020304" pitchFamily="18" charset="0"/>
                        </a:rPr>
                        <a:t>. план)</a:t>
                      </a:r>
                    </a:p>
                  </a:txBody>
                  <a:tcPr marL="91448" marR="91448"/>
                </a:tc>
                <a:tc>
                  <a:txBody>
                    <a:bodyPr/>
                    <a:lstStyle/>
                    <a:p>
                      <a:r>
                        <a:rPr lang="ru-RU" sz="1000" dirty="0" smtClean="0">
                          <a:latin typeface="Times New Roman" panose="02020603050405020304" pitchFamily="18" charset="0"/>
                          <a:cs typeface="Times New Roman" panose="02020603050405020304" pitchFamily="18" charset="0"/>
                        </a:rPr>
                        <a:t>2019 </a:t>
                      </a:r>
                      <a:r>
                        <a:rPr lang="ru-RU" sz="1000" dirty="0">
                          <a:latin typeface="Times New Roman" panose="02020603050405020304" pitchFamily="18" charset="0"/>
                          <a:cs typeface="Times New Roman" panose="02020603050405020304" pitchFamily="18" charset="0"/>
                        </a:rPr>
                        <a:t>год (отчет)</a:t>
                      </a:r>
                    </a:p>
                  </a:txBody>
                  <a:tcPr marL="91448" marR="91448"/>
                </a:tc>
                <a:tc>
                  <a:txBody>
                    <a:bodyPr/>
                    <a:lstStyle/>
                    <a:p>
                      <a:r>
                        <a:rPr lang="ru-RU" sz="1000" dirty="0" smtClean="0">
                          <a:latin typeface="Times New Roman" panose="02020603050405020304" pitchFamily="18" charset="0"/>
                          <a:cs typeface="Times New Roman" panose="02020603050405020304" pitchFamily="18" charset="0"/>
                        </a:rPr>
                        <a:t>2020</a:t>
                      </a:r>
                      <a:r>
                        <a:rPr lang="ru-RU" sz="1000" baseline="0" dirty="0" smtClean="0">
                          <a:latin typeface="Times New Roman" panose="02020603050405020304" pitchFamily="18" charset="0"/>
                          <a:cs typeface="Times New Roman" panose="02020603050405020304" pitchFamily="18" charset="0"/>
                        </a:rPr>
                        <a:t> год </a:t>
                      </a:r>
                      <a:r>
                        <a:rPr lang="ru-RU" sz="1000" baseline="0" dirty="0">
                          <a:latin typeface="Times New Roman" panose="02020603050405020304" pitchFamily="18" charset="0"/>
                          <a:cs typeface="Times New Roman" panose="02020603050405020304" pitchFamily="18" charset="0"/>
                        </a:rPr>
                        <a:t>(план)</a:t>
                      </a:r>
                      <a:endParaRPr lang="ru-RU" sz="1000" dirty="0">
                        <a:latin typeface="Times New Roman" panose="02020603050405020304" pitchFamily="18" charset="0"/>
                        <a:cs typeface="Times New Roman" panose="02020603050405020304" pitchFamily="18" charset="0"/>
                      </a:endParaRPr>
                    </a:p>
                  </a:txBody>
                  <a:tcPr marL="91448" marR="91448"/>
                </a:tc>
                <a:tc>
                  <a:txBody>
                    <a:bodyPr/>
                    <a:lstStyle/>
                    <a:p>
                      <a:r>
                        <a:rPr lang="ru-RU" sz="1000" dirty="0" smtClean="0">
                          <a:latin typeface="Times New Roman" panose="02020603050405020304" pitchFamily="18" charset="0"/>
                          <a:cs typeface="Times New Roman" panose="02020603050405020304" pitchFamily="18" charset="0"/>
                        </a:rPr>
                        <a:t>2021</a:t>
                      </a:r>
                      <a:r>
                        <a:rPr lang="ru-RU" sz="1000" baseline="0" dirty="0" smtClean="0">
                          <a:latin typeface="Times New Roman" panose="02020603050405020304" pitchFamily="18" charset="0"/>
                          <a:cs typeface="Times New Roman" panose="02020603050405020304" pitchFamily="18" charset="0"/>
                        </a:rPr>
                        <a:t> </a:t>
                      </a:r>
                      <a:r>
                        <a:rPr lang="ru-RU" sz="1000" baseline="0" dirty="0">
                          <a:latin typeface="Times New Roman" panose="02020603050405020304" pitchFamily="18" charset="0"/>
                          <a:cs typeface="Times New Roman" panose="02020603050405020304" pitchFamily="18" charset="0"/>
                        </a:rPr>
                        <a:t>год (план)</a:t>
                      </a:r>
                      <a:endParaRPr lang="ru-RU" sz="1000" dirty="0">
                        <a:latin typeface="Times New Roman" panose="02020603050405020304" pitchFamily="18" charset="0"/>
                        <a:cs typeface="Times New Roman" panose="02020603050405020304" pitchFamily="18" charset="0"/>
                      </a:endParaRPr>
                    </a:p>
                  </a:txBody>
                  <a:tcPr marL="91448" marR="91448"/>
                </a:tc>
                <a:tc>
                  <a:txBody>
                    <a:bodyPr/>
                    <a:lstStyle/>
                    <a:p>
                      <a:r>
                        <a:rPr lang="ru-RU" sz="1000" dirty="0" smtClean="0">
                          <a:latin typeface="Times New Roman" panose="02020603050405020304" pitchFamily="18" charset="0"/>
                          <a:cs typeface="Times New Roman" panose="02020603050405020304" pitchFamily="18" charset="0"/>
                        </a:rPr>
                        <a:t>2022</a:t>
                      </a:r>
                      <a:r>
                        <a:rPr lang="ru-RU" sz="1000" baseline="0" dirty="0" smtClean="0">
                          <a:latin typeface="Times New Roman" panose="02020603050405020304" pitchFamily="18" charset="0"/>
                          <a:cs typeface="Times New Roman" panose="02020603050405020304" pitchFamily="18" charset="0"/>
                        </a:rPr>
                        <a:t> </a:t>
                      </a:r>
                      <a:r>
                        <a:rPr lang="ru-RU" sz="1000" baseline="0" dirty="0">
                          <a:latin typeface="Times New Roman" panose="02020603050405020304" pitchFamily="18" charset="0"/>
                          <a:cs typeface="Times New Roman" panose="02020603050405020304" pitchFamily="18" charset="0"/>
                        </a:rPr>
                        <a:t>год (план)</a:t>
                      </a:r>
                      <a:endParaRPr lang="ru-RU" sz="1000" dirty="0">
                        <a:latin typeface="Times New Roman" panose="02020603050405020304" pitchFamily="18" charset="0"/>
                        <a:cs typeface="Times New Roman" panose="02020603050405020304" pitchFamily="18" charset="0"/>
                      </a:endParaRPr>
                    </a:p>
                  </a:txBody>
                  <a:tcPr marL="91448" marR="91448"/>
                </a:tc>
                <a:extLst>
                  <a:ext uri="{0D108BD9-81ED-4DB2-BD59-A6C34878D82A}">
                    <a16:rowId xmlns="" xmlns:a16="http://schemas.microsoft.com/office/drawing/2014/main" val="10000"/>
                  </a:ext>
                </a:extLst>
              </a:tr>
              <a:tr h="310751">
                <a:tc>
                  <a:txBody>
                    <a:bodyPr/>
                    <a:lstStyle/>
                    <a:p>
                      <a:endParaRPr lang="ru-RU" sz="1000" dirty="0"/>
                    </a:p>
                  </a:txBody>
                  <a:tcPr marL="91448" marR="91448"/>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Общегосударственные вопросы</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r>
                        <a:rPr lang="ru-RU" sz="1000" dirty="0">
                          <a:latin typeface="Times New Roman" panose="02020603050405020304" pitchFamily="18" charset="0"/>
                          <a:cs typeface="Times New Roman" panose="02020603050405020304" pitchFamily="18" charset="0"/>
                        </a:rPr>
                        <a:t>167,19</a:t>
                      </a:r>
                    </a:p>
                  </a:txBody>
                  <a:tcPr marL="91448" marR="91448"/>
                </a:tc>
                <a:tc>
                  <a:txBody>
                    <a:bodyPr/>
                    <a:lstStyle/>
                    <a:p>
                      <a:r>
                        <a:rPr lang="ru-RU" sz="1000" dirty="0" smtClean="0">
                          <a:latin typeface="Times New Roman" panose="02020603050405020304" pitchFamily="18" charset="0"/>
                          <a:cs typeface="Times New Roman" panose="02020603050405020304" pitchFamily="18" charset="0"/>
                        </a:rPr>
                        <a:t>206,65</a:t>
                      </a:r>
                      <a:endParaRPr lang="ru-RU" sz="1000" dirty="0">
                        <a:latin typeface="Times New Roman" panose="02020603050405020304" pitchFamily="18" charset="0"/>
                        <a:cs typeface="Times New Roman" panose="02020603050405020304" pitchFamily="18" charset="0"/>
                      </a:endParaRPr>
                    </a:p>
                  </a:txBody>
                  <a:tcPr marL="91448" marR="91448"/>
                </a:tc>
                <a:tc>
                  <a:txBody>
                    <a:bodyPr/>
                    <a:lstStyle/>
                    <a:p>
                      <a:r>
                        <a:rPr lang="ru-RU" sz="1000" dirty="0" smtClean="0">
                          <a:latin typeface="Times New Roman" panose="02020603050405020304" pitchFamily="18" charset="0"/>
                          <a:cs typeface="Times New Roman" panose="02020603050405020304" pitchFamily="18" charset="0"/>
                        </a:rPr>
                        <a:t>193,94</a:t>
                      </a:r>
                      <a:endParaRPr lang="ru-RU" sz="1000" dirty="0">
                        <a:latin typeface="Times New Roman" panose="02020603050405020304" pitchFamily="18" charset="0"/>
                        <a:cs typeface="Times New Roman" panose="02020603050405020304" pitchFamily="18" charset="0"/>
                      </a:endParaRPr>
                    </a:p>
                  </a:txBody>
                  <a:tcPr marL="91448" marR="91448"/>
                </a:tc>
                <a:tc>
                  <a:txBody>
                    <a:bodyPr/>
                    <a:lstStyle/>
                    <a:p>
                      <a:r>
                        <a:rPr lang="ru-RU" sz="1000" dirty="0" smtClean="0">
                          <a:latin typeface="Times New Roman" panose="02020603050405020304" pitchFamily="18" charset="0"/>
                          <a:cs typeface="Times New Roman" panose="02020603050405020304" pitchFamily="18" charset="0"/>
                        </a:rPr>
                        <a:t>199,80</a:t>
                      </a:r>
                      <a:endParaRPr lang="ru-RU" sz="1000" dirty="0">
                        <a:latin typeface="Times New Roman" panose="02020603050405020304" pitchFamily="18" charset="0"/>
                        <a:cs typeface="Times New Roman" panose="02020603050405020304" pitchFamily="18" charset="0"/>
                      </a:endParaRPr>
                    </a:p>
                  </a:txBody>
                  <a:tcPr marL="91448" marR="91448"/>
                </a:tc>
                <a:tc>
                  <a:txBody>
                    <a:bodyPr/>
                    <a:lstStyle/>
                    <a:p>
                      <a:r>
                        <a:rPr lang="ru-RU" sz="1000" dirty="0" smtClean="0">
                          <a:latin typeface="Times New Roman" panose="02020603050405020304" pitchFamily="18" charset="0"/>
                          <a:cs typeface="Times New Roman" panose="02020603050405020304" pitchFamily="18" charset="0"/>
                        </a:rPr>
                        <a:t>197,71</a:t>
                      </a:r>
                      <a:endParaRPr lang="ru-RU" sz="1000" dirty="0">
                        <a:latin typeface="Times New Roman" panose="02020603050405020304" pitchFamily="18" charset="0"/>
                        <a:cs typeface="Times New Roman" panose="02020603050405020304" pitchFamily="18" charset="0"/>
                      </a:endParaRPr>
                    </a:p>
                  </a:txBody>
                  <a:tcPr marL="91448" marR="91448"/>
                </a:tc>
                <a:tc>
                  <a:txBody>
                    <a:bodyPr/>
                    <a:lstStyle/>
                    <a:p>
                      <a:r>
                        <a:rPr lang="ru-RU" sz="1000" dirty="0" smtClean="0">
                          <a:latin typeface="Times New Roman" panose="02020603050405020304" pitchFamily="18" charset="0"/>
                          <a:cs typeface="Times New Roman" panose="02020603050405020304" pitchFamily="18" charset="0"/>
                        </a:rPr>
                        <a:t>199,67</a:t>
                      </a:r>
                      <a:endParaRPr lang="ru-RU" sz="1000" dirty="0">
                        <a:latin typeface="Times New Roman" panose="02020603050405020304" pitchFamily="18" charset="0"/>
                        <a:cs typeface="Times New Roman" panose="02020603050405020304" pitchFamily="18" charset="0"/>
                      </a:endParaRPr>
                    </a:p>
                  </a:txBody>
                  <a:tcPr marL="91448" marR="91448"/>
                </a:tc>
                <a:extLst>
                  <a:ext uri="{0D108BD9-81ED-4DB2-BD59-A6C34878D82A}">
                    <a16:rowId xmlns="" xmlns:a16="http://schemas.microsoft.com/office/drawing/2014/main" val="10001"/>
                  </a:ext>
                </a:extLst>
              </a:tr>
              <a:tr h="311865">
                <a:tc>
                  <a:txBody>
                    <a:bodyPr/>
                    <a:lstStyle/>
                    <a:p>
                      <a:r>
                        <a:rPr lang="ru-RU" sz="1000" dirty="0"/>
                        <a:t>1</a:t>
                      </a:r>
                    </a:p>
                  </a:txBody>
                  <a:tcPr marL="91448" marR="91448"/>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Функционирование высшего должностного лица  муниципального образования</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r>
                        <a:rPr lang="ru-RU" sz="1000" dirty="0">
                          <a:latin typeface="Times New Roman" panose="02020603050405020304" pitchFamily="18" charset="0"/>
                          <a:cs typeface="Times New Roman" panose="02020603050405020304" pitchFamily="18" charset="0"/>
                        </a:rPr>
                        <a:t>13,98</a:t>
                      </a:r>
                    </a:p>
                  </a:txBody>
                  <a:tcPr marL="91448" marR="91448"/>
                </a:tc>
                <a:tc>
                  <a:txBody>
                    <a:bodyPr/>
                    <a:lstStyle/>
                    <a:p>
                      <a:r>
                        <a:rPr lang="ru-RU" sz="1000" dirty="0" smtClean="0">
                          <a:latin typeface="Times New Roman" panose="02020603050405020304" pitchFamily="18" charset="0"/>
                          <a:cs typeface="Times New Roman" panose="02020603050405020304" pitchFamily="18" charset="0"/>
                        </a:rPr>
                        <a:t>16,63</a:t>
                      </a:r>
                      <a:endParaRPr lang="ru-RU" sz="1000" dirty="0">
                        <a:latin typeface="Times New Roman" panose="02020603050405020304" pitchFamily="18" charset="0"/>
                        <a:cs typeface="Times New Roman" panose="02020603050405020304" pitchFamily="18" charset="0"/>
                      </a:endParaRPr>
                    </a:p>
                  </a:txBody>
                  <a:tcPr marL="91448" marR="91448"/>
                </a:tc>
                <a:tc>
                  <a:txBody>
                    <a:bodyPr/>
                    <a:lstStyle/>
                    <a:p>
                      <a:r>
                        <a:rPr lang="ru-RU" sz="1000" dirty="0" smtClean="0">
                          <a:latin typeface="Times New Roman" panose="02020603050405020304" pitchFamily="18" charset="0"/>
                          <a:cs typeface="Times New Roman" panose="02020603050405020304" pitchFamily="18" charset="0"/>
                        </a:rPr>
                        <a:t>16,46</a:t>
                      </a:r>
                      <a:endParaRPr lang="ru-RU" sz="1000" dirty="0">
                        <a:latin typeface="Times New Roman" panose="02020603050405020304" pitchFamily="18" charset="0"/>
                        <a:cs typeface="Times New Roman" panose="02020603050405020304" pitchFamily="18" charset="0"/>
                      </a:endParaRPr>
                    </a:p>
                  </a:txBody>
                  <a:tcPr marL="91448" marR="91448"/>
                </a:tc>
                <a:tc>
                  <a:txBody>
                    <a:bodyPr/>
                    <a:lstStyle/>
                    <a:p>
                      <a:r>
                        <a:rPr lang="ru-RU" sz="1000" dirty="0" smtClean="0">
                          <a:latin typeface="Times New Roman" panose="02020603050405020304" pitchFamily="18" charset="0"/>
                          <a:cs typeface="Times New Roman" panose="02020603050405020304" pitchFamily="18" charset="0"/>
                        </a:rPr>
                        <a:t>16,64</a:t>
                      </a:r>
                      <a:endParaRPr lang="ru-RU" sz="1000" dirty="0">
                        <a:latin typeface="Times New Roman" panose="02020603050405020304" pitchFamily="18" charset="0"/>
                        <a:cs typeface="Times New Roman" panose="02020603050405020304" pitchFamily="18" charset="0"/>
                      </a:endParaRPr>
                    </a:p>
                  </a:txBody>
                  <a:tcPr marL="91448" marR="91448"/>
                </a:tc>
                <a:tc>
                  <a:txBody>
                    <a:bodyPr/>
                    <a:lstStyle/>
                    <a:p>
                      <a:r>
                        <a:rPr lang="ru-RU" sz="1000" dirty="0" smtClean="0">
                          <a:latin typeface="Times New Roman" panose="02020603050405020304" pitchFamily="18" charset="0"/>
                          <a:cs typeface="Times New Roman" panose="02020603050405020304" pitchFamily="18" charset="0"/>
                        </a:rPr>
                        <a:t>16,80</a:t>
                      </a:r>
                      <a:endParaRPr lang="ru-RU" sz="1000" dirty="0">
                        <a:latin typeface="Times New Roman" panose="02020603050405020304" pitchFamily="18" charset="0"/>
                        <a:cs typeface="Times New Roman" panose="02020603050405020304" pitchFamily="18" charset="0"/>
                      </a:endParaRPr>
                    </a:p>
                  </a:txBody>
                  <a:tcPr marL="91448" marR="91448"/>
                </a:tc>
                <a:tc>
                  <a:txBody>
                    <a:bodyPr/>
                    <a:lstStyle/>
                    <a:p>
                      <a:r>
                        <a:rPr lang="ru-RU" sz="1000" dirty="0" smtClean="0">
                          <a:latin typeface="Times New Roman" panose="02020603050405020304" pitchFamily="18" charset="0"/>
                          <a:cs typeface="Times New Roman" panose="02020603050405020304" pitchFamily="18" charset="0"/>
                        </a:rPr>
                        <a:t>16,97</a:t>
                      </a:r>
                      <a:endParaRPr lang="ru-RU" sz="1000" dirty="0">
                        <a:latin typeface="Times New Roman" panose="02020603050405020304" pitchFamily="18" charset="0"/>
                        <a:cs typeface="Times New Roman" panose="02020603050405020304" pitchFamily="18" charset="0"/>
                      </a:endParaRPr>
                    </a:p>
                  </a:txBody>
                  <a:tcPr marL="91448" marR="91448"/>
                </a:tc>
                <a:extLst>
                  <a:ext uri="{0D108BD9-81ED-4DB2-BD59-A6C34878D82A}">
                    <a16:rowId xmlns="" xmlns:a16="http://schemas.microsoft.com/office/drawing/2014/main" val="10002"/>
                  </a:ext>
                </a:extLst>
              </a:tr>
              <a:tr h="366029">
                <a:tc>
                  <a:txBody>
                    <a:bodyPr/>
                    <a:lstStyle/>
                    <a:p>
                      <a:r>
                        <a:rPr lang="ru-RU" sz="1000" dirty="0"/>
                        <a:t>2</a:t>
                      </a:r>
                    </a:p>
                  </a:txBody>
                  <a:tcPr marL="91448" marR="91448"/>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Функционирование законодательных органов государственной власти и представительных органов муниципальных образований</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r>
                        <a:rPr lang="ru-RU" sz="1000" dirty="0">
                          <a:latin typeface="Times New Roman" panose="02020603050405020304" pitchFamily="18" charset="0"/>
                          <a:cs typeface="Times New Roman" panose="02020603050405020304" pitchFamily="18" charset="0"/>
                        </a:rPr>
                        <a:t>4,13</a:t>
                      </a:r>
                    </a:p>
                  </a:txBody>
                  <a:tcPr marL="91448" marR="91448"/>
                </a:tc>
                <a:tc>
                  <a:txBody>
                    <a:bodyPr/>
                    <a:lstStyle/>
                    <a:p>
                      <a:r>
                        <a:rPr lang="ru-RU" sz="1000" dirty="0" smtClean="0">
                          <a:latin typeface="Times New Roman" panose="02020603050405020304" pitchFamily="18" charset="0"/>
                          <a:cs typeface="Times New Roman" panose="02020603050405020304" pitchFamily="18" charset="0"/>
                        </a:rPr>
                        <a:t>4,95</a:t>
                      </a:r>
                      <a:endParaRPr lang="ru-RU" sz="1000" dirty="0">
                        <a:latin typeface="Times New Roman" panose="02020603050405020304" pitchFamily="18" charset="0"/>
                        <a:cs typeface="Times New Roman" panose="02020603050405020304" pitchFamily="18" charset="0"/>
                      </a:endParaRPr>
                    </a:p>
                  </a:txBody>
                  <a:tcPr marL="91448" marR="91448"/>
                </a:tc>
                <a:tc>
                  <a:txBody>
                    <a:bodyPr/>
                    <a:lstStyle/>
                    <a:p>
                      <a:r>
                        <a:rPr lang="ru-RU" sz="1000" dirty="0" smtClean="0">
                          <a:latin typeface="Times New Roman" panose="02020603050405020304" pitchFamily="18" charset="0"/>
                          <a:cs typeface="Times New Roman" panose="02020603050405020304" pitchFamily="18" charset="0"/>
                        </a:rPr>
                        <a:t>4,21</a:t>
                      </a:r>
                      <a:endParaRPr lang="ru-RU" sz="1000" dirty="0">
                        <a:latin typeface="Times New Roman" panose="02020603050405020304" pitchFamily="18" charset="0"/>
                        <a:cs typeface="Times New Roman" panose="02020603050405020304" pitchFamily="18" charset="0"/>
                      </a:endParaRPr>
                    </a:p>
                  </a:txBody>
                  <a:tcPr marL="91448" marR="91448"/>
                </a:tc>
                <a:tc>
                  <a:txBody>
                    <a:bodyPr/>
                    <a:lstStyle/>
                    <a:p>
                      <a:r>
                        <a:rPr lang="ru-RU" sz="1000" dirty="0" smtClean="0">
                          <a:latin typeface="Times New Roman" panose="02020603050405020304" pitchFamily="18" charset="0"/>
                          <a:cs typeface="Times New Roman" panose="02020603050405020304" pitchFamily="18" charset="0"/>
                        </a:rPr>
                        <a:t>4,75</a:t>
                      </a:r>
                      <a:endParaRPr lang="ru-RU" sz="1000" dirty="0">
                        <a:latin typeface="Times New Roman" panose="02020603050405020304" pitchFamily="18" charset="0"/>
                        <a:cs typeface="Times New Roman" panose="02020603050405020304" pitchFamily="18" charset="0"/>
                      </a:endParaRPr>
                    </a:p>
                  </a:txBody>
                  <a:tcPr marL="91448" marR="91448"/>
                </a:tc>
                <a:tc>
                  <a:txBody>
                    <a:bodyPr/>
                    <a:lstStyle/>
                    <a:p>
                      <a:r>
                        <a:rPr lang="ru-RU" sz="1000" dirty="0" smtClean="0">
                          <a:latin typeface="Times New Roman" panose="02020603050405020304" pitchFamily="18" charset="0"/>
                          <a:cs typeface="Times New Roman" panose="02020603050405020304" pitchFamily="18" charset="0"/>
                        </a:rPr>
                        <a:t>4,78</a:t>
                      </a:r>
                      <a:endParaRPr lang="ru-RU" sz="1000" dirty="0">
                        <a:latin typeface="Times New Roman" panose="02020603050405020304" pitchFamily="18" charset="0"/>
                        <a:cs typeface="Times New Roman" panose="02020603050405020304" pitchFamily="18" charset="0"/>
                      </a:endParaRPr>
                    </a:p>
                  </a:txBody>
                  <a:tcPr marL="91448" marR="91448"/>
                </a:tc>
                <a:tc>
                  <a:txBody>
                    <a:bodyPr/>
                    <a:lstStyle/>
                    <a:p>
                      <a:r>
                        <a:rPr lang="ru-RU" sz="1000" dirty="0" smtClean="0">
                          <a:latin typeface="Times New Roman" panose="02020603050405020304" pitchFamily="18" charset="0"/>
                          <a:cs typeface="Times New Roman" panose="02020603050405020304" pitchFamily="18" charset="0"/>
                        </a:rPr>
                        <a:t>4,8</a:t>
                      </a:r>
                      <a:endParaRPr lang="ru-RU" sz="1000" dirty="0">
                        <a:latin typeface="Times New Roman" panose="02020603050405020304" pitchFamily="18" charset="0"/>
                        <a:cs typeface="Times New Roman" panose="02020603050405020304" pitchFamily="18" charset="0"/>
                      </a:endParaRPr>
                    </a:p>
                  </a:txBody>
                  <a:tcPr marL="91448" marR="91448"/>
                </a:tc>
                <a:extLst>
                  <a:ext uri="{0D108BD9-81ED-4DB2-BD59-A6C34878D82A}">
                    <a16:rowId xmlns="" xmlns:a16="http://schemas.microsoft.com/office/drawing/2014/main" val="10003"/>
                  </a:ext>
                </a:extLst>
              </a:tr>
              <a:tr h="366029">
                <a:tc>
                  <a:txBody>
                    <a:bodyPr/>
                    <a:lstStyle/>
                    <a:p>
                      <a:r>
                        <a:rPr lang="ru-RU" sz="1000" dirty="0"/>
                        <a:t>3</a:t>
                      </a:r>
                    </a:p>
                  </a:txBody>
                  <a:tcPr marL="91448" marR="91448"/>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Функционирование Правительства РФ, высших исполнительных органов государственной власти субъектов РФ, местных администраций</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r>
                        <a:rPr lang="ru-RU" sz="1000" dirty="0">
                          <a:latin typeface="Times New Roman" panose="02020603050405020304" pitchFamily="18" charset="0"/>
                          <a:cs typeface="Times New Roman" panose="02020603050405020304" pitchFamily="18" charset="0"/>
                        </a:rPr>
                        <a:t>127,00</a:t>
                      </a:r>
                    </a:p>
                  </a:txBody>
                  <a:tcPr marL="91448" marR="91448"/>
                </a:tc>
                <a:tc>
                  <a:txBody>
                    <a:bodyPr/>
                    <a:lstStyle/>
                    <a:p>
                      <a:r>
                        <a:rPr lang="ru-RU" sz="1000" dirty="0" smtClean="0">
                          <a:latin typeface="Times New Roman" panose="02020603050405020304" pitchFamily="18" charset="0"/>
                          <a:cs typeface="Times New Roman" panose="02020603050405020304" pitchFamily="18" charset="0"/>
                        </a:rPr>
                        <a:t>148,71</a:t>
                      </a:r>
                      <a:endParaRPr lang="ru-RU" sz="1000" dirty="0">
                        <a:latin typeface="Times New Roman" panose="02020603050405020304" pitchFamily="18" charset="0"/>
                        <a:cs typeface="Times New Roman" panose="02020603050405020304" pitchFamily="18" charset="0"/>
                      </a:endParaRPr>
                    </a:p>
                  </a:txBody>
                  <a:tcPr marL="91448" marR="91448"/>
                </a:tc>
                <a:tc>
                  <a:txBody>
                    <a:bodyPr/>
                    <a:lstStyle/>
                    <a:p>
                      <a:r>
                        <a:rPr lang="ru-RU" sz="1000" dirty="0" smtClean="0">
                          <a:latin typeface="Times New Roman" panose="02020603050405020304" pitchFamily="18" charset="0"/>
                          <a:cs typeface="Times New Roman" panose="02020603050405020304" pitchFamily="18" charset="0"/>
                        </a:rPr>
                        <a:t>140,15</a:t>
                      </a:r>
                      <a:endParaRPr lang="ru-RU" sz="1000" dirty="0">
                        <a:latin typeface="Times New Roman" panose="02020603050405020304" pitchFamily="18" charset="0"/>
                        <a:cs typeface="Times New Roman" panose="02020603050405020304" pitchFamily="18" charset="0"/>
                      </a:endParaRPr>
                    </a:p>
                  </a:txBody>
                  <a:tcPr marL="91448" marR="91448"/>
                </a:tc>
                <a:tc>
                  <a:txBody>
                    <a:bodyPr/>
                    <a:lstStyle/>
                    <a:p>
                      <a:r>
                        <a:rPr lang="ru-RU" sz="1000" dirty="0" smtClean="0">
                          <a:latin typeface="Times New Roman" panose="02020603050405020304" pitchFamily="18" charset="0"/>
                          <a:cs typeface="Times New Roman" panose="02020603050405020304" pitchFamily="18" charset="0"/>
                        </a:rPr>
                        <a:t>149,88</a:t>
                      </a:r>
                      <a:endParaRPr lang="ru-RU" sz="1000" dirty="0">
                        <a:latin typeface="Times New Roman" panose="02020603050405020304" pitchFamily="18" charset="0"/>
                        <a:cs typeface="Times New Roman" panose="02020603050405020304" pitchFamily="18" charset="0"/>
                      </a:endParaRPr>
                    </a:p>
                  </a:txBody>
                  <a:tcPr marL="91448" marR="91448"/>
                </a:tc>
                <a:tc>
                  <a:txBody>
                    <a:bodyPr/>
                    <a:lstStyle/>
                    <a:p>
                      <a:r>
                        <a:rPr lang="ru-RU" sz="1000" dirty="0" smtClean="0">
                          <a:latin typeface="Times New Roman" panose="02020603050405020304" pitchFamily="18" charset="0"/>
                          <a:cs typeface="Times New Roman" panose="02020603050405020304" pitchFamily="18" charset="0"/>
                        </a:rPr>
                        <a:t>151,03</a:t>
                      </a:r>
                      <a:endParaRPr lang="ru-RU" sz="1000" dirty="0">
                        <a:latin typeface="Times New Roman" panose="02020603050405020304" pitchFamily="18" charset="0"/>
                        <a:cs typeface="Times New Roman" panose="02020603050405020304" pitchFamily="18" charset="0"/>
                      </a:endParaRPr>
                    </a:p>
                  </a:txBody>
                  <a:tcPr marL="91448" marR="91448"/>
                </a:tc>
                <a:tc>
                  <a:txBody>
                    <a:bodyPr/>
                    <a:lstStyle/>
                    <a:p>
                      <a:r>
                        <a:rPr lang="ru-RU" sz="1000" dirty="0" smtClean="0">
                          <a:latin typeface="Times New Roman" panose="02020603050405020304" pitchFamily="18" charset="0"/>
                          <a:cs typeface="Times New Roman" panose="02020603050405020304" pitchFamily="18" charset="0"/>
                        </a:rPr>
                        <a:t>152,19</a:t>
                      </a:r>
                      <a:endParaRPr lang="ru-RU" sz="1000" dirty="0">
                        <a:latin typeface="Times New Roman" panose="02020603050405020304" pitchFamily="18" charset="0"/>
                        <a:cs typeface="Times New Roman" panose="02020603050405020304" pitchFamily="18" charset="0"/>
                      </a:endParaRPr>
                    </a:p>
                  </a:txBody>
                  <a:tcPr marL="91448" marR="91448"/>
                </a:tc>
                <a:extLst>
                  <a:ext uri="{0D108BD9-81ED-4DB2-BD59-A6C34878D82A}">
                    <a16:rowId xmlns="" xmlns:a16="http://schemas.microsoft.com/office/drawing/2014/main" val="10004"/>
                  </a:ext>
                </a:extLst>
              </a:tr>
              <a:tr h="241932">
                <a:tc>
                  <a:txBody>
                    <a:bodyPr/>
                    <a:lstStyle/>
                    <a:p>
                      <a:r>
                        <a:rPr lang="ru-RU" sz="1000" dirty="0"/>
                        <a:t>4</a:t>
                      </a:r>
                    </a:p>
                  </a:txBody>
                  <a:tcPr marL="91448" marR="91448"/>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Обеспечение проведения выборов и референдумов</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r>
                        <a:rPr lang="ru-RU" sz="1000" dirty="0">
                          <a:latin typeface="Times New Roman" panose="02020603050405020304" pitchFamily="18" charset="0"/>
                          <a:cs typeface="Times New Roman" panose="02020603050405020304" pitchFamily="18" charset="0"/>
                        </a:rPr>
                        <a:t>0,70</a:t>
                      </a:r>
                    </a:p>
                  </a:txBody>
                  <a:tcPr marL="91448" marR="91448"/>
                </a:tc>
                <a:tc>
                  <a:txBody>
                    <a:bodyPr/>
                    <a:lstStyle/>
                    <a:p>
                      <a:r>
                        <a:rPr lang="ru-RU" sz="1000" dirty="0" smtClean="0">
                          <a:latin typeface="Times New Roman" panose="02020603050405020304" pitchFamily="18" charset="0"/>
                          <a:cs typeface="Times New Roman" panose="02020603050405020304" pitchFamily="18" charset="0"/>
                        </a:rPr>
                        <a:t>2,14</a:t>
                      </a:r>
                      <a:endParaRPr lang="ru-RU" sz="1000" dirty="0">
                        <a:latin typeface="Times New Roman" panose="02020603050405020304" pitchFamily="18" charset="0"/>
                        <a:cs typeface="Times New Roman" panose="02020603050405020304" pitchFamily="18" charset="0"/>
                      </a:endParaRPr>
                    </a:p>
                  </a:txBody>
                  <a:tcPr marL="91448" marR="91448"/>
                </a:tc>
                <a:tc>
                  <a:txBody>
                    <a:bodyPr/>
                    <a:lstStyle/>
                    <a:p>
                      <a:r>
                        <a:rPr lang="ru-RU" sz="1000" dirty="0" smtClean="0">
                          <a:latin typeface="Times New Roman" panose="02020603050405020304" pitchFamily="18" charset="0"/>
                          <a:cs typeface="Times New Roman" panose="02020603050405020304" pitchFamily="18" charset="0"/>
                        </a:rPr>
                        <a:t>2,14</a:t>
                      </a:r>
                      <a:endParaRPr lang="ru-RU" sz="1000" dirty="0">
                        <a:latin typeface="Times New Roman" panose="02020603050405020304" pitchFamily="18" charset="0"/>
                        <a:cs typeface="Times New Roman" panose="02020603050405020304" pitchFamily="18" charset="0"/>
                      </a:endParaRPr>
                    </a:p>
                  </a:txBody>
                  <a:tcPr marL="91448" marR="91448"/>
                </a:tc>
                <a:tc>
                  <a:txBody>
                    <a:bodyPr/>
                    <a:lstStyle/>
                    <a:p>
                      <a:r>
                        <a:rPr lang="ru-RU" sz="1000" dirty="0" smtClean="0">
                          <a:latin typeface="Times New Roman" panose="02020603050405020304" pitchFamily="18" charset="0"/>
                          <a:cs typeface="Times New Roman" panose="02020603050405020304" pitchFamily="18" charset="0"/>
                        </a:rPr>
                        <a:t>2600,0</a:t>
                      </a:r>
                      <a:endParaRPr lang="ru-RU" sz="1000" dirty="0">
                        <a:latin typeface="Times New Roman" panose="02020603050405020304" pitchFamily="18" charset="0"/>
                        <a:cs typeface="Times New Roman" panose="02020603050405020304" pitchFamily="18" charset="0"/>
                      </a:endParaRPr>
                    </a:p>
                  </a:txBody>
                  <a:tcPr marL="91448" marR="91448"/>
                </a:tc>
                <a:tc>
                  <a:txBody>
                    <a:bodyPr/>
                    <a:lstStyle/>
                    <a:p>
                      <a:r>
                        <a:rPr lang="ru-RU" sz="1000" dirty="0">
                          <a:latin typeface="Times New Roman" panose="02020603050405020304" pitchFamily="18" charset="0"/>
                          <a:cs typeface="Times New Roman" panose="02020603050405020304" pitchFamily="18" charset="0"/>
                        </a:rPr>
                        <a:t>0,00</a:t>
                      </a:r>
                    </a:p>
                  </a:txBody>
                  <a:tcPr marL="91448" marR="91448"/>
                </a:tc>
                <a:tc>
                  <a:txBody>
                    <a:bodyPr/>
                    <a:lstStyle/>
                    <a:p>
                      <a:r>
                        <a:rPr lang="ru-RU" sz="1000" dirty="0">
                          <a:latin typeface="Times New Roman" panose="02020603050405020304" pitchFamily="18" charset="0"/>
                          <a:cs typeface="Times New Roman" panose="02020603050405020304" pitchFamily="18" charset="0"/>
                        </a:rPr>
                        <a:t>0,00</a:t>
                      </a:r>
                    </a:p>
                  </a:txBody>
                  <a:tcPr marL="91448" marR="91448"/>
                </a:tc>
                <a:extLst>
                  <a:ext uri="{0D108BD9-81ED-4DB2-BD59-A6C34878D82A}">
                    <a16:rowId xmlns="" xmlns:a16="http://schemas.microsoft.com/office/drawing/2014/main" val="10005"/>
                  </a:ext>
                </a:extLst>
              </a:tr>
              <a:tr h="241932">
                <a:tc>
                  <a:txBody>
                    <a:bodyPr/>
                    <a:lstStyle/>
                    <a:p>
                      <a:endParaRPr lang="ru-RU" sz="1000" dirty="0"/>
                    </a:p>
                  </a:txBody>
                  <a:tcPr marL="91448" marR="91448"/>
                </a:tc>
                <a:tc>
                  <a:txBody>
                    <a:bodyPr/>
                    <a:lstStyle/>
                    <a:p>
                      <a:pPr algn="l" fontAlgn="b"/>
                      <a:r>
                        <a:rPr lang="ru-RU" sz="1000" b="0" i="0" u="none" strike="noStrike" dirty="0">
                          <a:solidFill>
                            <a:srgbClr val="000000"/>
                          </a:solidFill>
                          <a:effectLst/>
                          <a:latin typeface="Times New Roman" panose="02020603050405020304" pitchFamily="18" charset="0"/>
                          <a:cs typeface="Times New Roman" panose="02020603050405020304" pitchFamily="18" charset="0"/>
                        </a:rPr>
                        <a:t>Судебная система</a:t>
                      </a:r>
                    </a:p>
                  </a:txBody>
                  <a:tcPr marL="9526" marR="9526" marT="9525" marB="0" anchor="b"/>
                </a:tc>
                <a:tc>
                  <a:txBody>
                    <a:bodyPr/>
                    <a:lstStyle/>
                    <a:p>
                      <a:r>
                        <a:rPr lang="ru-RU" sz="1000" dirty="0">
                          <a:latin typeface="Times New Roman" panose="02020603050405020304" pitchFamily="18" charset="0"/>
                          <a:cs typeface="Times New Roman" panose="02020603050405020304" pitchFamily="18" charset="0"/>
                        </a:rPr>
                        <a:t>0,01</a:t>
                      </a:r>
                    </a:p>
                  </a:txBody>
                  <a:tcPr marL="91448" marR="91448"/>
                </a:tc>
                <a:tc>
                  <a:txBody>
                    <a:bodyPr/>
                    <a:lstStyle/>
                    <a:p>
                      <a:r>
                        <a:rPr lang="ru-RU" sz="1000" dirty="0" smtClean="0">
                          <a:latin typeface="Times New Roman" panose="02020603050405020304" pitchFamily="18" charset="0"/>
                          <a:cs typeface="Times New Roman" panose="02020603050405020304" pitchFamily="18" charset="0"/>
                        </a:rPr>
                        <a:t>0,0</a:t>
                      </a:r>
                      <a:endParaRPr lang="ru-RU" sz="1000" dirty="0">
                        <a:latin typeface="Times New Roman" panose="02020603050405020304" pitchFamily="18" charset="0"/>
                        <a:cs typeface="Times New Roman" panose="02020603050405020304" pitchFamily="18" charset="0"/>
                      </a:endParaRPr>
                    </a:p>
                  </a:txBody>
                  <a:tcPr marL="91448" marR="91448"/>
                </a:tc>
                <a:tc>
                  <a:txBody>
                    <a:bodyPr/>
                    <a:lstStyle/>
                    <a:p>
                      <a:r>
                        <a:rPr lang="ru-RU" sz="1000" dirty="0" smtClean="0">
                          <a:latin typeface="Times New Roman" panose="02020603050405020304" pitchFamily="18" charset="0"/>
                          <a:cs typeface="Times New Roman" panose="02020603050405020304" pitchFamily="18" charset="0"/>
                        </a:rPr>
                        <a:t>0,0</a:t>
                      </a:r>
                      <a:endParaRPr lang="ru-RU" sz="1000" dirty="0">
                        <a:latin typeface="Times New Roman" panose="02020603050405020304" pitchFamily="18" charset="0"/>
                        <a:cs typeface="Times New Roman" panose="02020603050405020304" pitchFamily="18" charset="0"/>
                      </a:endParaRPr>
                    </a:p>
                  </a:txBody>
                  <a:tcPr marL="91448" marR="91448"/>
                </a:tc>
                <a:tc>
                  <a:txBody>
                    <a:bodyPr/>
                    <a:lstStyle/>
                    <a:p>
                      <a:r>
                        <a:rPr lang="ru-RU" sz="1000" dirty="0" smtClean="0">
                          <a:latin typeface="Times New Roman" panose="02020603050405020304" pitchFamily="18" charset="0"/>
                          <a:cs typeface="Times New Roman" panose="02020603050405020304" pitchFamily="18" charset="0"/>
                        </a:rPr>
                        <a:t>0,03</a:t>
                      </a:r>
                      <a:endParaRPr lang="ru-RU" sz="1000" dirty="0">
                        <a:latin typeface="Times New Roman" panose="02020603050405020304" pitchFamily="18" charset="0"/>
                        <a:cs typeface="Times New Roman" panose="02020603050405020304" pitchFamily="18" charset="0"/>
                      </a:endParaRPr>
                    </a:p>
                  </a:txBody>
                  <a:tcPr marL="91448" marR="91448"/>
                </a:tc>
                <a:tc>
                  <a:txBody>
                    <a:bodyPr/>
                    <a:lstStyle/>
                    <a:p>
                      <a:r>
                        <a:rPr lang="ru-RU" sz="1000" dirty="0" smtClean="0">
                          <a:latin typeface="Times New Roman" panose="02020603050405020304" pitchFamily="18" charset="0"/>
                          <a:cs typeface="Times New Roman" panose="02020603050405020304" pitchFamily="18" charset="0"/>
                        </a:rPr>
                        <a:t>0,03</a:t>
                      </a:r>
                      <a:endParaRPr lang="ru-RU" sz="1000" dirty="0">
                        <a:latin typeface="Times New Roman" panose="02020603050405020304" pitchFamily="18" charset="0"/>
                        <a:cs typeface="Times New Roman" panose="02020603050405020304" pitchFamily="18" charset="0"/>
                      </a:endParaRPr>
                    </a:p>
                  </a:txBody>
                  <a:tcPr marL="91448" marR="91448"/>
                </a:tc>
                <a:tc>
                  <a:txBody>
                    <a:bodyPr/>
                    <a:lstStyle/>
                    <a:p>
                      <a:r>
                        <a:rPr lang="ru-RU" sz="1000" dirty="0" smtClean="0">
                          <a:latin typeface="Times New Roman" panose="02020603050405020304" pitchFamily="18" charset="0"/>
                          <a:cs typeface="Times New Roman" panose="02020603050405020304" pitchFamily="18" charset="0"/>
                        </a:rPr>
                        <a:t>0,27</a:t>
                      </a:r>
                      <a:endParaRPr lang="ru-RU" sz="1000" dirty="0">
                        <a:latin typeface="Times New Roman" panose="02020603050405020304" pitchFamily="18" charset="0"/>
                        <a:cs typeface="Times New Roman" panose="02020603050405020304" pitchFamily="18" charset="0"/>
                      </a:endParaRPr>
                    </a:p>
                  </a:txBody>
                  <a:tcPr marL="91448" marR="91448"/>
                </a:tc>
                <a:extLst>
                  <a:ext uri="{0D108BD9-81ED-4DB2-BD59-A6C34878D82A}">
                    <a16:rowId xmlns="" xmlns:a16="http://schemas.microsoft.com/office/drawing/2014/main" val="10008"/>
                  </a:ext>
                </a:extLst>
              </a:tr>
              <a:tr h="241932">
                <a:tc>
                  <a:txBody>
                    <a:bodyPr/>
                    <a:lstStyle/>
                    <a:p>
                      <a:r>
                        <a:rPr lang="ru-RU" sz="1000" dirty="0"/>
                        <a:t>5</a:t>
                      </a:r>
                    </a:p>
                  </a:txBody>
                  <a:tcPr marL="91448" marR="91448"/>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Резервные фонды</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r>
                        <a:rPr lang="ru-RU" sz="1000" dirty="0">
                          <a:latin typeface="Times New Roman" panose="02020603050405020304" pitchFamily="18" charset="0"/>
                          <a:cs typeface="Times New Roman" panose="02020603050405020304" pitchFamily="18" charset="0"/>
                        </a:rPr>
                        <a:t>0,00</a:t>
                      </a:r>
                    </a:p>
                  </a:txBody>
                  <a:tcPr marL="91448" marR="91448"/>
                </a:tc>
                <a:tc>
                  <a:txBody>
                    <a:bodyPr/>
                    <a:lstStyle/>
                    <a:p>
                      <a:r>
                        <a:rPr lang="ru-RU" sz="1000" dirty="0">
                          <a:latin typeface="Times New Roman" panose="02020603050405020304" pitchFamily="18" charset="0"/>
                          <a:cs typeface="Times New Roman" panose="02020603050405020304" pitchFamily="18" charset="0"/>
                        </a:rPr>
                        <a:t>0,80</a:t>
                      </a:r>
                    </a:p>
                  </a:txBody>
                  <a:tcPr marL="91448" marR="91448"/>
                </a:tc>
                <a:tc>
                  <a:txBody>
                    <a:bodyPr/>
                    <a:lstStyle/>
                    <a:p>
                      <a:r>
                        <a:rPr lang="ru-RU" sz="1000" dirty="0">
                          <a:latin typeface="Times New Roman" panose="02020603050405020304" pitchFamily="18" charset="0"/>
                          <a:cs typeface="Times New Roman" panose="02020603050405020304" pitchFamily="18" charset="0"/>
                        </a:rPr>
                        <a:t>0,00</a:t>
                      </a:r>
                    </a:p>
                  </a:txBody>
                  <a:tcPr marL="91448" marR="91448"/>
                </a:tc>
                <a:tc>
                  <a:txBody>
                    <a:bodyPr/>
                    <a:lstStyle/>
                    <a:p>
                      <a:r>
                        <a:rPr lang="ru-RU" sz="1000" dirty="0">
                          <a:latin typeface="Times New Roman" panose="02020603050405020304" pitchFamily="18" charset="0"/>
                          <a:cs typeface="Times New Roman" panose="02020603050405020304" pitchFamily="18" charset="0"/>
                        </a:rPr>
                        <a:t>0,80</a:t>
                      </a:r>
                    </a:p>
                  </a:txBody>
                  <a:tcPr marL="91448" marR="91448"/>
                </a:tc>
                <a:tc>
                  <a:txBody>
                    <a:bodyPr/>
                    <a:lstStyle/>
                    <a:p>
                      <a:r>
                        <a:rPr lang="ru-RU" sz="1000" dirty="0">
                          <a:latin typeface="Times New Roman" panose="02020603050405020304" pitchFamily="18" charset="0"/>
                          <a:cs typeface="Times New Roman" panose="02020603050405020304" pitchFamily="18" charset="0"/>
                        </a:rPr>
                        <a:t>0,80</a:t>
                      </a:r>
                    </a:p>
                  </a:txBody>
                  <a:tcPr marL="91448" marR="91448"/>
                </a:tc>
                <a:tc>
                  <a:txBody>
                    <a:bodyPr/>
                    <a:lstStyle/>
                    <a:p>
                      <a:r>
                        <a:rPr lang="ru-RU" sz="1000" dirty="0">
                          <a:latin typeface="Times New Roman" panose="02020603050405020304" pitchFamily="18" charset="0"/>
                          <a:cs typeface="Times New Roman" panose="02020603050405020304" pitchFamily="18" charset="0"/>
                        </a:rPr>
                        <a:t>0,80</a:t>
                      </a:r>
                    </a:p>
                  </a:txBody>
                  <a:tcPr marL="91448" marR="91448"/>
                </a:tc>
                <a:extLst>
                  <a:ext uri="{0D108BD9-81ED-4DB2-BD59-A6C34878D82A}">
                    <a16:rowId xmlns="" xmlns:a16="http://schemas.microsoft.com/office/drawing/2014/main" val="10006"/>
                  </a:ext>
                </a:extLst>
              </a:tr>
              <a:tr h="241932">
                <a:tc>
                  <a:txBody>
                    <a:bodyPr/>
                    <a:lstStyle/>
                    <a:p>
                      <a:r>
                        <a:rPr lang="ru-RU" sz="1000" dirty="0"/>
                        <a:t>6</a:t>
                      </a:r>
                    </a:p>
                  </a:txBody>
                  <a:tcPr marL="91448" marR="91448"/>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Другие общегосударственные вопросы</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r>
                        <a:rPr lang="ru-RU" sz="1000" dirty="0">
                          <a:latin typeface="Times New Roman" panose="02020603050405020304" pitchFamily="18" charset="0"/>
                          <a:cs typeface="Times New Roman" panose="02020603050405020304" pitchFamily="18" charset="0"/>
                        </a:rPr>
                        <a:t>21,28</a:t>
                      </a:r>
                    </a:p>
                  </a:txBody>
                  <a:tcPr marL="91448" marR="91448"/>
                </a:tc>
                <a:tc>
                  <a:txBody>
                    <a:bodyPr/>
                    <a:lstStyle/>
                    <a:p>
                      <a:r>
                        <a:rPr lang="ru-RU" sz="1000" dirty="0" smtClean="0">
                          <a:latin typeface="Times New Roman" panose="02020603050405020304" pitchFamily="18" charset="0"/>
                          <a:cs typeface="Times New Roman" panose="02020603050405020304" pitchFamily="18" charset="0"/>
                        </a:rPr>
                        <a:t>33,42</a:t>
                      </a:r>
                      <a:endParaRPr lang="ru-RU" sz="1000" dirty="0">
                        <a:latin typeface="Times New Roman" panose="02020603050405020304" pitchFamily="18" charset="0"/>
                        <a:cs typeface="Times New Roman" panose="02020603050405020304" pitchFamily="18" charset="0"/>
                      </a:endParaRPr>
                    </a:p>
                  </a:txBody>
                  <a:tcPr marL="91448" marR="91448"/>
                </a:tc>
                <a:tc>
                  <a:txBody>
                    <a:bodyPr/>
                    <a:lstStyle/>
                    <a:p>
                      <a:r>
                        <a:rPr lang="ru-RU" sz="1000" dirty="0" smtClean="0">
                          <a:latin typeface="Times New Roman" panose="02020603050405020304" pitchFamily="18" charset="0"/>
                          <a:cs typeface="Times New Roman" panose="02020603050405020304" pitchFamily="18" charset="0"/>
                        </a:rPr>
                        <a:t>30,98</a:t>
                      </a:r>
                      <a:endParaRPr lang="ru-RU" sz="1000" dirty="0">
                        <a:latin typeface="Times New Roman" panose="02020603050405020304" pitchFamily="18" charset="0"/>
                        <a:cs typeface="Times New Roman" panose="02020603050405020304" pitchFamily="18" charset="0"/>
                      </a:endParaRPr>
                    </a:p>
                  </a:txBody>
                  <a:tcPr marL="91448" marR="91448"/>
                </a:tc>
                <a:tc>
                  <a:txBody>
                    <a:bodyPr/>
                    <a:lstStyle/>
                    <a:p>
                      <a:r>
                        <a:rPr lang="ru-RU" sz="1000" dirty="0" smtClean="0">
                          <a:latin typeface="Times New Roman" panose="02020603050405020304" pitchFamily="18" charset="0"/>
                          <a:cs typeface="Times New Roman" panose="02020603050405020304" pitchFamily="18" charset="0"/>
                        </a:rPr>
                        <a:t>25,10</a:t>
                      </a:r>
                      <a:endParaRPr lang="ru-RU" sz="1000" dirty="0">
                        <a:latin typeface="Times New Roman" panose="02020603050405020304" pitchFamily="18" charset="0"/>
                        <a:cs typeface="Times New Roman" panose="02020603050405020304" pitchFamily="18" charset="0"/>
                      </a:endParaRPr>
                    </a:p>
                  </a:txBody>
                  <a:tcPr marL="91448" marR="91448"/>
                </a:tc>
                <a:tc>
                  <a:txBody>
                    <a:bodyPr/>
                    <a:lstStyle/>
                    <a:p>
                      <a:r>
                        <a:rPr lang="ru-RU" sz="1000" dirty="0" smtClean="0">
                          <a:latin typeface="Times New Roman" panose="02020603050405020304" pitchFamily="18" charset="0"/>
                          <a:cs typeface="Times New Roman" panose="02020603050405020304" pitchFamily="18" charset="0"/>
                        </a:rPr>
                        <a:t>24,26</a:t>
                      </a:r>
                      <a:endParaRPr lang="ru-RU" sz="1000" dirty="0">
                        <a:latin typeface="Times New Roman" panose="02020603050405020304" pitchFamily="18" charset="0"/>
                        <a:cs typeface="Times New Roman" panose="02020603050405020304" pitchFamily="18" charset="0"/>
                      </a:endParaRPr>
                    </a:p>
                  </a:txBody>
                  <a:tcPr marL="91448" marR="91448"/>
                </a:tc>
                <a:tc>
                  <a:txBody>
                    <a:bodyPr/>
                    <a:lstStyle/>
                    <a:p>
                      <a:r>
                        <a:rPr lang="ru-RU" sz="1000" dirty="0" smtClean="0">
                          <a:latin typeface="Times New Roman" panose="02020603050405020304" pitchFamily="18" charset="0"/>
                          <a:cs typeface="Times New Roman" panose="02020603050405020304" pitchFamily="18" charset="0"/>
                        </a:rPr>
                        <a:t>24,62</a:t>
                      </a:r>
                      <a:endParaRPr lang="ru-RU" sz="1000" dirty="0">
                        <a:latin typeface="Times New Roman" panose="02020603050405020304" pitchFamily="18" charset="0"/>
                        <a:cs typeface="Times New Roman" panose="02020603050405020304" pitchFamily="18" charset="0"/>
                      </a:endParaRPr>
                    </a:p>
                  </a:txBody>
                  <a:tcPr marL="91448" marR="91448"/>
                </a:tc>
                <a:extLst>
                  <a:ext uri="{0D108BD9-81ED-4DB2-BD59-A6C34878D82A}">
                    <a16:rowId xmlns="" xmlns:a16="http://schemas.microsoft.com/office/drawing/2014/main" val="10007"/>
                  </a:ext>
                </a:extLst>
              </a:tr>
            </a:tbl>
          </a:graphicData>
        </a:graphic>
      </p:graphicFrame>
      <p:sp>
        <p:nvSpPr>
          <p:cNvPr id="55396" name="TextBox 17">
            <a:extLst>
              <a:ext uri="{FF2B5EF4-FFF2-40B4-BE49-F238E27FC236}">
                <a16:creationId xmlns="" xmlns:a16="http://schemas.microsoft.com/office/drawing/2014/main" id="{2746C9E5-A075-47A3-A834-DF137E09BA28}"/>
              </a:ext>
            </a:extLst>
          </p:cNvPr>
          <p:cNvSpPr txBox="1">
            <a:spLocks noChangeArrowheads="1"/>
          </p:cNvSpPr>
          <p:nvPr/>
        </p:nvSpPr>
        <p:spPr bwMode="auto">
          <a:xfrm>
            <a:off x="546100" y="1038225"/>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ru-RU" altLang="ru-RU" sz="1200">
              <a:latin typeface="Times New Roman" panose="02020603050405020304" pitchFamily="18" charset="0"/>
              <a:cs typeface="Times New Roman" panose="02020603050405020304" pitchFamily="18" charset="0"/>
            </a:endParaRPr>
          </a:p>
        </p:txBody>
      </p:sp>
      <p:sp>
        <p:nvSpPr>
          <p:cNvPr id="55397" name="TextBox 18">
            <a:extLst>
              <a:ext uri="{FF2B5EF4-FFF2-40B4-BE49-F238E27FC236}">
                <a16:creationId xmlns="" xmlns:a16="http://schemas.microsoft.com/office/drawing/2014/main" id="{BE0FEAF8-7FDF-4F54-9FA3-87B730C29815}"/>
              </a:ext>
            </a:extLst>
          </p:cNvPr>
          <p:cNvSpPr txBox="1">
            <a:spLocks noChangeArrowheads="1"/>
          </p:cNvSpPr>
          <p:nvPr/>
        </p:nvSpPr>
        <p:spPr bwMode="auto">
          <a:xfrm>
            <a:off x="44450" y="3727298"/>
            <a:ext cx="524762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200" dirty="0">
                <a:latin typeface="Times New Roman" panose="02020603050405020304" pitchFamily="18" charset="0"/>
                <a:cs typeface="Times New Roman" panose="02020603050405020304" pitchFamily="18" charset="0"/>
              </a:rPr>
              <a:t> </a:t>
            </a:r>
            <a:r>
              <a:rPr lang="ru-RU" altLang="ru-RU" sz="1100" b="1" i="1" dirty="0">
                <a:latin typeface="Times New Roman" panose="02020603050405020304" pitchFamily="18" charset="0"/>
                <a:cs typeface="Times New Roman" panose="02020603050405020304" pitchFamily="18" charset="0"/>
              </a:rPr>
              <a:t>Динамика показателей расходов бюджета муниципального района Мелеузовский район Республики Башкортостан на общегосударственные вопросы, в %</a:t>
            </a:r>
          </a:p>
        </p:txBody>
      </p:sp>
      <p:sp>
        <p:nvSpPr>
          <p:cNvPr id="55398" name="TextBox 19">
            <a:extLst>
              <a:ext uri="{FF2B5EF4-FFF2-40B4-BE49-F238E27FC236}">
                <a16:creationId xmlns="" xmlns:a16="http://schemas.microsoft.com/office/drawing/2014/main" id="{EC1E283A-445A-4440-94CC-FA392421340E}"/>
              </a:ext>
            </a:extLst>
          </p:cNvPr>
          <p:cNvSpPr txBox="1">
            <a:spLocks noChangeArrowheads="1"/>
          </p:cNvSpPr>
          <p:nvPr/>
        </p:nvSpPr>
        <p:spPr bwMode="auto">
          <a:xfrm>
            <a:off x="7337426" y="503238"/>
            <a:ext cx="9890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100" dirty="0" err="1">
                <a:latin typeface="Times New Roman" panose="02020603050405020304" pitchFamily="18" charset="0"/>
                <a:cs typeface="Times New Roman" panose="02020603050405020304" pitchFamily="18" charset="0"/>
              </a:rPr>
              <a:t>млн.рублей</a:t>
            </a:r>
            <a:endParaRPr lang="ru-RU" altLang="ru-RU" sz="11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a:xfrm>
            <a:off x="7010400" y="0"/>
            <a:ext cx="2133600" cy="365125"/>
          </a:xfrm>
        </p:spPr>
        <p:txBody>
          <a:bodyPr/>
          <a:lstStyle/>
          <a:p>
            <a:pPr>
              <a:defRPr/>
            </a:pPr>
            <a:fld id="{1C2F39FC-F7FC-43A7-985C-4565CF06B74E}" type="slidenum">
              <a:rPr lang="en-US" smtClean="0">
                <a:solidFill>
                  <a:schemeClr val="tx1"/>
                </a:solidFill>
              </a:rPr>
              <a:pPr>
                <a:defRPr/>
              </a:pPr>
              <a:t>29</a:t>
            </a:fld>
            <a:endParaRPr lang="en-US" dirty="0">
              <a:solidFill>
                <a:schemeClr val="tx1"/>
              </a:solidFill>
            </a:endParaRPr>
          </a:p>
        </p:txBody>
      </p:sp>
      <p:sp>
        <p:nvSpPr>
          <p:cNvPr id="11" name="Овал 10"/>
          <p:cNvSpPr/>
          <p:nvPr/>
        </p:nvSpPr>
        <p:spPr>
          <a:xfrm rot="10800000" flipV="1">
            <a:off x="631999" y="4016375"/>
            <a:ext cx="792088" cy="32647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800" dirty="0">
              <a:solidFill>
                <a:srgbClr val="7030A0"/>
              </a:solidFill>
              <a:latin typeface="Times New Roman" panose="02020603050405020304" pitchFamily="18" charset="0"/>
              <a:cs typeface="Times New Roman" panose="02020603050405020304" pitchFamily="18" charset="0"/>
            </a:endParaRPr>
          </a:p>
        </p:txBody>
      </p:sp>
      <p:cxnSp>
        <p:nvCxnSpPr>
          <p:cNvPr id="21" name="Прямая со стрелкой 20"/>
          <p:cNvCxnSpPr/>
          <p:nvPr/>
        </p:nvCxnSpPr>
        <p:spPr>
          <a:xfrm flipV="1">
            <a:off x="2716873" y="4451849"/>
            <a:ext cx="252081" cy="2423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V="1">
            <a:off x="2149716" y="4468555"/>
            <a:ext cx="244423" cy="1632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Овал 22"/>
          <p:cNvSpPr/>
          <p:nvPr/>
        </p:nvSpPr>
        <p:spPr>
          <a:xfrm rot="10800000" flipV="1">
            <a:off x="765889" y="4250444"/>
            <a:ext cx="879662" cy="32647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rgbClr val="7030A0"/>
                </a:solidFill>
                <a:latin typeface="Times New Roman" panose="02020603050405020304" pitchFamily="18" charset="0"/>
                <a:cs typeface="Times New Roman" panose="02020603050405020304" pitchFamily="18" charset="0"/>
              </a:rPr>
              <a:t>116,0</a:t>
            </a:r>
            <a:endParaRPr lang="ru-RU" sz="800" dirty="0">
              <a:solidFill>
                <a:srgbClr val="7030A0"/>
              </a:solidFill>
              <a:latin typeface="Times New Roman" panose="02020603050405020304" pitchFamily="18" charset="0"/>
              <a:cs typeface="Times New Roman" panose="02020603050405020304" pitchFamily="18" charset="0"/>
            </a:endParaRPr>
          </a:p>
        </p:txBody>
      </p:sp>
      <p:sp>
        <p:nvSpPr>
          <p:cNvPr id="24" name="Овал 23"/>
          <p:cNvSpPr/>
          <p:nvPr/>
        </p:nvSpPr>
        <p:spPr>
          <a:xfrm rot="10800000" flipV="1">
            <a:off x="2219376" y="4182026"/>
            <a:ext cx="767738" cy="40513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rgbClr val="7030A0"/>
                </a:solidFill>
                <a:latin typeface="Times New Roman" panose="02020603050405020304" pitchFamily="18" charset="0"/>
                <a:cs typeface="Times New Roman" panose="02020603050405020304" pitchFamily="18" charset="0"/>
              </a:rPr>
              <a:t>99,0</a:t>
            </a:r>
            <a:endParaRPr lang="ru-RU" sz="800" dirty="0">
              <a:solidFill>
                <a:srgbClr val="7030A0"/>
              </a:solidFill>
              <a:latin typeface="Times New Roman" panose="02020603050405020304" pitchFamily="18" charset="0"/>
              <a:cs typeface="Times New Roman" panose="02020603050405020304" pitchFamily="18" charset="0"/>
            </a:endParaRPr>
          </a:p>
        </p:txBody>
      </p:sp>
      <p:sp>
        <p:nvSpPr>
          <p:cNvPr id="26" name="Овал 25"/>
          <p:cNvSpPr/>
          <p:nvPr/>
        </p:nvSpPr>
        <p:spPr>
          <a:xfrm rot="10800000" flipV="1">
            <a:off x="2870290" y="4246541"/>
            <a:ext cx="792088" cy="32647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rgbClr val="7030A0"/>
                </a:solidFill>
                <a:latin typeface="Times New Roman" panose="02020603050405020304" pitchFamily="18" charset="0"/>
                <a:cs typeface="Times New Roman" panose="02020603050405020304" pitchFamily="18" charset="0"/>
              </a:rPr>
              <a:t>101,0</a:t>
            </a:r>
            <a:endParaRPr lang="ru-RU" sz="800" dirty="0">
              <a:solidFill>
                <a:srgbClr val="7030A0"/>
              </a:solidFill>
              <a:latin typeface="Times New Roman" panose="02020603050405020304" pitchFamily="18" charset="0"/>
              <a:cs typeface="Times New Roman" panose="02020603050405020304" pitchFamily="18" charset="0"/>
            </a:endParaRPr>
          </a:p>
        </p:txBody>
      </p:sp>
      <p:sp>
        <p:nvSpPr>
          <p:cNvPr id="27" name="Овал 26"/>
          <p:cNvSpPr/>
          <p:nvPr/>
        </p:nvSpPr>
        <p:spPr>
          <a:xfrm rot="10800000" flipV="1">
            <a:off x="1551178" y="4214758"/>
            <a:ext cx="792088" cy="32647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rgbClr val="7030A0"/>
                </a:solidFill>
                <a:latin typeface="Times New Roman" panose="02020603050405020304" pitchFamily="18" charset="0"/>
                <a:cs typeface="Times New Roman" panose="02020603050405020304" pitchFamily="18" charset="0"/>
              </a:rPr>
              <a:t>103,1</a:t>
            </a:r>
            <a:endParaRPr lang="ru-RU" sz="800" dirty="0">
              <a:solidFill>
                <a:srgbClr val="7030A0"/>
              </a:solidFill>
              <a:latin typeface="Times New Roman" panose="02020603050405020304" pitchFamily="18" charset="0"/>
              <a:cs typeface="Times New Roman" panose="02020603050405020304" pitchFamily="18" charset="0"/>
            </a:endParaRPr>
          </a:p>
        </p:txBody>
      </p:sp>
      <p:graphicFrame>
        <p:nvGraphicFramePr>
          <p:cNvPr id="25" name="Диаграмма 4">
            <a:extLst>
              <a:ext uri="{FF2B5EF4-FFF2-40B4-BE49-F238E27FC236}">
                <a16:creationId xmlns="" xmlns:a16="http://schemas.microsoft.com/office/drawing/2014/main" id="{6A3692B7-E4F7-4439-BCF8-FB167A2A8D94}"/>
              </a:ext>
            </a:extLst>
          </p:cNvPr>
          <p:cNvGraphicFramePr>
            <a:graphicFrameLocks/>
          </p:cNvGraphicFramePr>
          <p:nvPr>
            <p:extLst>
              <p:ext uri="{D42A27DB-BD31-4B8C-83A1-F6EECF244321}">
                <p14:modId xmlns:p14="http://schemas.microsoft.com/office/powerpoint/2010/main" val="2379292531"/>
              </p:ext>
            </p:extLst>
          </p:nvPr>
        </p:nvGraphicFramePr>
        <p:xfrm>
          <a:off x="5796136" y="4016375"/>
          <a:ext cx="3341727" cy="2364953"/>
        </p:xfrm>
        <a:graphic>
          <a:graphicData uri="http://schemas.openxmlformats.org/drawingml/2006/chart">
            <c:chart xmlns:c="http://schemas.openxmlformats.org/drawingml/2006/chart" xmlns:r="http://schemas.openxmlformats.org/officeDocument/2006/relationships" r:id="rId4"/>
          </a:graphicData>
        </a:graphic>
      </p:graphicFrame>
      <p:sp>
        <p:nvSpPr>
          <p:cNvPr id="4" name="7-конечная звезда 3"/>
          <p:cNvSpPr/>
          <p:nvPr/>
        </p:nvSpPr>
        <p:spPr>
          <a:xfrm rot="20349238">
            <a:off x="3650128" y="4407684"/>
            <a:ext cx="2275544" cy="1798654"/>
          </a:xfrm>
          <a:prstGeom prst="star7">
            <a:avLst/>
          </a:prstGeom>
          <a:solidFill>
            <a:schemeClr val="bg2">
              <a:lumMod val="9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sz="1000" dirty="0">
              <a:solidFill>
                <a:schemeClr val="tx1"/>
              </a:solidFill>
              <a:latin typeface="Times New Roman" panose="02020603050405020304" pitchFamily="18" charset="0"/>
              <a:cs typeface="Times New Roman" panose="02020603050405020304" pitchFamily="18" charset="0"/>
            </a:endParaRPr>
          </a:p>
          <a:p>
            <a:pPr algn="ctr"/>
            <a:r>
              <a:rPr lang="ru-RU" sz="1000" dirty="0">
                <a:solidFill>
                  <a:schemeClr val="tx1"/>
                </a:solidFill>
                <a:latin typeface="Times New Roman" panose="02020603050405020304" pitchFamily="18" charset="0"/>
                <a:cs typeface="Times New Roman" panose="02020603050405020304" pitchFamily="18" charset="0"/>
              </a:rPr>
              <a:t>Удовлетворенность населения деятельностью органов местного самоуправления,  87,2%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215900" y="4885377"/>
            <a:ext cx="8712200" cy="15121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685800" algn="just"/>
            <a:r>
              <a:rPr lang="ru-RU" sz="1600" dirty="0">
                <a:solidFill>
                  <a:srgbClr val="333300"/>
                </a:solidFill>
                <a:latin typeface="Times New Roman" panose="02020603050405020304" pitchFamily="18" charset="0"/>
                <a:ea typeface="Times New Roman" panose="02020603050405020304" pitchFamily="18" charset="0"/>
              </a:rPr>
              <a:t>Данная редакция </a:t>
            </a:r>
            <a:r>
              <a:rPr lang="ru-RU" sz="1600" b="1" dirty="0">
                <a:solidFill>
                  <a:srgbClr val="333300"/>
                </a:solidFill>
                <a:latin typeface="Times New Roman" panose="02020603050405020304" pitchFamily="18" charset="0"/>
                <a:ea typeface="Times New Roman" panose="02020603050405020304" pitchFamily="18" charset="0"/>
              </a:rPr>
              <a:t>«Бюджета для граждан»</a:t>
            </a:r>
            <a:r>
              <a:rPr lang="ru-RU" sz="1600" dirty="0">
                <a:solidFill>
                  <a:srgbClr val="333300"/>
                </a:solidFill>
                <a:latin typeface="Times New Roman" panose="02020603050405020304" pitchFamily="18" charset="0"/>
                <a:ea typeface="Times New Roman" panose="02020603050405020304" pitchFamily="18" charset="0"/>
              </a:rPr>
              <a:t> составлена по материалам к проекту решения Совета муниципального района Мелеузовский район Республики Башкортостан "Об утверждении отчета об исполнении бюджета муниципального района Мелеузовский район Республики Башкортостан за </a:t>
            </a:r>
            <a:r>
              <a:rPr lang="ru-RU" sz="1600" dirty="0" smtClean="0">
                <a:solidFill>
                  <a:srgbClr val="333300"/>
                </a:solidFill>
                <a:latin typeface="Times New Roman" panose="02020603050405020304" pitchFamily="18" charset="0"/>
                <a:ea typeface="Times New Roman" panose="02020603050405020304" pitchFamily="18" charset="0"/>
              </a:rPr>
              <a:t>2019 </a:t>
            </a:r>
            <a:r>
              <a:rPr lang="ru-RU" sz="1600" dirty="0">
                <a:solidFill>
                  <a:srgbClr val="333300"/>
                </a:solidFill>
                <a:latin typeface="Times New Roman" panose="02020603050405020304" pitchFamily="18" charset="0"/>
                <a:ea typeface="Times New Roman" panose="02020603050405020304" pitchFamily="18" charset="0"/>
              </a:rPr>
              <a:t>год"</a:t>
            </a:r>
            <a:endParaRPr lang="ru-RU" sz="1600" dirty="0">
              <a:latin typeface="Times New Roman" panose="02020603050405020304" pitchFamily="18" charset="0"/>
              <a:ea typeface="Times New Roman" panose="02020603050405020304" pitchFamily="18" charset="0"/>
            </a:endParaRPr>
          </a:p>
        </p:txBody>
      </p:sp>
      <p:sp>
        <p:nvSpPr>
          <p:cNvPr id="27650" name="TextBox 1">
            <a:extLst>
              <a:ext uri="{FF2B5EF4-FFF2-40B4-BE49-F238E27FC236}">
                <a16:creationId xmlns="" xmlns:a16="http://schemas.microsoft.com/office/drawing/2014/main" id="{48661F58-66A8-41CB-9F80-B028A17DB851}"/>
              </a:ext>
            </a:extLst>
          </p:cNvPr>
          <p:cNvSpPr txBox="1">
            <a:spLocks noChangeArrowheads="1"/>
          </p:cNvSpPr>
          <p:nvPr/>
        </p:nvSpPr>
        <p:spPr bwMode="auto">
          <a:xfrm>
            <a:off x="215454" y="692696"/>
            <a:ext cx="5759872"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ru-RU" i="1" dirty="0"/>
              <a:t>     </a:t>
            </a:r>
            <a:r>
              <a:rPr lang="ru-RU" altLang="ru-RU" sz="1600" b="1" i="1" dirty="0"/>
              <a:t>Уважаемые жители муниципального  района </a:t>
            </a:r>
          </a:p>
          <a:p>
            <a:pPr algn="ctr"/>
            <a:r>
              <a:rPr lang="ru-RU" altLang="ru-RU" sz="1600" b="1" i="1" dirty="0"/>
              <a:t>Мелеузовский район !</a:t>
            </a:r>
          </a:p>
          <a:p>
            <a:pPr indent="685800" algn="just"/>
            <a:endParaRPr lang="ru-RU" altLang="ru-RU" sz="1600" dirty="0"/>
          </a:p>
          <a:p>
            <a:pPr indent="685800" algn="just"/>
            <a:r>
              <a:rPr lang="ru-RU" altLang="ru-RU" sz="1600" dirty="0"/>
              <a:t> </a:t>
            </a:r>
            <a:r>
              <a:rPr lang="ru-RU" sz="1600" dirty="0">
                <a:solidFill>
                  <a:srgbClr val="333300"/>
                </a:solidFill>
                <a:latin typeface="Times New Roman" panose="02020603050405020304" pitchFamily="18" charset="0"/>
                <a:ea typeface="Times New Roman" panose="02020603050405020304" pitchFamily="18" charset="0"/>
              </a:rPr>
              <a:t>Для привлечения большего количества граждан к участию в обсуждении вопросов формирования бюджета и его исполнения разработан </a:t>
            </a:r>
            <a:r>
              <a:rPr lang="ru-RU" sz="1600" b="1" dirty="0">
                <a:solidFill>
                  <a:srgbClr val="333300"/>
                </a:solidFill>
                <a:latin typeface="Times New Roman" panose="02020603050405020304" pitchFamily="18" charset="0"/>
                <a:ea typeface="Times New Roman" panose="02020603050405020304" pitchFamily="18" charset="0"/>
              </a:rPr>
              <a:t>«Бюджет для граждан». </a:t>
            </a:r>
            <a:endParaRPr lang="ru-RU" sz="1200" dirty="0">
              <a:latin typeface="Times New Roman" panose="02020603050405020304" pitchFamily="18" charset="0"/>
              <a:ea typeface="Times New Roman" panose="02020603050405020304" pitchFamily="18" charset="0"/>
            </a:endParaRPr>
          </a:p>
          <a:p>
            <a:pPr indent="685800" algn="just"/>
            <a:r>
              <a:rPr lang="ru-RU" sz="1600" dirty="0">
                <a:solidFill>
                  <a:srgbClr val="333300"/>
                </a:solidFill>
                <a:latin typeface="Times New Roman" panose="02020603050405020304" pitchFamily="18" charset="0"/>
                <a:ea typeface="Times New Roman" panose="02020603050405020304" pitchFamily="18" charset="0"/>
              </a:rPr>
              <a:t>Прежде всего </a:t>
            </a:r>
            <a:r>
              <a:rPr lang="ru-RU" sz="1600" b="1" dirty="0">
                <a:solidFill>
                  <a:srgbClr val="333300"/>
                </a:solidFill>
                <a:latin typeface="Times New Roman" panose="02020603050405020304" pitchFamily="18" charset="0"/>
                <a:ea typeface="Times New Roman" panose="02020603050405020304" pitchFamily="18" charset="0"/>
              </a:rPr>
              <a:t>«Бюджет для граждан» </a:t>
            </a:r>
            <a:r>
              <a:rPr lang="ru-RU" sz="1600" dirty="0">
                <a:solidFill>
                  <a:srgbClr val="333300"/>
                </a:solidFill>
                <a:latin typeface="Times New Roman" panose="02020603050405020304" pitchFamily="18" charset="0"/>
                <a:ea typeface="Times New Roman" panose="02020603050405020304" pitchFamily="18" charset="0"/>
              </a:rPr>
              <a:t>предназначен для жителей муниципального района, не обладающих специальными знаниями в сфере бюджетного законодательства. Представленная информация в доступной форме знакомит граждан с основными целями, задачами, приоритетами и направлениями бюджетной политики, с основными характеристиками бюджета и результатами его исполнения.  </a:t>
            </a:r>
            <a:endParaRPr lang="ru-RU" sz="1200" dirty="0">
              <a:latin typeface="Times New Roman" panose="02020603050405020304" pitchFamily="18" charset="0"/>
              <a:ea typeface="Times New Roman" panose="02020603050405020304" pitchFamily="18" charset="0"/>
            </a:endParaRPr>
          </a:p>
          <a:p>
            <a:pPr indent="685800" algn="just"/>
            <a:r>
              <a:rPr lang="ru-RU" sz="1600" dirty="0">
                <a:solidFill>
                  <a:srgbClr val="333300"/>
                </a:solidFill>
                <a:latin typeface="Times New Roman" panose="02020603050405020304" pitchFamily="18" charset="0"/>
                <a:ea typeface="Times New Roman" panose="02020603050405020304" pitchFamily="18" charset="0"/>
              </a:rPr>
              <a:t>В этой брошюре перед Вами собраны аналитические данные, которые в краткой и доступной форме отражают основные показатели годового отчета об исполнении бюджета муниципального района Мелеузовский район Республики Башкортостан за </a:t>
            </a:r>
            <a:r>
              <a:rPr lang="ru-RU" sz="1600" dirty="0" smtClean="0">
                <a:solidFill>
                  <a:srgbClr val="333300"/>
                </a:solidFill>
                <a:latin typeface="Times New Roman" panose="02020603050405020304" pitchFamily="18" charset="0"/>
                <a:ea typeface="Times New Roman" panose="02020603050405020304" pitchFamily="18" charset="0"/>
              </a:rPr>
              <a:t>2019 </a:t>
            </a:r>
            <a:r>
              <a:rPr lang="ru-RU" sz="1600" dirty="0">
                <a:solidFill>
                  <a:srgbClr val="333300"/>
                </a:solidFill>
                <a:latin typeface="Times New Roman" panose="02020603050405020304" pitchFamily="18" charset="0"/>
                <a:ea typeface="Times New Roman" panose="02020603050405020304" pitchFamily="18" charset="0"/>
              </a:rPr>
              <a:t>год.  </a:t>
            </a:r>
            <a:endParaRPr lang="ru-RU" sz="1200" dirty="0">
              <a:latin typeface="Times New Roman" panose="02020603050405020304" pitchFamily="18" charset="0"/>
              <a:ea typeface="Times New Roman" panose="02020603050405020304" pitchFamily="18" charset="0"/>
            </a:endParaRPr>
          </a:p>
          <a:p>
            <a:pPr algn="just"/>
            <a:endParaRPr lang="ru-RU" altLang="ru-RU" sz="1600" dirty="0"/>
          </a:p>
        </p:txBody>
      </p:sp>
      <p:sp>
        <p:nvSpPr>
          <p:cNvPr id="2" name="Скругленный прямоугольник 1"/>
          <p:cNvSpPr/>
          <p:nvPr/>
        </p:nvSpPr>
        <p:spPr>
          <a:xfrm>
            <a:off x="0" y="0"/>
            <a:ext cx="9144000" cy="659011"/>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Times New Roman" panose="02020603050405020304" pitchFamily="18" charset="0"/>
                <a:cs typeface="Times New Roman" panose="02020603050405020304" pitchFamily="18" charset="0"/>
              </a:rPr>
              <a:t>Введение</a:t>
            </a:r>
          </a:p>
        </p:txBody>
      </p:sp>
      <p:pic>
        <p:nvPicPr>
          <p:cNvPr id="27652" name="Picture 3">
            <a:extLst>
              <a:ext uri="{FF2B5EF4-FFF2-40B4-BE49-F238E27FC236}">
                <a16:creationId xmlns="" xmlns:a16="http://schemas.microsoft.com/office/drawing/2014/main" id="{DCD22955-60C6-480E-A896-FFAD181F97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48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омер слайда 3"/>
          <p:cNvSpPr>
            <a:spLocks noGrp="1"/>
          </p:cNvSpPr>
          <p:nvPr>
            <p:ph type="sldNum" sz="quarter" idx="12"/>
          </p:nvPr>
        </p:nvSpPr>
        <p:spPr>
          <a:xfrm>
            <a:off x="7010400" y="146942"/>
            <a:ext cx="2133600" cy="365125"/>
          </a:xfrm>
        </p:spPr>
        <p:txBody>
          <a:bodyPr/>
          <a:lstStyle/>
          <a:p>
            <a:fld id="{434A3D7E-C280-4DCD-A7E1-93BBC7758E8E}" type="slidenum">
              <a:rPr lang="ru-RU" smtClean="0">
                <a:solidFill>
                  <a:schemeClr val="tx1"/>
                </a:solidFill>
              </a:rPr>
              <a:t>3</a:t>
            </a:fld>
            <a:endParaRPr lang="ru-RU" dirty="0">
              <a:solidFill>
                <a:schemeClr val="tx1"/>
              </a:solidFill>
            </a:endParaRPr>
          </a:p>
        </p:txBody>
      </p:sp>
      <p:grpSp>
        <p:nvGrpSpPr>
          <p:cNvPr id="6" name="Группа 5"/>
          <p:cNvGrpSpPr/>
          <p:nvPr/>
        </p:nvGrpSpPr>
        <p:grpSpPr>
          <a:xfrm>
            <a:off x="6113689" y="992465"/>
            <a:ext cx="2814410" cy="3808430"/>
            <a:chOff x="6191226" y="1736377"/>
            <a:chExt cx="2736428" cy="380843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91226" y="1736377"/>
              <a:ext cx="2736428" cy="3808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7321402" y="3740864"/>
              <a:ext cx="1606252" cy="576064"/>
            </a:xfrm>
            <a:prstGeom prst="rect">
              <a:avLst/>
            </a:prstGeom>
            <a:solidFill>
              <a:srgbClr val="FFF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98" name="Picture 62" descr="https://im0-tub-ru.yandex.net/i?id=a6504c296ce6997ce64190b566300ebd-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6767" y="4465169"/>
            <a:ext cx="4862717" cy="1844824"/>
          </a:xfrm>
          <a:prstGeom prst="rect">
            <a:avLst/>
          </a:prstGeom>
          <a:noFill/>
          <a:extLst>
            <a:ext uri="{909E8E84-426E-40DD-AFC4-6F175D3DCCD1}">
              <a14:hiddenFill xmlns:a14="http://schemas.microsoft.com/office/drawing/2010/main">
                <a:solidFill>
                  <a:srgbClr val="FFFFFF"/>
                </a:solidFill>
              </a14:hiddenFill>
            </a:ext>
          </a:extLst>
        </p:spPr>
      </p:pic>
      <p:sp>
        <p:nvSpPr>
          <p:cNvPr id="56322" name="Заголовок 1">
            <a:extLst>
              <a:ext uri="{FF2B5EF4-FFF2-40B4-BE49-F238E27FC236}">
                <a16:creationId xmlns="" xmlns:a16="http://schemas.microsoft.com/office/drawing/2014/main" id="{9C97CB50-69A7-4BAF-8216-07C39A81AF3F}"/>
              </a:ext>
            </a:extLst>
          </p:cNvPr>
          <p:cNvSpPr txBox="1">
            <a:spLocks/>
          </p:cNvSpPr>
          <p:nvPr/>
        </p:nvSpPr>
        <p:spPr bwMode="auto">
          <a:xfrm>
            <a:off x="4251325" y="5445125"/>
            <a:ext cx="4157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endParaRPr lang="ru-RU" altLang="ru-RU" sz="1100">
              <a:solidFill>
                <a:srgbClr val="002060"/>
              </a:solidFill>
              <a:latin typeface="Times New Roman" panose="02020603050405020304" pitchFamily="18" charset="0"/>
              <a:cs typeface="Times New Roman" panose="02020603050405020304" pitchFamily="18" charset="0"/>
            </a:endParaRPr>
          </a:p>
        </p:txBody>
      </p:sp>
      <p:sp>
        <p:nvSpPr>
          <p:cNvPr id="56323" name="TextBox 7">
            <a:extLst>
              <a:ext uri="{FF2B5EF4-FFF2-40B4-BE49-F238E27FC236}">
                <a16:creationId xmlns="" xmlns:a16="http://schemas.microsoft.com/office/drawing/2014/main" id="{E551BBBD-A655-4CDF-B1EF-4DDE2622C91A}"/>
              </a:ext>
            </a:extLst>
          </p:cNvPr>
          <p:cNvSpPr txBox="1">
            <a:spLocks noChangeArrowheads="1"/>
          </p:cNvSpPr>
          <p:nvPr/>
        </p:nvSpPr>
        <p:spPr bwMode="auto">
          <a:xfrm>
            <a:off x="8408988" y="4016375"/>
            <a:ext cx="2254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600" b="1"/>
              <a:t>. </a:t>
            </a:r>
          </a:p>
        </p:txBody>
      </p:sp>
      <p:sp>
        <p:nvSpPr>
          <p:cNvPr id="10" name="Заголовок 1">
            <a:extLst>
              <a:ext uri="{FF2B5EF4-FFF2-40B4-BE49-F238E27FC236}">
                <a16:creationId xmlns="" xmlns:a16="http://schemas.microsoft.com/office/drawing/2014/main" id="{A75043C9-DEDA-4B15-8F55-ECF8732D75C9}"/>
              </a:ext>
            </a:extLst>
          </p:cNvPr>
          <p:cNvSpPr txBox="1">
            <a:spLocks/>
          </p:cNvSpPr>
          <p:nvPr/>
        </p:nvSpPr>
        <p:spPr>
          <a:xfrm>
            <a:off x="4787900" y="1401763"/>
            <a:ext cx="4157663" cy="276225"/>
          </a:xfrm>
          <a:prstGeom prst="rect">
            <a:avLst/>
          </a:prstGeom>
        </p:spPr>
        <p:txBody>
          <a:bodyPr lIns="68580" tIns="34290" rIns="68580" bIns="3429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ru-RU" sz="1050" dirty="0">
              <a:solidFill>
                <a:srgbClr val="002060"/>
              </a:solidFill>
              <a:latin typeface="Times New Roman" panose="02020603050405020304" pitchFamily="18" charset="0"/>
              <a:cs typeface="Times New Roman" panose="02020603050405020304" pitchFamily="18" charset="0"/>
            </a:endParaRPr>
          </a:p>
        </p:txBody>
      </p:sp>
      <p:sp>
        <p:nvSpPr>
          <p:cNvPr id="56325" name="Заголовок 1">
            <a:extLst>
              <a:ext uri="{FF2B5EF4-FFF2-40B4-BE49-F238E27FC236}">
                <a16:creationId xmlns="" xmlns:a16="http://schemas.microsoft.com/office/drawing/2014/main" id="{C03D1F11-2EA0-4163-AADF-FCBFA9166597}"/>
              </a:ext>
            </a:extLst>
          </p:cNvPr>
          <p:cNvSpPr txBox="1">
            <a:spLocks/>
          </p:cNvSpPr>
          <p:nvPr/>
        </p:nvSpPr>
        <p:spPr bwMode="auto">
          <a:xfrm>
            <a:off x="-4763" y="2420938"/>
            <a:ext cx="4157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endParaRPr lang="ru-RU" altLang="ru-RU" sz="1200">
              <a:solidFill>
                <a:srgbClr val="002060"/>
              </a:solidFill>
              <a:latin typeface="Times New Roman" panose="02020603050405020304" pitchFamily="18" charset="0"/>
              <a:cs typeface="Times New Roman" panose="02020603050405020304" pitchFamily="18" charset="0"/>
            </a:endParaRPr>
          </a:p>
        </p:txBody>
      </p:sp>
      <p:sp>
        <p:nvSpPr>
          <p:cNvPr id="56326" name="TextBox 2">
            <a:extLst>
              <a:ext uri="{FF2B5EF4-FFF2-40B4-BE49-F238E27FC236}">
                <a16:creationId xmlns="" xmlns:a16="http://schemas.microsoft.com/office/drawing/2014/main" id="{9F086372-23B5-4989-A5D9-B597E7E4DB24}"/>
              </a:ext>
            </a:extLst>
          </p:cNvPr>
          <p:cNvSpPr txBox="1">
            <a:spLocks noChangeArrowheads="1"/>
          </p:cNvSpPr>
          <p:nvPr/>
        </p:nvSpPr>
        <p:spPr bwMode="auto">
          <a:xfrm>
            <a:off x="0" y="0"/>
            <a:ext cx="9144000" cy="584200"/>
          </a:xfrm>
          <a:prstGeom prst="rect">
            <a:avLst/>
          </a:prstGeom>
          <a:solidFill>
            <a:schemeClr val="bg2">
              <a:lumMod val="90000"/>
            </a:schemeClr>
          </a:solid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ru-RU" sz="1600" dirty="0">
                <a:solidFill>
                  <a:srgbClr val="002060"/>
                </a:solidFill>
                <a:latin typeface="Trebuchet MS" panose="020B0603020202020204" pitchFamily="34" charset="0"/>
              </a:rPr>
              <a:t>                </a:t>
            </a:r>
            <a:r>
              <a:rPr lang="ru-RU" altLang="ru-RU" sz="1600" dirty="0">
                <a:solidFill>
                  <a:srgbClr val="002060"/>
                </a:solidFill>
                <a:latin typeface="Times New Roman" panose="02020603050405020304" pitchFamily="18" charset="0"/>
                <a:cs typeface="Times New Roman" panose="02020603050405020304" pitchFamily="18" charset="0"/>
              </a:rPr>
              <a:t>Расходы консолидированного бюджета муниципального района Мелеузовский район</a:t>
            </a:r>
          </a:p>
          <a:p>
            <a:pPr algn="ctr"/>
            <a:r>
              <a:rPr lang="ru-RU" altLang="ru-RU" sz="1600" dirty="0">
                <a:solidFill>
                  <a:srgbClr val="002060"/>
                </a:solidFill>
                <a:latin typeface="Times New Roman" panose="02020603050405020304" pitchFamily="18" charset="0"/>
                <a:cs typeface="Times New Roman" panose="02020603050405020304" pitchFamily="18" charset="0"/>
              </a:rPr>
              <a:t> на национальную оборону в </a:t>
            </a:r>
            <a:r>
              <a:rPr lang="ru-RU" altLang="ru-RU" sz="1600" dirty="0" smtClean="0">
                <a:solidFill>
                  <a:srgbClr val="002060"/>
                </a:solidFill>
                <a:latin typeface="Times New Roman" panose="02020603050405020304" pitchFamily="18" charset="0"/>
                <a:cs typeface="Times New Roman" panose="02020603050405020304" pitchFamily="18" charset="0"/>
              </a:rPr>
              <a:t>2018-2022 </a:t>
            </a:r>
            <a:r>
              <a:rPr lang="ru-RU" altLang="ru-RU" sz="1600" dirty="0">
                <a:solidFill>
                  <a:srgbClr val="002060"/>
                </a:solidFill>
                <a:latin typeface="Times New Roman" panose="02020603050405020304" pitchFamily="18" charset="0"/>
                <a:cs typeface="Times New Roman" panose="02020603050405020304" pitchFamily="18" charset="0"/>
              </a:rPr>
              <a:t>годах</a:t>
            </a:r>
            <a:endParaRPr lang="ru-RU" altLang="ru-RU" sz="1600" b="1" dirty="0">
              <a:latin typeface="Times New Roman" panose="02020603050405020304" pitchFamily="18" charset="0"/>
              <a:cs typeface="Times New Roman" panose="02020603050405020304" pitchFamily="18" charset="0"/>
            </a:endParaRPr>
          </a:p>
        </p:txBody>
      </p:sp>
      <p:pic>
        <p:nvPicPr>
          <p:cNvPr id="56327" name="Picture 3">
            <a:extLst>
              <a:ext uri="{FF2B5EF4-FFF2-40B4-BE49-F238E27FC236}">
                <a16:creationId xmlns="" xmlns:a16="http://schemas.microsoft.com/office/drawing/2014/main" id="{C9C84D75-0A63-40F7-BDDB-B00A811432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Таблица 4">
            <a:extLst>
              <a:ext uri="{FF2B5EF4-FFF2-40B4-BE49-F238E27FC236}">
                <a16:creationId xmlns="" xmlns:a16="http://schemas.microsoft.com/office/drawing/2014/main" id="{837FA28D-9A5B-47D6-9962-6CE9A4DD7BDB}"/>
              </a:ext>
            </a:extLst>
          </p:cNvPr>
          <p:cNvGraphicFramePr>
            <a:graphicFrameLocks noGrp="1"/>
          </p:cNvGraphicFramePr>
          <p:nvPr>
            <p:extLst>
              <p:ext uri="{D42A27DB-BD31-4B8C-83A1-F6EECF244321}">
                <p14:modId xmlns:p14="http://schemas.microsoft.com/office/powerpoint/2010/main" val="1683642798"/>
              </p:ext>
            </p:extLst>
          </p:nvPr>
        </p:nvGraphicFramePr>
        <p:xfrm>
          <a:off x="179512" y="888917"/>
          <a:ext cx="8766051" cy="1387955"/>
        </p:xfrm>
        <a:graphic>
          <a:graphicData uri="http://schemas.openxmlformats.org/drawingml/2006/table">
            <a:tbl>
              <a:tblPr firstRow="1" bandRow="1">
                <a:tableStyleId>{F5AB1C69-6EDB-4FF4-983F-18BD219EF322}</a:tableStyleId>
              </a:tblPr>
              <a:tblGrid>
                <a:gridCol w="291599">
                  <a:extLst>
                    <a:ext uri="{9D8B030D-6E8A-4147-A177-3AD203B41FA5}">
                      <a16:colId xmlns="" xmlns:a16="http://schemas.microsoft.com/office/drawing/2014/main" val="20000"/>
                    </a:ext>
                  </a:extLst>
                </a:gridCol>
                <a:gridCol w="3740849">
                  <a:extLst>
                    <a:ext uri="{9D8B030D-6E8A-4147-A177-3AD203B41FA5}">
                      <a16:colId xmlns="" xmlns:a16="http://schemas.microsoft.com/office/drawing/2014/main" val="20001"/>
                    </a:ext>
                  </a:extLst>
                </a:gridCol>
                <a:gridCol w="936104">
                  <a:extLst>
                    <a:ext uri="{9D8B030D-6E8A-4147-A177-3AD203B41FA5}">
                      <a16:colId xmlns="" xmlns:a16="http://schemas.microsoft.com/office/drawing/2014/main" val="20003"/>
                    </a:ext>
                  </a:extLst>
                </a:gridCol>
                <a:gridCol w="792088">
                  <a:extLst>
                    <a:ext uri="{9D8B030D-6E8A-4147-A177-3AD203B41FA5}">
                      <a16:colId xmlns="" xmlns:a16="http://schemas.microsoft.com/office/drawing/2014/main" val="20004"/>
                    </a:ext>
                  </a:extLst>
                </a:gridCol>
                <a:gridCol w="792088">
                  <a:extLst>
                    <a:ext uri="{9D8B030D-6E8A-4147-A177-3AD203B41FA5}">
                      <a16:colId xmlns="" xmlns:a16="http://schemas.microsoft.com/office/drawing/2014/main" val="20005"/>
                    </a:ext>
                  </a:extLst>
                </a:gridCol>
                <a:gridCol w="756091">
                  <a:extLst>
                    <a:ext uri="{9D8B030D-6E8A-4147-A177-3AD203B41FA5}">
                      <a16:colId xmlns="" xmlns:a16="http://schemas.microsoft.com/office/drawing/2014/main" val="20006"/>
                    </a:ext>
                  </a:extLst>
                </a:gridCol>
                <a:gridCol w="712418">
                  <a:extLst>
                    <a:ext uri="{9D8B030D-6E8A-4147-A177-3AD203B41FA5}">
                      <a16:colId xmlns="" xmlns:a16="http://schemas.microsoft.com/office/drawing/2014/main" val="20007"/>
                    </a:ext>
                  </a:extLst>
                </a:gridCol>
                <a:gridCol w="744814">
                  <a:extLst>
                    <a:ext uri="{9D8B030D-6E8A-4147-A177-3AD203B41FA5}">
                      <a16:colId xmlns="" xmlns:a16="http://schemas.microsoft.com/office/drawing/2014/main" val="20008"/>
                    </a:ext>
                  </a:extLst>
                </a:gridCol>
              </a:tblGrid>
              <a:tr h="617867">
                <a:tc>
                  <a:txBody>
                    <a:bodyPr/>
                    <a:lstStyle/>
                    <a:p>
                      <a:endParaRPr lang="ru-RU" sz="1800" dirty="0"/>
                    </a:p>
                  </a:txBody>
                  <a:tcPr marL="91448" marR="91448" marT="45710" marB="45710"/>
                </a:tc>
                <a:tc>
                  <a:txBody>
                    <a:bodyPr/>
                    <a:lstStyle/>
                    <a:p>
                      <a:r>
                        <a:rPr lang="ru-RU" sz="1100" dirty="0">
                          <a:latin typeface="Times New Roman" panose="02020603050405020304" pitchFamily="18" charset="0"/>
                          <a:cs typeface="Times New Roman" panose="02020603050405020304" pitchFamily="18" charset="0"/>
                        </a:rPr>
                        <a:t>Наименование показателя</a:t>
                      </a:r>
                    </a:p>
                  </a:txBody>
                  <a:tcPr marL="91448" marR="91448" marT="45710" marB="45710"/>
                </a:tc>
                <a:tc>
                  <a:txBody>
                    <a:bodyPr/>
                    <a:lstStyle/>
                    <a:p>
                      <a:r>
                        <a:rPr lang="ru-RU" sz="1100" dirty="0">
                          <a:latin typeface="Times New Roman" panose="02020603050405020304" pitchFamily="18" charset="0"/>
                          <a:cs typeface="Times New Roman" panose="02020603050405020304" pitchFamily="18" charset="0"/>
                        </a:rPr>
                        <a:t>2018 год (отчет)</a:t>
                      </a:r>
                    </a:p>
                  </a:txBody>
                  <a:tcPr marL="91448" marR="91448" marT="45710" marB="45710"/>
                </a:tc>
                <a:tc>
                  <a:txBody>
                    <a:bodyPr/>
                    <a:lstStyle/>
                    <a:p>
                      <a:r>
                        <a:rPr lang="ru-RU" sz="1100" dirty="0" smtClean="0">
                          <a:latin typeface="Times New Roman" panose="02020603050405020304" pitchFamily="18" charset="0"/>
                          <a:cs typeface="Times New Roman" panose="02020603050405020304" pitchFamily="18" charset="0"/>
                        </a:rPr>
                        <a:t>2019  </a:t>
                      </a:r>
                      <a:r>
                        <a:rPr lang="ru-RU" sz="1100" dirty="0">
                          <a:latin typeface="Times New Roman" panose="02020603050405020304" pitchFamily="18" charset="0"/>
                          <a:cs typeface="Times New Roman" panose="02020603050405020304" pitchFamily="18" charset="0"/>
                        </a:rPr>
                        <a:t>год (</a:t>
                      </a:r>
                      <a:r>
                        <a:rPr lang="ru-RU" sz="1100" dirty="0" err="1">
                          <a:latin typeface="Times New Roman" panose="02020603050405020304" pitchFamily="18" charset="0"/>
                          <a:cs typeface="Times New Roman" panose="02020603050405020304" pitchFamily="18" charset="0"/>
                        </a:rPr>
                        <a:t>уточн</a:t>
                      </a:r>
                      <a:r>
                        <a:rPr lang="ru-RU" sz="1100" dirty="0">
                          <a:latin typeface="Times New Roman" panose="02020603050405020304" pitchFamily="18" charset="0"/>
                          <a:cs typeface="Times New Roman" panose="02020603050405020304" pitchFamily="18" charset="0"/>
                        </a:rPr>
                        <a:t>. план)</a:t>
                      </a:r>
                    </a:p>
                  </a:txBody>
                  <a:tcPr marL="91448" marR="91448" marT="45710" marB="45710"/>
                </a:tc>
                <a:tc>
                  <a:txBody>
                    <a:bodyPr/>
                    <a:lstStyle/>
                    <a:p>
                      <a:r>
                        <a:rPr lang="ru-RU" sz="1100" dirty="0" smtClean="0">
                          <a:latin typeface="Times New Roman" panose="02020603050405020304" pitchFamily="18" charset="0"/>
                          <a:cs typeface="Times New Roman" panose="02020603050405020304" pitchFamily="18" charset="0"/>
                        </a:rPr>
                        <a:t>2019 </a:t>
                      </a:r>
                      <a:r>
                        <a:rPr lang="ru-RU" sz="1100" dirty="0">
                          <a:latin typeface="Times New Roman" panose="02020603050405020304" pitchFamily="18" charset="0"/>
                          <a:cs typeface="Times New Roman" panose="02020603050405020304" pitchFamily="18" charset="0"/>
                        </a:rPr>
                        <a:t>год (отчет)</a:t>
                      </a:r>
                    </a:p>
                  </a:txBody>
                  <a:tcPr marL="91448" marR="91448" marT="45710" marB="45710"/>
                </a:tc>
                <a:tc>
                  <a:txBody>
                    <a:bodyPr/>
                    <a:lstStyle/>
                    <a:p>
                      <a:r>
                        <a:rPr lang="ru-RU" sz="1100" dirty="0" smtClean="0">
                          <a:latin typeface="Times New Roman" panose="02020603050405020304" pitchFamily="18" charset="0"/>
                          <a:cs typeface="Times New Roman" panose="02020603050405020304" pitchFamily="18" charset="0"/>
                        </a:rPr>
                        <a:t>2020</a:t>
                      </a:r>
                      <a:r>
                        <a:rPr lang="ru-RU" sz="1100" baseline="0" dirty="0" smtClean="0">
                          <a:latin typeface="Times New Roman" panose="02020603050405020304" pitchFamily="18" charset="0"/>
                          <a:cs typeface="Times New Roman" panose="02020603050405020304" pitchFamily="18" charset="0"/>
                        </a:rPr>
                        <a:t> </a:t>
                      </a:r>
                      <a:r>
                        <a:rPr lang="ru-RU" sz="1100" baseline="0" dirty="0">
                          <a:latin typeface="Times New Roman" panose="02020603050405020304" pitchFamily="18" charset="0"/>
                          <a:cs typeface="Times New Roman" panose="02020603050405020304" pitchFamily="18" charset="0"/>
                        </a:rPr>
                        <a:t>год (план)</a:t>
                      </a:r>
                      <a:endParaRPr lang="ru-RU" sz="1100" dirty="0">
                        <a:latin typeface="Times New Roman" panose="02020603050405020304" pitchFamily="18" charset="0"/>
                        <a:cs typeface="Times New Roman" panose="02020603050405020304" pitchFamily="18" charset="0"/>
                      </a:endParaRPr>
                    </a:p>
                  </a:txBody>
                  <a:tcPr marL="91448" marR="91448" marT="45710" marB="45710"/>
                </a:tc>
                <a:tc>
                  <a:txBody>
                    <a:bodyPr/>
                    <a:lstStyle/>
                    <a:p>
                      <a:r>
                        <a:rPr lang="ru-RU" sz="1100" dirty="0" smtClean="0">
                          <a:latin typeface="Times New Roman" panose="02020603050405020304" pitchFamily="18" charset="0"/>
                          <a:cs typeface="Times New Roman" panose="02020603050405020304" pitchFamily="18" charset="0"/>
                        </a:rPr>
                        <a:t>2021</a:t>
                      </a:r>
                      <a:r>
                        <a:rPr lang="ru-RU" sz="1100" baseline="0" dirty="0" smtClean="0">
                          <a:latin typeface="Times New Roman" panose="02020603050405020304" pitchFamily="18" charset="0"/>
                          <a:cs typeface="Times New Roman" panose="02020603050405020304" pitchFamily="18" charset="0"/>
                        </a:rPr>
                        <a:t> </a:t>
                      </a:r>
                      <a:r>
                        <a:rPr lang="ru-RU" sz="1100" baseline="0" dirty="0">
                          <a:latin typeface="Times New Roman" panose="02020603050405020304" pitchFamily="18" charset="0"/>
                          <a:cs typeface="Times New Roman" panose="02020603050405020304" pitchFamily="18" charset="0"/>
                        </a:rPr>
                        <a:t>год (план)</a:t>
                      </a:r>
                      <a:endParaRPr lang="ru-RU" sz="1100" dirty="0">
                        <a:latin typeface="Times New Roman" panose="02020603050405020304" pitchFamily="18" charset="0"/>
                        <a:cs typeface="Times New Roman" panose="02020603050405020304" pitchFamily="18" charset="0"/>
                      </a:endParaRPr>
                    </a:p>
                  </a:txBody>
                  <a:tcPr marL="91448" marR="91448" marT="45710" marB="45710"/>
                </a:tc>
                <a:tc>
                  <a:txBody>
                    <a:bodyPr/>
                    <a:lstStyle/>
                    <a:p>
                      <a:r>
                        <a:rPr lang="ru-RU" sz="1100" dirty="0" smtClean="0">
                          <a:latin typeface="Times New Roman" panose="02020603050405020304" pitchFamily="18" charset="0"/>
                          <a:cs typeface="Times New Roman" panose="02020603050405020304" pitchFamily="18" charset="0"/>
                        </a:rPr>
                        <a:t>2022</a:t>
                      </a:r>
                      <a:r>
                        <a:rPr lang="ru-RU" sz="1100" baseline="0" dirty="0" smtClean="0">
                          <a:latin typeface="Times New Roman" panose="02020603050405020304" pitchFamily="18" charset="0"/>
                          <a:cs typeface="Times New Roman" panose="02020603050405020304" pitchFamily="18" charset="0"/>
                        </a:rPr>
                        <a:t> </a:t>
                      </a:r>
                      <a:r>
                        <a:rPr lang="ru-RU" sz="1100" baseline="0" dirty="0">
                          <a:latin typeface="Times New Roman" panose="02020603050405020304" pitchFamily="18" charset="0"/>
                          <a:cs typeface="Times New Roman" panose="02020603050405020304" pitchFamily="18" charset="0"/>
                        </a:rPr>
                        <a:t>год (план)</a:t>
                      </a:r>
                      <a:endParaRPr lang="ru-RU" sz="1100" dirty="0">
                        <a:latin typeface="Times New Roman" panose="02020603050405020304" pitchFamily="18" charset="0"/>
                        <a:cs typeface="Times New Roman" panose="02020603050405020304" pitchFamily="18" charset="0"/>
                      </a:endParaRPr>
                    </a:p>
                  </a:txBody>
                  <a:tcPr marL="91448" marR="91448" marT="45710" marB="45710"/>
                </a:tc>
                <a:extLst>
                  <a:ext uri="{0D108BD9-81ED-4DB2-BD59-A6C34878D82A}">
                    <a16:rowId xmlns="" xmlns:a16="http://schemas.microsoft.com/office/drawing/2014/main" val="10000"/>
                  </a:ext>
                </a:extLst>
              </a:tr>
              <a:tr h="305975">
                <a:tc>
                  <a:txBody>
                    <a:bodyPr/>
                    <a:lstStyle/>
                    <a:p>
                      <a:endParaRPr lang="ru-RU" sz="1000" dirty="0"/>
                    </a:p>
                  </a:txBody>
                  <a:tcPr marL="91448" marR="91448" marT="45710" marB="45710" anchor="ctr"/>
                </a:tc>
                <a:tc>
                  <a:txBody>
                    <a:bodyPr/>
                    <a:lstStyle/>
                    <a:p>
                      <a:pPr algn="l" fontAlgn="b"/>
                      <a:r>
                        <a:rPr lang="ru-RU" sz="1100" u="none" strike="noStrike" dirty="0">
                          <a:effectLst/>
                          <a:latin typeface="Times New Roman" panose="02020603050405020304" pitchFamily="18" charset="0"/>
                          <a:cs typeface="Times New Roman" panose="02020603050405020304" pitchFamily="18" charset="0"/>
                        </a:rPr>
                        <a:t>Национальная оборона</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3" marB="0" anchor="ctr"/>
                </a:tc>
                <a:tc>
                  <a:txBody>
                    <a:bodyPr/>
                    <a:lstStyle/>
                    <a:p>
                      <a:r>
                        <a:rPr lang="ru-RU" sz="1100" dirty="0">
                          <a:latin typeface="Times New Roman" panose="02020603050405020304" pitchFamily="18" charset="0"/>
                          <a:cs typeface="Times New Roman" panose="02020603050405020304" pitchFamily="18" charset="0"/>
                        </a:rPr>
                        <a:t>1,74</a:t>
                      </a:r>
                    </a:p>
                  </a:txBody>
                  <a:tcPr marL="91448" marR="91448" marT="45710" marB="45710" anchor="ctr"/>
                </a:tc>
                <a:tc>
                  <a:txBody>
                    <a:bodyPr/>
                    <a:lstStyle/>
                    <a:p>
                      <a:r>
                        <a:rPr lang="ru-RU" sz="1100" smtClean="0">
                          <a:latin typeface="Times New Roman" panose="02020603050405020304" pitchFamily="18" charset="0"/>
                          <a:cs typeface="Times New Roman" panose="02020603050405020304" pitchFamily="18" charset="0"/>
                        </a:rPr>
                        <a:t>1,85</a:t>
                      </a:r>
                      <a:endParaRPr lang="ru-RU" sz="1100" dirty="0">
                        <a:latin typeface="Times New Roman" panose="02020603050405020304" pitchFamily="18" charset="0"/>
                        <a:cs typeface="Times New Roman" panose="02020603050405020304" pitchFamily="18" charset="0"/>
                      </a:endParaRPr>
                    </a:p>
                  </a:txBody>
                  <a:tcPr marL="91448" marR="91448" marT="45710" marB="45710" anchor="ctr"/>
                </a:tc>
                <a:tc>
                  <a:txBody>
                    <a:bodyPr/>
                    <a:lstStyle/>
                    <a:p>
                      <a:r>
                        <a:rPr lang="ru-RU" sz="1100" smtClean="0">
                          <a:latin typeface="Times New Roman" panose="02020603050405020304" pitchFamily="18" charset="0"/>
                          <a:cs typeface="Times New Roman" panose="02020603050405020304" pitchFamily="18" charset="0"/>
                        </a:rPr>
                        <a:t>1,85</a:t>
                      </a:r>
                      <a:endParaRPr lang="ru-RU" sz="1100" dirty="0">
                        <a:latin typeface="Times New Roman" panose="02020603050405020304" pitchFamily="18" charset="0"/>
                        <a:cs typeface="Times New Roman" panose="02020603050405020304" pitchFamily="18" charset="0"/>
                      </a:endParaRPr>
                    </a:p>
                  </a:txBody>
                  <a:tcPr marL="91448" marR="91448" marT="45710" marB="45710" anchor="ctr"/>
                </a:tc>
                <a:tc>
                  <a:txBody>
                    <a:bodyPr/>
                    <a:lstStyle/>
                    <a:p>
                      <a:r>
                        <a:rPr lang="ru-RU" sz="1100" dirty="0" smtClean="0">
                          <a:latin typeface="Times New Roman" panose="02020603050405020304" pitchFamily="18" charset="0"/>
                          <a:cs typeface="Times New Roman" panose="02020603050405020304" pitchFamily="18" charset="0"/>
                        </a:rPr>
                        <a:t>2,02</a:t>
                      </a:r>
                      <a:endParaRPr lang="ru-RU" sz="1100" dirty="0">
                        <a:latin typeface="Times New Roman" panose="02020603050405020304" pitchFamily="18" charset="0"/>
                        <a:cs typeface="Times New Roman" panose="02020603050405020304" pitchFamily="18" charset="0"/>
                      </a:endParaRPr>
                    </a:p>
                  </a:txBody>
                  <a:tcPr marL="91448" marR="91448" marT="45710" marB="45710" anchor="ctr"/>
                </a:tc>
                <a:tc>
                  <a:txBody>
                    <a:bodyPr/>
                    <a:lstStyle/>
                    <a:p>
                      <a:r>
                        <a:rPr lang="ru-RU" sz="1100" dirty="0" smtClean="0">
                          <a:latin typeface="Times New Roman" panose="02020603050405020304" pitchFamily="18" charset="0"/>
                          <a:cs typeface="Times New Roman" panose="02020603050405020304" pitchFamily="18" charset="0"/>
                        </a:rPr>
                        <a:t>2,04</a:t>
                      </a:r>
                      <a:endParaRPr lang="ru-RU" sz="1100" dirty="0">
                        <a:latin typeface="Times New Roman" panose="02020603050405020304" pitchFamily="18" charset="0"/>
                        <a:cs typeface="Times New Roman" panose="02020603050405020304" pitchFamily="18" charset="0"/>
                      </a:endParaRPr>
                    </a:p>
                  </a:txBody>
                  <a:tcPr marL="91448" marR="91448" marT="45710" marB="45710" anchor="ctr"/>
                </a:tc>
                <a:tc>
                  <a:txBody>
                    <a:bodyPr/>
                    <a:lstStyle/>
                    <a:p>
                      <a:r>
                        <a:rPr lang="ru-RU" sz="1100" dirty="0" smtClean="0">
                          <a:latin typeface="Times New Roman" panose="02020603050405020304" pitchFamily="18" charset="0"/>
                          <a:cs typeface="Times New Roman" panose="02020603050405020304" pitchFamily="18" charset="0"/>
                        </a:rPr>
                        <a:t>2,10</a:t>
                      </a:r>
                      <a:endParaRPr lang="ru-RU" sz="1100" dirty="0">
                        <a:latin typeface="Times New Roman" panose="02020603050405020304" pitchFamily="18" charset="0"/>
                        <a:cs typeface="Times New Roman" panose="02020603050405020304" pitchFamily="18" charset="0"/>
                      </a:endParaRPr>
                    </a:p>
                  </a:txBody>
                  <a:tcPr marL="91448" marR="91448" marT="45710" marB="45710" anchor="ctr"/>
                </a:tc>
                <a:extLst>
                  <a:ext uri="{0D108BD9-81ED-4DB2-BD59-A6C34878D82A}">
                    <a16:rowId xmlns="" xmlns:a16="http://schemas.microsoft.com/office/drawing/2014/main" val="10001"/>
                  </a:ext>
                </a:extLst>
              </a:tr>
              <a:tr h="464113">
                <a:tc>
                  <a:txBody>
                    <a:bodyPr/>
                    <a:lstStyle/>
                    <a:p>
                      <a:r>
                        <a:rPr lang="ru-RU" sz="1000" dirty="0"/>
                        <a:t>1</a:t>
                      </a:r>
                    </a:p>
                  </a:txBody>
                  <a:tcPr marL="91448" marR="91448" marT="45710" marB="45710" anchor="ctr"/>
                </a:tc>
                <a:tc>
                  <a:txBody>
                    <a:bodyPr/>
                    <a:lstStyle/>
                    <a:p>
                      <a:pPr algn="l" fontAlgn="b"/>
                      <a:r>
                        <a:rPr lang="ru-RU" sz="1100" u="none" strike="noStrike" dirty="0">
                          <a:effectLst/>
                          <a:latin typeface="Times New Roman" panose="02020603050405020304" pitchFamily="18" charset="0"/>
                          <a:cs typeface="Times New Roman" panose="02020603050405020304" pitchFamily="18" charset="0"/>
                        </a:rPr>
                        <a:t> Мобилизационная и вневойсковая подготовка</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3" marB="0" anchor="ctr"/>
                </a:tc>
                <a:tc>
                  <a:txBody>
                    <a:bodyPr/>
                    <a:lstStyle/>
                    <a:p>
                      <a:r>
                        <a:rPr lang="ru-RU" sz="1100" dirty="0">
                          <a:latin typeface="Times New Roman" panose="02020603050405020304" pitchFamily="18" charset="0"/>
                          <a:cs typeface="Times New Roman" panose="02020603050405020304" pitchFamily="18" charset="0"/>
                        </a:rPr>
                        <a:t>1,74</a:t>
                      </a:r>
                    </a:p>
                  </a:txBody>
                  <a:tcPr marL="91448" marR="91448" marT="45710" marB="45710" anchor="ctr"/>
                </a:tc>
                <a:tc>
                  <a:txBody>
                    <a:bodyPr/>
                    <a:lstStyle/>
                    <a:p>
                      <a:r>
                        <a:rPr lang="ru-RU" sz="1100" dirty="0" smtClean="0">
                          <a:latin typeface="Times New Roman" panose="02020603050405020304" pitchFamily="18" charset="0"/>
                          <a:cs typeface="Times New Roman" panose="02020603050405020304" pitchFamily="18" charset="0"/>
                        </a:rPr>
                        <a:t>1,85</a:t>
                      </a:r>
                      <a:endParaRPr lang="ru-RU" sz="1100" dirty="0">
                        <a:latin typeface="Times New Roman" panose="02020603050405020304" pitchFamily="18" charset="0"/>
                        <a:cs typeface="Times New Roman" panose="02020603050405020304" pitchFamily="18" charset="0"/>
                      </a:endParaRPr>
                    </a:p>
                  </a:txBody>
                  <a:tcPr marL="91448" marR="91448" marT="45710" marB="45710" anchor="ctr"/>
                </a:tc>
                <a:tc>
                  <a:txBody>
                    <a:bodyPr/>
                    <a:lstStyle/>
                    <a:p>
                      <a:r>
                        <a:rPr lang="ru-RU" sz="1100" dirty="0" smtClean="0">
                          <a:latin typeface="Times New Roman" panose="02020603050405020304" pitchFamily="18" charset="0"/>
                          <a:cs typeface="Times New Roman" panose="02020603050405020304" pitchFamily="18" charset="0"/>
                        </a:rPr>
                        <a:t>1,85</a:t>
                      </a:r>
                      <a:endParaRPr lang="ru-RU" sz="1100" dirty="0">
                        <a:latin typeface="Times New Roman" panose="02020603050405020304" pitchFamily="18" charset="0"/>
                        <a:cs typeface="Times New Roman" panose="02020603050405020304" pitchFamily="18" charset="0"/>
                      </a:endParaRPr>
                    </a:p>
                  </a:txBody>
                  <a:tcPr marL="91448" marR="91448" marT="45710" marB="45710" anchor="ctr"/>
                </a:tc>
                <a:tc>
                  <a:txBody>
                    <a:bodyPr/>
                    <a:lstStyle/>
                    <a:p>
                      <a:r>
                        <a:rPr lang="ru-RU" sz="1100" dirty="0" smtClean="0">
                          <a:latin typeface="Times New Roman" panose="02020603050405020304" pitchFamily="18" charset="0"/>
                          <a:cs typeface="Times New Roman" panose="02020603050405020304" pitchFamily="18" charset="0"/>
                        </a:rPr>
                        <a:t>2,02</a:t>
                      </a:r>
                      <a:endParaRPr lang="ru-RU" sz="1100" dirty="0">
                        <a:latin typeface="Times New Roman" panose="02020603050405020304" pitchFamily="18" charset="0"/>
                        <a:cs typeface="Times New Roman" panose="02020603050405020304" pitchFamily="18" charset="0"/>
                      </a:endParaRPr>
                    </a:p>
                  </a:txBody>
                  <a:tcPr marL="91448" marR="91448" marT="45710" marB="45710" anchor="ctr"/>
                </a:tc>
                <a:tc>
                  <a:txBody>
                    <a:bodyPr/>
                    <a:lstStyle/>
                    <a:p>
                      <a:r>
                        <a:rPr lang="ru-RU" sz="1100" dirty="0" smtClean="0">
                          <a:latin typeface="Times New Roman" panose="02020603050405020304" pitchFamily="18" charset="0"/>
                          <a:cs typeface="Times New Roman" panose="02020603050405020304" pitchFamily="18" charset="0"/>
                        </a:rPr>
                        <a:t>2,04</a:t>
                      </a:r>
                      <a:endParaRPr lang="ru-RU" sz="1100" dirty="0">
                        <a:latin typeface="Times New Roman" panose="02020603050405020304" pitchFamily="18" charset="0"/>
                        <a:cs typeface="Times New Roman" panose="02020603050405020304" pitchFamily="18" charset="0"/>
                      </a:endParaRPr>
                    </a:p>
                  </a:txBody>
                  <a:tcPr marL="91448" marR="91448" marT="45710" marB="45710" anchor="ctr"/>
                </a:tc>
                <a:tc>
                  <a:txBody>
                    <a:bodyPr/>
                    <a:lstStyle/>
                    <a:p>
                      <a:r>
                        <a:rPr lang="ru-RU" sz="1100" dirty="0" smtClean="0">
                          <a:latin typeface="Times New Roman" panose="02020603050405020304" pitchFamily="18" charset="0"/>
                          <a:cs typeface="Times New Roman" panose="02020603050405020304" pitchFamily="18" charset="0"/>
                        </a:rPr>
                        <a:t>2,10</a:t>
                      </a:r>
                      <a:endParaRPr lang="ru-RU" sz="1100" dirty="0">
                        <a:latin typeface="Times New Roman" panose="02020603050405020304" pitchFamily="18" charset="0"/>
                        <a:cs typeface="Times New Roman" panose="02020603050405020304" pitchFamily="18" charset="0"/>
                      </a:endParaRPr>
                    </a:p>
                  </a:txBody>
                  <a:tcPr marL="91448" marR="91448" marT="45710" marB="45710" anchor="ctr"/>
                </a:tc>
                <a:extLst>
                  <a:ext uri="{0D108BD9-81ED-4DB2-BD59-A6C34878D82A}">
                    <a16:rowId xmlns="" xmlns:a16="http://schemas.microsoft.com/office/drawing/2014/main" val="10002"/>
                  </a:ext>
                </a:extLst>
              </a:tr>
            </a:tbl>
          </a:graphicData>
        </a:graphic>
      </p:graphicFrame>
      <p:sp>
        <p:nvSpPr>
          <p:cNvPr id="56370" name="TextBox 17">
            <a:extLst>
              <a:ext uri="{FF2B5EF4-FFF2-40B4-BE49-F238E27FC236}">
                <a16:creationId xmlns="" xmlns:a16="http://schemas.microsoft.com/office/drawing/2014/main" id="{D85A6F72-49C5-43DB-8F2F-8BEE67BAB49A}"/>
              </a:ext>
            </a:extLst>
          </p:cNvPr>
          <p:cNvSpPr txBox="1">
            <a:spLocks noChangeArrowheads="1"/>
          </p:cNvSpPr>
          <p:nvPr/>
        </p:nvSpPr>
        <p:spPr bwMode="auto">
          <a:xfrm>
            <a:off x="546100" y="1038225"/>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ru-RU" altLang="ru-RU" sz="1200">
              <a:latin typeface="Times New Roman" panose="02020603050405020304" pitchFamily="18" charset="0"/>
              <a:cs typeface="Times New Roman" panose="02020603050405020304" pitchFamily="18" charset="0"/>
            </a:endParaRPr>
          </a:p>
        </p:txBody>
      </p:sp>
      <p:sp>
        <p:nvSpPr>
          <p:cNvPr id="56371" name="TextBox 18">
            <a:extLst>
              <a:ext uri="{FF2B5EF4-FFF2-40B4-BE49-F238E27FC236}">
                <a16:creationId xmlns="" xmlns:a16="http://schemas.microsoft.com/office/drawing/2014/main" id="{0B2E7278-458E-4122-A3E3-5CBEDE4A145B}"/>
              </a:ext>
            </a:extLst>
          </p:cNvPr>
          <p:cNvSpPr txBox="1">
            <a:spLocks noChangeArrowheads="1"/>
          </p:cNvSpPr>
          <p:nvPr/>
        </p:nvSpPr>
        <p:spPr bwMode="auto">
          <a:xfrm>
            <a:off x="-53976" y="2847999"/>
            <a:ext cx="425608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200" dirty="0">
                <a:latin typeface="Times New Roman" panose="02020603050405020304" pitchFamily="18" charset="0"/>
                <a:cs typeface="Times New Roman" panose="02020603050405020304" pitchFamily="18" charset="0"/>
              </a:rPr>
              <a:t> </a:t>
            </a:r>
            <a:r>
              <a:rPr lang="ru-RU" altLang="ru-RU" sz="1100" b="1" i="1" dirty="0">
                <a:latin typeface="Times New Roman" panose="02020603050405020304" pitchFamily="18" charset="0"/>
                <a:cs typeface="Times New Roman" panose="02020603050405020304" pitchFamily="18" charset="0"/>
              </a:rPr>
              <a:t>Динамика показателей расходов бюджета муниципального района Мелеузовский район Республики Башкортостан, на национальную оборону в %</a:t>
            </a:r>
          </a:p>
        </p:txBody>
      </p:sp>
      <p:sp>
        <p:nvSpPr>
          <p:cNvPr id="56372" name="TextBox 19">
            <a:extLst>
              <a:ext uri="{FF2B5EF4-FFF2-40B4-BE49-F238E27FC236}">
                <a16:creationId xmlns="" xmlns:a16="http://schemas.microsoft.com/office/drawing/2014/main" id="{DD126F92-2DDE-4742-984D-666187E970DD}"/>
              </a:ext>
            </a:extLst>
          </p:cNvPr>
          <p:cNvSpPr txBox="1">
            <a:spLocks noChangeArrowheads="1"/>
          </p:cNvSpPr>
          <p:nvPr/>
        </p:nvSpPr>
        <p:spPr bwMode="auto">
          <a:xfrm>
            <a:off x="8326438" y="576263"/>
            <a:ext cx="9890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100">
                <a:latin typeface="Times New Roman" panose="02020603050405020304" pitchFamily="18" charset="0"/>
                <a:cs typeface="Times New Roman" panose="02020603050405020304" pitchFamily="18" charset="0"/>
              </a:rPr>
              <a:t>млн.рублей</a:t>
            </a:r>
          </a:p>
        </p:txBody>
      </p:sp>
      <p:sp>
        <p:nvSpPr>
          <p:cNvPr id="3" name="Номер слайда 2"/>
          <p:cNvSpPr>
            <a:spLocks noGrp="1"/>
          </p:cNvSpPr>
          <p:nvPr>
            <p:ph type="sldNum" sz="quarter" idx="12"/>
          </p:nvPr>
        </p:nvSpPr>
        <p:spPr>
          <a:xfrm>
            <a:off x="7033964" y="0"/>
            <a:ext cx="2133600" cy="365125"/>
          </a:xfrm>
        </p:spPr>
        <p:txBody>
          <a:bodyPr/>
          <a:lstStyle/>
          <a:p>
            <a:pPr>
              <a:defRPr/>
            </a:pPr>
            <a:fld id="{1C2F39FC-F7FC-43A7-985C-4565CF06B74E}" type="slidenum">
              <a:rPr lang="en-US" smtClean="0">
                <a:solidFill>
                  <a:schemeClr val="tx1"/>
                </a:solidFill>
              </a:rPr>
              <a:pPr>
                <a:defRPr/>
              </a:pPr>
              <a:t>30</a:t>
            </a:fld>
            <a:endParaRPr lang="en-US" dirty="0">
              <a:solidFill>
                <a:schemeClr val="tx1"/>
              </a:solidFill>
            </a:endParaRPr>
          </a:p>
        </p:txBody>
      </p:sp>
      <p:graphicFrame>
        <p:nvGraphicFramePr>
          <p:cNvPr id="16" name="Диаграмма 27">
            <a:extLst>
              <a:ext uri="{FF2B5EF4-FFF2-40B4-BE49-F238E27FC236}">
                <a16:creationId xmlns="" xmlns:a16="http://schemas.microsoft.com/office/drawing/2014/main" id="{D3921C25-0148-4FE4-B08B-102E32DFEFE0}"/>
              </a:ext>
            </a:extLst>
          </p:cNvPr>
          <p:cNvGraphicFramePr>
            <a:graphicFrameLocks/>
          </p:cNvGraphicFramePr>
          <p:nvPr>
            <p:extLst>
              <p:ext uri="{D42A27DB-BD31-4B8C-83A1-F6EECF244321}">
                <p14:modId xmlns:p14="http://schemas.microsoft.com/office/powerpoint/2010/main" val="225130025"/>
              </p:ext>
            </p:extLst>
          </p:nvPr>
        </p:nvGraphicFramePr>
        <p:xfrm>
          <a:off x="95254" y="3643897"/>
          <a:ext cx="4078748" cy="2793458"/>
        </p:xfrm>
        <a:graphic>
          <a:graphicData uri="http://schemas.openxmlformats.org/drawingml/2006/chart">
            <c:chart xmlns:c="http://schemas.openxmlformats.org/drawingml/2006/chart" xmlns:r="http://schemas.openxmlformats.org/officeDocument/2006/relationships" r:id="rId4"/>
          </a:graphicData>
        </a:graphic>
      </p:graphicFrame>
      <p:sp>
        <p:nvSpPr>
          <p:cNvPr id="17" name="Овал 16"/>
          <p:cNvSpPr/>
          <p:nvPr/>
        </p:nvSpPr>
        <p:spPr>
          <a:xfrm rot="10800000" flipV="1">
            <a:off x="1651168" y="3698786"/>
            <a:ext cx="792088" cy="32647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rgbClr val="7030A0"/>
                </a:solidFill>
                <a:latin typeface="Times New Roman" panose="02020603050405020304" pitchFamily="18" charset="0"/>
                <a:cs typeface="Times New Roman" panose="02020603050405020304" pitchFamily="18" charset="0"/>
              </a:rPr>
              <a:t>106,4</a:t>
            </a:r>
            <a:endParaRPr lang="ru-RU" sz="800" dirty="0">
              <a:solidFill>
                <a:srgbClr val="7030A0"/>
              </a:solidFill>
              <a:latin typeface="Times New Roman" panose="02020603050405020304" pitchFamily="18" charset="0"/>
              <a:cs typeface="Times New Roman" panose="02020603050405020304" pitchFamily="18" charset="0"/>
            </a:endParaRPr>
          </a:p>
        </p:txBody>
      </p:sp>
      <p:sp>
        <p:nvSpPr>
          <p:cNvPr id="18" name="Овал 17"/>
          <p:cNvSpPr/>
          <p:nvPr/>
        </p:nvSpPr>
        <p:spPr>
          <a:xfrm rot="10800000" flipV="1">
            <a:off x="1011838" y="3817255"/>
            <a:ext cx="792088" cy="32647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rgbClr val="7030A0"/>
                </a:solidFill>
                <a:latin typeface="Times New Roman" panose="02020603050405020304" pitchFamily="18" charset="0"/>
                <a:cs typeface="Times New Roman" panose="02020603050405020304" pitchFamily="18" charset="0"/>
              </a:rPr>
              <a:t>110,9</a:t>
            </a:r>
            <a:endParaRPr lang="ru-RU" sz="800" dirty="0">
              <a:solidFill>
                <a:srgbClr val="7030A0"/>
              </a:solidFill>
              <a:latin typeface="Times New Roman" panose="02020603050405020304" pitchFamily="18" charset="0"/>
              <a:cs typeface="Times New Roman" panose="02020603050405020304" pitchFamily="18" charset="0"/>
            </a:endParaRPr>
          </a:p>
        </p:txBody>
      </p:sp>
      <p:sp>
        <p:nvSpPr>
          <p:cNvPr id="19" name="Овал 18"/>
          <p:cNvSpPr/>
          <p:nvPr/>
        </p:nvSpPr>
        <p:spPr>
          <a:xfrm rot="10800000" flipV="1">
            <a:off x="2312171" y="3689899"/>
            <a:ext cx="792088" cy="32647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rgbClr val="7030A0"/>
                </a:solidFill>
                <a:latin typeface="Times New Roman" panose="02020603050405020304" pitchFamily="18" charset="0"/>
                <a:cs typeface="Times New Roman" panose="02020603050405020304" pitchFamily="18" charset="0"/>
              </a:rPr>
              <a:t>101,7</a:t>
            </a:r>
            <a:endParaRPr lang="ru-RU" sz="800" dirty="0">
              <a:solidFill>
                <a:srgbClr val="7030A0"/>
              </a:solidFill>
              <a:latin typeface="Times New Roman" panose="02020603050405020304" pitchFamily="18" charset="0"/>
              <a:cs typeface="Times New Roman" panose="02020603050405020304" pitchFamily="18" charset="0"/>
            </a:endParaRPr>
          </a:p>
        </p:txBody>
      </p:sp>
      <p:sp>
        <p:nvSpPr>
          <p:cNvPr id="20" name="Овал 19"/>
          <p:cNvSpPr/>
          <p:nvPr/>
        </p:nvSpPr>
        <p:spPr>
          <a:xfrm rot="10800000" flipV="1">
            <a:off x="2925510" y="3698786"/>
            <a:ext cx="792088" cy="32647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rgbClr val="7030A0"/>
                </a:solidFill>
                <a:latin typeface="Times New Roman" panose="02020603050405020304" pitchFamily="18" charset="0"/>
                <a:cs typeface="Times New Roman" panose="02020603050405020304" pitchFamily="18" charset="0"/>
              </a:rPr>
              <a:t>103,8</a:t>
            </a:r>
            <a:endParaRPr lang="ru-RU" sz="800" dirty="0">
              <a:solidFill>
                <a:srgbClr val="7030A0"/>
              </a:solidFill>
              <a:latin typeface="Times New Roman" panose="02020603050405020304" pitchFamily="18" charset="0"/>
              <a:cs typeface="Times New Roman" panose="02020603050405020304" pitchFamily="18" charset="0"/>
            </a:endParaRPr>
          </a:p>
        </p:txBody>
      </p:sp>
      <p:cxnSp>
        <p:nvCxnSpPr>
          <p:cNvPr id="21" name="Прямая со стрелкой 20"/>
          <p:cNvCxnSpPr/>
          <p:nvPr/>
        </p:nvCxnSpPr>
        <p:spPr>
          <a:xfrm flipV="1">
            <a:off x="2848067" y="3863418"/>
            <a:ext cx="220835" cy="2458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V="1">
            <a:off x="2215579" y="3897907"/>
            <a:ext cx="246316" cy="201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18">
            <a:extLst>
              <a:ext uri="{FF2B5EF4-FFF2-40B4-BE49-F238E27FC236}">
                <a16:creationId xmlns="" xmlns:a16="http://schemas.microsoft.com/office/drawing/2014/main" id="{BE0FEAF8-7FDF-4F54-9FA3-87B730C29815}"/>
              </a:ext>
            </a:extLst>
          </p:cNvPr>
          <p:cNvSpPr txBox="1">
            <a:spLocks noChangeArrowheads="1"/>
          </p:cNvSpPr>
          <p:nvPr/>
        </p:nvSpPr>
        <p:spPr bwMode="auto">
          <a:xfrm>
            <a:off x="4148400" y="2705450"/>
            <a:ext cx="4949627" cy="1631216"/>
          </a:xfrm>
          <a:prstGeom prst="rect">
            <a:avLst/>
          </a:prstGeom>
          <a:solidFill>
            <a:schemeClr val="bg2">
              <a:lumMod val="90000"/>
            </a:schemeClr>
          </a:solidFill>
          <a:ln w="3175">
            <a:solidFill>
              <a:schemeClr val="accent6">
                <a:lumMod val="50000"/>
              </a:schemeClr>
            </a:solidFill>
            <a:miter lim="800000"/>
            <a:headEnd/>
            <a:tailEnd/>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200" dirty="0">
                <a:latin typeface="Times New Roman" panose="02020603050405020304" pitchFamily="18" charset="0"/>
                <a:cs typeface="Times New Roman" panose="02020603050405020304" pitchFamily="18" charset="0"/>
              </a:rPr>
              <a:t> </a:t>
            </a:r>
            <a:r>
              <a:rPr lang="ru-RU" altLang="ru-RU" sz="1100" b="1" i="1" dirty="0">
                <a:latin typeface="Times New Roman" panose="02020603050405020304" pitchFamily="18" charset="0"/>
                <a:cs typeface="Times New Roman" panose="02020603050405020304" pitchFamily="18" charset="0"/>
              </a:rPr>
              <a:t>Причины отклонения фактического выполнения по годам:</a:t>
            </a:r>
          </a:p>
          <a:p>
            <a:endParaRPr lang="ru-RU" altLang="ru-RU" sz="1100" b="1" i="1" dirty="0">
              <a:latin typeface="Times New Roman" panose="02020603050405020304" pitchFamily="18" charset="0"/>
              <a:cs typeface="Times New Roman" panose="02020603050405020304" pitchFamily="18" charset="0"/>
            </a:endParaRPr>
          </a:p>
          <a:p>
            <a:pPr algn="just"/>
            <a:r>
              <a:rPr lang="ru-RU" sz="1100" b="1" dirty="0">
                <a:latin typeface="Times New Roman" panose="02020603050405020304" pitchFamily="18" charset="0"/>
                <a:cs typeface="Times New Roman" panose="02020603050405020304" pitchFamily="18" charset="0"/>
              </a:rPr>
              <a:t>Мобилизационная и вневойсковая подготовка</a:t>
            </a:r>
            <a:r>
              <a:rPr lang="ru-RU" sz="1100" dirty="0">
                <a:latin typeface="Times New Roman" panose="02020603050405020304" pitchFamily="18" charset="0"/>
                <a:cs typeface="Times New Roman" panose="02020603050405020304" pitchFamily="18" charset="0"/>
              </a:rPr>
              <a:t>: Увеличение расходов в </a:t>
            </a:r>
            <a:r>
              <a:rPr lang="ru-RU" sz="1100" dirty="0" smtClean="0">
                <a:latin typeface="Times New Roman" panose="02020603050405020304" pitchFamily="18" charset="0"/>
                <a:cs typeface="Times New Roman" panose="02020603050405020304" pitchFamily="18" charset="0"/>
              </a:rPr>
              <a:t>2019 </a:t>
            </a:r>
            <a:r>
              <a:rPr lang="ru-RU" sz="1100" dirty="0">
                <a:latin typeface="Times New Roman" panose="02020603050405020304" pitchFamily="18" charset="0"/>
                <a:cs typeface="Times New Roman" panose="02020603050405020304" pitchFamily="18" charset="0"/>
              </a:rPr>
              <a:t>году по сравнению с </a:t>
            </a:r>
            <a:r>
              <a:rPr lang="ru-RU" sz="1100" dirty="0" smtClean="0">
                <a:latin typeface="Times New Roman" panose="02020603050405020304" pitchFamily="18" charset="0"/>
                <a:cs typeface="Times New Roman" panose="02020603050405020304" pitchFamily="18" charset="0"/>
              </a:rPr>
              <a:t>2018 </a:t>
            </a:r>
            <a:r>
              <a:rPr lang="ru-RU" sz="1100" dirty="0">
                <a:latin typeface="Times New Roman" panose="02020603050405020304" pitchFamily="18" charset="0"/>
                <a:cs typeface="Times New Roman" panose="02020603050405020304" pitchFamily="18" charset="0"/>
              </a:rPr>
              <a:t>годом на </a:t>
            </a:r>
            <a:r>
              <a:rPr lang="ru-RU" sz="1100" dirty="0" smtClean="0">
                <a:latin typeface="Times New Roman" panose="02020603050405020304" pitchFamily="18" charset="0"/>
                <a:cs typeface="Times New Roman" panose="02020603050405020304" pitchFamily="18" charset="0"/>
              </a:rPr>
              <a:t>10,9% </a:t>
            </a:r>
            <a:r>
              <a:rPr lang="ru-RU" sz="1100" dirty="0">
                <a:latin typeface="Times New Roman" panose="02020603050405020304" pitchFamily="18" charset="0"/>
                <a:cs typeface="Times New Roman" panose="02020603050405020304" pitchFamily="18" charset="0"/>
              </a:rPr>
              <a:t>по разделу связано с увеличением объема субвенций из федерального бюджета на осуществление первичного воинского учета на территориях, где отсутствуют военные комиссариаты.</a:t>
            </a:r>
          </a:p>
          <a:p>
            <a:pPr algn="just"/>
            <a:endParaRPr lang="ru-RU" sz="1100" dirty="0">
              <a:solidFill>
                <a:srgbClr val="000000"/>
              </a:solidFill>
              <a:latin typeface="Times New Roman" panose="02020603050405020304" pitchFamily="18" charset="0"/>
              <a:cs typeface="Times New Roman" panose="02020603050405020304" pitchFamily="18" charset="0"/>
            </a:endParaRPr>
          </a:p>
          <a:p>
            <a:pPr algn="just"/>
            <a:endParaRPr lang="ru-RU" sz="1100" dirty="0">
              <a:solidFill>
                <a:srgbClr val="000000"/>
              </a:solidFill>
              <a:latin typeface="Times New Roman" panose="02020603050405020304" pitchFamily="18" charset="0"/>
              <a:cs typeface="Times New Roman" panose="02020603050405020304" pitchFamily="18" charset="0"/>
            </a:endParaRPr>
          </a:p>
          <a:p>
            <a:endParaRPr lang="ru-RU" altLang="ru-RU" sz="1100" b="1" i="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Заголовок 1">
            <a:extLst>
              <a:ext uri="{FF2B5EF4-FFF2-40B4-BE49-F238E27FC236}">
                <a16:creationId xmlns="" xmlns:a16="http://schemas.microsoft.com/office/drawing/2014/main" id="{003F2D3D-003B-4328-A8C9-CF9FE8CF8462}"/>
              </a:ext>
            </a:extLst>
          </p:cNvPr>
          <p:cNvSpPr txBox="1">
            <a:spLocks/>
          </p:cNvSpPr>
          <p:nvPr/>
        </p:nvSpPr>
        <p:spPr bwMode="auto">
          <a:xfrm>
            <a:off x="4251325" y="5445125"/>
            <a:ext cx="4157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endParaRPr lang="ru-RU" altLang="ru-RU" sz="1100">
              <a:solidFill>
                <a:srgbClr val="002060"/>
              </a:solidFill>
              <a:latin typeface="Times New Roman" panose="02020603050405020304" pitchFamily="18" charset="0"/>
              <a:cs typeface="Times New Roman" panose="02020603050405020304" pitchFamily="18" charset="0"/>
            </a:endParaRPr>
          </a:p>
        </p:txBody>
      </p:sp>
      <p:sp>
        <p:nvSpPr>
          <p:cNvPr id="57347" name="TextBox 7">
            <a:extLst>
              <a:ext uri="{FF2B5EF4-FFF2-40B4-BE49-F238E27FC236}">
                <a16:creationId xmlns="" xmlns:a16="http://schemas.microsoft.com/office/drawing/2014/main" id="{4EE3181E-E12A-4827-AACF-49A1CF8DF8EB}"/>
              </a:ext>
            </a:extLst>
          </p:cNvPr>
          <p:cNvSpPr txBox="1">
            <a:spLocks noChangeArrowheads="1"/>
          </p:cNvSpPr>
          <p:nvPr/>
        </p:nvSpPr>
        <p:spPr bwMode="auto">
          <a:xfrm>
            <a:off x="8408988" y="4016375"/>
            <a:ext cx="2254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600" b="1"/>
              <a:t>. </a:t>
            </a:r>
          </a:p>
        </p:txBody>
      </p:sp>
      <p:sp>
        <p:nvSpPr>
          <p:cNvPr id="10" name="Заголовок 1">
            <a:extLst>
              <a:ext uri="{FF2B5EF4-FFF2-40B4-BE49-F238E27FC236}">
                <a16:creationId xmlns="" xmlns:a16="http://schemas.microsoft.com/office/drawing/2014/main" id="{24983089-5570-4EFF-B741-F31AFCEBAED1}"/>
              </a:ext>
            </a:extLst>
          </p:cNvPr>
          <p:cNvSpPr txBox="1">
            <a:spLocks/>
          </p:cNvSpPr>
          <p:nvPr/>
        </p:nvSpPr>
        <p:spPr>
          <a:xfrm>
            <a:off x="4787900" y="1401763"/>
            <a:ext cx="4157663" cy="276225"/>
          </a:xfrm>
          <a:prstGeom prst="rect">
            <a:avLst/>
          </a:prstGeom>
        </p:spPr>
        <p:txBody>
          <a:bodyPr lIns="68580" tIns="34290" rIns="68580" bIns="3429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ru-RU" sz="1050" dirty="0">
              <a:solidFill>
                <a:srgbClr val="002060"/>
              </a:solidFill>
              <a:latin typeface="Times New Roman" panose="02020603050405020304" pitchFamily="18" charset="0"/>
              <a:cs typeface="Times New Roman" panose="02020603050405020304" pitchFamily="18" charset="0"/>
            </a:endParaRPr>
          </a:p>
        </p:txBody>
      </p:sp>
      <p:sp>
        <p:nvSpPr>
          <p:cNvPr id="57349" name="Заголовок 1">
            <a:extLst>
              <a:ext uri="{FF2B5EF4-FFF2-40B4-BE49-F238E27FC236}">
                <a16:creationId xmlns="" xmlns:a16="http://schemas.microsoft.com/office/drawing/2014/main" id="{CBE19167-B5E2-46A6-A74E-91BA2DB805B4}"/>
              </a:ext>
            </a:extLst>
          </p:cNvPr>
          <p:cNvSpPr txBox="1">
            <a:spLocks/>
          </p:cNvSpPr>
          <p:nvPr/>
        </p:nvSpPr>
        <p:spPr bwMode="auto">
          <a:xfrm>
            <a:off x="-4763" y="2420938"/>
            <a:ext cx="4157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endParaRPr lang="ru-RU" altLang="ru-RU" sz="1200">
              <a:solidFill>
                <a:srgbClr val="002060"/>
              </a:solidFill>
              <a:latin typeface="Times New Roman" panose="02020603050405020304" pitchFamily="18" charset="0"/>
              <a:cs typeface="Times New Roman" panose="02020603050405020304" pitchFamily="18" charset="0"/>
            </a:endParaRPr>
          </a:p>
        </p:txBody>
      </p:sp>
      <p:sp>
        <p:nvSpPr>
          <p:cNvPr id="57350" name="TextBox 2">
            <a:extLst>
              <a:ext uri="{FF2B5EF4-FFF2-40B4-BE49-F238E27FC236}">
                <a16:creationId xmlns="" xmlns:a16="http://schemas.microsoft.com/office/drawing/2014/main" id="{C87AAC7C-F807-412B-8879-6FD94259D623}"/>
              </a:ext>
            </a:extLst>
          </p:cNvPr>
          <p:cNvSpPr txBox="1">
            <a:spLocks noChangeArrowheads="1"/>
          </p:cNvSpPr>
          <p:nvPr/>
        </p:nvSpPr>
        <p:spPr bwMode="auto">
          <a:xfrm>
            <a:off x="0" y="0"/>
            <a:ext cx="9144000" cy="584775"/>
          </a:xfrm>
          <a:prstGeom prst="rect">
            <a:avLst/>
          </a:prstGeom>
          <a:solidFill>
            <a:schemeClr val="bg2">
              <a:lumMod val="90000"/>
            </a:schemeClr>
          </a:solid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ru-RU" sz="1600" dirty="0">
                <a:solidFill>
                  <a:srgbClr val="002060"/>
                </a:solidFill>
                <a:latin typeface="Times New Roman" panose="02020603050405020304" pitchFamily="18" charset="0"/>
                <a:cs typeface="Times New Roman" panose="02020603050405020304" pitchFamily="18" charset="0"/>
              </a:rPr>
              <a:t>                Расходы консолидированного бюджета муниципального района Мелеузовский      </a:t>
            </a:r>
          </a:p>
          <a:p>
            <a:pPr algn="ctr"/>
            <a:r>
              <a:rPr lang="ru-RU" altLang="ru-RU" sz="1600" dirty="0">
                <a:solidFill>
                  <a:srgbClr val="002060"/>
                </a:solidFill>
                <a:latin typeface="Times New Roman" panose="02020603050405020304" pitchFamily="18" charset="0"/>
                <a:cs typeface="Times New Roman" panose="02020603050405020304" pitchFamily="18" charset="0"/>
              </a:rPr>
              <a:t>           район на н</a:t>
            </a:r>
            <a:r>
              <a:rPr lang="ru-RU" altLang="ru-RU" sz="1600" dirty="0">
                <a:solidFill>
                  <a:srgbClr val="404040"/>
                </a:solidFill>
                <a:latin typeface="Times New Roman" panose="02020603050405020304" pitchFamily="18" charset="0"/>
                <a:cs typeface="Times New Roman" panose="02020603050405020304" pitchFamily="18" charset="0"/>
              </a:rPr>
              <a:t>ациональную безопасность и правоохранительная деятельность </a:t>
            </a:r>
            <a:r>
              <a:rPr lang="ru-RU" altLang="ru-RU" sz="1600" dirty="0">
                <a:solidFill>
                  <a:srgbClr val="002060"/>
                </a:solidFill>
                <a:latin typeface="Times New Roman" panose="02020603050405020304" pitchFamily="18" charset="0"/>
                <a:cs typeface="Times New Roman" panose="02020603050405020304" pitchFamily="18" charset="0"/>
              </a:rPr>
              <a:t>в </a:t>
            </a:r>
            <a:r>
              <a:rPr lang="ru-RU" altLang="ru-RU" sz="1600" dirty="0" smtClean="0">
                <a:solidFill>
                  <a:srgbClr val="002060"/>
                </a:solidFill>
                <a:latin typeface="Times New Roman" panose="02020603050405020304" pitchFamily="18" charset="0"/>
                <a:cs typeface="Times New Roman" panose="02020603050405020304" pitchFamily="18" charset="0"/>
              </a:rPr>
              <a:t>2018-2022 </a:t>
            </a:r>
            <a:r>
              <a:rPr lang="ru-RU" altLang="ru-RU" sz="1600" dirty="0">
                <a:solidFill>
                  <a:srgbClr val="002060"/>
                </a:solidFill>
                <a:latin typeface="Times New Roman" panose="02020603050405020304" pitchFamily="18" charset="0"/>
                <a:cs typeface="Times New Roman" panose="02020603050405020304" pitchFamily="18" charset="0"/>
              </a:rPr>
              <a:t>годах</a:t>
            </a:r>
            <a:endParaRPr lang="ru-RU" altLang="ru-RU" sz="1600" b="1" dirty="0">
              <a:latin typeface="Times New Roman" panose="02020603050405020304" pitchFamily="18" charset="0"/>
              <a:cs typeface="Times New Roman" panose="02020603050405020304" pitchFamily="18" charset="0"/>
            </a:endParaRPr>
          </a:p>
        </p:txBody>
      </p:sp>
      <p:pic>
        <p:nvPicPr>
          <p:cNvPr id="57351" name="Picture 3">
            <a:extLst>
              <a:ext uri="{FF2B5EF4-FFF2-40B4-BE49-F238E27FC236}">
                <a16:creationId xmlns="" xmlns:a16="http://schemas.microsoft.com/office/drawing/2014/main" id="{CDCA63B8-9CC6-444A-BFB8-16375CF29E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48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Таблица 4">
            <a:extLst>
              <a:ext uri="{FF2B5EF4-FFF2-40B4-BE49-F238E27FC236}">
                <a16:creationId xmlns="" xmlns:a16="http://schemas.microsoft.com/office/drawing/2014/main" id="{DB06F876-D676-4A0F-B81C-E5A906D7876C}"/>
              </a:ext>
            </a:extLst>
          </p:cNvPr>
          <p:cNvGraphicFramePr>
            <a:graphicFrameLocks noGrp="1"/>
          </p:cNvGraphicFramePr>
          <p:nvPr>
            <p:extLst>
              <p:ext uri="{D42A27DB-BD31-4B8C-83A1-F6EECF244321}">
                <p14:modId xmlns:p14="http://schemas.microsoft.com/office/powerpoint/2010/main" val="3083230357"/>
              </p:ext>
            </p:extLst>
          </p:nvPr>
        </p:nvGraphicFramePr>
        <p:xfrm>
          <a:off x="173035" y="731260"/>
          <a:ext cx="8950328" cy="2132015"/>
        </p:xfrm>
        <a:graphic>
          <a:graphicData uri="http://schemas.openxmlformats.org/drawingml/2006/table">
            <a:tbl>
              <a:tblPr firstRow="1" bandRow="1">
                <a:tableStyleId>{F5AB1C69-6EDB-4FF4-983F-18BD219EF322}</a:tableStyleId>
              </a:tblPr>
              <a:tblGrid>
                <a:gridCol w="297729">
                  <a:extLst>
                    <a:ext uri="{9D8B030D-6E8A-4147-A177-3AD203B41FA5}">
                      <a16:colId xmlns="" xmlns:a16="http://schemas.microsoft.com/office/drawing/2014/main" val="20000"/>
                    </a:ext>
                  </a:extLst>
                </a:gridCol>
                <a:gridCol w="4122849">
                  <a:extLst>
                    <a:ext uri="{9D8B030D-6E8A-4147-A177-3AD203B41FA5}">
                      <a16:colId xmlns="" xmlns:a16="http://schemas.microsoft.com/office/drawing/2014/main" val="20001"/>
                    </a:ext>
                  </a:extLst>
                </a:gridCol>
                <a:gridCol w="684424">
                  <a:extLst>
                    <a:ext uri="{9D8B030D-6E8A-4147-A177-3AD203B41FA5}">
                      <a16:colId xmlns="" xmlns:a16="http://schemas.microsoft.com/office/drawing/2014/main" val="20002"/>
                    </a:ext>
                  </a:extLst>
                </a:gridCol>
                <a:gridCol w="912566">
                  <a:extLst>
                    <a:ext uri="{9D8B030D-6E8A-4147-A177-3AD203B41FA5}">
                      <a16:colId xmlns="" xmlns:a16="http://schemas.microsoft.com/office/drawing/2014/main" val="20004"/>
                    </a:ext>
                  </a:extLst>
                </a:gridCol>
                <a:gridCol w="760471">
                  <a:extLst>
                    <a:ext uri="{9D8B030D-6E8A-4147-A177-3AD203B41FA5}">
                      <a16:colId xmlns="" xmlns:a16="http://schemas.microsoft.com/office/drawing/2014/main" val="20005"/>
                    </a:ext>
                  </a:extLst>
                </a:gridCol>
                <a:gridCol w="684424">
                  <a:extLst>
                    <a:ext uri="{9D8B030D-6E8A-4147-A177-3AD203B41FA5}">
                      <a16:colId xmlns="" xmlns:a16="http://schemas.microsoft.com/office/drawing/2014/main" val="20006"/>
                    </a:ext>
                  </a:extLst>
                </a:gridCol>
                <a:gridCol w="727394">
                  <a:extLst>
                    <a:ext uri="{9D8B030D-6E8A-4147-A177-3AD203B41FA5}">
                      <a16:colId xmlns="" xmlns:a16="http://schemas.microsoft.com/office/drawing/2014/main" val="20007"/>
                    </a:ext>
                  </a:extLst>
                </a:gridCol>
                <a:gridCol w="760471">
                  <a:extLst>
                    <a:ext uri="{9D8B030D-6E8A-4147-A177-3AD203B41FA5}">
                      <a16:colId xmlns="" xmlns:a16="http://schemas.microsoft.com/office/drawing/2014/main" val="20008"/>
                    </a:ext>
                  </a:extLst>
                </a:gridCol>
              </a:tblGrid>
              <a:tr h="548572">
                <a:tc>
                  <a:txBody>
                    <a:bodyPr/>
                    <a:lstStyle/>
                    <a:p>
                      <a:endParaRPr lang="ru-RU" sz="1800" dirty="0"/>
                    </a:p>
                  </a:txBody>
                  <a:tcPr marL="91448" marR="91448" marT="45687" marB="45687"/>
                </a:tc>
                <a:tc>
                  <a:txBody>
                    <a:bodyPr/>
                    <a:lstStyle/>
                    <a:p>
                      <a:r>
                        <a:rPr lang="ru-RU" sz="1000" dirty="0">
                          <a:latin typeface="Times New Roman" panose="02020603050405020304" pitchFamily="18" charset="0"/>
                          <a:cs typeface="Times New Roman" panose="02020603050405020304" pitchFamily="18" charset="0"/>
                        </a:rPr>
                        <a:t>Наименование показателя</a:t>
                      </a:r>
                    </a:p>
                  </a:txBody>
                  <a:tcPr marL="91448" marR="91448" marT="45687" marB="45687"/>
                </a:tc>
                <a:tc>
                  <a:txBody>
                    <a:bodyPr/>
                    <a:lstStyle/>
                    <a:p>
                      <a:r>
                        <a:rPr lang="ru-RU" sz="1000" dirty="0" smtClean="0">
                          <a:latin typeface="Times New Roman" panose="02020603050405020304" pitchFamily="18" charset="0"/>
                          <a:cs typeface="Times New Roman" panose="02020603050405020304" pitchFamily="18" charset="0"/>
                        </a:rPr>
                        <a:t>2018 </a:t>
                      </a:r>
                      <a:r>
                        <a:rPr lang="ru-RU" sz="1000" dirty="0">
                          <a:latin typeface="Times New Roman" panose="02020603050405020304" pitchFamily="18" charset="0"/>
                          <a:cs typeface="Times New Roman" panose="02020603050405020304" pitchFamily="18" charset="0"/>
                        </a:rPr>
                        <a:t>год (отчет)</a:t>
                      </a:r>
                    </a:p>
                  </a:txBody>
                  <a:tcPr marL="91448" marR="91448" marT="45687" marB="45687"/>
                </a:tc>
                <a:tc>
                  <a:txBody>
                    <a:bodyPr/>
                    <a:lstStyle/>
                    <a:p>
                      <a:r>
                        <a:rPr lang="ru-RU" sz="1000" dirty="0" smtClean="0">
                          <a:latin typeface="Times New Roman" panose="02020603050405020304" pitchFamily="18" charset="0"/>
                          <a:cs typeface="Times New Roman" panose="02020603050405020304" pitchFamily="18" charset="0"/>
                        </a:rPr>
                        <a:t>2019  </a:t>
                      </a:r>
                      <a:r>
                        <a:rPr lang="ru-RU" sz="1000" dirty="0">
                          <a:latin typeface="Times New Roman" panose="02020603050405020304" pitchFamily="18" charset="0"/>
                          <a:cs typeface="Times New Roman" panose="02020603050405020304" pitchFamily="18" charset="0"/>
                        </a:rPr>
                        <a:t>год (</a:t>
                      </a:r>
                      <a:r>
                        <a:rPr lang="ru-RU" sz="1000" dirty="0" err="1">
                          <a:latin typeface="Times New Roman" panose="02020603050405020304" pitchFamily="18" charset="0"/>
                          <a:cs typeface="Times New Roman" panose="02020603050405020304" pitchFamily="18" charset="0"/>
                        </a:rPr>
                        <a:t>уточн</a:t>
                      </a:r>
                      <a:r>
                        <a:rPr lang="ru-RU" sz="1000" dirty="0">
                          <a:latin typeface="Times New Roman" panose="02020603050405020304" pitchFamily="18" charset="0"/>
                          <a:cs typeface="Times New Roman" panose="02020603050405020304" pitchFamily="18" charset="0"/>
                        </a:rPr>
                        <a:t>. план)</a:t>
                      </a:r>
                    </a:p>
                  </a:txBody>
                  <a:tcPr marL="91448" marR="91448" marT="45687" marB="45687"/>
                </a:tc>
                <a:tc>
                  <a:txBody>
                    <a:bodyPr/>
                    <a:lstStyle/>
                    <a:p>
                      <a:r>
                        <a:rPr lang="ru-RU" sz="1000" dirty="0" smtClean="0">
                          <a:latin typeface="Times New Roman" panose="02020603050405020304" pitchFamily="18" charset="0"/>
                          <a:cs typeface="Times New Roman" panose="02020603050405020304" pitchFamily="18" charset="0"/>
                        </a:rPr>
                        <a:t>2019</a:t>
                      </a:r>
                      <a:r>
                        <a:rPr lang="ru-RU" sz="1000" baseline="0" dirty="0" smtClean="0">
                          <a:latin typeface="Times New Roman" panose="02020603050405020304" pitchFamily="18" charset="0"/>
                          <a:cs typeface="Times New Roman" panose="02020603050405020304" pitchFamily="18" charset="0"/>
                        </a:rPr>
                        <a:t> </a:t>
                      </a:r>
                      <a:r>
                        <a:rPr lang="ru-RU" sz="1000" dirty="0">
                          <a:latin typeface="Times New Roman" panose="02020603050405020304" pitchFamily="18" charset="0"/>
                          <a:cs typeface="Times New Roman" panose="02020603050405020304" pitchFamily="18" charset="0"/>
                        </a:rPr>
                        <a:t>год (отчет)</a:t>
                      </a:r>
                    </a:p>
                  </a:txBody>
                  <a:tcPr marL="91448" marR="91448" marT="45687" marB="45687"/>
                </a:tc>
                <a:tc>
                  <a:txBody>
                    <a:bodyPr/>
                    <a:lstStyle/>
                    <a:p>
                      <a:r>
                        <a:rPr lang="ru-RU" sz="1000" dirty="0" smtClean="0">
                          <a:latin typeface="Times New Roman" panose="02020603050405020304" pitchFamily="18" charset="0"/>
                          <a:cs typeface="Times New Roman" panose="02020603050405020304" pitchFamily="18" charset="0"/>
                        </a:rPr>
                        <a:t>2020</a:t>
                      </a:r>
                      <a:r>
                        <a:rPr lang="ru-RU" sz="1000" baseline="0" dirty="0" smtClean="0">
                          <a:latin typeface="Times New Roman" panose="02020603050405020304" pitchFamily="18" charset="0"/>
                          <a:cs typeface="Times New Roman" panose="02020603050405020304" pitchFamily="18" charset="0"/>
                        </a:rPr>
                        <a:t> </a:t>
                      </a:r>
                      <a:r>
                        <a:rPr lang="ru-RU" sz="1000" baseline="0" dirty="0">
                          <a:latin typeface="Times New Roman" panose="02020603050405020304" pitchFamily="18" charset="0"/>
                          <a:cs typeface="Times New Roman" panose="02020603050405020304" pitchFamily="18" charset="0"/>
                        </a:rPr>
                        <a:t>год (план)</a:t>
                      </a:r>
                      <a:endParaRPr lang="ru-RU" sz="1000" dirty="0">
                        <a:latin typeface="Times New Roman" panose="02020603050405020304" pitchFamily="18" charset="0"/>
                        <a:cs typeface="Times New Roman" panose="02020603050405020304" pitchFamily="18" charset="0"/>
                      </a:endParaRPr>
                    </a:p>
                  </a:txBody>
                  <a:tcPr marL="91448" marR="91448" marT="45687" marB="45687"/>
                </a:tc>
                <a:tc>
                  <a:txBody>
                    <a:bodyPr/>
                    <a:lstStyle/>
                    <a:p>
                      <a:r>
                        <a:rPr lang="ru-RU" sz="1000" dirty="0" smtClean="0">
                          <a:latin typeface="Times New Roman" panose="02020603050405020304" pitchFamily="18" charset="0"/>
                          <a:cs typeface="Times New Roman" panose="02020603050405020304" pitchFamily="18" charset="0"/>
                        </a:rPr>
                        <a:t>2021</a:t>
                      </a:r>
                      <a:r>
                        <a:rPr lang="ru-RU" sz="1000" baseline="0" dirty="0" smtClean="0">
                          <a:latin typeface="Times New Roman" panose="02020603050405020304" pitchFamily="18" charset="0"/>
                          <a:cs typeface="Times New Roman" panose="02020603050405020304" pitchFamily="18" charset="0"/>
                        </a:rPr>
                        <a:t> </a:t>
                      </a:r>
                      <a:r>
                        <a:rPr lang="ru-RU" sz="1000" baseline="0" dirty="0">
                          <a:latin typeface="Times New Roman" panose="02020603050405020304" pitchFamily="18" charset="0"/>
                          <a:cs typeface="Times New Roman" panose="02020603050405020304" pitchFamily="18" charset="0"/>
                        </a:rPr>
                        <a:t>год (план)</a:t>
                      </a:r>
                      <a:endParaRPr lang="ru-RU" sz="1000" dirty="0">
                        <a:latin typeface="Times New Roman" panose="02020603050405020304" pitchFamily="18" charset="0"/>
                        <a:cs typeface="Times New Roman" panose="02020603050405020304" pitchFamily="18" charset="0"/>
                      </a:endParaRPr>
                    </a:p>
                  </a:txBody>
                  <a:tcPr marL="91448" marR="91448" marT="45687" marB="45687"/>
                </a:tc>
                <a:tc>
                  <a:txBody>
                    <a:bodyPr/>
                    <a:lstStyle/>
                    <a:p>
                      <a:r>
                        <a:rPr lang="ru-RU" sz="1000" dirty="0" smtClean="0">
                          <a:latin typeface="Times New Roman" panose="02020603050405020304" pitchFamily="18" charset="0"/>
                          <a:cs typeface="Times New Roman" panose="02020603050405020304" pitchFamily="18" charset="0"/>
                        </a:rPr>
                        <a:t>2022</a:t>
                      </a:r>
                      <a:r>
                        <a:rPr lang="ru-RU" sz="1000" baseline="0" dirty="0" smtClean="0">
                          <a:latin typeface="Times New Roman" panose="02020603050405020304" pitchFamily="18" charset="0"/>
                          <a:cs typeface="Times New Roman" panose="02020603050405020304" pitchFamily="18" charset="0"/>
                        </a:rPr>
                        <a:t> </a:t>
                      </a:r>
                      <a:r>
                        <a:rPr lang="ru-RU" sz="1000" baseline="0" dirty="0">
                          <a:latin typeface="Times New Roman" panose="02020603050405020304" pitchFamily="18" charset="0"/>
                          <a:cs typeface="Times New Roman" panose="02020603050405020304" pitchFamily="18" charset="0"/>
                        </a:rPr>
                        <a:t>год (план)</a:t>
                      </a:r>
                      <a:endParaRPr lang="ru-RU" sz="1000" dirty="0">
                        <a:latin typeface="Times New Roman" panose="02020603050405020304" pitchFamily="18" charset="0"/>
                        <a:cs typeface="Times New Roman" panose="02020603050405020304" pitchFamily="18" charset="0"/>
                      </a:endParaRPr>
                    </a:p>
                  </a:txBody>
                  <a:tcPr marL="91448" marR="91448" marT="45687" marB="45687"/>
                </a:tc>
                <a:extLst>
                  <a:ext uri="{0D108BD9-81ED-4DB2-BD59-A6C34878D82A}">
                    <a16:rowId xmlns="" xmlns:a16="http://schemas.microsoft.com/office/drawing/2014/main" val="10000"/>
                  </a:ext>
                </a:extLst>
              </a:tr>
              <a:tr h="375276">
                <a:tc>
                  <a:txBody>
                    <a:bodyPr/>
                    <a:lstStyle/>
                    <a:p>
                      <a:endParaRPr lang="ru-RU" sz="1000" dirty="0">
                        <a:latin typeface="Times New Roman" panose="02020603050405020304" pitchFamily="18" charset="0"/>
                        <a:cs typeface="Times New Roman" panose="02020603050405020304" pitchFamily="18" charset="0"/>
                      </a:endParaRPr>
                    </a:p>
                  </a:txBody>
                  <a:tcPr marL="91448" marR="91448" marT="45687" marB="45687"/>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Национальная безопасность и правоохранительная деятельность</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18" marB="0" anchor="ctr"/>
                </a:tc>
                <a:tc>
                  <a:txBody>
                    <a:bodyPr/>
                    <a:lstStyle/>
                    <a:p>
                      <a:r>
                        <a:rPr lang="ru-RU" sz="1000" dirty="0">
                          <a:latin typeface="Times New Roman" panose="02020603050405020304" pitchFamily="18" charset="0"/>
                          <a:cs typeface="Times New Roman" panose="02020603050405020304" pitchFamily="18" charset="0"/>
                        </a:rPr>
                        <a:t>21,47</a:t>
                      </a:r>
                    </a:p>
                  </a:txBody>
                  <a:tcPr marL="91448" marR="91448" marT="45687" marB="45687" anchor="ctr"/>
                </a:tc>
                <a:tc>
                  <a:txBody>
                    <a:bodyPr/>
                    <a:lstStyle/>
                    <a:p>
                      <a:r>
                        <a:rPr lang="ru-RU" sz="1000" dirty="0" smtClean="0">
                          <a:latin typeface="Times New Roman" panose="02020603050405020304" pitchFamily="18" charset="0"/>
                          <a:cs typeface="Times New Roman" panose="02020603050405020304" pitchFamily="18" charset="0"/>
                        </a:rPr>
                        <a:t>19,28</a:t>
                      </a:r>
                      <a:endParaRPr lang="ru-RU" sz="1000" dirty="0">
                        <a:latin typeface="Times New Roman" panose="02020603050405020304" pitchFamily="18" charset="0"/>
                        <a:cs typeface="Times New Roman" panose="02020603050405020304" pitchFamily="18" charset="0"/>
                      </a:endParaRPr>
                    </a:p>
                  </a:txBody>
                  <a:tcPr marL="91448" marR="91448" marT="45687" marB="45687" anchor="ctr"/>
                </a:tc>
                <a:tc>
                  <a:txBody>
                    <a:bodyPr/>
                    <a:lstStyle/>
                    <a:p>
                      <a:r>
                        <a:rPr lang="ru-RU" sz="1000" dirty="0" smtClean="0">
                          <a:latin typeface="Times New Roman" panose="02020603050405020304" pitchFamily="18" charset="0"/>
                          <a:cs typeface="Times New Roman" panose="02020603050405020304" pitchFamily="18" charset="0"/>
                        </a:rPr>
                        <a:t>19,12</a:t>
                      </a:r>
                      <a:endParaRPr lang="ru-RU" sz="1000" dirty="0">
                        <a:latin typeface="Times New Roman" panose="02020603050405020304" pitchFamily="18" charset="0"/>
                        <a:cs typeface="Times New Roman" panose="02020603050405020304" pitchFamily="18" charset="0"/>
                      </a:endParaRPr>
                    </a:p>
                  </a:txBody>
                  <a:tcPr marL="91448" marR="91448" marT="45687" marB="45687" anchor="ctr"/>
                </a:tc>
                <a:tc>
                  <a:txBody>
                    <a:bodyPr/>
                    <a:lstStyle/>
                    <a:p>
                      <a:r>
                        <a:rPr lang="ru-RU" sz="1000" dirty="0" smtClean="0">
                          <a:latin typeface="Times New Roman" panose="02020603050405020304" pitchFamily="18" charset="0"/>
                          <a:cs typeface="Times New Roman" panose="02020603050405020304" pitchFamily="18" charset="0"/>
                        </a:rPr>
                        <a:t>18,80</a:t>
                      </a:r>
                      <a:endParaRPr lang="ru-RU" sz="1000" dirty="0">
                        <a:latin typeface="Times New Roman" panose="02020603050405020304" pitchFamily="18" charset="0"/>
                        <a:cs typeface="Times New Roman" panose="02020603050405020304" pitchFamily="18" charset="0"/>
                      </a:endParaRPr>
                    </a:p>
                  </a:txBody>
                  <a:tcPr marL="91448" marR="91448" marT="45687" marB="45687" anchor="ctr"/>
                </a:tc>
                <a:tc>
                  <a:txBody>
                    <a:bodyPr/>
                    <a:lstStyle/>
                    <a:p>
                      <a:r>
                        <a:rPr lang="ru-RU" sz="1000" dirty="0" smtClean="0">
                          <a:latin typeface="Times New Roman" panose="02020603050405020304" pitchFamily="18" charset="0"/>
                          <a:cs typeface="Times New Roman" panose="02020603050405020304" pitchFamily="18" charset="0"/>
                        </a:rPr>
                        <a:t>18,74</a:t>
                      </a:r>
                      <a:endParaRPr lang="ru-RU" sz="1000" dirty="0">
                        <a:latin typeface="Times New Roman" panose="02020603050405020304" pitchFamily="18" charset="0"/>
                        <a:cs typeface="Times New Roman" panose="02020603050405020304" pitchFamily="18" charset="0"/>
                      </a:endParaRPr>
                    </a:p>
                  </a:txBody>
                  <a:tcPr marL="91448" marR="91448" marT="45687" marB="45687" anchor="ctr"/>
                </a:tc>
                <a:tc>
                  <a:txBody>
                    <a:bodyPr/>
                    <a:lstStyle/>
                    <a:p>
                      <a:r>
                        <a:rPr lang="ru-RU" sz="1000" dirty="0" smtClean="0">
                          <a:latin typeface="Times New Roman" panose="02020603050405020304" pitchFamily="18" charset="0"/>
                          <a:cs typeface="Times New Roman" panose="02020603050405020304" pitchFamily="18" charset="0"/>
                        </a:rPr>
                        <a:t>18,77</a:t>
                      </a:r>
                      <a:endParaRPr lang="ru-RU" sz="1000" dirty="0">
                        <a:latin typeface="Times New Roman" panose="02020603050405020304" pitchFamily="18" charset="0"/>
                        <a:cs typeface="Times New Roman" panose="02020603050405020304" pitchFamily="18" charset="0"/>
                      </a:endParaRPr>
                    </a:p>
                  </a:txBody>
                  <a:tcPr marL="91448" marR="91448" marT="45687" marB="45687" anchor="ctr"/>
                </a:tc>
                <a:extLst>
                  <a:ext uri="{0D108BD9-81ED-4DB2-BD59-A6C34878D82A}">
                    <a16:rowId xmlns="" xmlns:a16="http://schemas.microsoft.com/office/drawing/2014/main" val="10001"/>
                  </a:ext>
                </a:extLst>
              </a:tr>
              <a:tr h="558156">
                <a:tc>
                  <a:txBody>
                    <a:bodyPr/>
                    <a:lstStyle/>
                    <a:p>
                      <a:r>
                        <a:rPr lang="ru-RU" sz="1000" dirty="0">
                          <a:latin typeface="Times New Roman" panose="02020603050405020304" pitchFamily="18" charset="0"/>
                          <a:cs typeface="Times New Roman" panose="02020603050405020304" pitchFamily="18" charset="0"/>
                        </a:rPr>
                        <a:t>1</a:t>
                      </a:r>
                    </a:p>
                  </a:txBody>
                  <a:tcPr marL="91448" marR="91448" marT="45687" marB="45687"/>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Защита населения и территории от чрезвычайных ситуаций природного и техногенного характера, гражданская оборона</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18" marB="0" anchor="ctr"/>
                </a:tc>
                <a:tc>
                  <a:txBody>
                    <a:bodyPr/>
                    <a:lstStyle/>
                    <a:p>
                      <a:r>
                        <a:rPr lang="ru-RU" sz="1000" dirty="0">
                          <a:latin typeface="Times New Roman" panose="02020603050405020304" pitchFamily="18" charset="0"/>
                          <a:cs typeface="Times New Roman" panose="02020603050405020304" pitchFamily="18" charset="0"/>
                        </a:rPr>
                        <a:t>3,06</a:t>
                      </a:r>
                    </a:p>
                  </a:txBody>
                  <a:tcPr marL="91448" marR="91448" marT="45687" marB="45687" anchor="ctr"/>
                </a:tc>
                <a:tc>
                  <a:txBody>
                    <a:bodyPr/>
                    <a:lstStyle/>
                    <a:p>
                      <a:r>
                        <a:rPr lang="ru-RU" sz="1000" dirty="0" smtClean="0">
                          <a:latin typeface="Times New Roman" panose="02020603050405020304" pitchFamily="18" charset="0"/>
                          <a:cs typeface="Times New Roman" panose="02020603050405020304" pitchFamily="18" charset="0"/>
                        </a:rPr>
                        <a:t>3,43</a:t>
                      </a:r>
                      <a:endParaRPr lang="ru-RU" sz="1000" dirty="0">
                        <a:latin typeface="Times New Roman" panose="02020603050405020304" pitchFamily="18" charset="0"/>
                        <a:cs typeface="Times New Roman" panose="02020603050405020304" pitchFamily="18" charset="0"/>
                      </a:endParaRPr>
                    </a:p>
                  </a:txBody>
                  <a:tcPr marL="91448" marR="91448" marT="45687" marB="45687" anchor="ctr"/>
                </a:tc>
                <a:tc>
                  <a:txBody>
                    <a:bodyPr/>
                    <a:lstStyle/>
                    <a:p>
                      <a:r>
                        <a:rPr lang="ru-RU" sz="1000" dirty="0" smtClean="0">
                          <a:latin typeface="Times New Roman" panose="02020603050405020304" pitchFamily="18" charset="0"/>
                          <a:cs typeface="Times New Roman" panose="02020603050405020304" pitchFamily="18" charset="0"/>
                        </a:rPr>
                        <a:t>3,32</a:t>
                      </a:r>
                      <a:endParaRPr lang="ru-RU" sz="1000" dirty="0">
                        <a:latin typeface="Times New Roman" panose="02020603050405020304" pitchFamily="18" charset="0"/>
                        <a:cs typeface="Times New Roman" panose="02020603050405020304" pitchFamily="18" charset="0"/>
                      </a:endParaRPr>
                    </a:p>
                  </a:txBody>
                  <a:tcPr marL="91448" marR="91448" marT="45687" marB="45687" anchor="ctr"/>
                </a:tc>
                <a:tc>
                  <a:txBody>
                    <a:bodyPr/>
                    <a:lstStyle/>
                    <a:p>
                      <a:r>
                        <a:rPr lang="ru-RU" sz="1000" dirty="0" smtClean="0">
                          <a:latin typeface="Times New Roman" panose="02020603050405020304" pitchFamily="18" charset="0"/>
                          <a:cs typeface="Times New Roman" panose="02020603050405020304" pitchFamily="18" charset="0"/>
                        </a:rPr>
                        <a:t>4,50</a:t>
                      </a:r>
                      <a:endParaRPr lang="ru-RU" sz="1000" dirty="0">
                        <a:latin typeface="Times New Roman" panose="02020603050405020304" pitchFamily="18" charset="0"/>
                        <a:cs typeface="Times New Roman" panose="02020603050405020304" pitchFamily="18" charset="0"/>
                      </a:endParaRPr>
                    </a:p>
                  </a:txBody>
                  <a:tcPr marL="91448" marR="91448" marT="45687" marB="45687" anchor="ctr"/>
                </a:tc>
                <a:tc>
                  <a:txBody>
                    <a:bodyPr/>
                    <a:lstStyle/>
                    <a:p>
                      <a:r>
                        <a:rPr lang="ru-RU" sz="1000" dirty="0" smtClean="0">
                          <a:latin typeface="Times New Roman" panose="02020603050405020304" pitchFamily="18" charset="0"/>
                          <a:cs typeface="Times New Roman" panose="02020603050405020304" pitchFamily="18" charset="0"/>
                        </a:rPr>
                        <a:t>4,53</a:t>
                      </a:r>
                      <a:endParaRPr lang="ru-RU" sz="1000" dirty="0">
                        <a:latin typeface="Times New Roman" panose="02020603050405020304" pitchFamily="18" charset="0"/>
                        <a:cs typeface="Times New Roman" panose="02020603050405020304" pitchFamily="18" charset="0"/>
                      </a:endParaRPr>
                    </a:p>
                  </a:txBody>
                  <a:tcPr marL="91448" marR="91448" marT="45687" marB="45687" anchor="ctr"/>
                </a:tc>
                <a:tc>
                  <a:txBody>
                    <a:bodyPr/>
                    <a:lstStyle/>
                    <a:p>
                      <a:r>
                        <a:rPr lang="ru-RU" sz="1000" dirty="0" smtClean="0">
                          <a:latin typeface="Times New Roman" panose="02020603050405020304" pitchFamily="18" charset="0"/>
                          <a:cs typeface="Times New Roman" panose="02020603050405020304" pitchFamily="18" charset="0"/>
                        </a:rPr>
                        <a:t>4,57</a:t>
                      </a:r>
                      <a:endParaRPr lang="ru-RU" sz="1000" dirty="0">
                        <a:latin typeface="Times New Roman" panose="02020603050405020304" pitchFamily="18" charset="0"/>
                        <a:cs typeface="Times New Roman" panose="02020603050405020304" pitchFamily="18" charset="0"/>
                      </a:endParaRPr>
                    </a:p>
                  </a:txBody>
                  <a:tcPr marL="91448" marR="91448" marT="45687" marB="45687" anchor="ctr"/>
                </a:tc>
                <a:extLst>
                  <a:ext uri="{0D108BD9-81ED-4DB2-BD59-A6C34878D82A}">
                    <a16:rowId xmlns="" xmlns:a16="http://schemas.microsoft.com/office/drawing/2014/main" val="10002"/>
                  </a:ext>
                </a:extLst>
              </a:tr>
              <a:tr h="274733">
                <a:tc>
                  <a:txBody>
                    <a:bodyPr/>
                    <a:lstStyle/>
                    <a:p>
                      <a:r>
                        <a:rPr lang="ru-RU" sz="1000" dirty="0">
                          <a:latin typeface="Times New Roman" panose="02020603050405020304" pitchFamily="18" charset="0"/>
                          <a:cs typeface="Times New Roman" panose="02020603050405020304" pitchFamily="18" charset="0"/>
                        </a:rPr>
                        <a:t>2</a:t>
                      </a:r>
                    </a:p>
                  </a:txBody>
                  <a:tcPr marL="91448" marR="91448" marT="45687" marB="45687"/>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Обеспечение пожарной безопасности</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18" marB="0" anchor="ctr"/>
                </a:tc>
                <a:tc>
                  <a:txBody>
                    <a:bodyPr/>
                    <a:lstStyle/>
                    <a:p>
                      <a:r>
                        <a:rPr lang="ru-RU" sz="1000" dirty="0">
                          <a:latin typeface="Times New Roman" panose="02020603050405020304" pitchFamily="18" charset="0"/>
                          <a:cs typeface="Times New Roman" panose="02020603050405020304" pitchFamily="18" charset="0"/>
                        </a:rPr>
                        <a:t>15,08</a:t>
                      </a:r>
                    </a:p>
                  </a:txBody>
                  <a:tcPr marL="91448" marR="91448" marT="45687" marB="45687" anchor="ctr"/>
                </a:tc>
                <a:tc>
                  <a:txBody>
                    <a:bodyPr/>
                    <a:lstStyle/>
                    <a:p>
                      <a:r>
                        <a:rPr lang="ru-RU" sz="1000" dirty="0" smtClean="0">
                          <a:latin typeface="Times New Roman" panose="02020603050405020304" pitchFamily="18" charset="0"/>
                          <a:cs typeface="Times New Roman" panose="02020603050405020304" pitchFamily="18" charset="0"/>
                        </a:rPr>
                        <a:t>15,86</a:t>
                      </a:r>
                      <a:endParaRPr lang="ru-RU" sz="1000" dirty="0">
                        <a:latin typeface="Times New Roman" panose="02020603050405020304" pitchFamily="18" charset="0"/>
                        <a:cs typeface="Times New Roman" panose="02020603050405020304" pitchFamily="18" charset="0"/>
                      </a:endParaRPr>
                    </a:p>
                  </a:txBody>
                  <a:tcPr marL="91448" marR="91448" marT="45687" marB="45687" anchor="ctr"/>
                </a:tc>
                <a:tc>
                  <a:txBody>
                    <a:bodyPr/>
                    <a:lstStyle/>
                    <a:p>
                      <a:r>
                        <a:rPr lang="ru-RU" sz="1000" dirty="0" smtClean="0">
                          <a:latin typeface="Times New Roman" panose="02020603050405020304" pitchFamily="18" charset="0"/>
                          <a:cs typeface="Times New Roman" panose="02020603050405020304" pitchFamily="18" charset="0"/>
                        </a:rPr>
                        <a:t>15,80</a:t>
                      </a:r>
                      <a:endParaRPr lang="ru-RU" sz="1000" dirty="0">
                        <a:latin typeface="Times New Roman" panose="02020603050405020304" pitchFamily="18" charset="0"/>
                        <a:cs typeface="Times New Roman" panose="02020603050405020304" pitchFamily="18" charset="0"/>
                      </a:endParaRPr>
                    </a:p>
                  </a:txBody>
                  <a:tcPr marL="91448" marR="91448" marT="45687" marB="45687" anchor="ctr"/>
                </a:tc>
                <a:tc>
                  <a:txBody>
                    <a:bodyPr/>
                    <a:lstStyle/>
                    <a:p>
                      <a:r>
                        <a:rPr lang="ru-RU" sz="1000" dirty="0" smtClean="0">
                          <a:latin typeface="Times New Roman" panose="02020603050405020304" pitchFamily="18" charset="0"/>
                          <a:cs typeface="Times New Roman" panose="02020603050405020304" pitchFamily="18" charset="0"/>
                        </a:rPr>
                        <a:t>14,31</a:t>
                      </a:r>
                      <a:endParaRPr lang="ru-RU" sz="1000" dirty="0">
                        <a:latin typeface="Times New Roman" panose="02020603050405020304" pitchFamily="18" charset="0"/>
                        <a:cs typeface="Times New Roman" panose="02020603050405020304" pitchFamily="18" charset="0"/>
                      </a:endParaRPr>
                    </a:p>
                  </a:txBody>
                  <a:tcPr marL="91448" marR="91448" marT="45687" marB="45687" anchor="ctr"/>
                </a:tc>
                <a:tc>
                  <a:txBody>
                    <a:bodyPr/>
                    <a:lstStyle/>
                    <a:p>
                      <a:r>
                        <a:rPr lang="ru-RU" sz="1000" dirty="0" smtClean="0">
                          <a:latin typeface="Times New Roman" panose="02020603050405020304" pitchFamily="18" charset="0"/>
                          <a:cs typeface="Times New Roman" panose="02020603050405020304" pitchFamily="18" charset="0"/>
                        </a:rPr>
                        <a:t>14,21</a:t>
                      </a:r>
                      <a:endParaRPr lang="ru-RU" sz="1000" dirty="0">
                        <a:latin typeface="Times New Roman" panose="02020603050405020304" pitchFamily="18" charset="0"/>
                        <a:cs typeface="Times New Roman" panose="02020603050405020304" pitchFamily="18" charset="0"/>
                      </a:endParaRPr>
                    </a:p>
                  </a:txBody>
                  <a:tcPr marL="91448" marR="91448" marT="45687" marB="45687" anchor="ctr"/>
                </a:tc>
                <a:tc>
                  <a:txBody>
                    <a:bodyPr/>
                    <a:lstStyle/>
                    <a:p>
                      <a:r>
                        <a:rPr lang="ru-RU" sz="1000" dirty="0" smtClean="0">
                          <a:latin typeface="Times New Roman" panose="02020603050405020304" pitchFamily="18" charset="0"/>
                          <a:cs typeface="Times New Roman" panose="02020603050405020304" pitchFamily="18" charset="0"/>
                        </a:rPr>
                        <a:t>14,21</a:t>
                      </a:r>
                      <a:endParaRPr lang="ru-RU" sz="1000" dirty="0">
                        <a:latin typeface="Times New Roman" panose="02020603050405020304" pitchFamily="18" charset="0"/>
                        <a:cs typeface="Times New Roman" panose="02020603050405020304" pitchFamily="18" charset="0"/>
                      </a:endParaRPr>
                    </a:p>
                  </a:txBody>
                  <a:tcPr marL="91448" marR="91448" marT="45687" marB="45687" anchor="ctr"/>
                </a:tc>
                <a:extLst>
                  <a:ext uri="{0D108BD9-81ED-4DB2-BD59-A6C34878D82A}">
                    <a16:rowId xmlns="" xmlns:a16="http://schemas.microsoft.com/office/drawing/2014/main" val="10003"/>
                  </a:ext>
                </a:extLst>
              </a:tr>
              <a:tr h="375276">
                <a:tc>
                  <a:txBody>
                    <a:bodyPr/>
                    <a:lstStyle/>
                    <a:p>
                      <a:r>
                        <a:rPr lang="ru-RU" sz="1000" dirty="0">
                          <a:latin typeface="Times New Roman" panose="02020603050405020304" pitchFamily="18" charset="0"/>
                          <a:cs typeface="Times New Roman" panose="02020603050405020304" pitchFamily="18" charset="0"/>
                        </a:rPr>
                        <a:t>3</a:t>
                      </a:r>
                    </a:p>
                  </a:txBody>
                  <a:tcPr marL="91448" marR="91448" marT="45687" marB="45687"/>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Другие вопросы в области</a:t>
                      </a:r>
                      <a:r>
                        <a:rPr lang="ru-RU" sz="1000" u="none" strike="noStrike" baseline="0" dirty="0">
                          <a:effectLst/>
                          <a:latin typeface="Times New Roman" panose="02020603050405020304" pitchFamily="18" charset="0"/>
                          <a:cs typeface="Times New Roman" panose="02020603050405020304" pitchFamily="18" charset="0"/>
                        </a:rPr>
                        <a:t> национальной безопасности и правоохранительной деятельности</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18" marB="0" anchor="ctr"/>
                </a:tc>
                <a:tc>
                  <a:txBody>
                    <a:bodyPr/>
                    <a:lstStyle/>
                    <a:p>
                      <a:r>
                        <a:rPr lang="ru-RU" sz="1000" dirty="0">
                          <a:latin typeface="Times New Roman" panose="02020603050405020304" pitchFamily="18" charset="0"/>
                          <a:cs typeface="Times New Roman" panose="02020603050405020304" pitchFamily="18" charset="0"/>
                        </a:rPr>
                        <a:t>3,33</a:t>
                      </a:r>
                    </a:p>
                  </a:txBody>
                  <a:tcPr marL="91448" marR="91448" marT="45687" marB="45687" anchor="ctr"/>
                </a:tc>
                <a:tc>
                  <a:txBody>
                    <a:bodyPr/>
                    <a:lstStyle/>
                    <a:p>
                      <a:r>
                        <a:rPr lang="ru-RU" sz="1000" dirty="0" smtClean="0">
                          <a:latin typeface="Times New Roman" panose="02020603050405020304" pitchFamily="18" charset="0"/>
                          <a:cs typeface="Times New Roman" panose="02020603050405020304" pitchFamily="18" charset="0"/>
                        </a:rPr>
                        <a:t>0,0</a:t>
                      </a:r>
                      <a:endParaRPr lang="ru-RU" sz="1000" dirty="0">
                        <a:latin typeface="Times New Roman" panose="02020603050405020304" pitchFamily="18" charset="0"/>
                        <a:cs typeface="Times New Roman" panose="02020603050405020304" pitchFamily="18" charset="0"/>
                      </a:endParaRPr>
                    </a:p>
                  </a:txBody>
                  <a:tcPr marL="91448" marR="91448" marT="45687" marB="45687" anchor="ctr"/>
                </a:tc>
                <a:tc>
                  <a:txBody>
                    <a:bodyPr/>
                    <a:lstStyle/>
                    <a:p>
                      <a:r>
                        <a:rPr lang="ru-RU" sz="1000" dirty="0" smtClean="0">
                          <a:latin typeface="Times New Roman" panose="02020603050405020304" pitchFamily="18" charset="0"/>
                          <a:cs typeface="Times New Roman" panose="02020603050405020304" pitchFamily="18" charset="0"/>
                        </a:rPr>
                        <a:t>0,0</a:t>
                      </a:r>
                      <a:endParaRPr lang="ru-RU" sz="1000" dirty="0">
                        <a:latin typeface="Times New Roman" panose="02020603050405020304" pitchFamily="18" charset="0"/>
                        <a:cs typeface="Times New Roman" panose="02020603050405020304" pitchFamily="18" charset="0"/>
                      </a:endParaRPr>
                    </a:p>
                  </a:txBody>
                  <a:tcPr marL="91448" marR="91448" marT="45687" marB="45687" anchor="ctr"/>
                </a:tc>
                <a:tc>
                  <a:txBody>
                    <a:bodyPr/>
                    <a:lstStyle/>
                    <a:p>
                      <a:r>
                        <a:rPr lang="ru-RU" sz="1000" dirty="0">
                          <a:latin typeface="Times New Roman" panose="02020603050405020304" pitchFamily="18" charset="0"/>
                          <a:cs typeface="Times New Roman" panose="02020603050405020304" pitchFamily="18" charset="0"/>
                        </a:rPr>
                        <a:t>0,00</a:t>
                      </a:r>
                    </a:p>
                  </a:txBody>
                  <a:tcPr marL="91448" marR="91448" marT="45687" marB="45687" anchor="ctr"/>
                </a:tc>
                <a:tc>
                  <a:txBody>
                    <a:bodyPr/>
                    <a:lstStyle/>
                    <a:p>
                      <a:r>
                        <a:rPr lang="ru-RU" sz="1000" dirty="0">
                          <a:latin typeface="Times New Roman" panose="02020603050405020304" pitchFamily="18" charset="0"/>
                          <a:cs typeface="Times New Roman" panose="02020603050405020304" pitchFamily="18" charset="0"/>
                        </a:rPr>
                        <a:t>0,00</a:t>
                      </a:r>
                    </a:p>
                  </a:txBody>
                  <a:tcPr marL="91448" marR="91448" marT="45687" marB="45687" anchor="ctr"/>
                </a:tc>
                <a:tc>
                  <a:txBody>
                    <a:bodyPr/>
                    <a:lstStyle/>
                    <a:p>
                      <a:r>
                        <a:rPr lang="ru-RU" sz="1000" dirty="0">
                          <a:latin typeface="Times New Roman" panose="02020603050405020304" pitchFamily="18" charset="0"/>
                          <a:cs typeface="Times New Roman" panose="02020603050405020304" pitchFamily="18" charset="0"/>
                        </a:rPr>
                        <a:t>0,00</a:t>
                      </a:r>
                    </a:p>
                  </a:txBody>
                  <a:tcPr marL="91448" marR="91448" marT="45687" marB="45687" anchor="ctr"/>
                </a:tc>
                <a:extLst>
                  <a:ext uri="{0D108BD9-81ED-4DB2-BD59-A6C34878D82A}">
                    <a16:rowId xmlns="" xmlns:a16="http://schemas.microsoft.com/office/drawing/2014/main" val="10004"/>
                  </a:ext>
                </a:extLst>
              </a:tr>
            </a:tbl>
          </a:graphicData>
        </a:graphic>
      </p:graphicFrame>
      <p:sp>
        <p:nvSpPr>
          <p:cNvPr id="57414" name="TextBox 17">
            <a:extLst>
              <a:ext uri="{FF2B5EF4-FFF2-40B4-BE49-F238E27FC236}">
                <a16:creationId xmlns="" xmlns:a16="http://schemas.microsoft.com/office/drawing/2014/main" id="{6973A29F-4A51-41BB-8B01-85EC0585A642}"/>
              </a:ext>
            </a:extLst>
          </p:cNvPr>
          <p:cNvSpPr txBox="1">
            <a:spLocks noChangeArrowheads="1"/>
          </p:cNvSpPr>
          <p:nvPr/>
        </p:nvSpPr>
        <p:spPr bwMode="auto">
          <a:xfrm>
            <a:off x="546100" y="1038225"/>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ru-RU" altLang="ru-RU" sz="1200">
              <a:latin typeface="Times New Roman" panose="02020603050405020304" pitchFamily="18" charset="0"/>
              <a:cs typeface="Times New Roman" panose="02020603050405020304" pitchFamily="18" charset="0"/>
            </a:endParaRPr>
          </a:p>
        </p:txBody>
      </p:sp>
      <p:sp>
        <p:nvSpPr>
          <p:cNvPr id="57415" name="TextBox 18">
            <a:extLst>
              <a:ext uri="{FF2B5EF4-FFF2-40B4-BE49-F238E27FC236}">
                <a16:creationId xmlns="" xmlns:a16="http://schemas.microsoft.com/office/drawing/2014/main" id="{5B9DF30E-E821-4B76-B694-7F7AF0F04343}"/>
              </a:ext>
            </a:extLst>
          </p:cNvPr>
          <p:cNvSpPr txBox="1">
            <a:spLocks noChangeArrowheads="1"/>
          </p:cNvSpPr>
          <p:nvPr/>
        </p:nvSpPr>
        <p:spPr bwMode="auto">
          <a:xfrm>
            <a:off x="107504" y="2996952"/>
            <a:ext cx="446449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ru-RU" sz="1200" b="1" i="1" dirty="0">
                <a:latin typeface="Times New Roman" panose="02020603050405020304" pitchFamily="18" charset="0"/>
                <a:cs typeface="Times New Roman" panose="02020603050405020304" pitchFamily="18" charset="0"/>
              </a:rPr>
              <a:t>  Динамика показателей расходов бюджета муниципального района  Мелеузовский район Республики Башкортостан на национальную безопасность и правоохранительную деятельность, в %</a:t>
            </a:r>
          </a:p>
        </p:txBody>
      </p:sp>
      <p:sp>
        <p:nvSpPr>
          <p:cNvPr id="57416" name="TextBox 19">
            <a:extLst>
              <a:ext uri="{FF2B5EF4-FFF2-40B4-BE49-F238E27FC236}">
                <a16:creationId xmlns="" xmlns:a16="http://schemas.microsoft.com/office/drawing/2014/main" id="{430906C6-9506-4D3C-B920-EF1395839509}"/>
              </a:ext>
            </a:extLst>
          </p:cNvPr>
          <p:cNvSpPr txBox="1">
            <a:spLocks noChangeArrowheads="1"/>
          </p:cNvSpPr>
          <p:nvPr/>
        </p:nvSpPr>
        <p:spPr bwMode="auto">
          <a:xfrm>
            <a:off x="8218035" y="503238"/>
            <a:ext cx="9890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100">
                <a:latin typeface="Times New Roman" panose="02020603050405020304" pitchFamily="18" charset="0"/>
                <a:cs typeface="Times New Roman" panose="02020603050405020304" pitchFamily="18" charset="0"/>
              </a:rPr>
              <a:t>млн.рублей</a:t>
            </a:r>
          </a:p>
        </p:txBody>
      </p:sp>
      <p:pic>
        <p:nvPicPr>
          <p:cNvPr id="57421" name="Рисунок 1">
            <a:extLst>
              <a:ext uri="{FF2B5EF4-FFF2-40B4-BE49-F238E27FC236}">
                <a16:creationId xmlns="" xmlns:a16="http://schemas.microsoft.com/office/drawing/2014/main" id="{02E9A2A9-D7AD-4FE7-BB1C-5717838351A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157192"/>
            <a:ext cx="1979712"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Номер слайда 3"/>
          <p:cNvSpPr>
            <a:spLocks noGrp="1"/>
          </p:cNvSpPr>
          <p:nvPr>
            <p:ph type="sldNum" sz="quarter" idx="12"/>
          </p:nvPr>
        </p:nvSpPr>
        <p:spPr>
          <a:xfrm>
            <a:off x="7010400" y="17462"/>
            <a:ext cx="2133600" cy="365125"/>
          </a:xfrm>
        </p:spPr>
        <p:txBody>
          <a:bodyPr/>
          <a:lstStyle/>
          <a:p>
            <a:pPr>
              <a:defRPr/>
            </a:pPr>
            <a:fld id="{1C2F39FC-F7FC-43A7-985C-4565CF06B74E}" type="slidenum">
              <a:rPr lang="en-US" smtClean="0">
                <a:solidFill>
                  <a:schemeClr val="tx1"/>
                </a:solidFill>
              </a:rPr>
              <a:pPr>
                <a:defRPr/>
              </a:pPr>
              <a:t>31</a:t>
            </a:fld>
            <a:endParaRPr lang="en-US">
              <a:solidFill>
                <a:schemeClr val="tx1"/>
              </a:solidFill>
            </a:endParaRPr>
          </a:p>
        </p:txBody>
      </p:sp>
      <p:graphicFrame>
        <p:nvGraphicFramePr>
          <p:cNvPr id="16" name="Диаграмма 27">
            <a:extLst>
              <a:ext uri="{FF2B5EF4-FFF2-40B4-BE49-F238E27FC236}">
                <a16:creationId xmlns="" xmlns:a16="http://schemas.microsoft.com/office/drawing/2014/main" id="{D3921C25-0148-4FE4-B08B-102E32DFEFE0}"/>
              </a:ext>
            </a:extLst>
          </p:cNvPr>
          <p:cNvGraphicFramePr>
            <a:graphicFrameLocks/>
          </p:cNvGraphicFramePr>
          <p:nvPr>
            <p:extLst>
              <p:ext uri="{D42A27DB-BD31-4B8C-83A1-F6EECF244321}">
                <p14:modId xmlns:p14="http://schemas.microsoft.com/office/powerpoint/2010/main" val="2052702894"/>
              </p:ext>
            </p:extLst>
          </p:nvPr>
        </p:nvGraphicFramePr>
        <p:xfrm>
          <a:off x="12614" y="3872961"/>
          <a:ext cx="4122908" cy="2580375"/>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8">
            <a:extLst>
              <a:ext uri="{FF2B5EF4-FFF2-40B4-BE49-F238E27FC236}">
                <a16:creationId xmlns="" xmlns:a16="http://schemas.microsoft.com/office/drawing/2014/main" id="{BE0FEAF8-7FDF-4F54-9FA3-87B730C29815}"/>
              </a:ext>
            </a:extLst>
          </p:cNvPr>
          <p:cNvSpPr txBox="1">
            <a:spLocks noChangeArrowheads="1"/>
          </p:cNvSpPr>
          <p:nvPr/>
        </p:nvSpPr>
        <p:spPr bwMode="auto">
          <a:xfrm>
            <a:off x="4569750" y="2996952"/>
            <a:ext cx="4561366" cy="1800493"/>
          </a:xfrm>
          <a:prstGeom prst="rect">
            <a:avLst/>
          </a:prstGeom>
          <a:solidFill>
            <a:schemeClr val="bg2">
              <a:lumMod val="90000"/>
            </a:schemeClr>
          </a:solidFill>
          <a:ln w="3175">
            <a:solidFill>
              <a:schemeClr val="accent6">
                <a:lumMod val="50000"/>
              </a:schemeClr>
            </a:solidFill>
            <a:miter lim="800000"/>
            <a:headEnd/>
            <a:tailEnd/>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200" dirty="0">
                <a:latin typeface="Times New Roman" panose="02020603050405020304" pitchFamily="18" charset="0"/>
                <a:cs typeface="Times New Roman" panose="02020603050405020304" pitchFamily="18" charset="0"/>
              </a:rPr>
              <a:t> </a:t>
            </a:r>
            <a:r>
              <a:rPr lang="ru-RU" altLang="ru-RU" sz="1100" b="1" i="1" dirty="0">
                <a:latin typeface="Times New Roman" panose="02020603050405020304" pitchFamily="18" charset="0"/>
                <a:cs typeface="Times New Roman" panose="02020603050405020304" pitchFamily="18" charset="0"/>
              </a:rPr>
              <a:t>Причины отклонения фактического выполнения по годам:</a:t>
            </a:r>
          </a:p>
          <a:p>
            <a:endParaRPr lang="ru-RU" altLang="ru-RU" sz="1100" b="1" i="1" dirty="0">
              <a:latin typeface="Times New Roman" panose="02020603050405020304" pitchFamily="18" charset="0"/>
              <a:cs typeface="Times New Roman" panose="02020603050405020304" pitchFamily="18" charset="0"/>
            </a:endParaRPr>
          </a:p>
          <a:p>
            <a:pPr algn="just"/>
            <a:r>
              <a:rPr lang="ru-RU" sz="1100" b="1" dirty="0">
                <a:latin typeface="Times New Roman" panose="02020603050405020304" pitchFamily="18" charset="0"/>
                <a:cs typeface="Times New Roman" panose="02020603050405020304" pitchFamily="18" charset="0"/>
              </a:rPr>
              <a:t> Обеспечение пожарной безопасности</a:t>
            </a:r>
            <a:r>
              <a:rPr lang="ru-RU" sz="1100" dirty="0">
                <a:latin typeface="Times New Roman" panose="02020603050405020304" pitchFamily="18" charset="0"/>
                <a:cs typeface="Times New Roman" panose="02020603050405020304" pitchFamily="18" charset="0"/>
              </a:rPr>
              <a:t>: Приобретение сельскими поселениями </a:t>
            </a:r>
            <a:r>
              <a:rPr lang="ru-RU" sz="1100" dirty="0" smtClean="0">
                <a:latin typeface="Times New Roman" panose="02020603050405020304" pitchFamily="18" charset="0"/>
                <a:cs typeface="Times New Roman" panose="02020603050405020304" pitchFamily="18" charset="0"/>
              </a:rPr>
              <a:t>противопожарного </a:t>
            </a:r>
            <a:r>
              <a:rPr lang="ru-RU" sz="1100" dirty="0">
                <a:latin typeface="Times New Roman" panose="02020603050405020304" pitchFamily="18" charset="0"/>
                <a:cs typeface="Times New Roman" panose="02020603050405020304" pitchFamily="18" charset="0"/>
              </a:rPr>
              <a:t>оборудования за счет средств бюджета Республики Башкортостан.</a:t>
            </a:r>
          </a:p>
          <a:p>
            <a:pPr algn="just"/>
            <a:r>
              <a:rPr lang="ru-RU" sz="1100" dirty="0">
                <a:latin typeface="Times New Roman" panose="02020603050405020304" pitchFamily="18" charset="0"/>
                <a:cs typeface="Times New Roman" panose="02020603050405020304" pitchFamily="18" charset="0"/>
              </a:rPr>
              <a:t> </a:t>
            </a:r>
            <a:r>
              <a:rPr lang="ru-RU" sz="1100" b="1" dirty="0">
                <a:latin typeface="Times New Roman" panose="02020603050405020304" pitchFamily="18" charset="0"/>
                <a:cs typeface="Times New Roman" panose="02020603050405020304" pitchFamily="18" charset="0"/>
              </a:rPr>
              <a:t>Другие вопросы в области национальной безопасности и правоохранительной деятельности: </a:t>
            </a:r>
            <a:r>
              <a:rPr lang="ru-RU" sz="1100" dirty="0">
                <a:latin typeface="Times New Roman" panose="02020603050405020304" pitchFamily="18" charset="0"/>
                <a:cs typeface="Times New Roman" panose="02020603050405020304" pitchFamily="18" charset="0"/>
              </a:rPr>
              <a:t>В </a:t>
            </a:r>
            <a:r>
              <a:rPr lang="ru-RU" sz="1100" dirty="0" smtClean="0">
                <a:latin typeface="Times New Roman" panose="02020603050405020304" pitchFamily="18" charset="0"/>
                <a:cs typeface="Times New Roman" panose="02020603050405020304" pitchFamily="18" charset="0"/>
              </a:rPr>
              <a:t>2018 </a:t>
            </a:r>
            <a:r>
              <a:rPr lang="ru-RU" sz="1100" dirty="0">
                <a:latin typeface="Times New Roman" panose="02020603050405020304" pitchFamily="18" charset="0"/>
                <a:cs typeface="Times New Roman" panose="02020603050405020304" pitchFamily="18" charset="0"/>
              </a:rPr>
              <a:t>и </a:t>
            </a:r>
            <a:r>
              <a:rPr lang="ru-RU" sz="1100" dirty="0" smtClean="0">
                <a:latin typeface="Times New Roman" panose="02020603050405020304" pitchFamily="18" charset="0"/>
                <a:cs typeface="Times New Roman" panose="02020603050405020304" pitchFamily="18" charset="0"/>
              </a:rPr>
              <a:t>2019 </a:t>
            </a:r>
            <a:r>
              <a:rPr lang="ru-RU" sz="1100" dirty="0">
                <a:latin typeface="Times New Roman" panose="02020603050405020304" pitchFamily="18" charset="0"/>
                <a:cs typeface="Times New Roman" panose="02020603050405020304" pitchFamily="18" charset="0"/>
              </a:rPr>
              <a:t>годах произведен </a:t>
            </a:r>
            <a:r>
              <a:rPr lang="ru-RU" sz="1100" b="1" dirty="0">
                <a:latin typeface="Times New Roman" panose="02020603050405020304" pitchFamily="18" charset="0"/>
                <a:cs typeface="Times New Roman" panose="02020603050405020304" pitchFamily="18" charset="0"/>
              </a:rPr>
              <a:t>м</a:t>
            </a:r>
            <a:r>
              <a:rPr lang="ru-RU" sz="1100" dirty="0">
                <a:latin typeface="Times New Roman" panose="02020603050405020304" pitchFamily="18" charset="0"/>
                <a:cs typeface="Times New Roman" panose="02020603050405020304" pitchFamily="18" charset="0"/>
              </a:rPr>
              <a:t>онтаж системы видеонаблюдения «Безопасный город» в городе Мелеуз.</a:t>
            </a:r>
            <a:endParaRPr lang="ru-RU" sz="1100" dirty="0">
              <a:solidFill>
                <a:srgbClr val="000000"/>
              </a:solidFill>
              <a:latin typeface="Times New Roman" panose="02020603050405020304" pitchFamily="18" charset="0"/>
              <a:cs typeface="Times New Roman" panose="02020603050405020304" pitchFamily="18" charset="0"/>
            </a:endParaRPr>
          </a:p>
          <a:p>
            <a:endParaRPr lang="ru-RU" altLang="ru-RU" sz="1100" b="1" i="1" dirty="0">
              <a:latin typeface="Times New Roman" panose="02020603050405020304" pitchFamily="18" charset="0"/>
              <a:cs typeface="Times New Roman" panose="02020603050405020304" pitchFamily="18" charset="0"/>
            </a:endParaRPr>
          </a:p>
        </p:txBody>
      </p:sp>
      <p:cxnSp>
        <p:nvCxnSpPr>
          <p:cNvPr id="18" name="Прямая со стрелкой 17"/>
          <p:cNvCxnSpPr/>
          <p:nvPr/>
        </p:nvCxnSpPr>
        <p:spPr>
          <a:xfrm>
            <a:off x="2316863" y="4147990"/>
            <a:ext cx="199158" cy="1896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2915816" y="4242800"/>
            <a:ext cx="155865" cy="1468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Блок-схема: дисплей 2"/>
          <p:cNvSpPr/>
          <p:nvPr/>
        </p:nvSpPr>
        <p:spPr>
          <a:xfrm rot="21138568">
            <a:off x="3391573" y="4861883"/>
            <a:ext cx="4431407" cy="1305915"/>
          </a:xfrm>
          <a:prstGeom prst="flowChartDisplay">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i="1" dirty="0">
                <a:solidFill>
                  <a:schemeClr val="tx1"/>
                </a:solidFill>
                <a:latin typeface="Times New Roman" panose="02020603050405020304" pitchFamily="18" charset="0"/>
                <a:cs typeface="Times New Roman" panose="02020603050405020304" pitchFamily="18" charset="0"/>
              </a:rPr>
              <a:t>В сельских поселениях муниципального района Мелеузовский район расположены 16 пожарных частей с автопарком в 16  единиц техники и численностью 59 человек</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6" name="Диаграмма 27">
            <a:extLst>
              <a:ext uri="{FF2B5EF4-FFF2-40B4-BE49-F238E27FC236}">
                <a16:creationId xmlns="" xmlns:a16="http://schemas.microsoft.com/office/drawing/2014/main" id="{D3921C25-0148-4FE4-B08B-102E32DFEFE0}"/>
              </a:ext>
            </a:extLst>
          </p:cNvPr>
          <p:cNvGraphicFramePr>
            <a:graphicFrameLocks/>
          </p:cNvGraphicFramePr>
          <p:nvPr>
            <p:extLst>
              <p:ext uri="{D42A27DB-BD31-4B8C-83A1-F6EECF244321}">
                <p14:modId xmlns:p14="http://schemas.microsoft.com/office/powerpoint/2010/main" val="1847756191"/>
              </p:ext>
            </p:extLst>
          </p:nvPr>
        </p:nvGraphicFramePr>
        <p:xfrm>
          <a:off x="154415" y="4331394"/>
          <a:ext cx="3839306" cy="1800200"/>
        </p:xfrm>
        <a:graphic>
          <a:graphicData uri="http://schemas.openxmlformats.org/drawingml/2006/chart">
            <c:chart xmlns:c="http://schemas.openxmlformats.org/drawingml/2006/chart" xmlns:r="http://schemas.openxmlformats.org/officeDocument/2006/relationships" r:id="rId2"/>
          </a:graphicData>
        </a:graphic>
      </p:graphicFrame>
      <p:sp>
        <p:nvSpPr>
          <p:cNvPr id="58371" name="TextBox 7">
            <a:extLst>
              <a:ext uri="{FF2B5EF4-FFF2-40B4-BE49-F238E27FC236}">
                <a16:creationId xmlns="" xmlns:a16="http://schemas.microsoft.com/office/drawing/2014/main" id="{D5DB325A-FF55-4C50-AF86-F9BABB89855F}"/>
              </a:ext>
            </a:extLst>
          </p:cNvPr>
          <p:cNvSpPr txBox="1">
            <a:spLocks noChangeArrowheads="1"/>
          </p:cNvSpPr>
          <p:nvPr/>
        </p:nvSpPr>
        <p:spPr bwMode="auto">
          <a:xfrm>
            <a:off x="8408988" y="4016375"/>
            <a:ext cx="2254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600" b="1">
                <a:solidFill>
                  <a:srgbClr val="000000"/>
                </a:solidFill>
              </a:rPr>
              <a:t>. </a:t>
            </a:r>
          </a:p>
        </p:txBody>
      </p:sp>
      <p:sp>
        <p:nvSpPr>
          <p:cNvPr id="10" name="Заголовок 1">
            <a:extLst>
              <a:ext uri="{FF2B5EF4-FFF2-40B4-BE49-F238E27FC236}">
                <a16:creationId xmlns="" xmlns:a16="http://schemas.microsoft.com/office/drawing/2014/main" id="{5BC673BC-97DF-4DD5-A37E-7A678BE105CF}"/>
              </a:ext>
            </a:extLst>
          </p:cNvPr>
          <p:cNvSpPr txBox="1">
            <a:spLocks/>
          </p:cNvSpPr>
          <p:nvPr/>
        </p:nvSpPr>
        <p:spPr>
          <a:xfrm>
            <a:off x="4787900" y="1401763"/>
            <a:ext cx="4157663" cy="276225"/>
          </a:xfrm>
          <a:prstGeom prst="rect">
            <a:avLst/>
          </a:prstGeom>
        </p:spPr>
        <p:txBody>
          <a:bodyPr lIns="68580" tIns="34290" rIns="68580" bIns="3429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ru-RU" sz="1050" dirty="0">
              <a:solidFill>
                <a:srgbClr val="002060"/>
              </a:solidFill>
              <a:latin typeface="Times New Roman" panose="02020603050405020304" pitchFamily="18" charset="0"/>
              <a:cs typeface="Times New Roman" panose="02020603050405020304" pitchFamily="18" charset="0"/>
            </a:endParaRPr>
          </a:p>
        </p:txBody>
      </p:sp>
      <p:sp>
        <p:nvSpPr>
          <p:cNvPr id="58373" name="Заголовок 1">
            <a:extLst>
              <a:ext uri="{FF2B5EF4-FFF2-40B4-BE49-F238E27FC236}">
                <a16:creationId xmlns="" xmlns:a16="http://schemas.microsoft.com/office/drawing/2014/main" id="{846EC0D1-C740-487E-960A-649A376431CA}"/>
              </a:ext>
            </a:extLst>
          </p:cNvPr>
          <p:cNvSpPr txBox="1">
            <a:spLocks/>
          </p:cNvSpPr>
          <p:nvPr/>
        </p:nvSpPr>
        <p:spPr bwMode="auto">
          <a:xfrm>
            <a:off x="-4763" y="2420938"/>
            <a:ext cx="4157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endParaRPr lang="ru-RU" altLang="ru-RU" sz="1200">
              <a:solidFill>
                <a:srgbClr val="002060"/>
              </a:solidFill>
              <a:latin typeface="Times New Roman" panose="02020603050405020304" pitchFamily="18" charset="0"/>
              <a:cs typeface="Times New Roman" panose="02020603050405020304" pitchFamily="18" charset="0"/>
            </a:endParaRPr>
          </a:p>
        </p:txBody>
      </p:sp>
      <p:sp>
        <p:nvSpPr>
          <p:cNvPr id="58374" name="TextBox 2">
            <a:extLst>
              <a:ext uri="{FF2B5EF4-FFF2-40B4-BE49-F238E27FC236}">
                <a16:creationId xmlns="" xmlns:a16="http://schemas.microsoft.com/office/drawing/2014/main" id="{8A752D9B-6305-44FE-9468-F405CE2E1391}"/>
              </a:ext>
            </a:extLst>
          </p:cNvPr>
          <p:cNvSpPr txBox="1">
            <a:spLocks noChangeArrowheads="1"/>
          </p:cNvSpPr>
          <p:nvPr/>
        </p:nvSpPr>
        <p:spPr bwMode="auto">
          <a:xfrm>
            <a:off x="0" y="0"/>
            <a:ext cx="9144000" cy="584200"/>
          </a:xfrm>
          <a:prstGeom prst="rect">
            <a:avLst/>
          </a:prstGeom>
          <a:solidFill>
            <a:schemeClr val="bg2">
              <a:lumMod val="90000"/>
            </a:schemeClr>
          </a:solid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ru-RU" sz="1600" dirty="0">
                <a:solidFill>
                  <a:srgbClr val="002060"/>
                </a:solidFill>
                <a:latin typeface="Times New Roman" panose="02020603050405020304" pitchFamily="18" charset="0"/>
                <a:cs typeface="Times New Roman" panose="02020603050405020304" pitchFamily="18" charset="0"/>
              </a:rPr>
              <a:t>                Расходы консолидированного бюджета муниципального района Мелеузовский район </a:t>
            </a:r>
          </a:p>
          <a:p>
            <a:pPr algn="ctr"/>
            <a:r>
              <a:rPr lang="ru-RU" altLang="ru-RU" sz="1600" dirty="0">
                <a:solidFill>
                  <a:srgbClr val="002060"/>
                </a:solidFill>
                <a:latin typeface="Times New Roman" panose="02020603050405020304" pitchFamily="18" charset="0"/>
                <a:cs typeface="Times New Roman" panose="02020603050405020304" pitchFamily="18" charset="0"/>
              </a:rPr>
              <a:t>на национальную экономику в </a:t>
            </a:r>
            <a:r>
              <a:rPr lang="ru-RU" altLang="ru-RU" sz="1600" dirty="0" smtClean="0">
                <a:solidFill>
                  <a:srgbClr val="002060"/>
                </a:solidFill>
                <a:latin typeface="Times New Roman" panose="02020603050405020304" pitchFamily="18" charset="0"/>
                <a:cs typeface="Times New Roman" panose="02020603050405020304" pitchFamily="18" charset="0"/>
              </a:rPr>
              <a:t>2018-2022 </a:t>
            </a:r>
            <a:r>
              <a:rPr lang="ru-RU" altLang="ru-RU" sz="1600" dirty="0">
                <a:solidFill>
                  <a:srgbClr val="002060"/>
                </a:solidFill>
                <a:latin typeface="Times New Roman" panose="02020603050405020304" pitchFamily="18" charset="0"/>
                <a:cs typeface="Times New Roman" panose="02020603050405020304" pitchFamily="18" charset="0"/>
              </a:rPr>
              <a:t>годах</a:t>
            </a:r>
            <a:endParaRPr lang="ru-RU" altLang="ru-RU" sz="1600" b="1" dirty="0">
              <a:solidFill>
                <a:srgbClr val="000000"/>
              </a:solidFill>
              <a:latin typeface="Times New Roman" panose="02020603050405020304" pitchFamily="18" charset="0"/>
              <a:cs typeface="Times New Roman" panose="02020603050405020304" pitchFamily="18" charset="0"/>
            </a:endParaRPr>
          </a:p>
        </p:txBody>
      </p:sp>
      <p:pic>
        <p:nvPicPr>
          <p:cNvPr id="58375" name="Picture 3">
            <a:extLst>
              <a:ext uri="{FF2B5EF4-FFF2-40B4-BE49-F238E27FC236}">
                <a16:creationId xmlns="" xmlns:a16="http://schemas.microsoft.com/office/drawing/2014/main" id="{A092A920-9DD0-4F54-8EE2-6EA7D37684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Таблица 4">
            <a:extLst>
              <a:ext uri="{FF2B5EF4-FFF2-40B4-BE49-F238E27FC236}">
                <a16:creationId xmlns="" xmlns:a16="http://schemas.microsoft.com/office/drawing/2014/main" id="{A9E2B495-1975-4D4C-AEE9-50DEF916BBA5}"/>
              </a:ext>
            </a:extLst>
          </p:cNvPr>
          <p:cNvGraphicFramePr>
            <a:graphicFrameLocks noGrp="1"/>
          </p:cNvGraphicFramePr>
          <p:nvPr>
            <p:extLst>
              <p:ext uri="{D42A27DB-BD31-4B8C-83A1-F6EECF244321}">
                <p14:modId xmlns:p14="http://schemas.microsoft.com/office/powerpoint/2010/main" val="1930199154"/>
              </p:ext>
            </p:extLst>
          </p:nvPr>
        </p:nvGraphicFramePr>
        <p:xfrm>
          <a:off x="-4763" y="736600"/>
          <a:ext cx="9148762" cy="2116336"/>
        </p:xfrm>
        <a:graphic>
          <a:graphicData uri="http://schemas.openxmlformats.org/drawingml/2006/table">
            <a:tbl>
              <a:tblPr firstRow="1" bandRow="1">
                <a:tableStyleId>{F5AB1C69-6EDB-4FF4-983F-18BD219EF322}</a:tableStyleId>
              </a:tblPr>
              <a:tblGrid>
                <a:gridCol w="304330">
                  <a:extLst>
                    <a:ext uri="{9D8B030D-6E8A-4147-A177-3AD203B41FA5}">
                      <a16:colId xmlns="" xmlns:a16="http://schemas.microsoft.com/office/drawing/2014/main" val="20000"/>
                    </a:ext>
                  </a:extLst>
                </a:gridCol>
                <a:gridCol w="4214255">
                  <a:extLst>
                    <a:ext uri="{9D8B030D-6E8A-4147-A177-3AD203B41FA5}">
                      <a16:colId xmlns="" xmlns:a16="http://schemas.microsoft.com/office/drawing/2014/main" val="20001"/>
                    </a:ext>
                  </a:extLst>
                </a:gridCol>
                <a:gridCol w="699598">
                  <a:extLst>
                    <a:ext uri="{9D8B030D-6E8A-4147-A177-3AD203B41FA5}">
                      <a16:colId xmlns="" xmlns:a16="http://schemas.microsoft.com/office/drawing/2014/main" val="20002"/>
                    </a:ext>
                  </a:extLst>
                </a:gridCol>
                <a:gridCol w="932798">
                  <a:extLst>
                    <a:ext uri="{9D8B030D-6E8A-4147-A177-3AD203B41FA5}">
                      <a16:colId xmlns="" xmlns:a16="http://schemas.microsoft.com/office/drawing/2014/main" val="20004"/>
                    </a:ext>
                  </a:extLst>
                </a:gridCol>
                <a:gridCol w="777331">
                  <a:extLst>
                    <a:ext uri="{9D8B030D-6E8A-4147-A177-3AD203B41FA5}">
                      <a16:colId xmlns="" xmlns:a16="http://schemas.microsoft.com/office/drawing/2014/main" val="20005"/>
                    </a:ext>
                  </a:extLst>
                </a:gridCol>
                <a:gridCol w="699598">
                  <a:extLst>
                    <a:ext uri="{9D8B030D-6E8A-4147-A177-3AD203B41FA5}">
                      <a16:colId xmlns="" xmlns:a16="http://schemas.microsoft.com/office/drawing/2014/main" val="20006"/>
                    </a:ext>
                  </a:extLst>
                </a:gridCol>
                <a:gridCol w="743521">
                  <a:extLst>
                    <a:ext uri="{9D8B030D-6E8A-4147-A177-3AD203B41FA5}">
                      <a16:colId xmlns="" xmlns:a16="http://schemas.microsoft.com/office/drawing/2014/main" val="20007"/>
                    </a:ext>
                  </a:extLst>
                </a:gridCol>
                <a:gridCol w="777331">
                  <a:extLst>
                    <a:ext uri="{9D8B030D-6E8A-4147-A177-3AD203B41FA5}">
                      <a16:colId xmlns="" xmlns:a16="http://schemas.microsoft.com/office/drawing/2014/main" val="20008"/>
                    </a:ext>
                  </a:extLst>
                </a:gridCol>
              </a:tblGrid>
              <a:tr h="548580">
                <a:tc>
                  <a:txBody>
                    <a:bodyPr/>
                    <a:lstStyle/>
                    <a:p>
                      <a:endParaRPr lang="ru-RU" sz="1000" dirty="0">
                        <a:latin typeface="Times New Roman" panose="02020603050405020304" pitchFamily="18" charset="0"/>
                        <a:cs typeface="Times New Roman" panose="02020603050405020304" pitchFamily="18" charset="0"/>
                      </a:endParaRPr>
                    </a:p>
                  </a:txBody>
                  <a:tcPr marL="91448" marR="91448" marT="45690" marB="45690"/>
                </a:tc>
                <a:tc>
                  <a:txBody>
                    <a:bodyPr/>
                    <a:lstStyle/>
                    <a:p>
                      <a:r>
                        <a:rPr lang="ru-RU" sz="1000" dirty="0">
                          <a:latin typeface="Times New Roman" panose="02020603050405020304" pitchFamily="18" charset="0"/>
                          <a:cs typeface="Times New Roman" panose="02020603050405020304" pitchFamily="18" charset="0"/>
                        </a:rPr>
                        <a:t>Наименование показателя</a:t>
                      </a:r>
                    </a:p>
                  </a:txBody>
                  <a:tcPr marL="91448" marR="91448" marT="45690" marB="45690"/>
                </a:tc>
                <a:tc>
                  <a:txBody>
                    <a:bodyPr/>
                    <a:lstStyle/>
                    <a:p>
                      <a:r>
                        <a:rPr lang="ru-RU" sz="1000" dirty="0">
                          <a:latin typeface="Times New Roman" panose="02020603050405020304" pitchFamily="18" charset="0"/>
                          <a:cs typeface="Times New Roman" panose="02020603050405020304" pitchFamily="18" charset="0"/>
                        </a:rPr>
                        <a:t>2018</a:t>
                      </a:r>
                      <a:r>
                        <a:rPr lang="ru-RU" sz="1000" baseline="0" dirty="0">
                          <a:latin typeface="Times New Roman" panose="02020603050405020304" pitchFamily="18" charset="0"/>
                          <a:cs typeface="Times New Roman" panose="02020603050405020304" pitchFamily="18" charset="0"/>
                        </a:rPr>
                        <a:t> </a:t>
                      </a:r>
                      <a:r>
                        <a:rPr lang="ru-RU" sz="1000" dirty="0">
                          <a:latin typeface="Times New Roman" panose="02020603050405020304" pitchFamily="18" charset="0"/>
                          <a:cs typeface="Times New Roman" panose="02020603050405020304" pitchFamily="18" charset="0"/>
                        </a:rPr>
                        <a:t>год (отчет)</a:t>
                      </a:r>
                    </a:p>
                  </a:txBody>
                  <a:tcPr marL="91448" marR="91448" marT="45690" marB="45690"/>
                </a:tc>
                <a:tc>
                  <a:txBody>
                    <a:bodyPr/>
                    <a:lstStyle/>
                    <a:p>
                      <a:r>
                        <a:rPr lang="ru-RU" sz="1000" dirty="0" smtClean="0">
                          <a:latin typeface="Times New Roman" panose="02020603050405020304" pitchFamily="18" charset="0"/>
                          <a:cs typeface="Times New Roman" panose="02020603050405020304" pitchFamily="18" charset="0"/>
                        </a:rPr>
                        <a:t>2019  </a:t>
                      </a:r>
                      <a:r>
                        <a:rPr lang="ru-RU" sz="1000" dirty="0">
                          <a:latin typeface="Times New Roman" panose="02020603050405020304" pitchFamily="18" charset="0"/>
                          <a:cs typeface="Times New Roman" panose="02020603050405020304" pitchFamily="18" charset="0"/>
                        </a:rPr>
                        <a:t>год (</a:t>
                      </a:r>
                      <a:r>
                        <a:rPr lang="ru-RU" sz="1000" dirty="0" err="1">
                          <a:latin typeface="Times New Roman" panose="02020603050405020304" pitchFamily="18" charset="0"/>
                          <a:cs typeface="Times New Roman" panose="02020603050405020304" pitchFamily="18" charset="0"/>
                        </a:rPr>
                        <a:t>уточн</a:t>
                      </a:r>
                      <a:r>
                        <a:rPr lang="ru-RU" sz="1000" dirty="0">
                          <a:latin typeface="Times New Roman" panose="02020603050405020304" pitchFamily="18" charset="0"/>
                          <a:cs typeface="Times New Roman" panose="02020603050405020304" pitchFamily="18" charset="0"/>
                        </a:rPr>
                        <a:t>. план)</a:t>
                      </a:r>
                    </a:p>
                  </a:txBody>
                  <a:tcPr marL="91448" marR="91448" marT="45690" marB="45690"/>
                </a:tc>
                <a:tc>
                  <a:txBody>
                    <a:bodyPr/>
                    <a:lstStyle/>
                    <a:p>
                      <a:r>
                        <a:rPr lang="ru-RU" sz="1000" dirty="0" smtClean="0">
                          <a:latin typeface="Times New Roman" panose="02020603050405020304" pitchFamily="18" charset="0"/>
                          <a:cs typeface="Times New Roman" panose="02020603050405020304" pitchFamily="18" charset="0"/>
                        </a:rPr>
                        <a:t>2019</a:t>
                      </a:r>
                      <a:r>
                        <a:rPr lang="ru-RU" sz="1000" baseline="0" dirty="0" smtClean="0">
                          <a:latin typeface="Times New Roman" panose="02020603050405020304" pitchFamily="18" charset="0"/>
                          <a:cs typeface="Times New Roman" panose="02020603050405020304" pitchFamily="18" charset="0"/>
                        </a:rPr>
                        <a:t> </a:t>
                      </a:r>
                      <a:r>
                        <a:rPr lang="ru-RU" sz="1000" dirty="0">
                          <a:latin typeface="Times New Roman" panose="02020603050405020304" pitchFamily="18" charset="0"/>
                          <a:cs typeface="Times New Roman" panose="02020603050405020304" pitchFamily="18" charset="0"/>
                        </a:rPr>
                        <a:t>год (отчет)</a:t>
                      </a:r>
                    </a:p>
                  </a:txBody>
                  <a:tcPr marL="91448" marR="91448" marT="45690" marB="45690"/>
                </a:tc>
                <a:tc>
                  <a:txBody>
                    <a:bodyPr/>
                    <a:lstStyle/>
                    <a:p>
                      <a:r>
                        <a:rPr lang="ru-RU" sz="1000" dirty="0" smtClean="0">
                          <a:latin typeface="Times New Roman" panose="02020603050405020304" pitchFamily="18" charset="0"/>
                          <a:cs typeface="Times New Roman" panose="02020603050405020304" pitchFamily="18" charset="0"/>
                        </a:rPr>
                        <a:t>2020</a:t>
                      </a:r>
                      <a:r>
                        <a:rPr lang="ru-RU" sz="1000" baseline="0" dirty="0" smtClean="0">
                          <a:latin typeface="Times New Roman" panose="02020603050405020304" pitchFamily="18" charset="0"/>
                          <a:cs typeface="Times New Roman" panose="02020603050405020304" pitchFamily="18" charset="0"/>
                        </a:rPr>
                        <a:t> </a:t>
                      </a:r>
                      <a:r>
                        <a:rPr lang="ru-RU" sz="1000" baseline="0" dirty="0">
                          <a:latin typeface="Times New Roman" panose="02020603050405020304" pitchFamily="18" charset="0"/>
                          <a:cs typeface="Times New Roman" panose="02020603050405020304" pitchFamily="18" charset="0"/>
                        </a:rPr>
                        <a:t>год (план)</a:t>
                      </a:r>
                      <a:endParaRPr lang="ru-RU" sz="1000" dirty="0">
                        <a:latin typeface="Times New Roman" panose="02020603050405020304" pitchFamily="18" charset="0"/>
                        <a:cs typeface="Times New Roman" panose="02020603050405020304" pitchFamily="18" charset="0"/>
                      </a:endParaRPr>
                    </a:p>
                  </a:txBody>
                  <a:tcPr marL="91448" marR="91448" marT="45690" marB="45690"/>
                </a:tc>
                <a:tc>
                  <a:txBody>
                    <a:bodyPr/>
                    <a:lstStyle/>
                    <a:p>
                      <a:r>
                        <a:rPr lang="ru-RU" sz="1000" dirty="0" smtClean="0">
                          <a:latin typeface="Times New Roman" panose="02020603050405020304" pitchFamily="18" charset="0"/>
                          <a:cs typeface="Times New Roman" panose="02020603050405020304" pitchFamily="18" charset="0"/>
                        </a:rPr>
                        <a:t>2021</a:t>
                      </a:r>
                      <a:r>
                        <a:rPr lang="ru-RU" sz="1000" baseline="0" dirty="0" smtClean="0">
                          <a:latin typeface="Times New Roman" panose="02020603050405020304" pitchFamily="18" charset="0"/>
                          <a:cs typeface="Times New Roman" panose="02020603050405020304" pitchFamily="18" charset="0"/>
                        </a:rPr>
                        <a:t> </a:t>
                      </a:r>
                      <a:r>
                        <a:rPr lang="ru-RU" sz="1000" baseline="0" dirty="0">
                          <a:latin typeface="Times New Roman" panose="02020603050405020304" pitchFamily="18" charset="0"/>
                          <a:cs typeface="Times New Roman" panose="02020603050405020304" pitchFamily="18" charset="0"/>
                        </a:rPr>
                        <a:t>год (план)</a:t>
                      </a:r>
                      <a:endParaRPr lang="ru-RU" sz="1000" dirty="0">
                        <a:latin typeface="Times New Roman" panose="02020603050405020304" pitchFamily="18" charset="0"/>
                        <a:cs typeface="Times New Roman" panose="02020603050405020304" pitchFamily="18" charset="0"/>
                      </a:endParaRPr>
                    </a:p>
                  </a:txBody>
                  <a:tcPr marL="91448" marR="91448" marT="45690" marB="45690"/>
                </a:tc>
                <a:tc>
                  <a:txBody>
                    <a:bodyPr/>
                    <a:lstStyle/>
                    <a:p>
                      <a:r>
                        <a:rPr lang="ru-RU" sz="1000" dirty="0" smtClean="0">
                          <a:latin typeface="Times New Roman" panose="02020603050405020304" pitchFamily="18" charset="0"/>
                          <a:cs typeface="Times New Roman" panose="02020603050405020304" pitchFamily="18" charset="0"/>
                        </a:rPr>
                        <a:t>2022</a:t>
                      </a:r>
                      <a:r>
                        <a:rPr lang="ru-RU" sz="1000" baseline="0" dirty="0" smtClean="0">
                          <a:latin typeface="Times New Roman" panose="02020603050405020304" pitchFamily="18" charset="0"/>
                          <a:cs typeface="Times New Roman" panose="02020603050405020304" pitchFamily="18" charset="0"/>
                        </a:rPr>
                        <a:t> </a:t>
                      </a:r>
                      <a:r>
                        <a:rPr lang="ru-RU" sz="1000" baseline="0" dirty="0">
                          <a:latin typeface="Times New Roman" panose="02020603050405020304" pitchFamily="18" charset="0"/>
                          <a:cs typeface="Times New Roman" panose="02020603050405020304" pitchFamily="18" charset="0"/>
                        </a:rPr>
                        <a:t>год (план)</a:t>
                      </a:r>
                      <a:endParaRPr lang="ru-RU" sz="1000" dirty="0">
                        <a:latin typeface="Times New Roman" panose="02020603050405020304" pitchFamily="18" charset="0"/>
                        <a:cs typeface="Times New Roman" panose="02020603050405020304" pitchFamily="18" charset="0"/>
                      </a:endParaRPr>
                    </a:p>
                  </a:txBody>
                  <a:tcPr marL="91448" marR="91448" marT="45690" marB="45690"/>
                </a:tc>
                <a:extLst>
                  <a:ext uri="{0D108BD9-81ED-4DB2-BD59-A6C34878D82A}">
                    <a16:rowId xmlns="" xmlns:a16="http://schemas.microsoft.com/office/drawing/2014/main" val="10000"/>
                  </a:ext>
                </a:extLst>
              </a:tr>
              <a:tr h="243780">
                <a:tc>
                  <a:txBody>
                    <a:bodyPr/>
                    <a:lstStyle/>
                    <a:p>
                      <a:endParaRPr lang="ru-RU" sz="1000" dirty="0">
                        <a:latin typeface="Times New Roman" panose="02020603050405020304" pitchFamily="18" charset="0"/>
                        <a:cs typeface="Times New Roman" panose="02020603050405020304" pitchFamily="18" charset="0"/>
                      </a:endParaRPr>
                    </a:p>
                  </a:txBody>
                  <a:tcPr marL="91448" marR="91448" marT="45690" marB="45690"/>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Национальная экономика</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18" marB="0" anchor="b"/>
                </a:tc>
                <a:tc>
                  <a:txBody>
                    <a:bodyPr/>
                    <a:lstStyle/>
                    <a:p>
                      <a:pPr algn="l"/>
                      <a:r>
                        <a:rPr lang="ru-RU" sz="1000" dirty="0">
                          <a:latin typeface="Times New Roman" panose="02020603050405020304" pitchFamily="18" charset="0"/>
                          <a:cs typeface="Times New Roman" panose="02020603050405020304" pitchFamily="18" charset="0"/>
                        </a:rPr>
                        <a:t>187,19</a:t>
                      </a:r>
                    </a:p>
                  </a:txBody>
                  <a:tcPr marL="91448" marR="91448" marT="45690" marB="45690"/>
                </a:tc>
                <a:tc>
                  <a:txBody>
                    <a:bodyPr/>
                    <a:lstStyle/>
                    <a:p>
                      <a:pPr algn="l"/>
                      <a:r>
                        <a:rPr lang="ru-RU" sz="1000" dirty="0" smtClean="0">
                          <a:latin typeface="Times New Roman" panose="02020603050405020304" pitchFamily="18" charset="0"/>
                          <a:cs typeface="Times New Roman" panose="02020603050405020304" pitchFamily="18" charset="0"/>
                        </a:rPr>
                        <a:t>221,53</a:t>
                      </a:r>
                      <a:endParaRPr lang="ru-RU" sz="1000" dirty="0">
                        <a:latin typeface="Times New Roman" panose="02020603050405020304" pitchFamily="18" charset="0"/>
                        <a:cs typeface="Times New Roman" panose="02020603050405020304" pitchFamily="18" charset="0"/>
                      </a:endParaRPr>
                    </a:p>
                  </a:txBody>
                  <a:tcPr marL="91448" marR="91448" marT="45690" marB="45690"/>
                </a:tc>
                <a:tc>
                  <a:txBody>
                    <a:bodyPr/>
                    <a:lstStyle/>
                    <a:p>
                      <a:pPr algn="l"/>
                      <a:r>
                        <a:rPr lang="ru-RU" sz="1000" dirty="0" smtClean="0">
                          <a:latin typeface="Times New Roman" panose="02020603050405020304" pitchFamily="18" charset="0"/>
                          <a:cs typeface="Times New Roman" panose="02020603050405020304" pitchFamily="18" charset="0"/>
                        </a:rPr>
                        <a:t>195,98</a:t>
                      </a:r>
                      <a:endParaRPr lang="ru-RU" sz="1000" dirty="0">
                        <a:latin typeface="Times New Roman" panose="02020603050405020304" pitchFamily="18" charset="0"/>
                        <a:cs typeface="Times New Roman" panose="02020603050405020304" pitchFamily="18" charset="0"/>
                      </a:endParaRPr>
                    </a:p>
                  </a:txBody>
                  <a:tcPr marL="91448" marR="91448" marT="45690" marB="45690"/>
                </a:tc>
                <a:tc>
                  <a:txBody>
                    <a:bodyPr/>
                    <a:lstStyle/>
                    <a:p>
                      <a:pPr algn="l"/>
                      <a:r>
                        <a:rPr lang="ru-RU" sz="1000" dirty="0" smtClean="0">
                          <a:latin typeface="Times New Roman" panose="02020603050405020304" pitchFamily="18" charset="0"/>
                          <a:cs typeface="Times New Roman" panose="02020603050405020304" pitchFamily="18" charset="0"/>
                        </a:rPr>
                        <a:t>158,44</a:t>
                      </a:r>
                      <a:endParaRPr lang="ru-RU" sz="1000" dirty="0">
                        <a:latin typeface="Times New Roman" panose="02020603050405020304" pitchFamily="18" charset="0"/>
                        <a:cs typeface="Times New Roman" panose="02020603050405020304" pitchFamily="18" charset="0"/>
                      </a:endParaRPr>
                    </a:p>
                  </a:txBody>
                  <a:tcPr marL="91448" marR="91448" marT="45690" marB="45690"/>
                </a:tc>
                <a:tc>
                  <a:txBody>
                    <a:bodyPr/>
                    <a:lstStyle/>
                    <a:p>
                      <a:pPr algn="l"/>
                      <a:r>
                        <a:rPr lang="ru-RU" sz="1000" dirty="0" smtClean="0">
                          <a:latin typeface="Times New Roman" panose="02020603050405020304" pitchFamily="18" charset="0"/>
                          <a:cs typeface="Times New Roman" panose="02020603050405020304" pitchFamily="18" charset="0"/>
                        </a:rPr>
                        <a:t>180,64</a:t>
                      </a:r>
                      <a:endParaRPr lang="ru-RU" sz="1000" dirty="0">
                        <a:latin typeface="Times New Roman" panose="02020603050405020304" pitchFamily="18" charset="0"/>
                        <a:cs typeface="Times New Roman" panose="02020603050405020304" pitchFamily="18" charset="0"/>
                      </a:endParaRPr>
                    </a:p>
                  </a:txBody>
                  <a:tcPr marL="91448" marR="91448" marT="45690" marB="45690"/>
                </a:tc>
                <a:tc>
                  <a:txBody>
                    <a:bodyPr/>
                    <a:lstStyle/>
                    <a:p>
                      <a:pPr algn="l"/>
                      <a:r>
                        <a:rPr lang="ru-RU" sz="1000" dirty="0">
                          <a:latin typeface="Times New Roman" panose="02020603050405020304" pitchFamily="18" charset="0"/>
                          <a:cs typeface="Times New Roman" panose="02020603050405020304" pitchFamily="18" charset="0"/>
                        </a:rPr>
                        <a:t>152,93</a:t>
                      </a:r>
                    </a:p>
                  </a:txBody>
                  <a:tcPr marL="91448" marR="91448" marT="45690" marB="45690"/>
                </a:tc>
                <a:extLst>
                  <a:ext uri="{0D108BD9-81ED-4DB2-BD59-A6C34878D82A}">
                    <a16:rowId xmlns="" xmlns:a16="http://schemas.microsoft.com/office/drawing/2014/main" val="10001"/>
                  </a:ext>
                </a:extLst>
              </a:tr>
              <a:tr h="243856">
                <a:tc>
                  <a:txBody>
                    <a:bodyPr/>
                    <a:lstStyle/>
                    <a:p>
                      <a:r>
                        <a:rPr lang="ru-RU" sz="1000" dirty="0">
                          <a:latin typeface="Times New Roman" panose="02020603050405020304" pitchFamily="18" charset="0"/>
                          <a:cs typeface="Times New Roman" panose="02020603050405020304" pitchFamily="18" charset="0"/>
                        </a:rPr>
                        <a:t>1</a:t>
                      </a:r>
                    </a:p>
                  </a:txBody>
                  <a:tcPr marL="91448" marR="91448" marT="45690" marB="45690"/>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Общеэкономические вопросы</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18" marB="0" anchor="b"/>
                </a:tc>
                <a:tc>
                  <a:txBody>
                    <a:bodyPr/>
                    <a:lstStyle/>
                    <a:p>
                      <a:pPr algn="l"/>
                      <a:r>
                        <a:rPr lang="ru-RU" sz="1000" dirty="0">
                          <a:latin typeface="Times New Roman" panose="02020603050405020304" pitchFamily="18" charset="0"/>
                          <a:cs typeface="Times New Roman" panose="02020603050405020304" pitchFamily="18" charset="0"/>
                        </a:rPr>
                        <a:t>0,12</a:t>
                      </a:r>
                    </a:p>
                  </a:txBody>
                  <a:tcPr marL="91448" marR="91448" marT="45690" marB="45690"/>
                </a:tc>
                <a:tc>
                  <a:txBody>
                    <a:bodyPr/>
                    <a:lstStyle/>
                    <a:p>
                      <a:pPr algn="l"/>
                      <a:r>
                        <a:rPr lang="ru-RU" sz="1000" dirty="0" smtClean="0">
                          <a:latin typeface="Times New Roman" panose="02020603050405020304" pitchFamily="18" charset="0"/>
                          <a:cs typeface="Times New Roman" panose="02020603050405020304" pitchFamily="18" charset="0"/>
                        </a:rPr>
                        <a:t>0,0</a:t>
                      </a:r>
                      <a:endParaRPr lang="ru-RU" sz="1000" dirty="0">
                        <a:latin typeface="Times New Roman" panose="02020603050405020304" pitchFamily="18" charset="0"/>
                        <a:cs typeface="Times New Roman" panose="02020603050405020304" pitchFamily="18" charset="0"/>
                      </a:endParaRPr>
                    </a:p>
                  </a:txBody>
                  <a:tcPr marL="91448" marR="91448" marT="45690" marB="45690"/>
                </a:tc>
                <a:tc>
                  <a:txBody>
                    <a:bodyPr/>
                    <a:lstStyle/>
                    <a:p>
                      <a:pPr algn="l"/>
                      <a:r>
                        <a:rPr lang="ru-RU" sz="1000" dirty="0" smtClean="0">
                          <a:latin typeface="Times New Roman" panose="02020603050405020304" pitchFamily="18" charset="0"/>
                          <a:cs typeface="Times New Roman" panose="02020603050405020304" pitchFamily="18" charset="0"/>
                        </a:rPr>
                        <a:t>0,0</a:t>
                      </a:r>
                      <a:endParaRPr lang="ru-RU" sz="1000" dirty="0">
                        <a:latin typeface="Times New Roman" panose="02020603050405020304" pitchFamily="18" charset="0"/>
                        <a:cs typeface="Times New Roman" panose="02020603050405020304" pitchFamily="18" charset="0"/>
                      </a:endParaRPr>
                    </a:p>
                  </a:txBody>
                  <a:tcPr marL="91448" marR="91448" marT="45690" marB="45690"/>
                </a:tc>
                <a:tc>
                  <a:txBody>
                    <a:bodyPr/>
                    <a:lstStyle/>
                    <a:p>
                      <a:pPr algn="l"/>
                      <a:r>
                        <a:rPr lang="ru-RU" sz="1000" dirty="0">
                          <a:latin typeface="Times New Roman" panose="02020603050405020304" pitchFamily="18" charset="0"/>
                          <a:cs typeface="Times New Roman" panose="02020603050405020304" pitchFamily="18" charset="0"/>
                        </a:rPr>
                        <a:t>0,00</a:t>
                      </a:r>
                    </a:p>
                  </a:txBody>
                  <a:tcPr marL="91448" marR="91448" marT="45690" marB="45690"/>
                </a:tc>
                <a:tc>
                  <a:txBody>
                    <a:bodyPr/>
                    <a:lstStyle/>
                    <a:p>
                      <a:pPr algn="l"/>
                      <a:r>
                        <a:rPr lang="ru-RU" sz="1000" dirty="0">
                          <a:latin typeface="Times New Roman" panose="02020603050405020304" pitchFamily="18" charset="0"/>
                          <a:cs typeface="Times New Roman" panose="02020603050405020304" pitchFamily="18" charset="0"/>
                        </a:rPr>
                        <a:t>0,00</a:t>
                      </a:r>
                    </a:p>
                  </a:txBody>
                  <a:tcPr marL="91448" marR="91448" marT="45690" marB="45690"/>
                </a:tc>
                <a:tc>
                  <a:txBody>
                    <a:bodyPr/>
                    <a:lstStyle/>
                    <a:p>
                      <a:pPr algn="l"/>
                      <a:r>
                        <a:rPr lang="ru-RU" sz="1000" dirty="0">
                          <a:latin typeface="Times New Roman" panose="02020603050405020304" pitchFamily="18" charset="0"/>
                          <a:cs typeface="Times New Roman" panose="02020603050405020304" pitchFamily="18" charset="0"/>
                        </a:rPr>
                        <a:t>0,00</a:t>
                      </a:r>
                    </a:p>
                  </a:txBody>
                  <a:tcPr marL="91448" marR="91448" marT="45690" marB="45690"/>
                </a:tc>
                <a:extLst>
                  <a:ext uri="{0D108BD9-81ED-4DB2-BD59-A6C34878D82A}">
                    <a16:rowId xmlns="" xmlns:a16="http://schemas.microsoft.com/office/drawing/2014/main" val="10002"/>
                  </a:ext>
                </a:extLst>
              </a:tr>
              <a:tr h="252157">
                <a:tc>
                  <a:txBody>
                    <a:bodyPr/>
                    <a:lstStyle/>
                    <a:p>
                      <a:r>
                        <a:rPr lang="ru-RU" sz="1000" dirty="0">
                          <a:latin typeface="Times New Roman" panose="02020603050405020304" pitchFamily="18" charset="0"/>
                          <a:cs typeface="Times New Roman" panose="02020603050405020304" pitchFamily="18" charset="0"/>
                        </a:rPr>
                        <a:t>2</a:t>
                      </a:r>
                    </a:p>
                  </a:txBody>
                  <a:tcPr marL="91448" marR="91448" marT="45690" marB="45690"/>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Сельское хозяйство и рыболовство</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18" marB="0" anchor="b"/>
                </a:tc>
                <a:tc>
                  <a:txBody>
                    <a:bodyPr/>
                    <a:lstStyle/>
                    <a:p>
                      <a:pPr algn="l"/>
                      <a:r>
                        <a:rPr lang="ru-RU" sz="1000" dirty="0">
                          <a:latin typeface="Times New Roman" panose="02020603050405020304" pitchFamily="18" charset="0"/>
                          <a:cs typeface="Times New Roman" panose="02020603050405020304" pitchFamily="18" charset="0"/>
                        </a:rPr>
                        <a:t>7,70</a:t>
                      </a:r>
                    </a:p>
                  </a:txBody>
                  <a:tcPr marL="91448" marR="91448" marT="45690" marB="45690"/>
                </a:tc>
                <a:tc>
                  <a:txBody>
                    <a:bodyPr/>
                    <a:lstStyle/>
                    <a:p>
                      <a:pPr algn="l"/>
                      <a:r>
                        <a:rPr lang="ru-RU" sz="1000" dirty="0" smtClean="0">
                          <a:latin typeface="Times New Roman" panose="02020603050405020304" pitchFamily="18" charset="0"/>
                          <a:cs typeface="Times New Roman" panose="02020603050405020304" pitchFamily="18" charset="0"/>
                        </a:rPr>
                        <a:t>8,74</a:t>
                      </a:r>
                      <a:endParaRPr lang="ru-RU" sz="1000" dirty="0">
                        <a:latin typeface="Times New Roman" panose="02020603050405020304" pitchFamily="18" charset="0"/>
                        <a:cs typeface="Times New Roman" panose="02020603050405020304" pitchFamily="18" charset="0"/>
                      </a:endParaRPr>
                    </a:p>
                  </a:txBody>
                  <a:tcPr marL="91448" marR="91448" marT="45690" marB="45690"/>
                </a:tc>
                <a:tc>
                  <a:txBody>
                    <a:bodyPr/>
                    <a:lstStyle/>
                    <a:p>
                      <a:pPr algn="l"/>
                      <a:r>
                        <a:rPr lang="ru-RU" sz="1000" dirty="0" smtClean="0">
                          <a:latin typeface="Times New Roman" panose="02020603050405020304" pitchFamily="18" charset="0"/>
                          <a:cs typeface="Times New Roman" panose="02020603050405020304" pitchFamily="18" charset="0"/>
                        </a:rPr>
                        <a:t>7,42</a:t>
                      </a:r>
                      <a:endParaRPr lang="ru-RU" sz="1000" dirty="0">
                        <a:latin typeface="Times New Roman" panose="02020603050405020304" pitchFamily="18" charset="0"/>
                        <a:cs typeface="Times New Roman" panose="02020603050405020304" pitchFamily="18" charset="0"/>
                      </a:endParaRPr>
                    </a:p>
                  </a:txBody>
                  <a:tcPr marL="91448" marR="91448" marT="45690" marB="45690"/>
                </a:tc>
                <a:tc>
                  <a:txBody>
                    <a:bodyPr/>
                    <a:lstStyle/>
                    <a:p>
                      <a:pPr algn="l"/>
                      <a:r>
                        <a:rPr lang="ru-RU" sz="1000" dirty="0" smtClean="0">
                          <a:latin typeface="Times New Roman" panose="02020603050405020304" pitchFamily="18" charset="0"/>
                          <a:cs typeface="Times New Roman" panose="02020603050405020304" pitchFamily="18" charset="0"/>
                        </a:rPr>
                        <a:t>15,73</a:t>
                      </a:r>
                      <a:endParaRPr lang="ru-RU" sz="1000" dirty="0">
                        <a:latin typeface="Times New Roman" panose="02020603050405020304" pitchFamily="18" charset="0"/>
                        <a:cs typeface="Times New Roman" panose="02020603050405020304" pitchFamily="18" charset="0"/>
                      </a:endParaRPr>
                    </a:p>
                  </a:txBody>
                  <a:tcPr marL="91448" marR="91448" marT="45690" marB="45690"/>
                </a:tc>
                <a:tc>
                  <a:txBody>
                    <a:bodyPr/>
                    <a:lstStyle/>
                    <a:p>
                      <a:pPr algn="l"/>
                      <a:r>
                        <a:rPr lang="ru-RU" sz="1000" dirty="0" smtClean="0">
                          <a:latin typeface="Times New Roman" panose="02020603050405020304" pitchFamily="18" charset="0"/>
                          <a:cs typeface="Times New Roman" panose="02020603050405020304" pitchFamily="18" charset="0"/>
                        </a:rPr>
                        <a:t>8,76</a:t>
                      </a:r>
                      <a:endParaRPr lang="ru-RU" sz="1000" dirty="0">
                        <a:latin typeface="Times New Roman" panose="02020603050405020304" pitchFamily="18" charset="0"/>
                        <a:cs typeface="Times New Roman" panose="02020603050405020304" pitchFamily="18" charset="0"/>
                      </a:endParaRPr>
                    </a:p>
                  </a:txBody>
                  <a:tcPr marL="91448" marR="91448" marT="45690" marB="45690"/>
                </a:tc>
                <a:tc>
                  <a:txBody>
                    <a:bodyPr/>
                    <a:lstStyle/>
                    <a:p>
                      <a:pPr algn="l"/>
                      <a:r>
                        <a:rPr lang="ru-RU" sz="1000" dirty="0" smtClean="0">
                          <a:latin typeface="Times New Roman" panose="02020603050405020304" pitchFamily="18" charset="0"/>
                          <a:cs typeface="Times New Roman" panose="02020603050405020304" pitchFamily="18" charset="0"/>
                        </a:rPr>
                        <a:t>8,78</a:t>
                      </a:r>
                      <a:endParaRPr lang="ru-RU" sz="1000" dirty="0">
                        <a:latin typeface="Times New Roman" panose="02020603050405020304" pitchFamily="18" charset="0"/>
                        <a:cs typeface="Times New Roman" panose="02020603050405020304" pitchFamily="18" charset="0"/>
                      </a:endParaRPr>
                    </a:p>
                  </a:txBody>
                  <a:tcPr marL="91448" marR="91448" marT="45690" marB="45690"/>
                </a:tc>
                <a:extLst>
                  <a:ext uri="{0D108BD9-81ED-4DB2-BD59-A6C34878D82A}">
                    <a16:rowId xmlns="" xmlns:a16="http://schemas.microsoft.com/office/drawing/2014/main" val="10003"/>
                  </a:ext>
                </a:extLst>
              </a:tr>
              <a:tr h="243780">
                <a:tc>
                  <a:txBody>
                    <a:bodyPr/>
                    <a:lstStyle/>
                    <a:p>
                      <a:r>
                        <a:rPr lang="ru-RU" sz="1000" dirty="0">
                          <a:latin typeface="Times New Roman" panose="02020603050405020304" pitchFamily="18" charset="0"/>
                          <a:cs typeface="Times New Roman" panose="02020603050405020304" pitchFamily="18" charset="0"/>
                        </a:rPr>
                        <a:t>3</a:t>
                      </a:r>
                    </a:p>
                  </a:txBody>
                  <a:tcPr marL="91448" marR="91448" marT="45690" marB="45690"/>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Транспорт</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18" marB="0" anchor="b"/>
                </a:tc>
                <a:tc>
                  <a:txBody>
                    <a:bodyPr/>
                    <a:lstStyle/>
                    <a:p>
                      <a:pPr algn="l"/>
                      <a:r>
                        <a:rPr lang="ru-RU" sz="1000" dirty="0">
                          <a:latin typeface="Times New Roman" panose="02020603050405020304" pitchFamily="18" charset="0"/>
                          <a:cs typeface="Times New Roman" panose="02020603050405020304" pitchFamily="18" charset="0"/>
                        </a:rPr>
                        <a:t>0,27</a:t>
                      </a:r>
                    </a:p>
                  </a:txBody>
                  <a:tcPr marL="91448" marR="91448" marT="45690" marB="45690"/>
                </a:tc>
                <a:tc>
                  <a:txBody>
                    <a:bodyPr/>
                    <a:lstStyle/>
                    <a:p>
                      <a:pPr algn="l"/>
                      <a:r>
                        <a:rPr lang="ru-RU" sz="1000" dirty="0">
                          <a:latin typeface="Times New Roman" panose="02020603050405020304" pitchFamily="18" charset="0"/>
                          <a:cs typeface="Times New Roman" panose="02020603050405020304" pitchFamily="18" charset="0"/>
                        </a:rPr>
                        <a:t>0,27</a:t>
                      </a:r>
                    </a:p>
                  </a:txBody>
                  <a:tcPr marL="91448" marR="91448" marT="45690" marB="45690"/>
                </a:tc>
                <a:tc>
                  <a:txBody>
                    <a:bodyPr/>
                    <a:lstStyle/>
                    <a:p>
                      <a:pPr algn="l"/>
                      <a:r>
                        <a:rPr lang="ru-RU" sz="1000" dirty="0">
                          <a:latin typeface="Times New Roman" panose="02020603050405020304" pitchFamily="18" charset="0"/>
                          <a:cs typeface="Times New Roman" panose="02020603050405020304" pitchFamily="18" charset="0"/>
                        </a:rPr>
                        <a:t>0,27</a:t>
                      </a:r>
                    </a:p>
                  </a:txBody>
                  <a:tcPr marL="91448" marR="91448" marT="45690" marB="45690"/>
                </a:tc>
                <a:tc>
                  <a:txBody>
                    <a:bodyPr/>
                    <a:lstStyle/>
                    <a:p>
                      <a:pPr algn="l"/>
                      <a:r>
                        <a:rPr lang="ru-RU" sz="1000" dirty="0" smtClean="0">
                          <a:latin typeface="Times New Roman" panose="02020603050405020304" pitchFamily="18" charset="0"/>
                          <a:cs typeface="Times New Roman" panose="02020603050405020304" pitchFamily="18" charset="0"/>
                        </a:rPr>
                        <a:t>0,31</a:t>
                      </a:r>
                      <a:endParaRPr lang="ru-RU" sz="1000" dirty="0">
                        <a:latin typeface="Times New Roman" panose="02020603050405020304" pitchFamily="18" charset="0"/>
                        <a:cs typeface="Times New Roman" panose="02020603050405020304" pitchFamily="18" charset="0"/>
                      </a:endParaRPr>
                    </a:p>
                  </a:txBody>
                  <a:tcPr marL="91448" marR="91448" marT="45690" marB="45690"/>
                </a:tc>
                <a:tc>
                  <a:txBody>
                    <a:bodyPr/>
                    <a:lstStyle/>
                    <a:p>
                      <a:pPr algn="l"/>
                      <a:r>
                        <a:rPr lang="ru-RU" sz="1000" dirty="0" smtClean="0">
                          <a:latin typeface="Times New Roman" panose="02020603050405020304" pitchFamily="18" charset="0"/>
                          <a:cs typeface="Times New Roman" panose="02020603050405020304" pitchFamily="18" charset="0"/>
                        </a:rPr>
                        <a:t>0,31</a:t>
                      </a:r>
                      <a:endParaRPr lang="ru-RU" sz="1000" dirty="0">
                        <a:latin typeface="Times New Roman" panose="02020603050405020304" pitchFamily="18" charset="0"/>
                        <a:cs typeface="Times New Roman" panose="02020603050405020304" pitchFamily="18" charset="0"/>
                      </a:endParaRPr>
                    </a:p>
                  </a:txBody>
                  <a:tcPr marL="91448" marR="91448" marT="45690" marB="45690"/>
                </a:tc>
                <a:tc>
                  <a:txBody>
                    <a:bodyPr/>
                    <a:lstStyle/>
                    <a:p>
                      <a:pPr algn="l"/>
                      <a:r>
                        <a:rPr lang="ru-RU" sz="1000" dirty="0" smtClean="0">
                          <a:latin typeface="Times New Roman" panose="02020603050405020304" pitchFamily="18" charset="0"/>
                          <a:cs typeface="Times New Roman" panose="02020603050405020304" pitchFamily="18" charset="0"/>
                        </a:rPr>
                        <a:t>0,31</a:t>
                      </a:r>
                      <a:endParaRPr lang="ru-RU" sz="1000" dirty="0">
                        <a:latin typeface="Times New Roman" panose="02020603050405020304" pitchFamily="18" charset="0"/>
                        <a:cs typeface="Times New Roman" panose="02020603050405020304" pitchFamily="18" charset="0"/>
                      </a:endParaRPr>
                    </a:p>
                  </a:txBody>
                  <a:tcPr marL="91448" marR="91448" marT="45690" marB="45690"/>
                </a:tc>
                <a:extLst>
                  <a:ext uri="{0D108BD9-81ED-4DB2-BD59-A6C34878D82A}">
                    <a16:rowId xmlns="" xmlns:a16="http://schemas.microsoft.com/office/drawing/2014/main" val="10004"/>
                  </a:ext>
                </a:extLst>
              </a:tr>
              <a:tr h="243780">
                <a:tc>
                  <a:txBody>
                    <a:bodyPr/>
                    <a:lstStyle/>
                    <a:p>
                      <a:r>
                        <a:rPr lang="ru-RU" sz="1000" dirty="0">
                          <a:latin typeface="Times New Roman" panose="02020603050405020304" pitchFamily="18" charset="0"/>
                          <a:cs typeface="Times New Roman" panose="02020603050405020304" pitchFamily="18" charset="0"/>
                        </a:rPr>
                        <a:t>4</a:t>
                      </a:r>
                    </a:p>
                  </a:txBody>
                  <a:tcPr marL="91448" marR="91448" marT="45690" marB="45690"/>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Дорожное хозяйство (дорожные фонды)</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18" marB="0" anchor="b"/>
                </a:tc>
                <a:tc>
                  <a:txBody>
                    <a:bodyPr/>
                    <a:lstStyle/>
                    <a:p>
                      <a:pPr algn="l"/>
                      <a:r>
                        <a:rPr lang="ru-RU" sz="1000" dirty="0">
                          <a:latin typeface="Times New Roman" panose="02020603050405020304" pitchFamily="18" charset="0"/>
                          <a:cs typeface="Times New Roman" panose="02020603050405020304" pitchFamily="18" charset="0"/>
                        </a:rPr>
                        <a:t>153,76</a:t>
                      </a:r>
                    </a:p>
                  </a:txBody>
                  <a:tcPr marL="91448" marR="91448" marT="45690" marB="45690"/>
                </a:tc>
                <a:tc>
                  <a:txBody>
                    <a:bodyPr/>
                    <a:lstStyle/>
                    <a:p>
                      <a:pPr algn="l"/>
                      <a:r>
                        <a:rPr lang="ru-RU" sz="1000" dirty="0" smtClean="0">
                          <a:latin typeface="Times New Roman" panose="02020603050405020304" pitchFamily="18" charset="0"/>
                          <a:cs typeface="Times New Roman" panose="02020603050405020304" pitchFamily="18" charset="0"/>
                        </a:rPr>
                        <a:t>182,90</a:t>
                      </a:r>
                      <a:endParaRPr lang="ru-RU" sz="1000" dirty="0">
                        <a:latin typeface="Times New Roman" panose="02020603050405020304" pitchFamily="18" charset="0"/>
                        <a:cs typeface="Times New Roman" panose="02020603050405020304" pitchFamily="18" charset="0"/>
                      </a:endParaRPr>
                    </a:p>
                  </a:txBody>
                  <a:tcPr marL="91448" marR="91448" marT="45690" marB="45690"/>
                </a:tc>
                <a:tc>
                  <a:txBody>
                    <a:bodyPr/>
                    <a:lstStyle/>
                    <a:p>
                      <a:pPr algn="l"/>
                      <a:r>
                        <a:rPr lang="ru-RU" sz="1000" dirty="0" smtClean="0">
                          <a:latin typeface="Times New Roman" panose="02020603050405020304" pitchFamily="18" charset="0"/>
                          <a:cs typeface="Times New Roman" panose="02020603050405020304" pitchFamily="18" charset="0"/>
                        </a:rPr>
                        <a:t>160,82</a:t>
                      </a:r>
                      <a:endParaRPr lang="ru-RU" sz="1000" dirty="0">
                        <a:latin typeface="Times New Roman" panose="02020603050405020304" pitchFamily="18" charset="0"/>
                        <a:cs typeface="Times New Roman" panose="02020603050405020304" pitchFamily="18" charset="0"/>
                      </a:endParaRPr>
                    </a:p>
                  </a:txBody>
                  <a:tcPr marL="91448" marR="91448" marT="45690" marB="45690"/>
                </a:tc>
                <a:tc>
                  <a:txBody>
                    <a:bodyPr/>
                    <a:lstStyle/>
                    <a:p>
                      <a:pPr algn="l"/>
                      <a:r>
                        <a:rPr lang="ru-RU" sz="1000" dirty="0" smtClean="0">
                          <a:latin typeface="Times New Roman" panose="02020603050405020304" pitchFamily="18" charset="0"/>
                          <a:cs typeface="Times New Roman" panose="02020603050405020304" pitchFamily="18" charset="0"/>
                        </a:rPr>
                        <a:t>131,28</a:t>
                      </a:r>
                      <a:endParaRPr lang="ru-RU" sz="1000" dirty="0">
                        <a:latin typeface="Times New Roman" panose="02020603050405020304" pitchFamily="18" charset="0"/>
                        <a:cs typeface="Times New Roman" panose="02020603050405020304" pitchFamily="18" charset="0"/>
                      </a:endParaRPr>
                    </a:p>
                  </a:txBody>
                  <a:tcPr marL="91448" marR="91448" marT="45690" marB="45690"/>
                </a:tc>
                <a:tc>
                  <a:txBody>
                    <a:bodyPr/>
                    <a:lstStyle/>
                    <a:p>
                      <a:pPr algn="l"/>
                      <a:r>
                        <a:rPr lang="ru-RU" sz="1000" dirty="0" smtClean="0">
                          <a:latin typeface="Times New Roman" panose="02020603050405020304" pitchFamily="18" charset="0"/>
                          <a:cs typeface="Times New Roman" panose="02020603050405020304" pitchFamily="18" charset="0"/>
                        </a:rPr>
                        <a:t>158,93</a:t>
                      </a:r>
                      <a:endParaRPr lang="ru-RU" sz="1000" dirty="0">
                        <a:latin typeface="Times New Roman" panose="02020603050405020304" pitchFamily="18" charset="0"/>
                        <a:cs typeface="Times New Roman" panose="02020603050405020304" pitchFamily="18" charset="0"/>
                      </a:endParaRPr>
                    </a:p>
                  </a:txBody>
                  <a:tcPr marL="91448" marR="91448" marT="45690" marB="45690"/>
                </a:tc>
                <a:tc>
                  <a:txBody>
                    <a:bodyPr/>
                    <a:lstStyle/>
                    <a:p>
                      <a:pPr algn="l"/>
                      <a:r>
                        <a:rPr lang="ru-RU" sz="1000" dirty="0" smtClean="0">
                          <a:latin typeface="Times New Roman" panose="02020603050405020304" pitchFamily="18" charset="0"/>
                          <a:cs typeface="Times New Roman" panose="02020603050405020304" pitchFamily="18" charset="0"/>
                        </a:rPr>
                        <a:t>149,05</a:t>
                      </a:r>
                      <a:endParaRPr lang="ru-RU" sz="1000" dirty="0">
                        <a:latin typeface="Times New Roman" panose="02020603050405020304" pitchFamily="18" charset="0"/>
                        <a:cs typeface="Times New Roman" panose="02020603050405020304" pitchFamily="18" charset="0"/>
                      </a:endParaRPr>
                    </a:p>
                  </a:txBody>
                  <a:tcPr marL="91448" marR="91448" marT="45690" marB="45690"/>
                </a:tc>
                <a:extLst>
                  <a:ext uri="{0D108BD9-81ED-4DB2-BD59-A6C34878D82A}">
                    <a16:rowId xmlns="" xmlns:a16="http://schemas.microsoft.com/office/drawing/2014/main" val="10005"/>
                  </a:ext>
                </a:extLst>
              </a:tr>
              <a:tr h="340403">
                <a:tc>
                  <a:txBody>
                    <a:bodyPr/>
                    <a:lstStyle/>
                    <a:p>
                      <a:r>
                        <a:rPr lang="ru-RU" sz="1000" dirty="0">
                          <a:latin typeface="Times New Roman" panose="02020603050405020304" pitchFamily="18" charset="0"/>
                          <a:cs typeface="Times New Roman" panose="02020603050405020304" pitchFamily="18" charset="0"/>
                        </a:rPr>
                        <a:t>5</a:t>
                      </a:r>
                    </a:p>
                  </a:txBody>
                  <a:tcPr marL="91448" marR="91448" marT="45690" marB="45690"/>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Другие вопросы в области национальной экономики</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18" marB="0" anchor="ctr"/>
                </a:tc>
                <a:tc>
                  <a:txBody>
                    <a:bodyPr/>
                    <a:lstStyle/>
                    <a:p>
                      <a:pPr algn="l"/>
                      <a:r>
                        <a:rPr lang="ru-RU" sz="1000" dirty="0">
                          <a:latin typeface="Times New Roman" panose="02020603050405020304" pitchFamily="18" charset="0"/>
                          <a:cs typeface="Times New Roman" panose="02020603050405020304" pitchFamily="18" charset="0"/>
                        </a:rPr>
                        <a:t>25,34</a:t>
                      </a:r>
                    </a:p>
                  </a:txBody>
                  <a:tcPr marL="91448" marR="91448" marT="45690" marB="45690"/>
                </a:tc>
                <a:tc>
                  <a:txBody>
                    <a:bodyPr/>
                    <a:lstStyle/>
                    <a:p>
                      <a:pPr algn="l"/>
                      <a:r>
                        <a:rPr lang="ru-RU" sz="1000" dirty="0" smtClean="0">
                          <a:latin typeface="Times New Roman" panose="02020603050405020304" pitchFamily="18" charset="0"/>
                          <a:cs typeface="Times New Roman" panose="02020603050405020304" pitchFamily="18" charset="0"/>
                        </a:rPr>
                        <a:t>29,61</a:t>
                      </a:r>
                      <a:endParaRPr lang="ru-RU" sz="1000" dirty="0">
                        <a:latin typeface="Times New Roman" panose="02020603050405020304" pitchFamily="18" charset="0"/>
                        <a:cs typeface="Times New Roman" panose="02020603050405020304" pitchFamily="18" charset="0"/>
                      </a:endParaRPr>
                    </a:p>
                  </a:txBody>
                  <a:tcPr marL="91448" marR="91448" marT="45690" marB="45690"/>
                </a:tc>
                <a:tc>
                  <a:txBody>
                    <a:bodyPr/>
                    <a:lstStyle/>
                    <a:p>
                      <a:pPr algn="l"/>
                      <a:r>
                        <a:rPr lang="ru-RU" sz="1000" dirty="0" smtClean="0">
                          <a:latin typeface="Times New Roman" panose="02020603050405020304" pitchFamily="18" charset="0"/>
                          <a:cs typeface="Times New Roman" panose="02020603050405020304" pitchFamily="18" charset="0"/>
                        </a:rPr>
                        <a:t>27,47</a:t>
                      </a:r>
                      <a:endParaRPr lang="ru-RU" sz="1000" dirty="0">
                        <a:latin typeface="Times New Roman" panose="02020603050405020304" pitchFamily="18" charset="0"/>
                        <a:cs typeface="Times New Roman" panose="02020603050405020304" pitchFamily="18" charset="0"/>
                      </a:endParaRPr>
                    </a:p>
                  </a:txBody>
                  <a:tcPr marL="91448" marR="91448" marT="45690" marB="45690"/>
                </a:tc>
                <a:tc>
                  <a:txBody>
                    <a:bodyPr/>
                    <a:lstStyle/>
                    <a:p>
                      <a:pPr algn="l"/>
                      <a:r>
                        <a:rPr lang="ru-RU" sz="1000" dirty="0" smtClean="0">
                          <a:latin typeface="Times New Roman" panose="02020603050405020304" pitchFamily="18" charset="0"/>
                          <a:cs typeface="Times New Roman" panose="02020603050405020304" pitchFamily="18" charset="0"/>
                        </a:rPr>
                        <a:t>11,12</a:t>
                      </a:r>
                      <a:endParaRPr lang="ru-RU" sz="1000" dirty="0">
                        <a:latin typeface="Times New Roman" panose="02020603050405020304" pitchFamily="18" charset="0"/>
                        <a:cs typeface="Times New Roman" panose="02020603050405020304" pitchFamily="18" charset="0"/>
                      </a:endParaRPr>
                    </a:p>
                  </a:txBody>
                  <a:tcPr marL="91448" marR="91448" marT="45690" marB="45690"/>
                </a:tc>
                <a:tc>
                  <a:txBody>
                    <a:bodyPr/>
                    <a:lstStyle/>
                    <a:p>
                      <a:pPr algn="l"/>
                      <a:r>
                        <a:rPr lang="ru-RU" sz="1000" dirty="0" smtClean="0">
                          <a:latin typeface="Times New Roman" panose="02020603050405020304" pitchFamily="18" charset="0"/>
                          <a:cs typeface="Times New Roman" panose="02020603050405020304" pitchFamily="18" charset="0"/>
                        </a:rPr>
                        <a:t>12,64</a:t>
                      </a:r>
                      <a:endParaRPr lang="ru-RU" sz="1000" dirty="0">
                        <a:latin typeface="Times New Roman" panose="02020603050405020304" pitchFamily="18" charset="0"/>
                        <a:cs typeface="Times New Roman" panose="02020603050405020304" pitchFamily="18" charset="0"/>
                      </a:endParaRPr>
                    </a:p>
                  </a:txBody>
                  <a:tcPr marL="91448" marR="91448" marT="45690" marB="45690"/>
                </a:tc>
                <a:tc>
                  <a:txBody>
                    <a:bodyPr/>
                    <a:lstStyle/>
                    <a:p>
                      <a:pPr algn="l"/>
                      <a:r>
                        <a:rPr lang="ru-RU" sz="1000" dirty="0" smtClean="0">
                          <a:latin typeface="Times New Roman" panose="02020603050405020304" pitchFamily="18" charset="0"/>
                          <a:cs typeface="Times New Roman" panose="02020603050405020304" pitchFamily="18" charset="0"/>
                        </a:rPr>
                        <a:t>55,04</a:t>
                      </a:r>
                      <a:endParaRPr lang="ru-RU" sz="1000" dirty="0">
                        <a:latin typeface="Times New Roman" panose="02020603050405020304" pitchFamily="18" charset="0"/>
                        <a:cs typeface="Times New Roman" panose="02020603050405020304" pitchFamily="18" charset="0"/>
                      </a:endParaRPr>
                    </a:p>
                  </a:txBody>
                  <a:tcPr marL="91448" marR="91448" marT="45690" marB="45690"/>
                </a:tc>
                <a:extLst>
                  <a:ext uri="{0D108BD9-81ED-4DB2-BD59-A6C34878D82A}">
                    <a16:rowId xmlns="" xmlns:a16="http://schemas.microsoft.com/office/drawing/2014/main" val="10006"/>
                  </a:ext>
                </a:extLst>
              </a:tr>
            </a:tbl>
          </a:graphicData>
        </a:graphic>
      </p:graphicFrame>
      <p:sp>
        <p:nvSpPr>
          <p:cNvPr id="58458" name="TextBox 17">
            <a:extLst>
              <a:ext uri="{FF2B5EF4-FFF2-40B4-BE49-F238E27FC236}">
                <a16:creationId xmlns="" xmlns:a16="http://schemas.microsoft.com/office/drawing/2014/main" id="{FAAE3085-FE7F-45A6-8340-E8DEC95C96D4}"/>
              </a:ext>
            </a:extLst>
          </p:cNvPr>
          <p:cNvSpPr txBox="1">
            <a:spLocks noChangeArrowheads="1"/>
          </p:cNvSpPr>
          <p:nvPr/>
        </p:nvSpPr>
        <p:spPr bwMode="auto">
          <a:xfrm>
            <a:off x="546100" y="1038225"/>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ru-RU" altLang="ru-RU" sz="1200">
              <a:solidFill>
                <a:srgbClr val="000000"/>
              </a:solidFill>
              <a:latin typeface="Times New Roman" panose="02020603050405020304" pitchFamily="18" charset="0"/>
              <a:cs typeface="Times New Roman" panose="02020603050405020304" pitchFamily="18" charset="0"/>
            </a:endParaRPr>
          </a:p>
        </p:txBody>
      </p:sp>
      <p:sp>
        <p:nvSpPr>
          <p:cNvPr id="58459" name="TextBox 18">
            <a:extLst>
              <a:ext uri="{FF2B5EF4-FFF2-40B4-BE49-F238E27FC236}">
                <a16:creationId xmlns="" xmlns:a16="http://schemas.microsoft.com/office/drawing/2014/main" id="{C336282E-8DB4-417A-8F25-FDA62F6448D1}"/>
              </a:ext>
            </a:extLst>
          </p:cNvPr>
          <p:cNvSpPr txBox="1">
            <a:spLocks noChangeArrowheads="1"/>
          </p:cNvSpPr>
          <p:nvPr/>
        </p:nvSpPr>
        <p:spPr bwMode="auto">
          <a:xfrm>
            <a:off x="352425" y="3221709"/>
            <a:ext cx="33121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ru-RU" sz="1200" b="1" i="1" dirty="0">
                <a:solidFill>
                  <a:srgbClr val="000000"/>
                </a:solidFill>
                <a:latin typeface="Times New Roman" panose="02020603050405020304" pitchFamily="18" charset="0"/>
                <a:cs typeface="Times New Roman" panose="02020603050405020304" pitchFamily="18" charset="0"/>
              </a:rPr>
              <a:t> Динамика показателей расходов бюджета муниципального района Мелеузовский район   Республики Башкортостан по разделу национальная экономика, в %</a:t>
            </a:r>
          </a:p>
        </p:txBody>
      </p:sp>
      <p:sp>
        <p:nvSpPr>
          <p:cNvPr id="58460" name="TextBox 19">
            <a:extLst>
              <a:ext uri="{FF2B5EF4-FFF2-40B4-BE49-F238E27FC236}">
                <a16:creationId xmlns="" xmlns:a16="http://schemas.microsoft.com/office/drawing/2014/main" id="{9D804B69-8DA7-4A3B-9586-3DFC2CAE701B}"/>
              </a:ext>
            </a:extLst>
          </p:cNvPr>
          <p:cNvSpPr txBox="1">
            <a:spLocks noChangeArrowheads="1"/>
          </p:cNvSpPr>
          <p:nvPr/>
        </p:nvSpPr>
        <p:spPr bwMode="auto">
          <a:xfrm>
            <a:off x="8326438" y="503238"/>
            <a:ext cx="9890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100" dirty="0" err="1">
                <a:solidFill>
                  <a:srgbClr val="000000"/>
                </a:solidFill>
                <a:latin typeface="Times New Roman" panose="02020603050405020304" pitchFamily="18" charset="0"/>
                <a:cs typeface="Times New Roman" panose="02020603050405020304" pitchFamily="18" charset="0"/>
              </a:rPr>
              <a:t>млн.рублей</a:t>
            </a:r>
            <a:endParaRPr lang="ru-RU" altLang="ru-RU" sz="1100" dirty="0">
              <a:solidFill>
                <a:srgbClr val="000000"/>
              </a:solidFill>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a:xfrm>
            <a:off x="7010400" y="0"/>
            <a:ext cx="2133600" cy="365125"/>
          </a:xfrm>
        </p:spPr>
        <p:txBody>
          <a:bodyPr/>
          <a:lstStyle/>
          <a:p>
            <a:pPr>
              <a:defRPr/>
            </a:pPr>
            <a:fld id="{1C2F39FC-F7FC-43A7-985C-4565CF06B74E}" type="slidenum">
              <a:rPr lang="en-US" smtClean="0">
                <a:solidFill>
                  <a:schemeClr val="tx1"/>
                </a:solidFill>
              </a:rPr>
              <a:pPr>
                <a:defRPr/>
              </a:pPr>
              <a:t>32</a:t>
            </a:fld>
            <a:endParaRPr lang="en-US" dirty="0">
              <a:solidFill>
                <a:schemeClr val="tx1"/>
              </a:solidFill>
            </a:endParaRPr>
          </a:p>
        </p:txBody>
      </p:sp>
      <p:cxnSp>
        <p:nvCxnSpPr>
          <p:cNvPr id="17" name="Прямая со стрелкой 16"/>
          <p:cNvCxnSpPr/>
          <p:nvPr/>
        </p:nvCxnSpPr>
        <p:spPr>
          <a:xfrm flipV="1">
            <a:off x="899592" y="4834557"/>
            <a:ext cx="227873" cy="2872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771800" y="4938536"/>
            <a:ext cx="88926" cy="2872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V="1">
            <a:off x="2074068" y="4874195"/>
            <a:ext cx="229539" cy="2079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8">
            <a:extLst>
              <a:ext uri="{FF2B5EF4-FFF2-40B4-BE49-F238E27FC236}">
                <a16:creationId xmlns="" xmlns:a16="http://schemas.microsoft.com/office/drawing/2014/main" id="{BE0FEAF8-7FDF-4F54-9FA3-87B730C29815}"/>
              </a:ext>
            </a:extLst>
          </p:cNvPr>
          <p:cNvSpPr txBox="1">
            <a:spLocks noChangeArrowheads="1"/>
          </p:cNvSpPr>
          <p:nvPr/>
        </p:nvSpPr>
        <p:spPr bwMode="auto">
          <a:xfrm>
            <a:off x="4181308" y="3637207"/>
            <a:ext cx="4746053" cy="1800493"/>
          </a:xfrm>
          <a:prstGeom prst="rect">
            <a:avLst/>
          </a:prstGeom>
          <a:solidFill>
            <a:schemeClr val="bg2">
              <a:lumMod val="90000"/>
            </a:schemeClr>
          </a:solidFill>
          <a:ln w="3175">
            <a:solidFill>
              <a:schemeClr val="accent6">
                <a:lumMod val="50000"/>
              </a:schemeClr>
            </a:solidFill>
            <a:miter lim="800000"/>
            <a:headEnd/>
            <a:tailEnd/>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200" dirty="0">
                <a:latin typeface="Times New Roman" panose="02020603050405020304" pitchFamily="18" charset="0"/>
                <a:cs typeface="Times New Roman" panose="02020603050405020304" pitchFamily="18" charset="0"/>
              </a:rPr>
              <a:t> </a:t>
            </a:r>
            <a:r>
              <a:rPr lang="ru-RU" altLang="ru-RU" sz="1100" b="1" i="1" dirty="0">
                <a:latin typeface="Times New Roman" panose="02020603050405020304" pitchFamily="18" charset="0"/>
                <a:cs typeface="Times New Roman" panose="02020603050405020304" pitchFamily="18" charset="0"/>
              </a:rPr>
              <a:t>Причины отклонения фактического выполнения по годам:</a:t>
            </a:r>
          </a:p>
          <a:p>
            <a:pPr algn="just"/>
            <a:r>
              <a:rPr lang="ru-RU" sz="1100" b="1" dirty="0">
                <a:latin typeface="Times New Roman" panose="02020603050405020304" pitchFamily="18" charset="0"/>
                <a:cs typeface="Times New Roman" panose="02020603050405020304" pitchFamily="18" charset="0"/>
              </a:rPr>
              <a:t> Сельское хозяйство и рыболовство</a:t>
            </a:r>
            <a:r>
              <a:rPr lang="ru-RU" sz="1100" dirty="0">
                <a:latin typeface="Times New Roman" panose="02020603050405020304" pitchFamily="18" charset="0"/>
                <a:cs typeface="Times New Roman" panose="02020603050405020304" pitchFamily="18" charset="0"/>
              </a:rPr>
              <a:t>: Перенос ассигнований на проектирование комплексной компактной застройки в д</a:t>
            </a:r>
            <a:r>
              <a:rPr lang="ru-RU" sz="1100" dirty="0" smtClean="0">
                <a:latin typeface="Times New Roman" panose="02020603050405020304" pitchFamily="18" charset="0"/>
                <a:cs typeface="Times New Roman" panose="02020603050405020304" pitchFamily="18" charset="0"/>
              </a:rPr>
              <a:t>. Самойловка </a:t>
            </a:r>
            <a:r>
              <a:rPr lang="ru-RU" sz="1100" dirty="0">
                <a:latin typeface="Times New Roman" panose="02020603050405020304" pitchFamily="18" charset="0"/>
                <a:cs typeface="Times New Roman" panose="02020603050405020304" pitchFamily="18" charset="0"/>
              </a:rPr>
              <a:t>на 2020 </a:t>
            </a:r>
            <a:r>
              <a:rPr lang="ru-RU" sz="1100" dirty="0" smtClean="0">
                <a:latin typeface="Times New Roman" panose="02020603050405020304" pitchFamily="18" charset="0"/>
                <a:cs typeface="Times New Roman" panose="02020603050405020304" pitchFamily="18" charset="0"/>
              </a:rPr>
              <a:t>год.</a:t>
            </a:r>
          </a:p>
          <a:p>
            <a:pPr algn="just"/>
            <a:r>
              <a:rPr lang="ru-RU" sz="1100" b="1" dirty="0" smtClean="0">
                <a:latin typeface="Times New Roman" panose="02020603050405020304" pitchFamily="18" charset="0"/>
                <a:cs typeface="Times New Roman" panose="02020603050405020304" pitchFamily="18" charset="0"/>
              </a:rPr>
              <a:t>Дорожное </a:t>
            </a:r>
            <a:r>
              <a:rPr lang="ru-RU" sz="1100" b="1" dirty="0">
                <a:latin typeface="Times New Roman" panose="02020603050405020304" pitchFamily="18" charset="0"/>
                <a:cs typeface="Times New Roman" panose="02020603050405020304" pitchFamily="18" charset="0"/>
              </a:rPr>
              <a:t>хозяйство</a:t>
            </a:r>
            <a:r>
              <a:rPr lang="ru-RU" sz="1100" dirty="0">
                <a:latin typeface="Times New Roman" panose="02020603050405020304" pitchFamily="18" charset="0"/>
                <a:cs typeface="Times New Roman" panose="02020603050405020304" pitchFamily="18" charset="0"/>
              </a:rPr>
              <a:t>: Снижение объема расходов в 2019-2021 годах связано с тем, что в </a:t>
            </a:r>
            <a:r>
              <a:rPr lang="ru-RU" sz="1100" dirty="0" smtClean="0">
                <a:latin typeface="Times New Roman" panose="02020603050405020304" pitchFamily="18" charset="0"/>
                <a:cs typeface="Times New Roman" panose="02020603050405020304" pitchFamily="18" charset="0"/>
              </a:rPr>
              <a:t>2018-2019 </a:t>
            </a:r>
            <a:r>
              <a:rPr lang="ru-RU" sz="1100" dirty="0">
                <a:latin typeface="Times New Roman" panose="02020603050405020304" pitchFamily="18" charset="0"/>
                <a:cs typeface="Times New Roman" panose="02020603050405020304" pitchFamily="18" charset="0"/>
              </a:rPr>
              <a:t>годах на дорожное хозяйство были выделены дополнительные средства за счет резерва в течение года.</a:t>
            </a:r>
          </a:p>
          <a:p>
            <a:pPr algn="just"/>
            <a:r>
              <a:rPr lang="ru-RU" sz="1100" dirty="0">
                <a:latin typeface="Times New Roman" panose="02020603050405020304" pitchFamily="18" charset="0"/>
                <a:cs typeface="Times New Roman" panose="02020603050405020304" pitchFamily="18" charset="0"/>
              </a:rPr>
              <a:t> </a:t>
            </a:r>
            <a:r>
              <a:rPr lang="ru-RU" sz="1100" b="1" dirty="0">
                <a:latin typeface="Times New Roman" panose="02020603050405020304" pitchFamily="18" charset="0"/>
                <a:cs typeface="Times New Roman" panose="02020603050405020304" pitchFamily="18" charset="0"/>
              </a:rPr>
              <a:t>Другие вопросы в области национальной экономики: </a:t>
            </a:r>
            <a:r>
              <a:rPr lang="ru-RU" sz="1100" dirty="0">
                <a:latin typeface="Times New Roman" panose="02020603050405020304" pitchFamily="18" charset="0"/>
                <a:cs typeface="Times New Roman" panose="02020603050405020304" pitchFamily="18" charset="0"/>
              </a:rPr>
              <a:t>Увеличение бюджетных ассигнований на проведение мероприятий в сфере архитектуры и градостроительства в </a:t>
            </a:r>
            <a:r>
              <a:rPr lang="ru-RU" sz="1100" dirty="0" smtClean="0">
                <a:latin typeface="Times New Roman" panose="02020603050405020304" pitchFamily="18" charset="0"/>
                <a:cs typeface="Times New Roman" panose="02020603050405020304" pitchFamily="18" charset="0"/>
              </a:rPr>
              <a:t>2019 </a:t>
            </a:r>
            <a:r>
              <a:rPr lang="ru-RU" sz="1100" dirty="0">
                <a:latin typeface="Times New Roman" panose="02020603050405020304" pitchFamily="18" charset="0"/>
                <a:cs typeface="Times New Roman" panose="02020603050405020304" pitchFamily="18" charset="0"/>
              </a:rPr>
              <a:t>году.</a:t>
            </a:r>
            <a:endParaRPr lang="ru-RU" altLang="ru-RU" sz="1100" b="1" i="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Заголовок 1">
            <a:extLst>
              <a:ext uri="{FF2B5EF4-FFF2-40B4-BE49-F238E27FC236}">
                <a16:creationId xmlns="" xmlns:a16="http://schemas.microsoft.com/office/drawing/2014/main" id="{4A3A8FD7-5375-4ADE-9580-F4074A2F0E4D}"/>
              </a:ext>
            </a:extLst>
          </p:cNvPr>
          <p:cNvSpPr txBox="1">
            <a:spLocks/>
          </p:cNvSpPr>
          <p:nvPr/>
        </p:nvSpPr>
        <p:spPr bwMode="auto">
          <a:xfrm>
            <a:off x="4251325" y="5445125"/>
            <a:ext cx="4157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endParaRPr lang="ru-RU" altLang="ru-RU" sz="1100">
              <a:solidFill>
                <a:srgbClr val="002060"/>
              </a:solidFill>
              <a:latin typeface="Times New Roman" panose="02020603050405020304" pitchFamily="18" charset="0"/>
              <a:cs typeface="Times New Roman" panose="02020603050405020304" pitchFamily="18" charset="0"/>
            </a:endParaRPr>
          </a:p>
        </p:txBody>
      </p:sp>
      <p:sp>
        <p:nvSpPr>
          <p:cNvPr id="59395" name="TextBox 7">
            <a:extLst>
              <a:ext uri="{FF2B5EF4-FFF2-40B4-BE49-F238E27FC236}">
                <a16:creationId xmlns="" xmlns:a16="http://schemas.microsoft.com/office/drawing/2014/main" id="{AFB879C6-624A-4BDA-834E-8A45820FDCCA}"/>
              </a:ext>
            </a:extLst>
          </p:cNvPr>
          <p:cNvSpPr txBox="1">
            <a:spLocks noChangeArrowheads="1"/>
          </p:cNvSpPr>
          <p:nvPr/>
        </p:nvSpPr>
        <p:spPr bwMode="auto">
          <a:xfrm>
            <a:off x="8408988" y="4016375"/>
            <a:ext cx="2254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600" b="1">
                <a:solidFill>
                  <a:srgbClr val="000000"/>
                </a:solidFill>
              </a:rPr>
              <a:t>. </a:t>
            </a:r>
          </a:p>
        </p:txBody>
      </p:sp>
      <p:sp>
        <p:nvSpPr>
          <p:cNvPr id="10" name="Заголовок 1">
            <a:extLst>
              <a:ext uri="{FF2B5EF4-FFF2-40B4-BE49-F238E27FC236}">
                <a16:creationId xmlns="" xmlns:a16="http://schemas.microsoft.com/office/drawing/2014/main" id="{9E2CCD56-55D0-4105-9A99-3A8F97D7A4BA}"/>
              </a:ext>
            </a:extLst>
          </p:cNvPr>
          <p:cNvSpPr txBox="1">
            <a:spLocks/>
          </p:cNvSpPr>
          <p:nvPr/>
        </p:nvSpPr>
        <p:spPr>
          <a:xfrm>
            <a:off x="4787900" y="1401763"/>
            <a:ext cx="4157663" cy="276225"/>
          </a:xfrm>
          <a:prstGeom prst="rect">
            <a:avLst/>
          </a:prstGeom>
        </p:spPr>
        <p:txBody>
          <a:bodyPr lIns="68580" tIns="34290" rIns="68580" bIns="3429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ru-RU" sz="1050" dirty="0">
              <a:solidFill>
                <a:srgbClr val="002060"/>
              </a:solidFill>
              <a:latin typeface="Times New Roman" panose="02020603050405020304" pitchFamily="18" charset="0"/>
              <a:cs typeface="Times New Roman" panose="02020603050405020304" pitchFamily="18" charset="0"/>
            </a:endParaRPr>
          </a:p>
        </p:txBody>
      </p:sp>
      <p:sp>
        <p:nvSpPr>
          <p:cNvPr id="59397" name="Заголовок 1">
            <a:extLst>
              <a:ext uri="{FF2B5EF4-FFF2-40B4-BE49-F238E27FC236}">
                <a16:creationId xmlns="" xmlns:a16="http://schemas.microsoft.com/office/drawing/2014/main" id="{2FDB0758-BADA-4A4D-8D37-AB9ED9B6150E}"/>
              </a:ext>
            </a:extLst>
          </p:cNvPr>
          <p:cNvSpPr txBox="1">
            <a:spLocks/>
          </p:cNvSpPr>
          <p:nvPr/>
        </p:nvSpPr>
        <p:spPr bwMode="auto">
          <a:xfrm>
            <a:off x="-4763" y="2420938"/>
            <a:ext cx="4157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endParaRPr lang="ru-RU" altLang="ru-RU" sz="1200">
              <a:solidFill>
                <a:srgbClr val="002060"/>
              </a:solidFill>
              <a:latin typeface="Times New Roman" panose="02020603050405020304" pitchFamily="18" charset="0"/>
              <a:cs typeface="Times New Roman" panose="02020603050405020304" pitchFamily="18" charset="0"/>
            </a:endParaRPr>
          </a:p>
        </p:txBody>
      </p:sp>
      <p:sp>
        <p:nvSpPr>
          <p:cNvPr id="59398" name="TextBox 2">
            <a:extLst>
              <a:ext uri="{FF2B5EF4-FFF2-40B4-BE49-F238E27FC236}">
                <a16:creationId xmlns="" xmlns:a16="http://schemas.microsoft.com/office/drawing/2014/main" id="{211E7E13-E2AB-48F5-8150-12B5DFB72703}"/>
              </a:ext>
            </a:extLst>
          </p:cNvPr>
          <p:cNvSpPr txBox="1">
            <a:spLocks noChangeArrowheads="1"/>
          </p:cNvSpPr>
          <p:nvPr/>
        </p:nvSpPr>
        <p:spPr bwMode="auto">
          <a:xfrm>
            <a:off x="0" y="0"/>
            <a:ext cx="9144000" cy="584200"/>
          </a:xfrm>
          <a:prstGeom prst="rect">
            <a:avLst/>
          </a:prstGeom>
          <a:solidFill>
            <a:schemeClr val="bg2">
              <a:lumMod val="90000"/>
            </a:schemeClr>
          </a:solid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ru-RU" sz="1600" dirty="0">
                <a:solidFill>
                  <a:srgbClr val="002060"/>
                </a:solidFill>
                <a:latin typeface="Times New Roman" panose="02020603050405020304" pitchFamily="18" charset="0"/>
                <a:cs typeface="Times New Roman" panose="02020603050405020304" pitchFamily="18" charset="0"/>
              </a:rPr>
              <a:t>                Расходы консолидированного бюджета муниципального района Мелеузовский район </a:t>
            </a:r>
          </a:p>
          <a:p>
            <a:pPr algn="ctr"/>
            <a:r>
              <a:rPr lang="ru-RU" altLang="ru-RU" sz="1600" dirty="0">
                <a:solidFill>
                  <a:srgbClr val="002060"/>
                </a:solidFill>
                <a:latin typeface="Times New Roman" panose="02020603050405020304" pitchFamily="18" charset="0"/>
                <a:cs typeface="Times New Roman" panose="02020603050405020304" pitchFamily="18" charset="0"/>
              </a:rPr>
              <a:t>на жилищно-коммунальное хозяйство в </a:t>
            </a:r>
            <a:r>
              <a:rPr lang="ru-RU" altLang="ru-RU" sz="1600" dirty="0" smtClean="0">
                <a:solidFill>
                  <a:srgbClr val="002060"/>
                </a:solidFill>
                <a:latin typeface="Times New Roman" panose="02020603050405020304" pitchFamily="18" charset="0"/>
                <a:cs typeface="Times New Roman" panose="02020603050405020304" pitchFamily="18" charset="0"/>
              </a:rPr>
              <a:t>2018-2022 </a:t>
            </a:r>
            <a:r>
              <a:rPr lang="ru-RU" altLang="ru-RU" sz="1600" dirty="0">
                <a:solidFill>
                  <a:srgbClr val="002060"/>
                </a:solidFill>
                <a:latin typeface="Times New Roman" panose="02020603050405020304" pitchFamily="18" charset="0"/>
                <a:cs typeface="Times New Roman" panose="02020603050405020304" pitchFamily="18" charset="0"/>
              </a:rPr>
              <a:t>годах</a:t>
            </a:r>
            <a:endParaRPr lang="ru-RU" altLang="ru-RU" sz="1600" b="1" dirty="0">
              <a:solidFill>
                <a:srgbClr val="000000"/>
              </a:solidFill>
              <a:latin typeface="Times New Roman" panose="02020603050405020304" pitchFamily="18" charset="0"/>
              <a:cs typeface="Times New Roman" panose="02020603050405020304" pitchFamily="18" charset="0"/>
            </a:endParaRPr>
          </a:p>
        </p:txBody>
      </p:sp>
      <p:pic>
        <p:nvPicPr>
          <p:cNvPr id="59399" name="Picture 3">
            <a:extLst>
              <a:ext uri="{FF2B5EF4-FFF2-40B4-BE49-F238E27FC236}">
                <a16:creationId xmlns="" xmlns:a16="http://schemas.microsoft.com/office/drawing/2014/main" id="{9CBADA3D-CDFC-4981-B548-3770732083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48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Таблица 4">
            <a:extLst>
              <a:ext uri="{FF2B5EF4-FFF2-40B4-BE49-F238E27FC236}">
                <a16:creationId xmlns="" xmlns:a16="http://schemas.microsoft.com/office/drawing/2014/main" id="{24E36092-E4D5-4327-A22D-43434B860AB1}"/>
              </a:ext>
            </a:extLst>
          </p:cNvPr>
          <p:cNvGraphicFramePr>
            <a:graphicFrameLocks noGrp="1"/>
          </p:cNvGraphicFramePr>
          <p:nvPr>
            <p:extLst>
              <p:ext uri="{D42A27DB-BD31-4B8C-83A1-F6EECF244321}">
                <p14:modId xmlns:p14="http://schemas.microsoft.com/office/powerpoint/2010/main" val="2306154496"/>
              </p:ext>
            </p:extLst>
          </p:nvPr>
        </p:nvGraphicFramePr>
        <p:xfrm>
          <a:off x="51370" y="688912"/>
          <a:ext cx="9041259" cy="1767708"/>
        </p:xfrm>
        <a:graphic>
          <a:graphicData uri="http://schemas.openxmlformats.org/drawingml/2006/table">
            <a:tbl>
              <a:tblPr firstRow="1" bandRow="1">
                <a:tableStyleId>{F5AB1C69-6EDB-4FF4-983F-18BD219EF322}</a:tableStyleId>
              </a:tblPr>
              <a:tblGrid>
                <a:gridCol w="300754">
                  <a:extLst>
                    <a:ext uri="{9D8B030D-6E8A-4147-A177-3AD203B41FA5}">
                      <a16:colId xmlns="" xmlns:a16="http://schemas.microsoft.com/office/drawing/2014/main" val="20000"/>
                    </a:ext>
                  </a:extLst>
                </a:gridCol>
                <a:gridCol w="4164736">
                  <a:extLst>
                    <a:ext uri="{9D8B030D-6E8A-4147-A177-3AD203B41FA5}">
                      <a16:colId xmlns="" xmlns:a16="http://schemas.microsoft.com/office/drawing/2014/main" val="20001"/>
                    </a:ext>
                  </a:extLst>
                </a:gridCol>
                <a:gridCol w="691377">
                  <a:extLst>
                    <a:ext uri="{9D8B030D-6E8A-4147-A177-3AD203B41FA5}">
                      <a16:colId xmlns="" xmlns:a16="http://schemas.microsoft.com/office/drawing/2014/main" val="20002"/>
                    </a:ext>
                  </a:extLst>
                </a:gridCol>
                <a:gridCol w="921837">
                  <a:extLst>
                    <a:ext uri="{9D8B030D-6E8A-4147-A177-3AD203B41FA5}">
                      <a16:colId xmlns="" xmlns:a16="http://schemas.microsoft.com/office/drawing/2014/main" val="20004"/>
                    </a:ext>
                  </a:extLst>
                </a:gridCol>
                <a:gridCol w="768197">
                  <a:extLst>
                    <a:ext uri="{9D8B030D-6E8A-4147-A177-3AD203B41FA5}">
                      <a16:colId xmlns="" xmlns:a16="http://schemas.microsoft.com/office/drawing/2014/main" val="20005"/>
                    </a:ext>
                  </a:extLst>
                </a:gridCol>
                <a:gridCol w="691377">
                  <a:extLst>
                    <a:ext uri="{9D8B030D-6E8A-4147-A177-3AD203B41FA5}">
                      <a16:colId xmlns="" xmlns:a16="http://schemas.microsoft.com/office/drawing/2014/main" val="20006"/>
                    </a:ext>
                  </a:extLst>
                </a:gridCol>
                <a:gridCol w="734784">
                  <a:extLst>
                    <a:ext uri="{9D8B030D-6E8A-4147-A177-3AD203B41FA5}">
                      <a16:colId xmlns="" xmlns:a16="http://schemas.microsoft.com/office/drawing/2014/main" val="20007"/>
                    </a:ext>
                  </a:extLst>
                </a:gridCol>
                <a:gridCol w="768197">
                  <a:extLst>
                    <a:ext uri="{9D8B030D-6E8A-4147-A177-3AD203B41FA5}">
                      <a16:colId xmlns="" xmlns:a16="http://schemas.microsoft.com/office/drawing/2014/main" val="20008"/>
                    </a:ext>
                  </a:extLst>
                </a:gridCol>
              </a:tblGrid>
              <a:tr h="548617">
                <a:tc>
                  <a:txBody>
                    <a:bodyPr/>
                    <a:lstStyle/>
                    <a:p>
                      <a:endParaRPr lang="ru-RU" sz="1000" dirty="0">
                        <a:latin typeface="Times New Roman" panose="02020603050405020304" pitchFamily="18" charset="0"/>
                        <a:cs typeface="Times New Roman" panose="02020603050405020304" pitchFamily="18" charset="0"/>
                      </a:endParaRPr>
                    </a:p>
                  </a:txBody>
                  <a:tcPr marL="91448" marR="91448" marT="45709" marB="45709"/>
                </a:tc>
                <a:tc>
                  <a:txBody>
                    <a:bodyPr/>
                    <a:lstStyle/>
                    <a:p>
                      <a:r>
                        <a:rPr lang="ru-RU" sz="1000" dirty="0">
                          <a:latin typeface="Times New Roman" panose="02020603050405020304" pitchFamily="18" charset="0"/>
                          <a:cs typeface="Times New Roman" panose="02020603050405020304" pitchFamily="18" charset="0"/>
                        </a:rPr>
                        <a:t>Наименование показателя</a:t>
                      </a:r>
                    </a:p>
                  </a:txBody>
                  <a:tcPr marL="91448" marR="91448" marT="45709" marB="45709"/>
                </a:tc>
                <a:tc>
                  <a:txBody>
                    <a:bodyPr/>
                    <a:lstStyle/>
                    <a:p>
                      <a:r>
                        <a:rPr lang="ru-RU" sz="1000" dirty="0">
                          <a:latin typeface="Times New Roman" panose="02020603050405020304" pitchFamily="18" charset="0"/>
                          <a:cs typeface="Times New Roman" panose="02020603050405020304" pitchFamily="18" charset="0"/>
                        </a:rPr>
                        <a:t>2018 год (отчет)</a:t>
                      </a:r>
                    </a:p>
                  </a:txBody>
                  <a:tcPr marL="91448" marR="91448" marT="45709" marB="45709"/>
                </a:tc>
                <a:tc>
                  <a:txBody>
                    <a:bodyPr/>
                    <a:lstStyle/>
                    <a:p>
                      <a:r>
                        <a:rPr lang="ru-RU" sz="1000" dirty="0" smtClean="0">
                          <a:latin typeface="Times New Roman" panose="02020603050405020304" pitchFamily="18" charset="0"/>
                          <a:cs typeface="Times New Roman" panose="02020603050405020304" pitchFamily="18" charset="0"/>
                        </a:rPr>
                        <a:t>2019 </a:t>
                      </a:r>
                      <a:r>
                        <a:rPr lang="ru-RU" sz="1000" dirty="0">
                          <a:latin typeface="Times New Roman" panose="02020603050405020304" pitchFamily="18" charset="0"/>
                          <a:cs typeface="Times New Roman" panose="02020603050405020304" pitchFamily="18" charset="0"/>
                        </a:rPr>
                        <a:t>год (</a:t>
                      </a:r>
                      <a:r>
                        <a:rPr lang="ru-RU" sz="1000" dirty="0" err="1">
                          <a:latin typeface="Times New Roman" panose="02020603050405020304" pitchFamily="18" charset="0"/>
                          <a:cs typeface="Times New Roman" panose="02020603050405020304" pitchFamily="18" charset="0"/>
                        </a:rPr>
                        <a:t>уточн</a:t>
                      </a:r>
                      <a:r>
                        <a:rPr lang="ru-RU" sz="1000" dirty="0">
                          <a:latin typeface="Times New Roman" panose="02020603050405020304" pitchFamily="18" charset="0"/>
                          <a:cs typeface="Times New Roman" panose="02020603050405020304" pitchFamily="18" charset="0"/>
                        </a:rPr>
                        <a:t>. план)</a:t>
                      </a:r>
                    </a:p>
                  </a:txBody>
                  <a:tcPr marL="91448" marR="91448" marT="45709" marB="45709"/>
                </a:tc>
                <a:tc>
                  <a:txBody>
                    <a:bodyPr/>
                    <a:lstStyle/>
                    <a:p>
                      <a:r>
                        <a:rPr lang="ru-RU" sz="1000" dirty="0" smtClean="0">
                          <a:latin typeface="Times New Roman" panose="02020603050405020304" pitchFamily="18" charset="0"/>
                          <a:cs typeface="Times New Roman" panose="02020603050405020304" pitchFamily="18" charset="0"/>
                        </a:rPr>
                        <a:t>2019 </a:t>
                      </a:r>
                      <a:r>
                        <a:rPr lang="ru-RU" sz="1000" dirty="0">
                          <a:latin typeface="Times New Roman" panose="02020603050405020304" pitchFamily="18" charset="0"/>
                          <a:cs typeface="Times New Roman" panose="02020603050405020304" pitchFamily="18" charset="0"/>
                        </a:rPr>
                        <a:t>год (отчет)</a:t>
                      </a:r>
                    </a:p>
                  </a:txBody>
                  <a:tcPr marL="91448" marR="91448" marT="45709" marB="45709"/>
                </a:tc>
                <a:tc>
                  <a:txBody>
                    <a:bodyPr/>
                    <a:lstStyle/>
                    <a:p>
                      <a:r>
                        <a:rPr lang="ru-RU" sz="1000" dirty="0" smtClean="0">
                          <a:latin typeface="Times New Roman" panose="02020603050405020304" pitchFamily="18" charset="0"/>
                          <a:cs typeface="Times New Roman" panose="02020603050405020304" pitchFamily="18" charset="0"/>
                        </a:rPr>
                        <a:t>2020</a:t>
                      </a:r>
                      <a:r>
                        <a:rPr lang="ru-RU" sz="1000" baseline="0" dirty="0" smtClean="0">
                          <a:latin typeface="Times New Roman" panose="02020603050405020304" pitchFamily="18" charset="0"/>
                          <a:cs typeface="Times New Roman" panose="02020603050405020304" pitchFamily="18" charset="0"/>
                        </a:rPr>
                        <a:t> </a:t>
                      </a:r>
                      <a:r>
                        <a:rPr lang="ru-RU" sz="1000" baseline="0" dirty="0">
                          <a:latin typeface="Times New Roman" panose="02020603050405020304" pitchFamily="18" charset="0"/>
                          <a:cs typeface="Times New Roman" panose="02020603050405020304" pitchFamily="18" charset="0"/>
                        </a:rPr>
                        <a:t>год (план)</a:t>
                      </a:r>
                      <a:endParaRPr lang="ru-RU" sz="1000" dirty="0">
                        <a:latin typeface="Times New Roman" panose="02020603050405020304" pitchFamily="18" charset="0"/>
                        <a:cs typeface="Times New Roman" panose="02020603050405020304" pitchFamily="18" charset="0"/>
                      </a:endParaRPr>
                    </a:p>
                  </a:txBody>
                  <a:tcPr marL="91448" marR="91448" marT="45709" marB="45709"/>
                </a:tc>
                <a:tc>
                  <a:txBody>
                    <a:bodyPr/>
                    <a:lstStyle/>
                    <a:p>
                      <a:r>
                        <a:rPr lang="ru-RU" sz="1000" dirty="0" smtClean="0">
                          <a:latin typeface="Times New Roman" panose="02020603050405020304" pitchFamily="18" charset="0"/>
                          <a:cs typeface="Times New Roman" panose="02020603050405020304" pitchFamily="18" charset="0"/>
                        </a:rPr>
                        <a:t>2021</a:t>
                      </a:r>
                      <a:r>
                        <a:rPr lang="ru-RU" sz="1000" baseline="0" dirty="0" smtClean="0">
                          <a:latin typeface="Times New Roman" panose="02020603050405020304" pitchFamily="18" charset="0"/>
                          <a:cs typeface="Times New Roman" panose="02020603050405020304" pitchFamily="18" charset="0"/>
                        </a:rPr>
                        <a:t> </a:t>
                      </a:r>
                      <a:r>
                        <a:rPr lang="ru-RU" sz="1000" baseline="0" dirty="0">
                          <a:latin typeface="Times New Roman" panose="02020603050405020304" pitchFamily="18" charset="0"/>
                          <a:cs typeface="Times New Roman" panose="02020603050405020304" pitchFamily="18" charset="0"/>
                        </a:rPr>
                        <a:t>год (план)</a:t>
                      </a:r>
                      <a:endParaRPr lang="ru-RU" sz="1000" dirty="0">
                        <a:latin typeface="Times New Roman" panose="02020603050405020304" pitchFamily="18" charset="0"/>
                        <a:cs typeface="Times New Roman" panose="02020603050405020304" pitchFamily="18" charset="0"/>
                      </a:endParaRPr>
                    </a:p>
                  </a:txBody>
                  <a:tcPr marL="91448" marR="91448" marT="45709" marB="45709"/>
                </a:tc>
                <a:tc>
                  <a:txBody>
                    <a:bodyPr/>
                    <a:lstStyle/>
                    <a:p>
                      <a:r>
                        <a:rPr lang="ru-RU" sz="1000" dirty="0" smtClean="0">
                          <a:latin typeface="Times New Roman" panose="02020603050405020304" pitchFamily="18" charset="0"/>
                          <a:cs typeface="Times New Roman" panose="02020603050405020304" pitchFamily="18" charset="0"/>
                        </a:rPr>
                        <a:t>2022</a:t>
                      </a:r>
                      <a:r>
                        <a:rPr lang="ru-RU" sz="1000" baseline="0" dirty="0" smtClean="0">
                          <a:latin typeface="Times New Roman" panose="02020603050405020304" pitchFamily="18" charset="0"/>
                          <a:cs typeface="Times New Roman" panose="02020603050405020304" pitchFamily="18" charset="0"/>
                        </a:rPr>
                        <a:t> </a:t>
                      </a:r>
                      <a:r>
                        <a:rPr lang="ru-RU" sz="1000" baseline="0" dirty="0">
                          <a:latin typeface="Times New Roman" panose="02020603050405020304" pitchFamily="18" charset="0"/>
                          <a:cs typeface="Times New Roman" panose="02020603050405020304" pitchFamily="18" charset="0"/>
                        </a:rPr>
                        <a:t>год (план)</a:t>
                      </a:r>
                      <a:endParaRPr lang="ru-RU" sz="1000" dirty="0">
                        <a:latin typeface="Times New Roman" panose="02020603050405020304" pitchFamily="18" charset="0"/>
                        <a:cs typeface="Times New Roman" panose="02020603050405020304" pitchFamily="18" charset="0"/>
                      </a:endParaRPr>
                    </a:p>
                  </a:txBody>
                  <a:tcPr marL="91448" marR="91448" marT="45709" marB="45709"/>
                </a:tc>
                <a:extLst>
                  <a:ext uri="{0D108BD9-81ED-4DB2-BD59-A6C34878D82A}">
                    <a16:rowId xmlns="" xmlns:a16="http://schemas.microsoft.com/office/drawing/2014/main" val="10000"/>
                  </a:ext>
                </a:extLst>
              </a:tr>
              <a:tr h="243818">
                <a:tc>
                  <a:txBody>
                    <a:bodyPr/>
                    <a:lstStyle/>
                    <a:p>
                      <a:endParaRPr lang="ru-RU" sz="1000" dirty="0">
                        <a:latin typeface="Times New Roman" panose="02020603050405020304" pitchFamily="18" charset="0"/>
                        <a:cs typeface="Times New Roman" panose="02020603050405020304" pitchFamily="18" charset="0"/>
                      </a:endParaRPr>
                    </a:p>
                  </a:txBody>
                  <a:tcPr marL="91448" marR="91448" marT="45709" marB="45709"/>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Жилищно-коммунальное хозяйство</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3" marB="0" anchor="b"/>
                </a:tc>
                <a:tc>
                  <a:txBody>
                    <a:bodyPr/>
                    <a:lstStyle/>
                    <a:p>
                      <a:r>
                        <a:rPr lang="ru-RU" sz="1000" dirty="0">
                          <a:latin typeface="Times New Roman" panose="02020603050405020304" pitchFamily="18" charset="0"/>
                          <a:cs typeface="Times New Roman" panose="02020603050405020304" pitchFamily="18" charset="0"/>
                        </a:rPr>
                        <a:t>160,06</a:t>
                      </a:r>
                    </a:p>
                  </a:txBody>
                  <a:tcPr marL="91448" marR="91448" marT="45709" marB="45709"/>
                </a:tc>
                <a:tc>
                  <a:txBody>
                    <a:bodyPr/>
                    <a:lstStyle/>
                    <a:p>
                      <a:r>
                        <a:rPr lang="ru-RU" sz="1000" dirty="0" smtClean="0">
                          <a:latin typeface="Times New Roman" panose="02020603050405020304" pitchFamily="18" charset="0"/>
                          <a:cs typeface="Times New Roman" panose="02020603050405020304" pitchFamily="18" charset="0"/>
                        </a:rPr>
                        <a:t>351,16</a:t>
                      </a:r>
                      <a:endParaRPr lang="ru-RU" sz="1000" dirty="0">
                        <a:latin typeface="Times New Roman" panose="02020603050405020304" pitchFamily="18" charset="0"/>
                        <a:cs typeface="Times New Roman" panose="02020603050405020304" pitchFamily="18" charset="0"/>
                      </a:endParaRPr>
                    </a:p>
                  </a:txBody>
                  <a:tcPr marL="91448" marR="91448" marT="45709" marB="45709"/>
                </a:tc>
                <a:tc>
                  <a:txBody>
                    <a:bodyPr/>
                    <a:lstStyle/>
                    <a:p>
                      <a:r>
                        <a:rPr lang="ru-RU" sz="1000" dirty="0" smtClean="0">
                          <a:latin typeface="Times New Roman" panose="02020603050405020304" pitchFamily="18" charset="0"/>
                          <a:cs typeface="Times New Roman" panose="02020603050405020304" pitchFamily="18" charset="0"/>
                        </a:rPr>
                        <a:t>274,11</a:t>
                      </a:r>
                      <a:endParaRPr lang="ru-RU" sz="1000" dirty="0">
                        <a:latin typeface="Times New Roman" panose="02020603050405020304" pitchFamily="18" charset="0"/>
                        <a:cs typeface="Times New Roman" panose="02020603050405020304" pitchFamily="18" charset="0"/>
                      </a:endParaRPr>
                    </a:p>
                  </a:txBody>
                  <a:tcPr marL="91448" marR="91448" marT="45709" marB="45709"/>
                </a:tc>
                <a:tc>
                  <a:txBody>
                    <a:bodyPr/>
                    <a:lstStyle/>
                    <a:p>
                      <a:r>
                        <a:rPr lang="ru-RU" sz="1000" dirty="0" smtClean="0">
                          <a:latin typeface="Times New Roman" panose="02020603050405020304" pitchFamily="18" charset="0"/>
                          <a:cs typeface="Times New Roman" panose="02020603050405020304" pitchFamily="18" charset="0"/>
                        </a:rPr>
                        <a:t>165,63</a:t>
                      </a:r>
                      <a:endParaRPr lang="ru-RU" sz="1000" dirty="0">
                        <a:latin typeface="Times New Roman" panose="02020603050405020304" pitchFamily="18" charset="0"/>
                        <a:cs typeface="Times New Roman" panose="02020603050405020304" pitchFamily="18" charset="0"/>
                      </a:endParaRPr>
                    </a:p>
                  </a:txBody>
                  <a:tcPr marL="91448" marR="91448" marT="45709" marB="45709"/>
                </a:tc>
                <a:tc>
                  <a:txBody>
                    <a:bodyPr/>
                    <a:lstStyle/>
                    <a:p>
                      <a:r>
                        <a:rPr lang="ru-RU" sz="1000" dirty="0" smtClean="0">
                          <a:latin typeface="Times New Roman" panose="02020603050405020304" pitchFamily="18" charset="0"/>
                          <a:cs typeface="Times New Roman" panose="02020603050405020304" pitchFamily="18" charset="0"/>
                        </a:rPr>
                        <a:t>187,30</a:t>
                      </a:r>
                      <a:endParaRPr lang="ru-RU" sz="1000" dirty="0">
                        <a:latin typeface="Times New Roman" panose="02020603050405020304" pitchFamily="18" charset="0"/>
                        <a:cs typeface="Times New Roman" panose="02020603050405020304" pitchFamily="18" charset="0"/>
                      </a:endParaRPr>
                    </a:p>
                  </a:txBody>
                  <a:tcPr marL="91448" marR="91448" marT="45709" marB="45709"/>
                </a:tc>
                <a:tc>
                  <a:txBody>
                    <a:bodyPr/>
                    <a:lstStyle/>
                    <a:p>
                      <a:r>
                        <a:rPr lang="ru-RU" sz="1000" dirty="0" smtClean="0">
                          <a:latin typeface="Times New Roman" panose="02020603050405020304" pitchFamily="18" charset="0"/>
                          <a:cs typeface="Times New Roman" panose="02020603050405020304" pitchFamily="18" charset="0"/>
                        </a:rPr>
                        <a:t>253,78</a:t>
                      </a:r>
                      <a:endParaRPr lang="ru-RU" sz="1000" dirty="0">
                        <a:latin typeface="Times New Roman" panose="02020603050405020304" pitchFamily="18" charset="0"/>
                        <a:cs typeface="Times New Roman" panose="02020603050405020304" pitchFamily="18" charset="0"/>
                      </a:endParaRPr>
                    </a:p>
                  </a:txBody>
                  <a:tcPr marL="91448" marR="91448" marT="45709" marB="45709"/>
                </a:tc>
                <a:extLst>
                  <a:ext uri="{0D108BD9-81ED-4DB2-BD59-A6C34878D82A}">
                    <a16:rowId xmlns="" xmlns:a16="http://schemas.microsoft.com/office/drawing/2014/main" val="10001"/>
                  </a:ext>
                </a:extLst>
              </a:tr>
              <a:tr h="219461">
                <a:tc>
                  <a:txBody>
                    <a:bodyPr/>
                    <a:lstStyle/>
                    <a:p>
                      <a:r>
                        <a:rPr lang="ru-RU" sz="1000" dirty="0">
                          <a:latin typeface="Times New Roman" panose="02020603050405020304" pitchFamily="18" charset="0"/>
                          <a:cs typeface="Times New Roman" panose="02020603050405020304" pitchFamily="18" charset="0"/>
                        </a:rPr>
                        <a:t>1</a:t>
                      </a:r>
                    </a:p>
                  </a:txBody>
                  <a:tcPr marL="91448" marR="91448" marT="45709" marB="45709"/>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 Жилищное хозяйство</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3" marB="0" anchor="b"/>
                </a:tc>
                <a:tc>
                  <a:txBody>
                    <a:bodyPr/>
                    <a:lstStyle/>
                    <a:p>
                      <a:r>
                        <a:rPr lang="ru-RU" sz="1000" dirty="0">
                          <a:latin typeface="Times New Roman" panose="02020603050405020304" pitchFamily="18" charset="0"/>
                          <a:cs typeface="Times New Roman" panose="02020603050405020304" pitchFamily="18" charset="0"/>
                        </a:rPr>
                        <a:t>8,30</a:t>
                      </a:r>
                    </a:p>
                  </a:txBody>
                  <a:tcPr marL="91448" marR="91448" marT="45709" marB="45709"/>
                </a:tc>
                <a:tc>
                  <a:txBody>
                    <a:bodyPr/>
                    <a:lstStyle/>
                    <a:p>
                      <a:r>
                        <a:rPr lang="ru-RU" sz="1000" dirty="0" smtClean="0">
                          <a:latin typeface="Times New Roman" panose="02020603050405020304" pitchFamily="18" charset="0"/>
                          <a:cs typeface="Times New Roman" panose="02020603050405020304" pitchFamily="18" charset="0"/>
                        </a:rPr>
                        <a:t>10,92</a:t>
                      </a:r>
                      <a:endParaRPr lang="ru-RU" sz="1000" dirty="0">
                        <a:latin typeface="Times New Roman" panose="02020603050405020304" pitchFamily="18" charset="0"/>
                        <a:cs typeface="Times New Roman" panose="02020603050405020304" pitchFamily="18" charset="0"/>
                      </a:endParaRPr>
                    </a:p>
                  </a:txBody>
                  <a:tcPr marL="91448" marR="91448" marT="45709" marB="45709"/>
                </a:tc>
                <a:tc>
                  <a:txBody>
                    <a:bodyPr/>
                    <a:lstStyle/>
                    <a:p>
                      <a:r>
                        <a:rPr lang="ru-RU" sz="1000" dirty="0" smtClean="0">
                          <a:latin typeface="Times New Roman" panose="02020603050405020304" pitchFamily="18" charset="0"/>
                          <a:cs typeface="Times New Roman" panose="02020603050405020304" pitchFamily="18" charset="0"/>
                        </a:rPr>
                        <a:t>9,66</a:t>
                      </a:r>
                      <a:endParaRPr lang="ru-RU" sz="1000" dirty="0">
                        <a:latin typeface="Times New Roman" panose="02020603050405020304" pitchFamily="18" charset="0"/>
                        <a:cs typeface="Times New Roman" panose="02020603050405020304" pitchFamily="18" charset="0"/>
                      </a:endParaRPr>
                    </a:p>
                  </a:txBody>
                  <a:tcPr marL="91448" marR="91448" marT="45709" marB="45709"/>
                </a:tc>
                <a:tc>
                  <a:txBody>
                    <a:bodyPr/>
                    <a:lstStyle/>
                    <a:p>
                      <a:r>
                        <a:rPr lang="ru-RU" sz="1000" dirty="0" smtClean="0">
                          <a:latin typeface="Times New Roman" panose="02020603050405020304" pitchFamily="18" charset="0"/>
                          <a:cs typeface="Times New Roman" panose="02020603050405020304" pitchFamily="18" charset="0"/>
                        </a:rPr>
                        <a:t>6,64</a:t>
                      </a:r>
                      <a:endParaRPr lang="ru-RU" sz="1000" dirty="0">
                        <a:latin typeface="Times New Roman" panose="02020603050405020304" pitchFamily="18" charset="0"/>
                        <a:cs typeface="Times New Roman" panose="02020603050405020304" pitchFamily="18" charset="0"/>
                      </a:endParaRPr>
                    </a:p>
                  </a:txBody>
                  <a:tcPr marL="91448" marR="91448" marT="45709" marB="45709"/>
                </a:tc>
                <a:tc>
                  <a:txBody>
                    <a:bodyPr/>
                    <a:lstStyle/>
                    <a:p>
                      <a:r>
                        <a:rPr lang="ru-RU" sz="1000" dirty="0" smtClean="0">
                          <a:latin typeface="Times New Roman" panose="02020603050405020304" pitchFamily="18" charset="0"/>
                          <a:cs typeface="Times New Roman" panose="02020603050405020304" pitchFamily="18" charset="0"/>
                        </a:rPr>
                        <a:t>6,22</a:t>
                      </a:r>
                      <a:endParaRPr lang="ru-RU" sz="1000" dirty="0">
                        <a:latin typeface="Times New Roman" panose="02020603050405020304" pitchFamily="18" charset="0"/>
                        <a:cs typeface="Times New Roman" panose="02020603050405020304" pitchFamily="18" charset="0"/>
                      </a:endParaRPr>
                    </a:p>
                  </a:txBody>
                  <a:tcPr marL="91448" marR="91448" marT="45709" marB="45709"/>
                </a:tc>
                <a:tc>
                  <a:txBody>
                    <a:bodyPr/>
                    <a:lstStyle/>
                    <a:p>
                      <a:r>
                        <a:rPr lang="ru-RU" sz="1000" dirty="0" smtClean="0">
                          <a:latin typeface="Times New Roman" panose="02020603050405020304" pitchFamily="18" charset="0"/>
                          <a:cs typeface="Times New Roman" panose="02020603050405020304" pitchFamily="18" charset="0"/>
                        </a:rPr>
                        <a:t>6,64</a:t>
                      </a:r>
                      <a:endParaRPr lang="ru-RU" sz="1000" dirty="0">
                        <a:latin typeface="Times New Roman" panose="02020603050405020304" pitchFamily="18" charset="0"/>
                        <a:cs typeface="Times New Roman" panose="02020603050405020304" pitchFamily="18" charset="0"/>
                      </a:endParaRPr>
                    </a:p>
                  </a:txBody>
                  <a:tcPr marL="91448" marR="91448" marT="45709" marB="45709"/>
                </a:tc>
                <a:extLst>
                  <a:ext uri="{0D108BD9-81ED-4DB2-BD59-A6C34878D82A}">
                    <a16:rowId xmlns="" xmlns:a16="http://schemas.microsoft.com/office/drawing/2014/main" val="10002"/>
                  </a:ext>
                </a:extLst>
              </a:tr>
              <a:tr h="208133">
                <a:tc>
                  <a:txBody>
                    <a:bodyPr/>
                    <a:lstStyle/>
                    <a:p>
                      <a:r>
                        <a:rPr lang="ru-RU" sz="1000" dirty="0">
                          <a:latin typeface="Times New Roman" panose="02020603050405020304" pitchFamily="18" charset="0"/>
                          <a:cs typeface="Times New Roman" panose="02020603050405020304" pitchFamily="18" charset="0"/>
                        </a:rPr>
                        <a:t>2</a:t>
                      </a:r>
                    </a:p>
                  </a:txBody>
                  <a:tcPr marL="91448" marR="91448" marT="45709" marB="45709"/>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Коммунальное хозяйство</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3" marB="0" anchor="b"/>
                </a:tc>
                <a:tc>
                  <a:txBody>
                    <a:bodyPr/>
                    <a:lstStyle/>
                    <a:p>
                      <a:r>
                        <a:rPr lang="ru-RU" sz="1000" dirty="0">
                          <a:latin typeface="Times New Roman" panose="02020603050405020304" pitchFamily="18" charset="0"/>
                          <a:cs typeface="Times New Roman" panose="02020603050405020304" pitchFamily="18" charset="0"/>
                        </a:rPr>
                        <a:t>48,42</a:t>
                      </a:r>
                    </a:p>
                  </a:txBody>
                  <a:tcPr marL="91448" marR="91448" marT="45709" marB="45709"/>
                </a:tc>
                <a:tc>
                  <a:txBody>
                    <a:bodyPr/>
                    <a:lstStyle/>
                    <a:p>
                      <a:r>
                        <a:rPr lang="ru-RU" sz="1000" dirty="0" smtClean="0">
                          <a:latin typeface="Times New Roman" panose="02020603050405020304" pitchFamily="18" charset="0"/>
                          <a:cs typeface="Times New Roman" panose="02020603050405020304" pitchFamily="18" charset="0"/>
                        </a:rPr>
                        <a:t>145,39</a:t>
                      </a:r>
                      <a:endParaRPr lang="ru-RU" sz="1000" dirty="0">
                        <a:latin typeface="Times New Roman" panose="02020603050405020304" pitchFamily="18" charset="0"/>
                        <a:cs typeface="Times New Roman" panose="02020603050405020304" pitchFamily="18" charset="0"/>
                      </a:endParaRPr>
                    </a:p>
                  </a:txBody>
                  <a:tcPr marL="91448" marR="91448" marT="45709" marB="45709"/>
                </a:tc>
                <a:tc>
                  <a:txBody>
                    <a:bodyPr/>
                    <a:lstStyle/>
                    <a:p>
                      <a:r>
                        <a:rPr lang="ru-RU" sz="1000" dirty="0" smtClean="0">
                          <a:latin typeface="Times New Roman" panose="02020603050405020304" pitchFamily="18" charset="0"/>
                          <a:cs typeface="Times New Roman" panose="02020603050405020304" pitchFamily="18" charset="0"/>
                        </a:rPr>
                        <a:t>88,58</a:t>
                      </a:r>
                      <a:endParaRPr lang="ru-RU" sz="1000" dirty="0">
                        <a:latin typeface="Times New Roman" panose="02020603050405020304" pitchFamily="18" charset="0"/>
                        <a:cs typeface="Times New Roman" panose="02020603050405020304" pitchFamily="18" charset="0"/>
                      </a:endParaRPr>
                    </a:p>
                  </a:txBody>
                  <a:tcPr marL="91448" marR="91448" marT="45709" marB="45709"/>
                </a:tc>
                <a:tc>
                  <a:txBody>
                    <a:bodyPr/>
                    <a:lstStyle/>
                    <a:p>
                      <a:r>
                        <a:rPr lang="ru-RU" sz="1000" dirty="0" smtClean="0">
                          <a:latin typeface="Times New Roman" panose="02020603050405020304" pitchFamily="18" charset="0"/>
                          <a:cs typeface="Times New Roman" panose="02020603050405020304" pitchFamily="18" charset="0"/>
                        </a:rPr>
                        <a:t>14,93</a:t>
                      </a:r>
                      <a:endParaRPr lang="ru-RU" sz="1000" dirty="0">
                        <a:latin typeface="Times New Roman" panose="02020603050405020304" pitchFamily="18" charset="0"/>
                        <a:cs typeface="Times New Roman" panose="02020603050405020304" pitchFamily="18" charset="0"/>
                      </a:endParaRPr>
                    </a:p>
                  </a:txBody>
                  <a:tcPr marL="91448" marR="91448" marT="45709" marB="45709"/>
                </a:tc>
                <a:tc>
                  <a:txBody>
                    <a:bodyPr/>
                    <a:lstStyle/>
                    <a:p>
                      <a:r>
                        <a:rPr lang="ru-RU" sz="1000" dirty="0" smtClean="0">
                          <a:latin typeface="Times New Roman" panose="02020603050405020304" pitchFamily="18" charset="0"/>
                          <a:cs typeface="Times New Roman" panose="02020603050405020304" pitchFamily="18" charset="0"/>
                        </a:rPr>
                        <a:t>22,10</a:t>
                      </a:r>
                      <a:endParaRPr lang="ru-RU" sz="1000" dirty="0">
                        <a:latin typeface="Times New Roman" panose="02020603050405020304" pitchFamily="18" charset="0"/>
                        <a:cs typeface="Times New Roman" panose="02020603050405020304" pitchFamily="18" charset="0"/>
                      </a:endParaRPr>
                    </a:p>
                  </a:txBody>
                  <a:tcPr marL="91448" marR="91448" marT="45709" marB="45709"/>
                </a:tc>
                <a:tc>
                  <a:txBody>
                    <a:bodyPr/>
                    <a:lstStyle/>
                    <a:p>
                      <a:r>
                        <a:rPr lang="ru-RU" sz="1000" dirty="0" smtClean="0">
                          <a:latin typeface="Times New Roman" panose="02020603050405020304" pitchFamily="18" charset="0"/>
                          <a:cs typeface="Times New Roman" panose="02020603050405020304" pitchFamily="18" charset="0"/>
                        </a:rPr>
                        <a:t>20,91</a:t>
                      </a:r>
                      <a:endParaRPr lang="ru-RU" sz="1000" dirty="0">
                        <a:latin typeface="Times New Roman" panose="02020603050405020304" pitchFamily="18" charset="0"/>
                        <a:cs typeface="Times New Roman" panose="02020603050405020304" pitchFamily="18" charset="0"/>
                      </a:endParaRPr>
                    </a:p>
                  </a:txBody>
                  <a:tcPr marL="91448" marR="91448" marT="45709" marB="45709"/>
                </a:tc>
                <a:extLst>
                  <a:ext uri="{0D108BD9-81ED-4DB2-BD59-A6C34878D82A}">
                    <a16:rowId xmlns="" xmlns:a16="http://schemas.microsoft.com/office/drawing/2014/main" val="10003"/>
                  </a:ext>
                </a:extLst>
              </a:tr>
              <a:tr h="180339">
                <a:tc>
                  <a:txBody>
                    <a:bodyPr/>
                    <a:lstStyle/>
                    <a:p>
                      <a:r>
                        <a:rPr lang="ru-RU" sz="1000" dirty="0">
                          <a:latin typeface="Times New Roman" panose="02020603050405020304" pitchFamily="18" charset="0"/>
                          <a:cs typeface="Times New Roman" panose="02020603050405020304" pitchFamily="18" charset="0"/>
                        </a:rPr>
                        <a:t>3</a:t>
                      </a:r>
                    </a:p>
                  </a:txBody>
                  <a:tcPr marL="91448" marR="91448" marT="45709" marB="45709"/>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Благоустройство</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3" marB="0" anchor="b"/>
                </a:tc>
                <a:tc>
                  <a:txBody>
                    <a:bodyPr/>
                    <a:lstStyle/>
                    <a:p>
                      <a:r>
                        <a:rPr lang="ru-RU" sz="1000" dirty="0">
                          <a:latin typeface="Times New Roman" panose="02020603050405020304" pitchFamily="18" charset="0"/>
                          <a:cs typeface="Times New Roman" panose="02020603050405020304" pitchFamily="18" charset="0"/>
                        </a:rPr>
                        <a:t>101,63</a:t>
                      </a:r>
                    </a:p>
                  </a:txBody>
                  <a:tcPr marL="91448" marR="91448" marT="45709" marB="45709"/>
                </a:tc>
                <a:tc>
                  <a:txBody>
                    <a:bodyPr/>
                    <a:lstStyle/>
                    <a:p>
                      <a:r>
                        <a:rPr lang="ru-RU" sz="1000" dirty="0" smtClean="0">
                          <a:latin typeface="Times New Roman" panose="02020603050405020304" pitchFamily="18" charset="0"/>
                          <a:cs typeface="Times New Roman" panose="02020603050405020304" pitchFamily="18" charset="0"/>
                        </a:rPr>
                        <a:t>191,39</a:t>
                      </a:r>
                      <a:endParaRPr lang="ru-RU" sz="1000" dirty="0">
                        <a:latin typeface="Times New Roman" panose="02020603050405020304" pitchFamily="18" charset="0"/>
                        <a:cs typeface="Times New Roman" panose="02020603050405020304" pitchFamily="18" charset="0"/>
                      </a:endParaRPr>
                    </a:p>
                  </a:txBody>
                  <a:tcPr marL="91448" marR="91448" marT="45709" marB="45709"/>
                </a:tc>
                <a:tc>
                  <a:txBody>
                    <a:bodyPr/>
                    <a:lstStyle/>
                    <a:p>
                      <a:r>
                        <a:rPr lang="ru-RU" sz="1000" dirty="0" smtClean="0">
                          <a:latin typeface="Times New Roman" panose="02020603050405020304" pitchFamily="18" charset="0"/>
                          <a:cs typeface="Times New Roman" panose="02020603050405020304" pitchFamily="18" charset="0"/>
                        </a:rPr>
                        <a:t>172,40</a:t>
                      </a:r>
                      <a:endParaRPr lang="ru-RU" sz="1000" dirty="0">
                        <a:latin typeface="Times New Roman" panose="02020603050405020304" pitchFamily="18" charset="0"/>
                        <a:cs typeface="Times New Roman" panose="02020603050405020304" pitchFamily="18" charset="0"/>
                      </a:endParaRPr>
                    </a:p>
                  </a:txBody>
                  <a:tcPr marL="91448" marR="91448" marT="45709" marB="45709"/>
                </a:tc>
                <a:tc>
                  <a:txBody>
                    <a:bodyPr/>
                    <a:lstStyle/>
                    <a:p>
                      <a:r>
                        <a:rPr lang="ru-RU" sz="1000" dirty="0" smtClean="0">
                          <a:latin typeface="Times New Roman" panose="02020603050405020304" pitchFamily="18" charset="0"/>
                          <a:cs typeface="Times New Roman" panose="02020603050405020304" pitchFamily="18" charset="0"/>
                        </a:rPr>
                        <a:t>140,45</a:t>
                      </a:r>
                      <a:endParaRPr lang="ru-RU" sz="1000" dirty="0">
                        <a:latin typeface="Times New Roman" panose="02020603050405020304" pitchFamily="18" charset="0"/>
                        <a:cs typeface="Times New Roman" panose="02020603050405020304" pitchFamily="18" charset="0"/>
                      </a:endParaRPr>
                    </a:p>
                  </a:txBody>
                  <a:tcPr marL="91448" marR="91448" marT="45709" marB="45709"/>
                </a:tc>
                <a:tc>
                  <a:txBody>
                    <a:bodyPr/>
                    <a:lstStyle/>
                    <a:p>
                      <a:r>
                        <a:rPr lang="ru-RU" sz="1000" dirty="0" smtClean="0">
                          <a:latin typeface="Times New Roman" panose="02020603050405020304" pitchFamily="18" charset="0"/>
                          <a:cs typeface="Times New Roman" panose="02020603050405020304" pitchFamily="18" charset="0"/>
                        </a:rPr>
                        <a:t>124,36</a:t>
                      </a:r>
                      <a:endParaRPr lang="ru-RU" sz="1000" dirty="0">
                        <a:latin typeface="Times New Roman" panose="02020603050405020304" pitchFamily="18" charset="0"/>
                        <a:cs typeface="Times New Roman" panose="02020603050405020304" pitchFamily="18" charset="0"/>
                      </a:endParaRPr>
                    </a:p>
                  </a:txBody>
                  <a:tcPr marL="91448" marR="91448" marT="45709" marB="45709"/>
                </a:tc>
                <a:tc>
                  <a:txBody>
                    <a:bodyPr/>
                    <a:lstStyle/>
                    <a:p>
                      <a:r>
                        <a:rPr lang="ru-RU" sz="1000" dirty="0" smtClean="0">
                          <a:latin typeface="Times New Roman" panose="02020603050405020304" pitchFamily="18" charset="0"/>
                          <a:cs typeface="Times New Roman" panose="02020603050405020304" pitchFamily="18" charset="0"/>
                        </a:rPr>
                        <a:t>126,89</a:t>
                      </a:r>
                      <a:endParaRPr lang="ru-RU" sz="1000" dirty="0">
                        <a:latin typeface="Times New Roman" panose="02020603050405020304" pitchFamily="18" charset="0"/>
                        <a:cs typeface="Times New Roman" panose="02020603050405020304" pitchFamily="18" charset="0"/>
                      </a:endParaRPr>
                    </a:p>
                  </a:txBody>
                  <a:tcPr marL="91448" marR="91448" marT="45709" marB="45709"/>
                </a:tc>
                <a:extLst>
                  <a:ext uri="{0D108BD9-81ED-4DB2-BD59-A6C34878D82A}">
                    <a16:rowId xmlns="" xmlns:a16="http://schemas.microsoft.com/office/drawing/2014/main" val="10004"/>
                  </a:ext>
                </a:extLst>
              </a:tr>
              <a:tr h="224553">
                <a:tc>
                  <a:txBody>
                    <a:bodyPr/>
                    <a:lstStyle/>
                    <a:p>
                      <a:r>
                        <a:rPr lang="ru-RU" sz="1000" dirty="0">
                          <a:latin typeface="Times New Roman" panose="02020603050405020304" pitchFamily="18" charset="0"/>
                          <a:cs typeface="Times New Roman" panose="02020603050405020304" pitchFamily="18" charset="0"/>
                        </a:rPr>
                        <a:t>4</a:t>
                      </a:r>
                    </a:p>
                  </a:txBody>
                  <a:tcPr marL="91448" marR="91448" marT="45709" marB="45709"/>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Другие вопросы в области жилищно-коммунального хозяйства</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3" marB="0" anchor="b"/>
                </a:tc>
                <a:tc>
                  <a:txBody>
                    <a:bodyPr/>
                    <a:lstStyle/>
                    <a:p>
                      <a:r>
                        <a:rPr lang="ru-RU" sz="1000" dirty="0">
                          <a:latin typeface="Times New Roman" panose="02020603050405020304" pitchFamily="18" charset="0"/>
                          <a:cs typeface="Times New Roman" panose="02020603050405020304" pitchFamily="18" charset="0"/>
                        </a:rPr>
                        <a:t>1,71</a:t>
                      </a:r>
                    </a:p>
                  </a:txBody>
                  <a:tcPr marL="91448" marR="91448" marT="45709" marB="45709"/>
                </a:tc>
                <a:tc>
                  <a:txBody>
                    <a:bodyPr/>
                    <a:lstStyle/>
                    <a:p>
                      <a:r>
                        <a:rPr lang="ru-RU" sz="1000" dirty="0" smtClean="0">
                          <a:latin typeface="Times New Roman" panose="02020603050405020304" pitchFamily="18" charset="0"/>
                          <a:cs typeface="Times New Roman" panose="02020603050405020304" pitchFamily="18" charset="0"/>
                        </a:rPr>
                        <a:t>3,47</a:t>
                      </a:r>
                      <a:endParaRPr lang="ru-RU" sz="1000" dirty="0">
                        <a:latin typeface="Times New Roman" panose="02020603050405020304" pitchFamily="18" charset="0"/>
                        <a:cs typeface="Times New Roman" panose="02020603050405020304" pitchFamily="18" charset="0"/>
                      </a:endParaRPr>
                    </a:p>
                  </a:txBody>
                  <a:tcPr marL="91448" marR="91448" marT="45709" marB="45709"/>
                </a:tc>
                <a:tc>
                  <a:txBody>
                    <a:bodyPr/>
                    <a:lstStyle/>
                    <a:p>
                      <a:r>
                        <a:rPr lang="ru-RU" sz="1000" dirty="0" smtClean="0">
                          <a:latin typeface="Times New Roman" panose="02020603050405020304" pitchFamily="18" charset="0"/>
                          <a:cs typeface="Times New Roman" panose="02020603050405020304" pitchFamily="18" charset="0"/>
                        </a:rPr>
                        <a:t>3,47</a:t>
                      </a:r>
                      <a:endParaRPr lang="ru-RU" sz="1000" dirty="0">
                        <a:latin typeface="Times New Roman" panose="02020603050405020304" pitchFamily="18" charset="0"/>
                        <a:cs typeface="Times New Roman" panose="02020603050405020304" pitchFamily="18" charset="0"/>
                      </a:endParaRPr>
                    </a:p>
                  </a:txBody>
                  <a:tcPr marL="91448" marR="91448" marT="45709" marB="45709"/>
                </a:tc>
                <a:tc>
                  <a:txBody>
                    <a:bodyPr/>
                    <a:lstStyle/>
                    <a:p>
                      <a:r>
                        <a:rPr lang="ru-RU" sz="1000" dirty="0" smtClean="0">
                          <a:latin typeface="Times New Roman" panose="02020603050405020304" pitchFamily="18" charset="0"/>
                          <a:cs typeface="Times New Roman" panose="02020603050405020304" pitchFamily="18" charset="0"/>
                        </a:rPr>
                        <a:t>3,61</a:t>
                      </a:r>
                      <a:endParaRPr lang="ru-RU" sz="1000" dirty="0">
                        <a:latin typeface="Times New Roman" panose="02020603050405020304" pitchFamily="18" charset="0"/>
                        <a:cs typeface="Times New Roman" panose="02020603050405020304" pitchFamily="18" charset="0"/>
                      </a:endParaRPr>
                    </a:p>
                  </a:txBody>
                  <a:tcPr marL="91448" marR="91448" marT="45709" marB="45709"/>
                </a:tc>
                <a:tc>
                  <a:txBody>
                    <a:bodyPr/>
                    <a:lstStyle/>
                    <a:p>
                      <a:r>
                        <a:rPr lang="ru-RU" sz="1000" dirty="0" smtClean="0">
                          <a:latin typeface="Times New Roman" panose="02020603050405020304" pitchFamily="18" charset="0"/>
                          <a:cs typeface="Times New Roman" panose="02020603050405020304" pitchFamily="18" charset="0"/>
                        </a:rPr>
                        <a:t>34,62</a:t>
                      </a:r>
                      <a:endParaRPr lang="ru-RU" sz="1000" dirty="0">
                        <a:latin typeface="Times New Roman" panose="02020603050405020304" pitchFamily="18" charset="0"/>
                        <a:cs typeface="Times New Roman" panose="02020603050405020304" pitchFamily="18" charset="0"/>
                      </a:endParaRPr>
                    </a:p>
                  </a:txBody>
                  <a:tcPr marL="91448" marR="91448" marT="45709" marB="45709"/>
                </a:tc>
                <a:tc>
                  <a:txBody>
                    <a:bodyPr/>
                    <a:lstStyle/>
                    <a:p>
                      <a:r>
                        <a:rPr lang="ru-RU" sz="1000" dirty="0" smtClean="0">
                          <a:latin typeface="Times New Roman" panose="02020603050405020304" pitchFamily="18" charset="0"/>
                          <a:cs typeface="Times New Roman" panose="02020603050405020304" pitchFamily="18" charset="0"/>
                        </a:rPr>
                        <a:t>99,34</a:t>
                      </a:r>
                      <a:endParaRPr lang="ru-RU" sz="1000" dirty="0">
                        <a:latin typeface="Times New Roman" panose="02020603050405020304" pitchFamily="18" charset="0"/>
                        <a:cs typeface="Times New Roman" panose="02020603050405020304" pitchFamily="18" charset="0"/>
                      </a:endParaRPr>
                    </a:p>
                  </a:txBody>
                  <a:tcPr marL="91448" marR="91448" marT="45709" marB="45709"/>
                </a:tc>
                <a:extLst>
                  <a:ext uri="{0D108BD9-81ED-4DB2-BD59-A6C34878D82A}">
                    <a16:rowId xmlns="" xmlns:a16="http://schemas.microsoft.com/office/drawing/2014/main" val="10005"/>
                  </a:ext>
                </a:extLst>
              </a:tr>
            </a:tbl>
          </a:graphicData>
        </a:graphic>
      </p:graphicFrame>
      <p:sp>
        <p:nvSpPr>
          <p:cNvPr id="59472" name="TextBox 17">
            <a:extLst>
              <a:ext uri="{FF2B5EF4-FFF2-40B4-BE49-F238E27FC236}">
                <a16:creationId xmlns="" xmlns:a16="http://schemas.microsoft.com/office/drawing/2014/main" id="{20CC3045-9585-45B2-A9B8-D2D7AEC1F3EA}"/>
              </a:ext>
            </a:extLst>
          </p:cNvPr>
          <p:cNvSpPr txBox="1">
            <a:spLocks noChangeArrowheads="1"/>
          </p:cNvSpPr>
          <p:nvPr/>
        </p:nvSpPr>
        <p:spPr bwMode="auto">
          <a:xfrm>
            <a:off x="546100" y="1038225"/>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ru-RU" altLang="ru-RU" sz="1200">
              <a:solidFill>
                <a:srgbClr val="000000"/>
              </a:solidFill>
              <a:latin typeface="Times New Roman" panose="02020603050405020304" pitchFamily="18" charset="0"/>
              <a:cs typeface="Times New Roman" panose="02020603050405020304" pitchFamily="18" charset="0"/>
            </a:endParaRPr>
          </a:p>
        </p:txBody>
      </p:sp>
      <p:sp>
        <p:nvSpPr>
          <p:cNvPr id="59473" name="TextBox 19">
            <a:extLst>
              <a:ext uri="{FF2B5EF4-FFF2-40B4-BE49-F238E27FC236}">
                <a16:creationId xmlns="" xmlns:a16="http://schemas.microsoft.com/office/drawing/2014/main" id="{18B74017-2EEC-4793-ACC7-5EE1345047F6}"/>
              </a:ext>
            </a:extLst>
          </p:cNvPr>
          <p:cNvSpPr txBox="1">
            <a:spLocks noChangeArrowheads="1"/>
          </p:cNvSpPr>
          <p:nvPr/>
        </p:nvSpPr>
        <p:spPr bwMode="auto">
          <a:xfrm>
            <a:off x="8326438" y="503238"/>
            <a:ext cx="9890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100" dirty="0" err="1">
                <a:solidFill>
                  <a:srgbClr val="000000"/>
                </a:solidFill>
                <a:latin typeface="Times New Roman" panose="02020603050405020304" pitchFamily="18" charset="0"/>
                <a:cs typeface="Times New Roman" panose="02020603050405020304" pitchFamily="18" charset="0"/>
              </a:rPr>
              <a:t>млн.рублей</a:t>
            </a:r>
            <a:endParaRPr lang="ru-RU" altLang="ru-RU" sz="1100" dirty="0">
              <a:solidFill>
                <a:srgbClr val="000000"/>
              </a:solidFill>
              <a:latin typeface="Times New Roman" panose="02020603050405020304" pitchFamily="18" charset="0"/>
              <a:cs typeface="Times New Roman" panose="02020603050405020304" pitchFamily="18" charset="0"/>
            </a:endParaRPr>
          </a:p>
        </p:txBody>
      </p:sp>
      <p:sp>
        <p:nvSpPr>
          <p:cNvPr id="22" name="TextBox 18">
            <a:extLst>
              <a:ext uri="{FF2B5EF4-FFF2-40B4-BE49-F238E27FC236}">
                <a16:creationId xmlns="" xmlns:a16="http://schemas.microsoft.com/office/drawing/2014/main" id="{5B9DF30E-E821-4B76-B694-7F7AF0F04343}"/>
              </a:ext>
            </a:extLst>
          </p:cNvPr>
          <p:cNvSpPr txBox="1">
            <a:spLocks noChangeArrowheads="1"/>
          </p:cNvSpPr>
          <p:nvPr/>
        </p:nvSpPr>
        <p:spPr bwMode="auto">
          <a:xfrm>
            <a:off x="294889" y="3045498"/>
            <a:ext cx="35583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200" b="1" i="1" dirty="0">
                <a:latin typeface="Times New Roman" panose="02020603050405020304" pitchFamily="18" charset="0"/>
                <a:cs typeface="Times New Roman" panose="02020603050405020304" pitchFamily="18" charset="0"/>
              </a:rPr>
              <a:t>  Динамика показателей расходов бюджета   </a:t>
            </a:r>
          </a:p>
          <a:p>
            <a:pPr algn="ctr"/>
            <a:r>
              <a:rPr lang="ru-RU" altLang="ru-RU" sz="1200" b="1" i="1" dirty="0">
                <a:latin typeface="Times New Roman" panose="02020603050405020304" pitchFamily="18" charset="0"/>
                <a:cs typeface="Times New Roman" panose="02020603050405020304" pitchFamily="18" charset="0"/>
              </a:rPr>
              <a:t>  муниципального района Мелеузовский район Республики Башкортостан на жилищно-коммунальное хозяйство, в %</a:t>
            </a:r>
          </a:p>
        </p:txBody>
      </p:sp>
      <p:sp>
        <p:nvSpPr>
          <p:cNvPr id="7" name="Номер слайда 6"/>
          <p:cNvSpPr>
            <a:spLocks noGrp="1"/>
          </p:cNvSpPr>
          <p:nvPr>
            <p:ph type="sldNum" sz="quarter" idx="12"/>
          </p:nvPr>
        </p:nvSpPr>
        <p:spPr>
          <a:xfrm>
            <a:off x="7010400" y="0"/>
            <a:ext cx="2133600" cy="365125"/>
          </a:xfrm>
        </p:spPr>
        <p:txBody>
          <a:bodyPr/>
          <a:lstStyle/>
          <a:p>
            <a:pPr>
              <a:defRPr/>
            </a:pPr>
            <a:fld id="{1C2F39FC-F7FC-43A7-985C-4565CF06B74E}" type="slidenum">
              <a:rPr lang="en-US" smtClean="0">
                <a:solidFill>
                  <a:schemeClr val="tx1"/>
                </a:solidFill>
              </a:rPr>
              <a:pPr>
                <a:defRPr/>
              </a:pPr>
              <a:t>33</a:t>
            </a:fld>
            <a:endParaRPr lang="en-US" dirty="0">
              <a:solidFill>
                <a:schemeClr val="tx1"/>
              </a:solidFill>
            </a:endParaRPr>
          </a:p>
        </p:txBody>
      </p:sp>
      <p:graphicFrame>
        <p:nvGraphicFramePr>
          <p:cNvPr id="30" name="Диаграмма 27">
            <a:extLst>
              <a:ext uri="{FF2B5EF4-FFF2-40B4-BE49-F238E27FC236}">
                <a16:creationId xmlns="" xmlns:a16="http://schemas.microsoft.com/office/drawing/2014/main" id="{D3921C25-0148-4FE4-B08B-102E32DFEFE0}"/>
              </a:ext>
            </a:extLst>
          </p:cNvPr>
          <p:cNvGraphicFramePr>
            <a:graphicFrameLocks/>
          </p:cNvGraphicFramePr>
          <p:nvPr>
            <p:extLst>
              <p:ext uri="{D42A27DB-BD31-4B8C-83A1-F6EECF244321}">
                <p14:modId xmlns:p14="http://schemas.microsoft.com/office/powerpoint/2010/main" val="1240300812"/>
              </p:ext>
            </p:extLst>
          </p:nvPr>
        </p:nvGraphicFramePr>
        <p:xfrm>
          <a:off x="491919" y="4093179"/>
          <a:ext cx="3516314" cy="1800200"/>
        </p:xfrm>
        <a:graphic>
          <a:graphicData uri="http://schemas.openxmlformats.org/drawingml/2006/chart">
            <c:chart xmlns:c="http://schemas.openxmlformats.org/drawingml/2006/chart" xmlns:r="http://schemas.openxmlformats.org/officeDocument/2006/relationships" r:id="rId3"/>
          </a:graphicData>
        </a:graphic>
      </p:graphicFrame>
      <p:sp>
        <p:nvSpPr>
          <p:cNvPr id="31" name="TextBox 18">
            <a:extLst>
              <a:ext uri="{FF2B5EF4-FFF2-40B4-BE49-F238E27FC236}">
                <a16:creationId xmlns="" xmlns:a16="http://schemas.microsoft.com/office/drawing/2014/main" id="{BE0FEAF8-7FDF-4F54-9FA3-87B730C29815}"/>
              </a:ext>
            </a:extLst>
          </p:cNvPr>
          <p:cNvSpPr txBox="1">
            <a:spLocks noChangeArrowheads="1"/>
          </p:cNvSpPr>
          <p:nvPr/>
        </p:nvSpPr>
        <p:spPr bwMode="auto">
          <a:xfrm>
            <a:off x="4428279" y="3317776"/>
            <a:ext cx="4481513" cy="2308324"/>
          </a:xfrm>
          <a:prstGeom prst="rect">
            <a:avLst/>
          </a:prstGeom>
          <a:solidFill>
            <a:schemeClr val="bg2">
              <a:lumMod val="90000"/>
            </a:schemeClr>
          </a:solidFill>
          <a:ln w="3175">
            <a:solidFill>
              <a:schemeClr val="accent6">
                <a:lumMod val="50000"/>
              </a:schemeClr>
            </a:solidFill>
            <a:miter lim="800000"/>
            <a:headEnd/>
            <a:tailEnd/>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200" dirty="0">
                <a:latin typeface="Times New Roman" panose="02020603050405020304" pitchFamily="18" charset="0"/>
                <a:cs typeface="Times New Roman" panose="02020603050405020304" pitchFamily="18" charset="0"/>
              </a:rPr>
              <a:t> </a:t>
            </a:r>
            <a:r>
              <a:rPr lang="ru-RU" altLang="ru-RU" sz="1100" b="1" i="1" dirty="0">
                <a:latin typeface="Times New Roman" panose="02020603050405020304" pitchFamily="18" charset="0"/>
                <a:cs typeface="Times New Roman" panose="02020603050405020304" pitchFamily="18" charset="0"/>
              </a:rPr>
              <a:t>Причины отклонения фактического выполнения по годам:</a:t>
            </a:r>
          </a:p>
          <a:p>
            <a:endParaRPr lang="ru-RU" altLang="ru-RU" sz="1100" b="1" i="1" dirty="0">
              <a:latin typeface="Times New Roman" panose="02020603050405020304" pitchFamily="18" charset="0"/>
              <a:cs typeface="Times New Roman" panose="02020603050405020304" pitchFamily="18" charset="0"/>
            </a:endParaRPr>
          </a:p>
          <a:p>
            <a:pPr algn="just"/>
            <a:r>
              <a:rPr lang="ru-RU" sz="1100" b="1" dirty="0">
                <a:latin typeface="Times New Roman" panose="02020603050405020304" pitchFamily="18" charset="0"/>
                <a:cs typeface="Times New Roman" panose="02020603050405020304" pitchFamily="18" charset="0"/>
              </a:rPr>
              <a:t> Жилищное хозяйство</a:t>
            </a:r>
            <a:r>
              <a:rPr lang="ru-RU" sz="1100" dirty="0">
                <a:latin typeface="Times New Roman" panose="02020603050405020304" pitchFamily="18" charset="0"/>
                <a:cs typeface="Times New Roman" panose="02020603050405020304" pitchFamily="18" charset="0"/>
              </a:rPr>
              <a:t>: Дополнительное выделение средств из бюджета муниципального района для оплаты штрафов за нарушения</a:t>
            </a:r>
            <a:r>
              <a:rPr lang="ru-RU" sz="1100" dirty="0" smtClean="0">
                <a:latin typeface="Times New Roman" panose="02020603050405020304" pitchFamily="18" charset="0"/>
                <a:cs typeface="Times New Roman" panose="02020603050405020304" pitchFamily="18" charset="0"/>
              </a:rPr>
              <a:t>.</a:t>
            </a:r>
          </a:p>
          <a:p>
            <a:pPr algn="just"/>
            <a:r>
              <a:rPr lang="ru-RU" sz="1100" dirty="0" smtClean="0">
                <a:latin typeface="Times New Roman" panose="02020603050405020304" pitchFamily="18" charset="0"/>
                <a:cs typeface="Times New Roman" panose="02020603050405020304" pitchFamily="18" charset="0"/>
              </a:rPr>
              <a:t> </a:t>
            </a:r>
            <a:r>
              <a:rPr lang="ru-RU" sz="1100" b="1" dirty="0">
                <a:latin typeface="Times New Roman" panose="02020603050405020304" pitchFamily="18" charset="0"/>
                <a:cs typeface="Times New Roman" panose="02020603050405020304" pitchFamily="18" charset="0"/>
              </a:rPr>
              <a:t>Коммунальное хозяйство </a:t>
            </a:r>
            <a:r>
              <a:rPr lang="ru-RU" sz="1100" dirty="0">
                <a:latin typeface="Times New Roman" panose="02020603050405020304" pitchFamily="18" charset="0"/>
                <a:cs typeface="Times New Roman" panose="02020603050405020304" pitchFamily="18" charset="0"/>
              </a:rPr>
              <a:t>Дополнительное выделение средств из бюджета РБ на осуществление мероприятий по переходу на поквартирные системы отопления и установке блочных котельных в </a:t>
            </a:r>
            <a:r>
              <a:rPr lang="ru-RU" sz="1100" dirty="0" smtClean="0">
                <a:latin typeface="Times New Roman" panose="02020603050405020304" pitchFamily="18" charset="0"/>
                <a:cs typeface="Times New Roman" panose="02020603050405020304" pitchFamily="18" charset="0"/>
              </a:rPr>
              <a:t>2019 </a:t>
            </a:r>
            <a:r>
              <a:rPr lang="ru-RU" sz="1100" dirty="0">
                <a:latin typeface="Times New Roman" panose="02020603050405020304" pitchFamily="18" charset="0"/>
                <a:cs typeface="Times New Roman" panose="02020603050405020304" pitchFamily="18" charset="0"/>
              </a:rPr>
              <a:t>году.</a:t>
            </a:r>
          </a:p>
          <a:p>
            <a:pPr algn="just"/>
            <a:r>
              <a:rPr lang="ru-RU" sz="1100" b="1" dirty="0">
                <a:latin typeface="Times New Roman" panose="02020603050405020304" pitchFamily="18" charset="0"/>
                <a:cs typeface="Times New Roman" panose="02020603050405020304" pitchFamily="18" charset="0"/>
              </a:rPr>
              <a:t>Благоустройство: </a:t>
            </a:r>
            <a:r>
              <a:rPr lang="ru-RU" sz="1100" dirty="0">
                <a:latin typeface="Times New Roman" panose="02020603050405020304" pitchFamily="18" charset="0"/>
                <a:cs typeface="Times New Roman" panose="02020603050405020304" pitchFamily="18" charset="0"/>
              </a:rPr>
              <a:t>Снижение объема на благоустройство в </a:t>
            </a:r>
            <a:r>
              <a:rPr lang="ru-RU" sz="1100" dirty="0" smtClean="0">
                <a:latin typeface="Times New Roman" panose="02020603050405020304" pitchFamily="18" charset="0"/>
                <a:cs typeface="Times New Roman" panose="02020603050405020304" pitchFamily="18" charset="0"/>
              </a:rPr>
              <a:t>2020-2022 </a:t>
            </a:r>
            <a:r>
              <a:rPr lang="ru-RU" sz="1100" dirty="0">
                <a:latin typeface="Times New Roman" panose="02020603050405020304" pitchFamily="18" charset="0"/>
                <a:cs typeface="Times New Roman" panose="02020603050405020304" pitchFamily="18" charset="0"/>
              </a:rPr>
              <a:t>годах связано с тем, что в </a:t>
            </a:r>
            <a:r>
              <a:rPr lang="ru-RU" sz="1100" dirty="0" smtClean="0">
                <a:latin typeface="Times New Roman" panose="02020603050405020304" pitchFamily="18" charset="0"/>
                <a:cs typeface="Times New Roman" panose="02020603050405020304" pitchFamily="18" charset="0"/>
              </a:rPr>
              <a:t>2018-2019 </a:t>
            </a:r>
            <a:r>
              <a:rPr lang="ru-RU" sz="1100" dirty="0">
                <a:latin typeface="Times New Roman" panose="02020603050405020304" pitchFamily="18" charset="0"/>
                <a:cs typeface="Times New Roman" panose="02020603050405020304" pitchFamily="18" charset="0"/>
              </a:rPr>
              <a:t>годах в течении года были выделены дополнительные средства по </a:t>
            </a:r>
            <a:r>
              <a:rPr lang="ru-RU" sz="1100" dirty="0" smtClean="0">
                <a:latin typeface="Times New Roman" panose="02020603050405020304" pitchFamily="18" charset="0"/>
                <a:cs typeface="Times New Roman" panose="02020603050405020304" pitchFamily="18" charset="0"/>
              </a:rPr>
              <a:t>программам </a:t>
            </a:r>
            <a:r>
              <a:rPr lang="ru-RU" sz="1100" dirty="0">
                <a:latin typeface="Times New Roman" panose="02020603050405020304" pitchFamily="18" charset="0"/>
                <a:cs typeface="Times New Roman" panose="02020603050405020304" pitchFamily="18" charset="0"/>
              </a:rPr>
              <a:t>«Городская среда</a:t>
            </a:r>
            <a:r>
              <a:rPr lang="ru-RU" sz="1100" dirty="0" smtClean="0">
                <a:latin typeface="Times New Roman" panose="02020603050405020304" pitchFamily="18" charset="0"/>
                <a:cs typeface="Times New Roman" panose="02020603050405020304" pitchFamily="18" charset="0"/>
              </a:rPr>
              <a:t>», «Башкирские дворики», </a:t>
            </a:r>
            <a:r>
              <a:rPr lang="ru-RU" sz="1100" dirty="0">
                <a:latin typeface="Times New Roman" panose="02020603050405020304" pitchFamily="18" charset="0"/>
                <a:cs typeface="Times New Roman" panose="02020603050405020304" pitchFamily="18" charset="0"/>
              </a:rPr>
              <a:t>исполнение наказов депутатов, благоустройство.</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Box 2">
            <a:extLst>
              <a:ext uri="{FF2B5EF4-FFF2-40B4-BE49-F238E27FC236}">
                <a16:creationId xmlns="" xmlns:a16="http://schemas.microsoft.com/office/drawing/2014/main" id="{F6D6C1C8-0C4C-4E60-86A6-8776B118D876}"/>
              </a:ext>
            </a:extLst>
          </p:cNvPr>
          <p:cNvSpPr txBox="1">
            <a:spLocks noChangeArrowheads="1"/>
          </p:cNvSpPr>
          <p:nvPr/>
        </p:nvSpPr>
        <p:spPr bwMode="auto">
          <a:xfrm>
            <a:off x="0" y="0"/>
            <a:ext cx="9144000" cy="584775"/>
          </a:xfrm>
          <a:prstGeom prst="rect">
            <a:avLst/>
          </a:prstGeom>
          <a:solidFill>
            <a:schemeClr val="bg2">
              <a:lumMod val="90000"/>
            </a:schemeClr>
          </a:solidFill>
          <a:ln>
            <a:noFill/>
          </a:ln>
          <a:effectLs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algn="ctr" eaLnBrk="1" hangingPunct="1">
              <a:defRPr/>
            </a:pPr>
            <a:r>
              <a:rPr lang="ru-RU" sz="1600" dirty="0">
                <a:latin typeface="Times New Roman" panose="02020603050405020304" pitchFamily="18" charset="0"/>
                <a:cs typeface="Times New Roman" panose="02020603050405020304" pitchFamily="18" charset="0"/>
              </a:rPr>
              <a:t>Мероприятия в рамках государственной программы </a:t>
            </a:r>
          </a:p>
          <a:p>
            <a:pPr algn="ctr" eaLnBrk="1" hangingPunct="1">
              <a:defRPr/>
            </a:pPr>
            <a:r>
              <a:rPr lang="ru-RU" sz="1600" dirty="0">
                <a:latin typeface="Times New Roman" panose="02020603050405020304" pitchFamily="18" charset="0"/>
                <a:cs typeface="Times New Roman" panose="02020603050405020304" pitchFamily="18" charset="0"/>
              </a:rPr>
              <a:t>«Формирование современной городской среды»</a:t>
            </a:r>
          </a:p>
        </p:txBody>
      </p:sp>
      <p:pic>
        <p:nvPicPr>
          <p:cNvPr id="3" name="Picture 3">
            <a:extLst>
              <a:ext uri="{FF2B5EF4-FFF2-40B4-BE49-F238E27FC236}">
                <a16:creationId xmlns="" xmlns:a16="http://schemas.microsoft.com/office/drawing/2014/main" id="{5940820F-F1AE-49E4-A410-942CB7A1A1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48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Номер слайда 13"/>
          <p:cNvSpPr>
            <a:spLocks noGrp="1"/>
          </p:cNvSpPr>
          <p:nvPr>
            <p:ph type="sldNum" sz="quarter" idx="12"/>
          </p:nvPr>
        </p:nvSpPr>
        <p:spPr>
          <a:xfrm>
            <a:off x="7025207" y="0"/>
            <a:ext cx="2133600" cy="365125"/>
          </a:xfrm>
        </p:spPr>
        <p:txBody>
          <a:bodyPr/>
          <a:lstStyle/>
          <a:p>
            <a:fld id="{434A3D7E-C280-4DCD-A7E1-93BBC7758E8E}" type="slidenum">
              <a:rPr lang="ru-RU" smtClean="0">
                <a:solidFill>
                  <a:schemeClr val="tx1"/>
                </a:solidFill>
              </a:rPr>
              <a:t>34</a:t>
            </a:fld>
            <a:endParaRPr lang="ru-RU" dirty="0">
              <a:solidFill>
                <a:schemeClr val="tx1"/>
              </a:solidFill>
            </a:endParaRPr>
          </a:p>
        </p:txBody>
      </p:sp>
      <p:pic>
        <p:nvPicPr>
          <p:cNvPr id="25" name="Рисунок 9">
            <a:extLst>
              <a:ext uri="{FF2B5EF4-FFF2-40B4-BE49-F238E27FC236}">
                <a16:creationId xmlns:a16="http://schemas.microsoft.com/office/drawing/2014/main" xmlns="" id="{0F709DD0-8840-4A4B-91E7-27D3FC84B0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63164" y="952731"/>
            <a:ext cx="858837" cy="9048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6" name="Рисунок 10">
            <a:extLst>
              <a:ext uri="{FF2B5EF4-FFF2-40B4-BE49-F238E27FC236}">
                <a16:creationId xmlns:a16="http://schemas.microsoft.com/office/drawing/2014/main" xmlns="" id="{BFF73C92-7F8F-4F5D-A55F-6BAAEB0976E6}"/>
              </a:ext>
            </a:extLst>
          </p:cNvPr>
          <p:cNvPicPr>
            <a:picLocks noChangeAspect="1"/>
          </p:cNvPicPr>
          <p:nvPr/>
        </p:nvPicPr>
        <p:blipFill>
          <a:blip r:embed="rId4">
            <a:extLst>
              <a:ext uri="{28A0092B-C50C-407E-A947-70E740481C1C}">
                <a14:useLocalDpi xmlns:a14="http://schemas.microsoft.com/office/drawing/2010/main" val="0"/>
              </a:ext>
            </a:extLst>
          </a:blip>
          <a:srcRect l="26060" t="14091" r="26060" b="10310"/>
          <a:stretch>
            <a:fillRect/>
          </a:stretch>
        </p:blipFill>
        <p:spPr bwMode="auto">
          <a:xfrm>
            <a:off x="4185564" y="992419"/>
            <a:ext cx="858837" cy="9048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7" name="Прямоугольник 19">
            <a:extLst>
              <a:ext uri="{FF2B5EF4-FFF2-40B4-BE49-F238E27FC236}">
                <a16:creationId xmlns:a16="http://schemas.microsoft.com/office/drawing/2014/main" xmlns="" id="{556F5823-41DD-4D5F-B9F8-96F7A7E01155}"/>
              </a:ext>
            </a:extLst>
          </p:cNvPr>
          <p:cNvSpPr>
            <a:spLocks noChangeArrowheads="1"/>
          </p:cNvSpPr>
          <p:nvPr/>
        </p:nvSpPr>
        <p:spPr bwMode="auto">
          <a:xfrm>
            <a:off x="-3257" y="5257562"/>
            <a:ext cx="6119813"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ru-RU" sz="1400" dirty="0">
                <a:latin typeface="Times New Roman" panose="02020603050405020304" pitchFamily="18" charset="0"/>
                <a:cs typeface="Times New Roman" panose="02020603050405020304" pitchFamily="18" charset="0"/>
              </a:rPr>
              <a:t>Построено 8 общественных территорий:</a:t>
            </a:r>
          </a:p>
          <a:p>
            <a:r>
              <a:rPr lang="ru-RU" altLang="ru-RU" sz="1400" dirty="0">
                <a:latin typeface="Times New Roman" panose="02020603050405020304" pitchFamily="18" charset="0"/>
                <a:cs typeface="Times New Roman" panose="02020603050405020304" pitchFamily="18" charset="0"/>
              </a:rPr>
              <a:t>- Сквер «Семья»;                                   - Сквер учителей в с. Воскресенское;</a:t>
            </a:r>
          </a:p>
          <a:p>
            <a:r>
              <a:rPr lang="ru-RU" altLang="ru-RU" sz="1400" dirty="0">
                <a:latin typeface="Times New Roman" panose="02020603050405020304" pitchFamily="18" charset="0"/>
                <a:cs typeface="Times New Roman" panose="02020603050405020304" pitchFamily="18" charset="0"/>
              </a:rPr>
              <a:t>- Сквер «Юность»;                                - Общественная территория в п. Нугуш; </a:t>
            </a:r>
          </a:p>
          <a:p>
            <a:r>
              <a:rPr lang="ru-RU" altLang="ru-RU" sz="1400" dirty="0">
                <a:latin typeface="Times New Roman" panose="02020603050405020304" pitchFamily="18" charset="0"/>
                <a:cs typeface="Times New Roman" panose="02020603050405020304" pitchFamily="18" charset="0"/>
              </a:rPr>
              <a:t>- Сквер «Молодежный»;                       - Общественная территория </a:t>
            </a:r>
          </a:p>
          <a:p>
            <a:r>
              <a:rPr lang="ru-RU" altLang="ru-RU" sz="1400" dirty="0">
                <a:latin typeface="Times New Roman" panose="02020603050405020304" pitchFamily="18" charset="0"/>
                <a:cs typeface="Times New Roman" panose="02020603050405020304" pitchFamily="18" charset="0"/>
              </a:rPr>
              <a:t>- Детская площадка в п. </a:t>
            </a:r>
            <a:r>
              <a:rPr lang="ru-RU" altLang="ru-RU" sz="1400" dirty="0" err="1">
                <a:latin typeface="Times New Roman" panose="02020603050405020304" pitchFamily="18" charset="0"/>
                <a:cs typeface="Times New Roman" panose="02020603050405020304" pitchFamily="18" charset="0"/>
              </a:rPr>
              <a:t>Тугайлы</a:t>
            </a:r>
            <a:r>
              <a:rPr lang="ru-RU" altLang="ru-RU" sz="1400" dirty="0">
                <a:latin typeface="Times New Roman" panose="02020603050405020304" pitchFamily="18" charset="0"/>
                <a:cs typeface="Times New Roman" panose="02020603050405020304" pitchFamily="18" charset="0"/>
              </a:rPr>
              <a:t>;          в д. Корнеевка</a:t>
            </a:r>
          </a:p>
          <a:p>
            <a:r>
              <a:rPr lang="ru-RU" altLang="ru-RU" sz="1400" dirty="0">
                <a:latin typeface="Times New Roman" panose="02020603050405020304" pitchFamily="18" charset="0"/>
                <a:cs typeface="Times New Roman" panose="02020603050405020304" pitchFamily="18" charset="0"/>
              </a:rPr>
              <a:t>- Набережная р. </a:t>
            </a:r>
            <a:r>
              <a:rPr lang="ru-RU" altLang="ru-RU" sz="1400" dirty="0" err="1">
                <a:latin typeface="Times New Roman" panose="02020603050405020304" pitchFamily="18" charset="0"/>
                <a:cs typeface="Times New Roman" panose="02020603050405020304" pitchFamily="18" charset="0"/>
              </a:rPr>
              <a:t>Мелеузка</a:t>
            </a:r>
            <a:r>
              <a:rPr lang="ru-RU" altLang="ru-RU" sz="1400" dirty="0">
                <a:latin typeface="Times New Roman" panose="02020603050405020304" pitchFamily="18" charset="0"/>
                <a:cs typeface="Times New Roman" panose="02020603050405020304" pitchFamily="18" charset="0"/>
              </a:rPr>
              <a:t>;</a:t>
            </a:r>
          </a:p>
          <a:p>
            <a:endParaRPr lang="ru-RU" altLang="ru-RU" sz="1400" dirty="0">
              <a:latin typeface="Times New Roman" panose="02020603050405020304" pitchFamily="18" charset="0"/>
              <a:cs typeface="Times New Roman" panose="02020603050405020304" pitchFamily="18" charset="0"/>
            </a:endParaRPr>
          </a:p>
        </p:txBody>
      </p:sp>
      <p:pic>
        <p:nvPicPr>
          <p:cNvPr id="28" name="Picture 3">
            <a:extLst>
              <a:ext uri="{FF2B5EF4-FFF2-40B4-BE49-F238E27FC236}">
                <a16:creationId xmlns:a16="http://schemas.microsoft.com/office/drawing/2014/main" xmlns="" id="{C32A68A1-7801-4779-9943-8E892E0818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4139" y="979719"/>
            <a:ext cx="85883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1">
            <a:extLst>
              <a:ext uri="{FF2B5EF4-FFF2-40B4-BE49-F238E27FC236}">
                <a16:creationId xmlns:a16="http://schemas.microsoft.com/office/drawing/2014/main" xmlns="" id="{C64D97AA-3914-4ACF-B160-3EEF02F48027}"/>
              </a:ext>
            </a:extLst>
          </p:cNvPr>
          <p:cNvSpPr txBox="1">
            <a:spLocks noChangeArrowheads="1"/>
          </p:cNvSpPr>
          <p:nvPr/>
        </p:nvSpPr>
        <p:spPr bwMode="auto">
          <a:xfrm>
            <a:off x="2569488" y="2023499"/>
            <a:ext cx="15541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ru-RU" sz="1200" dirty="0"/>
              <a:t>Федеральный бюджет</a:t>
            </a:r>
          </a:p>
          <a:p>
            <a:pPr algn="ctr"/>
            <a:r>
              <a:rPr lang="ru-RU" altLang="ru-RU" sz="1200" dirty="0"/>
              <a:t>32,8 млн. руб.</a:t>
            </a:r>
          </a:p>
        </p:txBody>
      </p:sp>
      <p:sp>
        <p:nvSpPr>
          <p:cNvPr id="30" name="TextBox 2">
            <a:extLst>
              <a:ext uri="{FF2B5EF4-FFF2-40B4-BE49-F238E27FC236}">
                <a16:creationId xmlns:a16="http://schemas.microsoft.com/office/drawing/2014/main" xmlns="" id="{F080C58A-2AAE-48FD-B004-A6B6006BA176}"/>
              </a:ext>
            </a:extLst>
          </p:cNvPr>
          <p:cNvSpPr txBox="1">
            <a:spLocks noChangeArrowheads="1"/>
          </p:cNvSpPr>
          <p:nvPr/>
        </p:nvSpPr>
        <p:spPr bwMode="auto">
          <a:xfrm>
            <a:off x="3866476" y="2059219"/>
            <a:ext cx="1512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ru-RU" sz="1200" dirty="0"/>
              <a:t>Бюджет РБ</a:t>
            </a:r>
          </a:p>
          <a:p>
            <a:pPr algn="ctr"/>
            <a:endParaRPr lang="ru-RU" altLang="ru-RU" sz="1200" dirty="0"/>
          </a:p>
          <a:p>
            <a:pPr algn="ctr"/>
            <a:r>
              <a:rPr lang="ru-RU" altLang="ru-RU" sz="1200" dirty="0"/>
              <a:t>0,7 млн. руб.</a:t>
            </a:r>
          </a:p>
        </p:txBody>
      </p:sp>
      <p:sp>
        <p:nvSpPr>
          <p:cNvPr id="31" name="TextBox 3">
            <a:extLst>
              <a:ext uri="{FF2B5EF4-FFF2-40B4-BE49-F238E27FC236}">
                <a16:creationId xmlns:a16="http://schemas.microsoft.com/office/drawing/2014/main" xmlns="" id="{40D44BC2-5EB3-42DF-8BCB-10B82D747CAB}"/>
              </a:ext>
            </a:extLst>
          </p:cNvPr>
          <p:cNvSpPr txBox="1">
            <a:spLocks noChangeArrowheads="1"/>
          </p:cNvSpPr>
          <p:nvPr/>
        </p:nvSpPr>
        <p:spPr bwMode="auto">
          <a:xfrm>
            <a:off x="5223789" y="2059219"/>
            <a:ext cx="11636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ru-RU" sz="1200" dirty="0"/>
              <a:t>Местные бюджеты </a:t>
            </a:r>
          </a:p>
          <a:p>
            <a:pPr algn="ctr"/>
            <a:r>
              <a:rPr lang="ru-RU" altLang="ru-RU" sz="1200" dirty="0"/>
              <a:t>1,7 млн. руб.</a:t>
            </a:r>
          </a:p>
        </p:txBody>
      </p:sp>
      <p:sp>
        <p:nvSpPr>
          <p:cNvPr id="32" name="Правая фигурная скобка 31">
            <a:extLst>
              <a:ext uri="{FF2B5EF4-FFF2-40B4-BE49-F238E27FC236}">
                <a16:creationId xmlns:a16="http://schemas.microsoft.com/office/drawing/2014/main" xmlns="" id="{5E53D5B9-7D24-4784-A9DE-2E083BB8BDFA}"/>
              </a:ext>
            </a:extLst>
          </p:cNvPr>
          <p:cNvSpPr/>
          <p:nvPr/>
        </p:nvSpPr>
        <p:spPr>
          <a:xfrm rot="16200000" flipH="1">
            <a:off x="4149051" y="1079731"/>
            <a:ext cx="727075" cy="3603625"/>
          </a:xfrm>
          <a:prstGeom prst="rightBrace">
            <a:avLst>
              <a:gd name="adj1" fmla="val 0"/>
              <a:gd name="adj2" fmla="val 50000"/>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ru-RU"/>
          </a:p>
        </p:txBody>
      </p:sp>
      <p:pic>
        <p:nvPicPr>
          <p:cNvPr id="33" name="Picture 5">
            <a:extLst>
              <a:ext uri="{FF2B5EF4-FFF2-40B4-BE49-F238E27FC236}">
                <a16:creationId xmlns:a16="http://schemas.microsoft.com/office/drawing/2014/main" xmlns="" id="{F473A1CF-7AA0-4441-A179-5D6DDFFCCE1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9898" y="2987402"/>
            <a:ext cx="2847925" cy="2124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3">
            <a:extLst>
              <a:ext uri="{FF2B5EF4-FFF2-40B4-BE49-F238E27FC236}">
                <a16:creationId xmlns:a16="http://schemas.microsoft.com/office/drawing/2014/main" xmlns="" id="{7F5EEE27-3126-4A9B-9C11-06313EEB36F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784507" y="2966358"/>
            <a:ext cx="3188032" cy="2126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TextBox 34">
            <a:extLst>
              <a:ext uri="{FF2B5EF4-FFF2-40B4-BE49-F238E27FC236}">
                <a16:creationId xmlns:a16="http://schemas.microsoft.com/office/drawing/2014/main" xmlns="" id="{2598E833-A5ED-4DBF-B62A-E83F1A530A1F}"/>
              </a:ext>
            </a:extLst>
          </p:cNvPr>
          <p:cNvSpPr txBox="1"/>
          <p:nvPr/>
        </p:nvSpPr>
        <p:spPr>
          <a:xfrm>
            <a:off x="3531513" y="3164117"/>
            <a:ext cx="1774825" cy="769441"/>
          </a:xfrm>
          <a:prstGeom prst="rect">
            <a:avLst/>
          </a:prstGeom>
          <a:noFill/>
        </p:spPr>
        <p:txBody>
          <a:bodyPr wrap="square" rtlCol="0">
            <a:spAutoFit/>
          </a:bodyPr>
          <a:lstStyle/>
          <a:p>
            <a:pPr algn="ctr"/>
            <a:r>
              <a:rPr lang="ru-RU" sz="2800" b="1" dirty="0">
                <a:latin typeface="Times New Roman" panose="02020603050405020304" pitchFamily="18" charset="0"/>
                <a:cs typeface="Times New Roman" panose="02020603050405020304" pitchFamily="18" charset="0"/>
              </a:rPr>
              <a:t>35,2 </a:t>
            </a:r>
          </a:p>
          <a:p>
            <a:pPr algn="ctr"/>
            <a:r>
              <a:rPr lang="ru-RU" sz="1600" b="1" dirty="0">
                <a:latin typeface="Times New Roman" panose="02020603050405020304" pitchFamily="18" charset="0"/>
                <a:cs typeface="Times New Roman" panose="02020603050405020304" pitchFamily="18" charset="0"/>
              </a:rPr>
              <a:t>млн. рублей</a:t>
            </a:r>
          </a:p>
        </p:txBody>
      </p:sp>
      <p:pic>
        <p:nvPicPr>
          <p:cNvPr id="36" name="Picture 2" descr="https://storage.myseldon.com/news_pict_ED/ED32C8EF3B4463CF400B96EA13E55012">
            <a:extLst>
              <a:ext uri="{FF2B5EF4-FFF2-40B4-BE49-F238E27FC236}">
                <a16:creationId xmlns:a16="http://schemas.microsoft.com/office/drawing/2014/main" xmlns="" id="{81C7A1E0-4DC8-45BA-966E-314D5528E47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702" y="733521"/>
            <a:ext cx="2543173" cy="1759375"/>
          </a:xfrm>
          <a:prstGeom prst="rect">
            <a:avLst/>
          </a:prstGeom>
          <a:solidFill>
            <a:srgbClr val="FF0000"/>
          </a:solidFill>
        </p:spPr>
      </p:pic>
      <p:pic>
        <p:nvPicPr>
          <p:cNvPr id="37" name="Picture 3">
            <a:extLst>
              <a:ext uri="{FF2B5EF4-FFF2-40B4-BE49-F238E27FC236}">
                <a16:creationId xmlns:a16="http://schemas.microsoft.com/office/drawing/2014/main" xmlns="" id="{7F5EEE27-3126-4A9B-9C11-06313EEB36F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012161" y="5257562"/>
            <a:ext cx="3131840" cy="1608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856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9" name="TextBox 7">
            <a:extLst>
              <a:ext uri="{FF2B5EF4-FFF2-40B4-BE49-F238E27FC236}">
                <a16:creationId xmlns="" xmlns:a16="http://schemas.microsoft.com/office/drawing/2014/main" id="{8D5EA0BF-7792-45D5-9467-8A5283FB69EB}"/>
              </a:ext>
            </a:extLst>
          </p:cNvPr>
          <p:cNvSpPr txBox="1">
            <a:spLocks noChangeArrowheads="1"/>
          </p:cNvSpPr>
          <p:nvPr/>
        </p:nvSpPr>
        <p:spPr bwMode="auto">
          <a:xfrm>
            <a:off x="8408988" y="4016375"/>
            <a:ext cx="2254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600" b="1">
                <a:solidFill>
                  <a:srgbClr val="000000"/>
                </a:solidFill>
              </a:rPr>
              <a:t>. </a:t>
            </a:r>
          </a:p>
        </p:txBody>
      </p:sp>
      <p:sp>
        <p:nvSpPr>
          <p:cNvPr id="10" name="Заголовок 1">
            <a:extLst>
              <a:ext uri="{FF2B5EF4-FFF2-40B4-BE49-F238E27FC236}">
                <a16:creationId xmlns="" xmlns:a16="http://schemas.microsoft.com/office/drawing/2014/main" id="{6DBBA02D-C6E1-419A-87C3-4CACF1C76B83}"/>
              </a:ext>
            </a:extLst>
          </p:cNvPr>
          <p:cNvSpPr txBox="1">
            <a:spLocks/>
          </p:cNvSpPr>
          <p:nvPr/>
        </p:nvSpPr>
        <p:spPr>
          <a:xfrm>
            <a:off x="4787900" y="1401763"/>
            <a:ext cx="4157663" cy="276225"/>
          </a:xfrm>
          <a:prstGeom prst="rect">
            <a:avLst/>
          </a:prstGeom>
        </p:spPr>
        <p:txBody>
          <a:bodyPr lIns="68580" tIns="34290" rIns="68580" bIns="3429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ru-RU" sz="1050" dirty="0">
              <a:solidFill>
                <a:srgbClr val="002060"/>
              </a:solidFill>
              <a:latin typeface="Times New Roman" panose="02020603050405020304" pitchFamily="18" charset="0"/>
              <a:cs typeface="Times New Roman" panose="02020603050405020304" pitchFamily="18" charset="0"/>
            </a:endParaRPr>
          </a:p>
        </p:txBody>
      </p:sp>
      <p:sp>
        <p:nvSpPr>
          <p:cNvPr id="60422" name="TextBox 2">
            <a:extLst>
              <a:ext uri="{FF2B5EF4-FFF2-40B4-BE49-F238E27FC236}">
                <a16:creationId xmlns="" xmlns:a16="http://schemas.microsoft.com/office/drawing/2014/main" id="{ABBE1B7B-3628-4443-8FA8-FF48D5F38398}"/>
              </a:ext>
            </a:extLst>
          </p:cNvPr>
          <p:cNvSpPr txBox="1">
            <a:spLocks noChangeArrowheads="1"/>
          </p:cNvSpPr>
          <p:nvPr/>
        </p:nvSpPr>
        <p:spPr bwMode="auto">
          <a:xfrm>
            <a:off x="0" y="0"/>
            <a:ext cx="9144000" cy="584200"/>
          </a:xfrm>
          <a:prstGeom prst="rect">
            <a:avLst/>
          </a:prstGeom>
          <a:solidFill>
            <a:schemeClr val="bg2">
              <a:lumMod val="90000"/>
            </a:schemeClr>
          </a:solid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ru-RU" sz="1600" dirty="0">
                <a:solidFill>
                  <a:srgbClr val="002060"/>
                </a:solidFill>
                <a:latin typeface="Times New Roman" panose="02020603050405020304" pitchFamily="18" charset="0"/>
                <a:cs typeface="Times New Roman" panose="02020603050405020304" pitchFamily="18" charset="0"/>
              </a:rPr>
              <a:t>                Расходы консолидированного бюджета муниципального района Мелеузовский район </a:t>
            </a:r>
          </a:p>
          <a:p>
            <a:pPr algn="ctr"/>
            <a:r>
              <a:rPr lang="ru-RU" altLang="ru-RU" sz="1600" dirty="0">
                <a:solidFill>
                  <a:srgbClr val="002060"/>
                </a:solidFill>
                <a:latin typeface="Times New Roman" panose="02020603050405020304" pitchFamily="18" charset="0"/>
                <a:cs typeface="Times New Roman" panose="02020603050405020304" pitchFamily="18" charset="0"/>
              </a:rPr>
              <a:t>на </a:t>
            </a:r>
            <a:r>
              <a:rPr lang="ru-RU" altLang="ru-RU" sz="1600" dirty="0" smtClean="0">
                <a:solidFill>
                  <a:srgbClr val="002060"/>
                </a:solidFill>
                <a:latin typeface="Times New Roman" panose="02020603050405020304" pitchFamily="18" charset="0"/>
                <a:cs typeface="Times New Roman" panose="02020603050405020304" pitchFamily="18" charset="0"/>
              </a:rPr>
              <a:t>охрану окружающей среды </a:t>
            </a:r>
            <a:r>
              <a:rPr lang="ru-RU" altLang="ru-RU" sz="1600" dirty="0">
                <a:solidFill>
                  <a:srgbClr val="002060"/>
                </a:solidFill>
                <a:latin typeface="Times New Roman" panose="02020603050405020304" pitchFamily="18" charset="0"/>
                <a:cs typeface="Times New Roman" panose="02020603050405020304" pitchFamily="18" charset="0"/>
              </a:rPr>
              <a:t>в </a:t>
            </a:r>
            <a:r>
              <a:rPr lang="ru-RU" altLang="ru-RU" sz="1600" dirty="0" smtClean="0">
                <a:solidFill>
                  <a:srgbClr val="002060"/>
                </a:solidFill>
                <a:latin typeface="Times New Roman" panose="02020603050405020304" pitchFamily="18" charset="0"/>
                <a:cs typeface="Times New Roman" panose="02020603050405020304" pitchFamily="18" charset="0"/>
              </a:rPr>
              <a:t>2018-2022 </a:t>
            </a:r>
            <a:r>
              <a:rPr lang="ru-RU" altLang="ru-RU" sz="1600" dirty="0">
                <a:solidFill>
                  <a:srgbClr val="002060"/>
                </a:solidFill>
                <a:latin typeface="Times New Roman" panose="02020603050405020304" pitchFamily="18" charset="0"/>
                <a:cs typeface="Times New Roman" panose="02020603050405020304" pitchFamily="18" charset="0"/>
              </a:rPr>
              <a:t>годах</a:t>
            </a:r>
            <a:endParaRPr lang="ru-RU" altLang="ru-RU" sz="1600" b="1" dirty="0">
              <a:solidFill>
                <a:srgbClr val="000000"/>
              </a:solidFill>
              <a:latin typeface="Times New Roman" panose="02020603050405020304" pitchFamily="18" charset="0"/>
              <a:cs typeface="Times New Roman" panose="02020603050405020304" pitchFamily="18" charset="0"/>
            </a:endParaRPr>
          </a:p>
        </p:txBody>
      </p:sp>
      <p:pic>
        <p:nvPicPr>
          <p:cNvPr id="60423" name="Picture 3">
            <a:extLst>
              <a:ext uri="{FF2B5EF4-FFF2-40B4-BE49-F238E27FC236}">
                <a16:creationId xmlns="" xmlns:a16="http://schemas.microsoft.com/office/drawing/2014/main" id="{8EEF1D2E-02E6-4616-94D4-ED47B61349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48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Таблица 4">
            <a:extLst>
              <a:ext uri="{FF2B5EF4-FFF2-40B4-BE49-F238E27FC236}">
                <a16:creationId xmlns="" xmlns:a16="http://schemas.microsoft.com/office/drawing/2014/main" id="{AB04B078-9BD5-4313-BD06-53423D39D481}"/>
              </a:ext>
            </a:extLst>
          </p:cNvPr>
          <p:cNvGraphicFramePr>
            <a:graphicFrameLocks noGrp="1"/>
          </p:cNvGraphicFramePr>
          <p:nvPr>
            <p:extLst>
              <p:ext uri="{D42A27DB-BD31-4B8C-83A1-F6EECF244321}">
                <p14:modId xmlns:p14="http://schemas.microsoft.com/office/powerpoint/2010/main" val="306817030"/>
              </p:ext>
            </p:extLst>
          </p:nvPr>
        </p:nvGraphicFramePr>
        <p:xfrm>
          <a:off x="115094" y="765174"/>
          <a:ext cx="8921402" cy="1190814"/>
        </p:xfrm>
        <a:graphic>
          <a:graphicData uri="http://schemas.openxmlformats.org/drawingml/2006/table">
            <a:tbl>
              <a:tblPr firstRow="1" bandRow="1">
                <a:tableStyleId>{F5AB1C69-6EDB-4FF4-983F-18BD219EF322}</a:tableStyleId>
              </a:tblPr>
              <a:tblGrid>
                <a:gridCol w="296767">
                  <a:extLst>
                    <a:ext uri="{9D8B030D-6E8A-4147-A177-3AD203B41FA5}">
                      <a16:colId xmlns="" xmlns:a16="http://schemas.microsoft.com/office/drawing/2014/main" val="20000"/>
                    </a:ext>
                  </a:extLst>
                </a:gridCol>
                <a:gridCol w="4109525">
                  <a:extLst>
                    <a:ext uri="{9D8B030D-6E8A-4147-A177-3AD203B41FA5}">
                      <a16:colId xmlns="" xmlns:a16="http://schemas.microsoft.com/office/drawing/2014/main" val="20001"/>
                    </a:ext>
                  </a:extLst>
                </a:gridCol>
                <a:gridCol w="682212">
                  <a:extLst>
                    <a:ext uri="{9D8B030D-6E8A-4147-A177-3AD203B41FA5}">
                      <a16:colId xmlns="" xmlns:a16="http://schemas.microsoft.com/office/drawing/2014/main" val="20002"/>
                    </a:ext>
                  </a:extLst>
                </a:gridCol>
                <a:gridCol w="909617">
                  <a:extLst>
                    <a:ext uri="{9D8B030D-6E8A-4147-A177-3AD203B41FA5}">
                      <a16:colId xmlns="" xmlns:a16="http://schemas.microsoft.com/office/drawing/2014/main" val="20004"/>
                    </a:ext>
                  </a:extLst>
                </a:gridCol>
                <a:gridCol w="758013">
                  <a:extLst>
                    <a:ext uri="{9D8B030D-6E8A-4147-A177-3AD203B41FA5}">
                      <a16:colId xmlns="" xmlns:a16="http://schemas.microsoft.com/office/drawing/2014/main" val="20005"/>
                    </a:ext>
                  </a:extLst>
                </a:gridCol>
                <a:gridCol w="682212">
                  <a:extLst>
                    <a:ext uri="{9D8B030D-6E8A-4147-A177-3AD203B41FA5}">
                      <a16:colId xmlns="" xmlns:a16="http://schemas.microsoft.com/office/drawing/2014/main" val="20006"/>
                    </a:ext>
                  </a:extLst>
                </a:gridCol>
                <a:gridCol w="725043">
                  <a:extLst>
                    <a:ext uri="{9D8B030D-6E8A-4147-A177-3AD203B41FA5}">
                      <a16:colId xmlns="" xmlns:a16="http://schemas.microsoft.com/office/drawing/2014/main" val="20007"/>
                    </a:ext>
                  </a:extLst>
                </a:gridCol>
                <a:gridCol w="758013">
                  <a:extLst>
                    <a:ext uri="{9D8B030D-6E8A-4147-A177-3AD203B41FA5}">
                      <a16:colId xmlns="" xmlns:a16="http://schemas.microsoft.com/office/drawing/2014/main" val="20008"/>
                    </a:ext>
                  </a:extLst>
                </a:gridCol>
              </a:tblGrid>
              <a:tr h="630450">
                <a:tc>
                  <a:txBody>
                    <a:bodyPr/>
                    <a:lstStyle/>
                    <a:p>
                      <a:endParaRPr lang="ru-RU" sz="1000" dirty="0">
                        <a:latin typeface="Times New Roman" panose="02020603050405020304" pitchFamily="18" charset="0"/>
                        <a:cs typeface="Times New Roman" panose="02020603050405020304" pitchFamily="18" charset="0"/>
                      </a:endParaRPr>
                    </a:p>
                  </a:txBody>
                  <a:tcPr marL="91448" marR="91448" marT="45706" marB="45706"/>
                </a:tc>
                <a:tc>
                  <a:txBody>
                    <a:bodyPr/>
                    <a:lstStyle/>
                    <a:p>
                      <a:r>
                        <a:rPr lang="ru-RU" sz="1000" dirty="0">
                          <a:latin typeface="Times New Roman" panose="02020603050405020304" pitchFamily="18" charset="0"/>
                          <a:cs typeface="Times New Roman" panose="02020603050405020304" pitchFamily="18" charset="0"/>
                        </a:rPr>
                        <a:t>Наименование показателя</a:t>
                      </a:r>
                    </a:p>
                  </a:txBody>
                  <a:tcPr marL="91448" marR="91448" marT="45706" marB="45706">
                    <a:solidFill>
                      <a:schemeClr val="accent3"/>
                    </a:solidFill>
                  </a:tcPr>
                </a:tc>
                <a:tc>
                  <a:txBody>
                    <a:bodyPr/>
                    <a:lstStyle/>
                    <a:p>
                      <a:r>
                        <a:rPr lang="ru-RU" sz="1000" dirty="0">
                          <a:latin typeface="Times New Roman" panose="02020603050405020304" pitchFamily="18" charset="0"/>
                          <a:cs typeface="Times New Roman" panose="02020603050405020304" pitchFamily="18" charset="0"/>
                        </a:rPr>
                        <a:t>2018 год (отчет)</a:t>
                      </a:r>
                    </a:p>
                  </a:txBody>
                  <a:tcPr marL="91448" marR="91448" marT="45706" marB="45706"/>
                </a:tc>
                <a:tc>
                  <a:txBody>
                    <a:bodyPr/>
                    <a:lstStyle/>
                    <a:p>
                      <a:r>
                        <a:rPr lang="ru-RU" sz="1000" dirty="0" smtClean="0">
                          <a:latin typeface="Times New Roman" panose="02020603050405020304" pitchFamily="18" charset="0"/>
                          <a:cs typeface="Times New Roman" panose="02020603050405020304" pitchFamily="18" charset="0"/>
                        </a:rPr>
                        <a:t>2019  </a:t>
                      </a:r>
                      <a:r>
                        <a:rPr lang="ru-RU" sz="1000" dirty="0">
                          <a:latin typeface="Times New Roman" panose="02020603050405020304" pitchFamily="18" charset="0"/>
                          <a:cs typeface="Times New Roman" panose="02020603050405020304" pitchFamily="18" charset="0"/>
                        </a:rPr>
                        <a:t>год (</a:t>
                      </a:r>
                      <a:r>
                        <a:rPr lang="ru-RU" sz="1000" dirty="0" err="1">
                          <a:latin typeface="Times New Roman" panose="02020603050405020304" pitchFamily="18" charset="0"/>
                          <a:cs typeface="Times New Roman" panose="02020603050405020304" pitchFamily="18" charset="0"/>
                        </a:rPr>
                        <a:t>уточн</a:t>
                      </a:r>
                      <a:r>
                        <a:rPr lang="ru-RU" sz="1000" dirty="0">
                          <a:latin typeface="Times New Roman" panose="02020603050405020304" pitchFamily="18" charset="0"/>
                          <a:cs typeface="Times New Roman" panose="02020603050405020304" pitchFamily="18" charset="0"/>
                        </a:rPr>
                        <a:t>. план)</a:t>
                      </a:r>
                    </a:p>
                  </a:txBody>
                  <a:tcPr marL="91448" marR="91448" marT="45706" marB="45706"/>
                </a:tc>
                <a:tc>
                  <a:txBody>
                    <a:bodyPr/>
                    <a:lstStyle/>
                    <a:p>
                      <a:r>
                        <a:rPr lang="ru-RU" sz="1000" dirty="0" smtClean="0">
                          <a:latin typeface="Times New Roman" panose="02020603050405020304" pitchFamily="18" charset="0"/>
                          <a:cs typeface="Times New Roman" panose="02020603050405020304" pitchFamily="18" charset="0"/>
                        </a:rPr>
                        <a:t>2019 </a:t>
                      </a:r>
                      <a:r>
                        <a:rPr lang="ru-RU" sz="1000" dirty="0">
                          <a:latin typeface="Times New Roman" panose="02020603050405020304" pitchFamily="18" charset="0"/>
                          <a:cs typeface="Times New Roman" panose="02020603050405020304" pitchFamily="18" charset="0"/>
                        </a:rPr>
                        <a:t>год (отчет)</a:t>
                      </a:r>
                    </a:p>
                  </a:txBody>
                  <a:tcPr marL="91448" marR="91448" marT="45706" marB="45706"/>
                </a:tc>
                <a:tc>
                  <a:txBody>
                    <a:bodyPr/>
                    <a:lstStyle/>
                    <a:p>
                      <a:r>
                        <a:rPr lang="ru-RU" sz="1000" dirty="0" smtClean="0">
                          <a:latin typeface="Times New Roman" panose="02020603050405020304" pitchFamily="18" charset="0"/>
                          <a:cs typeface="Times New Roman" panose="02020603050405020304" pitchFamily="18" charset="0"/>
                        </a:rPr>
                        <a:t>2020</a:t>
                      </a:r>
                      <a:r>
                        <a:rPr lang="ru-RU" sz="1000" baseline="0" dirty="0" smtClean="0">
                          <a:latin typeface="Times New Roman" panose="02020603050405020304" pitchFamily="18" charset="0"/>
                          <a:cs typeface="Times New Roman" panose="02020603050405020304" pitchFamily="18" charset="0"/>
                        </a:rPr>
                        <a:t>год </a:t>
                      </a:r>
                      <a:r>
                        <a:rPr lang="ru-RU" sz="1000" baseline="0" dirty="0">
                          <a:latin typeface="Times New Roman" panose="02020603050405020304" pitchFamily="18" charset="0"/>
                          <a:cs typeface="Times New Roman" panose="02020603050405020304" pitchFamily="18" charset="0"/>
                        </a:rPr>
                        <a:t>(план)</a:t>
                      </a:r>
                      <a:endParaRPr lang="ru-RU" sz="1000" dirty="0">
                        <a:latin typeface="Times New Roman" panose="02020603050405020304" pitchFamily="18" charset="0"/>
                        <a:cs typeface="Times New Roman" panose="02020603050405020304" pitchFamily="18" charset="0"/>
                      </a:endParaRPr>
                    </a:p>
                  </a:txBody>
                  <a:tcPr marL="91448" marR="91448" marT="45706" marB="45706"/>
                </a:tc>
                <a:tc>
                  <a:txBody>
                    <a:bodyPr/>
                    <a:lstStyle/>
                    <a:p>
                      <a:r>
                        <a:rPr lang="ru-RU" sz="1000" dirty="0" smtClean="0">
                          <a:latin typeface="Times New Roman" panose="02020603050405020304" pitchFamily="18" charset="0"/>
                          <a:cs typeface="Times New Roman" panose="02020603050405020304" pitchFamily="18" charset="0"/>
                        </a:rPr>
                        <a:t>2021</a:t>
                      </a:r>
                      <a:r>
                        <a:rPr lang="ru-RU" sz="1000" baseline="0" dirty="0" smtClean="0">
                          <a:latin typeface="Times New Roman" panose="02020603050405020304" pitchFamily="18" charset="0"/>
                          <a:cs typeface="Times New Roman" panose="02020603050405020304" pitchFamily="18" charset="0"/>
                        </a:rPr>
                        <a:t> </a:t>
                      </a:r>
                      <a:r>
                        <a:rPr lang="ru-RU" sz="1000" baseline="0" dirty="0">
                          <a:latin typeface="Times New Roman" panose="02020603050405020304" pitchFamily="18" charset="0"/>
                          <a:cs typeface="Times New Roman" panose="02020603050405020304" pitchFamily="18" charset="0"/>
                        </a:rPr>
                        <a:t>год (план)</a:t>
                      </a:r>
                      <a:endParaRPr lang="ru-RU" sz="1000" dirty="0">
                        <a:latin typeface="Times New Roman" panose="02020603050405020304" pitchFamily="18" charset="0"/>
                        <a:cs typeface="Times New Roman" panose="02020603050405020304" pitchFamily="18" charset="0"/>
                      </a:endParaRPr>
                    </a:p>
                  </a:txBody>
                  <a:tcPr marL="91448" marR="91448" marT="45706" marB="45706"/>
                </a:tc>
                <a:tc>
                  <a:txBody>
                    <a:bodyPr/>
                    <a:lstStyle/>
                    <a:p>
                      <a:r>
                        <a:rPr lang="ru-RU" sz="1000" dirty="0" smtClean="0">
                          <a:latin typeface="Times New Roman" panose="02020603050405020304" pitchFamily="18" charset="0"/>
                          <a:cs typeface="Times New Roman" panose="02020603050405020304" pitchFamily="18" charset="0"/>
                        </a:rPr>
                        <a:t>2022</a:t>
                      </a:r>
                      <a:r>
                        <a:rPr lang="ru-RU" sz="1000" baseline="0" dirty="0" smtClean="0">
                          <a:latin typeface="Times New Roman" panose="02020603050405020304" pitchFamily="18" charset="0"/>
                          <a:cs typeface="Times New Roman" panose="02020603050405020304" pitchFamily="18" charset="0"/>
                        </a:rPr>
                        <a:t> </a:t>
                      </a:r>
                      <a:r>
                        <a:rPr lang="ru-RU" sz="1000" baseline="0" dirty="0">
                          <a:latin typeface="Times New Roman" panose="02020603050405020304" pitchFamily="18" charset="0"/>
                          <a:cs typeface="Times New Roman" panose="02020603050405020304" pitchFamily="18" charset="0"/>
                        </a:rPr>
                        <a:t>год (план)</a:t>
                      </a:r>
                      <a:endParaRPr lang="ru-RU" sz="1000" dirty="0">
                        <a:latin typeface="Times New Roman" panose="02020603050405020304" pitchFamily="18" charset="0"/>
                        <a:cs typeface="Times New Roman" panose="02020603050405020304" pitchFamily="18" charset="0"/>
                      </a:endParaRPr>
                    </a:p>
                  </a:txBody>
                  <a:tcPr marL="91448" marR="91448" marT="45706" marB="45706"/>
                </a:tc>
                <a:extLst>
                  <a:ext uri="{0D108BD9-81ED-4DB2-BD59-A6C34878D82A}">
                    <a16:rowId xmlns="" xmlns:a16="http://schemas.microsoft.com/office/drawing/2014/main" val="10000"/>
                  </a:ext>
                </a:extLst>
              </a:tr>
              <a:tr h="280182">
                <a:tc>
                  <a:txBody>
                    <a:bodyPr/>
                    <a:lstStyle/>
                    <a:p>
                      <a:endParaRPr lang="ru-RU" sz="1000" dirty="0"/>
                    </a:p>
                  </a:txBody>
                  <a:tcPr marL="91448" marR="91448" marT="45706" marB="45706"/>
                </a:tc>
                <a:tc>
                  <a:txBody>
                    <a:bodyPr/>
                    <a:lstStyle/>
                    <a:p>
                      <a:pPr algn="l" fontAlgn="b"/>
                      <a:r>
                        <a:rPr lang="ru-RU" sz="1000" u="none" strike="noStrike" dirty="0" smtClean="0">
                          <a:effectLst/>
                          <a:latin typeface="Times New Roman" panose="02020603050405020304" pitchFamily="18" charset="0"/>
                          <a:cs typeface="Times New Roman" panose="02020603050405020304" pitchFamily="18" charset="0"/>
                        </a:rPr>
                        <a:t>Охрана окружающей</a:t>
                      </a:r>
                      <a:r>
                        <a:rPr lang="ru-RU" sz="1000" u="none" strike="noStrike" baseline="0" dirty="0" smtClean="0">
                          <a:effectLst/>
                          <a:latin typeface="Times New Roman" panose="02020603050405020304" pitchFamily="18" charset="0"/>
                          <a:cs typeface="Times New Roman" panose="02020603050405020304" pitchFamily="18" charset="0"/>
                        </a:rPr>
                        <a:t> среды</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2" marB="0" anchor="b"/>
                </a:tc>
                <a:tc>
                  <a:txBody>
                    <a:bodyPr/>
                    <a:lstStyle/>
                    <a:p>
                      <a:r>
                        <a:rPr lang="ru-RU" sz="1000" dirty="0" smtClean="0">
                          <a:latin typeface="Times New Roman" panose="02020603050405020304" pitchFamily="18" charset="0"/>
                          <a:cs typeface="Times New Roman" panose="02020603050405020304" pitchFamily="18" charset="0"/>
                        </a:rPr>
                        <a:t>0,0</a:t>
                      </a:r>
                      <a:endParaRPr lang="ru-RU" sz="1000" dirty="0">
                        <a:latin typeface="Times New Roman" panose="02020603050405020304" pitchFamily="18" charset="0"/>
                        <a:cs typeface="Times New Roman" panose="02020603050405020304" pitchFamily="18" charset="0"/>
                      </a:endParaRPr>
                    </a:p>
                  </a:txBody>
                  <a:tcPr marL="91448" marR="91448" marT="45706" marB="45706"/>
                </a:tc>
                <a:tc>
                  <a:txBody>
                    <a:bodyPr/>
                    <a:lstStyle/>
                    <a:p>
                      <a:r>
                        <a:rPr lang="ru-RU" sz="1000" dirty="0" smtClean="0">
                          <a:latin typeface="Times New Roman" panose="02020603050405020304" pitchFamily="18" charset="0"/>
                          <a:cs typeface="Times New Roman" panose="02020603050405020304" pitchFamily="18" charset="0"/>
                        </a:rPr>
                        <a:t>14,35</a:t>
                      </a:r>
                      <a:endParaRPr lang="ru-RU" sz="1000" dirty="0">
                        <a:latin typeface="Times New Roman" panose="02020603050405020304" pitchFamily="18" charset="0"/>
                        <a:cs typeface="Times New Roman" panose="02020603050405020304" pitchFamily="18" charset="0"/>
                      </a:endParaRPr>
                    </a:p>
                  </a:txBody>
                  <a:tcPr marL="91448" marR="91448" marT="45706" marB="45706"/>
                </a:tc>
                <a:tc>
                  <a:txBody>
                    <a:bodyPr/>
                    <a:lstStyle/>
                    <a:p>
                      <a:r>
                        <a:rPr lang="ru-RU" sz="1000" dirty="0" smtClean="0">
                          <a:latin typeface="Times New Roman" panose="02020603050405020304" pitchFamily="18" charset="0"/>
                          <a:cs typeface="Times New Roman" panose="02020603050405020304" pitchFamily="18" charset="0"/>
                        </a:rPr>
                        <a:t>13,81</a:t>
                      </a:r>
                      <a:endParaRPr lang="ru-RU" sz="1000" dirty="0">
                        <a:latin typeface="Times New Roman" panose="02020603050405020304" pitchFamily="18" charset="0"/>
                        <a:cs typeface="Times New Roman" panose="02020603050405020304" pitchFamily="18" charset="0"/>
                      </a:endParaRPr>
                    </a:p>
                  </a:txBody>
                  <a:tcPr marL="91448" marR="91448" marT="45706" marB="45706"/>
                </a:tc>
                <a:tc>
                  <a:txBody>
                    <a:bodyPr/>
                    <a:lstStyle/>
                    <a:p>
                      <a:r>
                        <a:rPr lang="ru-RU" sz="1000" dirty="0" smtClean="0">
                          <a:latin typeface="Times New Roman" panose="02020603050405020304" pitchFamily="18" charset="0"/>
                          <a:cs typeface="Times New Roman" panose="02020603050405020304" pitchFamily="18" charset="0"/>
                        </a:rPr>
                        <a:t>5 ,37</a:t>
                      </a:r>
                      <a:endParaRPr lang="ru-RU" sz="1000" dirty="0">
                        <a:latin typeface="Times New Roman" panose="02020603050405020304" pitchFamily="18" charset="0"/>
                        <a:cs typeface="Times New Roman" panose="02020603050405020304" pitchFamily="18" charset="0"/>
                      </a:endParaRPr>
                    </a:p>
                  </a:txBody>
                  <a:tcPr marL="91448" marR="91448" marT="45706" marB="45706"/>
                </a:tc>
                <a:tc>
                  <a:txBody>
                    <a:bodyPr/>
                    <a:lstStyle/>
                    <a:p>
                      <a:r>
                        <a:rPr lang="ru-RU" sz="1000" dirty="0" smtClean="0">
                          <a:latin typeface="Times New Roman" panose="02020603050405020304" pitchFamily="18" charset="0"/>
                          <a:cs typeface="Times New Roman" panose="02020603050405020304" pitchFamily="18" charset="0"/>
                        </a:rPr>
                        <a:t>2,0</a:t>
                      </a:r>
                      <a:endParaRPr lang="ru-RU" sz="1000" dirty="0">
                        <a:latin typeface="Times New Roman" panose="02020603050405020304" pitchFamily="18" charset="0"/>
                        <a:cs typeface="Times New Roman" panose="02020603050405020304" pitchFamily="18" charset="0"/>
                      </a:endParaRPr>
                    </a:p>
                  </a:txBody>
                  <a:tcPr marL="91448" marR="91448" marT="45706" marB="45706"/>
                </a:tc>
                <a:tc>
                  <a:txBody>
                    <a:bodyPr/>
                    <a:lstStyle/>
                    <a:p>
                      <a:r>
                        <a:rPr lang="ru-RU" sz="1000" dirty="0" smtClean="0">
                          <a:latin typeface="Times New Roman" panose="02020603050405020304" pitchFamily="18" charset="0"/>
                          <a:cs typeface="Times New Roman" panose="02020603050405020304" pitchFamily="18" charset="0"/>
                        </a:rPr>
                        <a:t>2,0</a:t>
                      </a:r>
                      <a:endParaRPr lang="ru-RU" sz="1000" dirty="0">
                        <a:latin typeface="Times New Roman" panose="02020603050405020304" pitchFamily="18" charset="0"/>
                        <a:cs typeface="Times New Roman" panose="02020603050405020304" pitchFamily="18" charset="0"/>
                      </a:endParaRPr>
                    </a:p>
                  </a:txBody>
                  <a:tcPr marL="91448" marR="91448" marT="45706" marB="45706"/>
                </a:tc>
                <a:extLst>
                  <a:ext uri="{0D108BD9-81ED-4DB2-BD59-A6C34878D82A}">
                    <a16:rowId xmlns="" xmlns:a16="http://schemas.microsoft.com/office/drawing/2014/main" val="10001"/>
                  </a:ext>
                </a:extLst>
              </a:tr>
              <a:tr h="280182">
                <a:tc>
                  <a:txBody>
                    <a:bodyPr/>
                    <a:lstStyle/>
                    <a:p>
                      <a:r>
                        <a:rPr lang="ru-RU" sz="1000" dirty="0">
                          <a:latin typeface="Times New Roman" panose="02020603050405020304" pitchFamily="18" charset="0"/>
                          <a:cs typeface="Times New Roman" panose="02020603050405020304" pitchFamily="18" charset="0"/>
                        </a:rPr>
                        <a:t>1</a:t>
                      </a:r>
                    </a:p>
                  </a:txBody>
                  <a:tcPr marL="91448" marR="91448" marT="45706" marB="45706"/>
                </a:tc>
                <a:tc>
                  <a:txBody>
                    <a:bodyPr/>
                    <a:lstStyle/>
                    <a:p>
                      <a:pPr algn="l" fontAlgn="b"/>
                      <a:r>
                        <a:rPr lang="ru-RU" sz="1000" b="0" i="0" u="none" strike="noStrike" dirty="0" smtClean="0">
                          <a:solidFill>
                            <a:srgbClr val="000000"/>
                          </a:solidFill>
                          <a:effectLst/>
                          <a:latin typeface="Times New Roman" panose="02020603050405020304" pitchFamily="18" charset="0"/>
                        </a:rPr>
                        <a:t>Другие вопросы в области охраны окружающей среды</a:t>
                      </a:r>
                      <a:endParaRPr lang="ru-RU" sz="1000" b="0" i="0" u="none" strike="noStrike" dirty="0">
                        <a:solidFill>
                          <a:srgbClr val="000000"/>
                        </a:solidFill>
                        <a:effectLst/>
                        <a:latin typeface="Times New Roman" panose="02020603050405020304" pitchFamily="18" charset="0"/>
                      </a:endParaRPr>
                    </a:p>
                  </a:txBody>
                  <a:tcPr marL="9526" marR="9526" marT="9522" marB="0" anchor="b"/>
                </a:tc>
                <a:tc>
                  <a:txBody>
                    <a:bodyPr/>
                    <a:lstStyle/>
                    <a:p>
                      <a:r>
                        <a:rPr lang="ru-RU" sz="1000" dirty="0" smtClean="0">
                          <a:latin typeface="Times New Roman" panose="02020603050405020304" pitchFamily="18" charset="0"/>
                          <a:cs typeface="Times New Roman" panose="02020603050405020304" pitchFamily="18" charset="0"/>
                        </a:rPr>
                        <a:t>0,0</a:t>
                      </a:r>
                    </a:p>
                  </a:txBody>
                  <a:tcPr marL="91448" marR="91448" marT="45706" marB="45706"/>
                </a:tc>
                <a:tc>
                  <a:txBody>
                    <a:bodyPr/>
                    <a:lstStyle/>
                    <a:p>
                      <a:r>
                        <a:rPr lang="ru-RU" sz="1000" dirty="0" smtClean="0">
                          <a:latin typeface="Times New Roman" panose="02020603050405020304" pitchFamily="18" charset="0"/>
                          <a:cs typeface="Times New Roman" panose="02020603050405020304" pitchFamily="18" charset="0"/>
                        </a:rPr>
                        <a:t>14,35</a:t>
                      </a:r>
                      <a:endParaRPr lang="ru-RU" sz="1000" dirty="0">
                        <a:latin typeface="Times New Roman" panose="02020603050405020304" pitchFamily="18" charset="0"/>
                        <a:cs typeface="Times New Roman" panose="02020603050405020304" pitchFamily="18" charset="0"/>
                      </a:endParaRPr>
                    </a:p>
                  </a:txBody>
                  <a:tcPr marL="91448" marR="91448" marT="45706" marB="45706"/>
                </a:tc>
                <a:tc>
                  <a:txBody>
                    <a:bodyPr/>
                    <a:lstStyle/>
                    <a:p>
                      <a:r>
                        <a:rPr lang="ru-RU" sz="1000" dirty="0" smtClean="0">
                          <a:latin typeface="Times New Roman" panose="02020603050405020304" pitchFamily="18" charset="0"/>
                          <a:cs typeface="Times New Roman" panose="02020603050405020304" pitchFamily="18" charset="0"/>
                        </a:rPr>
                        <a:t>13,81</a:t>
                      </a:r>
                      <a:endParaRPr lang="ru-RU" sz="1000" dirty="0">
                        <a:latin typeface="Times New Roman" panose="02020603050405020304" pitchFamily="18" charset="0"/>
                        <a:cs typeface="Times New Roman" panose="02020603050405020304" pitchFamily="18" charset="0"/>
                      </a:endParaRPr>
                    </a:p>
                  </a:txBody>
                  <a:tcPr marL="91448" marR="91448" marT="45706" marB="45706"/>
                </a:tc>
                <a:tc>
                  <a:txBody>
                    <a:bodyPr/>
                    <a:lstStyle/>
                    <a:p>
                      <a:r>
                        <a:rPr lang="ru-RU" sz="1000" dirty="0" smtClean="0">
                          <a:latin typeface="Times New Roman" panose="02020603050405020304" pitchFamily="18" charset="0"/>
                          <a:cs typeface="Times New Roman" panose="02020603050405020304" pitchFamily="18" charset="0"/>
                        </a:rPr>
                        <a:t>5,37</a:t>
                      </a:r>
                      <a:endParaRPr lang="ru-RU" sz="1000" dirty="0">
                        <a:latin typeface="Times New Roman" panose="02020603050405020304" pitchFamily="18" charset="0"/>
                        <a:cs typeface="Times New Roman" panose="02020603050405020304" pitchFamily="18" charset="0"/>
                      </a:endParaRPr>
                    </a:p>
                  </a:txBody>
                  <a:tcPr marL="91448" marR="91448" marT="45706" marB="45706"/>
                </a:tc>
                <a:tc>
                  <a:txBody>
                    <a:bodyPr/>
                    <a:lstStyle/>
                    <a:p>
                      <a:r>
                        <a:rPr lang="ru-RU" sz="1000" dirty="0" smtClean="0">
                          <a:latin typeface="Times New Roman" panose="02020603050405020304" pitchFamily="18" charset="0"/>
                          <a:cs typeface="Times New Roman" panose="02020603050405020304" pitchFamily="18" charset="0"/>
                        </a:rPr>
                        <a:t>2,0</a:t>
                      </a:r>
                      <a:endParaRPr lang="ru-RU" sz="1000" dirty="0">
                        <a:latin typeface="Times New Roman" panose="02020603050405020304" pitchFamily="18" charset="0"/>
                        <a:cs typeface="Times New Roman" panose="02020603050405020304" pitchFamily="18" charset="0"/>
                      </a:endParaRPr>
                    </a:p>
                  </a:txBody>
                  <a:tcPr marL="91448" marR="91448" marT="45706" marB="45706"/>
                </a:tc>
                <a:tc>
                  <a:txBody>
                    <a:bodyPr/>
                    <a:lstStyle/>
                    <a:p>
                      <a:r>
                        <a:rPr lang="ru-RU" sz="1000" dirty="0" smtClean="0">
                          <a:latin typeface="Times New Roman" panose="02020603050405020304" pitchFamily="18" charset="0"/>
                          <a:cs typeface="Times New Roman" panose="02020603050405020304" pitchFamily="18" charset="0"/>
                        </a:rPr>
                        <a:t>2,0</a:t>
                      </a:r>
                      <a:endParaRPr lang="ru-RU" sz="1000" dirty="0">
                        <a:latin typeface="Times New Roman" panose="02020603050405020304" pitchFamily="18" charset="0"/>
                        <a:cs typeface="Times New Roman" panose="02020603050405020304" pitchFamily="18" charset="0"/>
                      </a:endParaRPr>
                    </a:p>
                  </a:txBody>
                  <a:tcPr marL="91448" marR="91448" marT="45706" marB="45706"/>
                </a:tc>
                <a:extLst>
                  <a:ext uri="{0D108BD9-81ED-4DB2-BD59-A6C34878D82A}">
                    <a16:rowId xmlns="" xmlns:a16="http://schemas.microsoft.com/office/drawing/2014/main" val="10002"/>
                  </a:ext>
                </a:extLst>
              </a:tr>
            </a:tbl>
          </a:graphicData>
        </a:graphic>
      </p:graphicFrame>
      <p:sp>
        <p:nvSpPr>
          <p:cNvPr id="60516" name="TextBox 17">
            <a:extLst>
              <a:ext uri="{FF2B5EF4-FFF2-40B4-BE49-F238E27FC236}">
                <a16:creationId xmlns="" xmlns:a16="http://schemas.microsoft.com/office/drawing/2014/main" id="{C9A00C5E-469F-4663-B9C1-CB10EE896844}"/>
              </a:ext>
            </a:extLst>
          </p:cNvPr>
          <p:cNvSpPr txBox="1">
            <a:spLocks noChangeArrowheads="1"/>
          </p:cNvSpPr>
          <p:nvPr/>
        </p:nvSpPr>
        <p:spPr bwMode="auto">
          <a:xfrm>
            <a:off x="546100" y="1038225"/>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ru-RU" altLang="ru-RU" sz="1200">
              <a:solidFill>
                <a:srgbClr val="000000"/>
              </a:solidFill>
              <a:latin typeface="Times New Roman" panose="02020603050405020304" pitchFamily="18" charset="0"/>
              <a:cs typeface="Times New Roman" panose="02020603050405020304" pitchFamily="18" charset="0"/>
            </a:endParaRPr>
          </a:p>
        </p:txBody>
      </p:sp>
      <p:sp>
        <p:nvSpPr>
          <p:cNvPr id="60518" name="TextBox 19">
            <a:extLst>
              <a:ext uri="{FF2B5EF4-FFF2-40B4-BE49-F238E27FC236}">
                <a16:creationId xmlns="" xmlns:a16="http://schemas.microsoft.com/office/drawing/2014/main" id="{FE6BB3DE-AA08-45A3-A6EF-86DAA5CB233B}"/>
              </a:ext>
            </a:extLst>
          </p:cNvPr>
          <p:cNvSpPr txBox="1">
            <a:spLocks noChangeArrowheads="1"/>
          </p:cNvSpPr>
          <p:nvPr/>
        </p:nvSpPr>
        <p:spPr bwMode="auto">
          <a:xfrm>
            <a:off x="8326438" y="576263"/>
            <a:ext cx="9890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100">
                <a:solidFill>
                  <a:srgbClr val="000000"/>
                </a:solidFill>
                <a:latin typeface="Times New Roman" panose="02020603050405020304" pitchFamily="18" charset="0"/>
                <a:cs typeface="Times New Roman" panose="02020603050405020304" pitchFamily="18" charset="0"/>
              </a:rPr>
              <a:t>млн.рублей</a:t>
            </a:r>
          </a:p>
        </p:txBody>
      </p:sp>
      <p:sp>
        <p:nvSpPr>
          <p:cNvPr id="4" name="Номер слайда 3"/>
          <p:cNvSpPr>
            <a:spLocks noGrp="1"/>
          </p:cNvSpPr>
          <p:nvPr>
            <p:ph type="sldNum" sz="quarter" idx="12"/>
          </p:nvPr>
        </p:nvSpPr>
        <p:spPr>
          <a:xfrm>
            <a:off x="7033964" y="17462"/>
            <a:ext cx="2133600" cy="365125"/>
          </a:xfrm>
        </p:spPr>
        <p:txBody>
          <a:bodyPr/>
          <a:lstStyle/>
          <a:p>
            <a:pPr>
              <a:defRPr/>
            </a:pPr>
            <a:fld id="{1C2F39FC-F7FC-43A7-985C-4565CF06B74E}" type="slidenum">
              <a:rPr lang="en-US" smtClean="0">
                <a:solidFill>
                  <a:schemeClr val="tx1"/>
                </a:solidFill>
              </a:rPr>
              <a:pPr>
                <a:defRPr/>
              </a:pPr>
              <a:t>35</a:t>
            </a:fld>
            <a:endParaRPr lang="en-US" dirty="0">
              <a:solidFill>
                <a:schemeClr val="tx1"/>
              </a:solidFill>
            </a:endParaRPr>
          </a:p>
        </p:txBody>
      </p:sp>
      <p:sp>
        <p:nvSpPr>
          <p:cNvPr id="60517" name="TextBox 18">
            <a:extLst>
              <a:ext uri="{FF2B5EF4-FFF2-40B4-BE49-F238E27FC236}">
                <a16:creationId xmlns="" xmlns:a16="http://schemas.microsoft.com/office/drawing/2014/main" id="{E63DAB48-26CE-4AFD-8D8F-BE776AA13C8A}"/>
              </a:ext>
            </a:extLst>
          </p:cNvPr>
          <p:cNvSpPr txBox="1">
            <a:spLocks noChangeArrowheads="1"/>
          </p:cNvSpPr>
          <p:nvPr/>
        </p:nvSpPr>
        <p:spPr bwMode="auto">
          <a:xfrm>
            <a:off x="674554" y="3140968"/>
            <a:ext cx="32936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200" dirty="0">
                <a:solidFill>
                  <a:srgbClr val="000000"/>
                </a:solidFill>
                <a:latin typeface="Times New Roman" panose="02020603050405020304" pitchFamily="18" charset="0"/>
                <a:cs typeface="Times New Roman" panose="02020603050405020304" pitchFamily="18" charset="0"/>
              </a:rPr>
              <a:t>  </a:t>
            </a:r>
            <a:r>
              <a:rPr lang="ru-RU" altLang="ru-RU" sz="1200" b="1" i="1" dirty="0">
                <a:solidFill>
                  <a:srgbClr val="000000"/>
                </a:solidFill>
                <a:latin typeface="Times New Roman" panose="02020603050405020304" pitchFamily="18" charset="0"/>
                <a:cs typeface="Times New Roman" panose="02020603050405020304" pitchFamily="18" charset="0"/>
              </a:rPr>
              <a:t>Динамика показателей расходов бюджета муниципального района Мелеузовский район Республики Башкортостан на образование,%</a:t>
            </a:r>
          </a:p>
        </p:txBody>
      </p:sp>
      <p:sp>
        <p:nvSpPr>
          <p:cNvPr id="23" name="TextBox 18">
            <a:extLst>
              <a:ext uri="{FF2B5EF4-FFF2-40B4-BE49-F238E27FC236}">
                <a16:creationId xmlns="" xmlns:a16="http://schemas.microsoft.com/office/drawing/2014/main" id="{BE0FEAF8-7FDF-4F54-9FA3-87B730C29815}"/>
              </a:ext>
            </a:extLst>
          </p:cNvPr>
          <p:cNvSpPr txBox="1">
            <a:spLocks noChangeArrowheads="1"/>
          </p:cNvSpPr>
          <p:nvPr/>
        </p:nvSpPr>
        <p:spPr bwMode="auto">
          <a:xfrm>
            <a:off x="4644008" y="2859962"/>
            <a:ext cx="4499992" cy="784830"/>
          </a:xfrm>
          <a:prstGeom prst="rect">
            <a:avLst/>
          </a:prstGeom>
          <a:solidFill>
            <a:schemeClr val="bg2">
              <a:lumMod val="90000"/>
            </a:schemeClr>
          </a:solidFill>
          <a:ln w="3175">
            <a:solidFill>
              <a:schemeClr val="accent6">
                <a:lumMod val="50000"/>
              </a:schemeClr>
            </a:solidFill>
            <a:miter lim="800000"/>
            <a:headEnd/>
            <a:tailEnd/>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200" dirty="0">
                <a:latin typeface="Times New Roman" panose="02020603050405020304" pitchFamily="18" charset="0"/>
                <a:cs typeface="Times New Roman" panose="02020603050405020304" pitchFamily="18" charset="0"/>
              </a:rPr>
              <a:t> </a:t>
            </a:r>
            <a:r>
              <a:rPr lang="ru-RU" altLang="ru-RU" sz="1100" b="1" i="1" dirty="0">
                <a:latin typeface="Times New Roman" panose="02020603050405020304" pitchFamily="18" charset="0"/>
                <a:cs typeface="Times New Roman" panose="02020603050405020304" pitchFamily="18" charset="0"/>
              </a:rPr>
              <a:t>Причины отклонения фактического выполнения по годам:</a:t>
            </a:r>
          </a:p>
          <a:p>
            <a:endParaRPr lang="ru-RU" altLang="ru-RU" sz="1100" b="1" i="1" dirty="0">
              <a:latin typeface="Times New Roman" panose="02020603050405020304" pitchFamily="18" charset="0"/>
              <a:cs typeface="Times New Roman" panose="02020603050405020304" pitchFamily="18" charset="0"/>
            </a:endParaRPr>
          </a:p>
          <a:p>
            <a:pPr algn="just"/>
            <a:r>
              <a:rPr lang="ru-RU" sz="1100" b="1" dirty="0" smtClean="0">
                <a:latin typeface="Times New Roman" panose="02020603050405020304" pitchFamily="18" charset="0"/>
                <a:cs typeface="Times New Roman" panose="02020603050405020304" pitchFamily="18" charset="0"/>
              </a:rPr>
              <a:t>Охрана окружающей: </a:t>
            </a:r>
            <a:r>
              <a:rPr lang="ru-RU" sz="1100" dirty="0">
                <a:latin typeface="Times New Roman" panose="02020603050405020304" pitchFamily="18" charset="0"/>
                <a:cs typeface="Times New Roman" panose="02020603050405020304" pitchFamily="18" charset="0"/>
              </a:rPr>
              <a:t>Дополнительное выделение средств из бюджета РБ </a:t>
            </a:r>
            <a:r>
              <a:rPr lang="ru-RU" sz="1100" dirty="0" smtClean="0">
                <a:latin typeface="Times New Roman" panose="02020603050405020304" pitchFamily="18" charset="0"/>
                <a:cs typeface="Times New Roman" panose="02020603050405020304" pitchFamily="18" charset="0"/>
              </a:rPr>
              <a:t>на охрану окружающей среды в 2019 году.</a:t>
            </a:r>
            <a:endParaRPr lang="ru-RU" sz="1100" dirty="0">
              <a:latin typeface="Times New Roman" panose="02020603050405020304" pitchFamily="18" charset="0"/>
              <a:cs typeface="Times New Roman" panose="02020603050405020304" pitchFamily="18" charset="0"/>
            </a:endParaRPr>
          </a:p>
        </p:txBody>
      </p:sp>
      <p:pic>
        <p:nvPicPr>
          <p:cNvPr id="26" name="Picture 2">
            <a:extLst>
              <a:ext uri="{FF2B5EF4-FFF2-40B4-BE49-F238E27FC236}">
                <a16:creationId xmlns="" xmlns:a16="http://schemas.microsoft.com/office/drawing/2014/main" id="{BFBA82EF-BD7B-48EF-AA80-12965BB1A1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411588" y="4407868"/>
            <a:ext cx="2910285" cy="2000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2" name="Диаграмма 31"/>
          <p:cNvGraphicFramePr/>
          <p:nvPr>
            <p:extLst>
              <p:ext uri="{D42A27DB-BD31-4B8C-83A1-F6EECF244321}">
                <p14:modId xmlns:p14="http://schemas.microsoft.com/office/powerpoint/2010/main" val="840772933"/>
              </p:ext>
            </p:extLst>
          </p:nvPr>
        </p:nvGraphicFramePr>
        <p:xfrm>
          <a:off x="348065" y="3946399"/>
          <a:ext cx="3757926" cy="2604046"/>
        </p:xfrm>
        <a:graphic>
          <a:graphicData uri="http://schemas.openxmlformats.org/drawingml/2006/chart">
            <c:chart xmlns:c="http://schemas.openxmlformats.org/drawingml/2006/chart" xmlns:r="http://schemas.openxmlformats.org/officeDocument/2006/relationships" r:id="rId4"/>
          </a:graphicData>
        </a:graphic>
      </p:graphicFrame>
      <p:cxnSp>
        <p:nvCxnSpPr>
          <p:cNvPr id="36" name="Прямая со стрелкой 35">
            <a:extLst>
              <a:ext uri="{FF2B5EF4-FFF2-40B4-BE49-F238E27FC236}">
                <a16:creationId xmlns:c="http://schemas.openxmlformats.org/drawingml/2006/chart" xmlns:cdr="http://schemas.openxmlformats.org/drawingml/2006/chartDrawing" xmlns:a16="http://schemas.microsoft.com/office/drawing/2014/main" xmlns="" xmlns:lc="http://schemas.openxmlformats.org/drawingml/2006/lockedCanvas" id="{241E9CBF-417C-4254-84D8-7C9BE8EED179}"/>
              </a:ext>
            </a:extLst>
          </p:cNvPr>
          <p:cNvCxnSpPr/>
          <p:nvPr/>
        </p:nvCxnSpPr>
        <p:spPr>
          <a:xfrm>
            <a:off x="1876282" y="4647642"/>
            <a:ext cx="24008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Овал 39"/>
          <p:cNvSpPr/>
          <p:nvPr/>
        </p:nvSpPr>
        <p:spPr>
          <a:xfrm rot="10800000" flipV="1">
            <a:off x="2116363" y="4921945"/>
            <a:ext cx="792093" cy="3264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800" dirty="0" smtClean="0">
                <a:solidFill>
                  <a:srgbClr val="7030A0"/>
                </a:solidFill>
                <a:latin typeface="Times New Roman" panose="02020603050405020304" pitchFamily="18" charset="0"/>
                <a:cs typeface="Times New Roman" panose="02020603050405020304" pitchFamily="18" charset="0"/>
              </a:rPr>
              <a:t>38,9</a:t>
            </a:r>
            <a:endParaRPr lang="ru-RU" sz="800" dirty="0">
              <a:solidFill>
                <a:srgbClr val="7030A0"/>
              </a:solidFill>
              <a:latin typeface="Times New Roman" panose="02020603050405020304" pitchFamily="18" charset="0"/>
              <a:cs typeface="Times New Roman" panose="02020603050405020304" pitchFamily="18" charset="0"/>
            </a:endParaRPr>
          </a:p>
        </p:txBody>
      </p:sp>
      <p:sp>
        <p:nvSpPr>
          <p:cNvPr id="41" name="Овал 40"/>
          <p:cNvSpPr/>
          <p:nvPr/>
        </p:nvSpPr>
        <p:spPr>
          <a:xfrm rot="10800000" flipV="1">
            <a:off x="2512409" y="5343006"/>
            <a:ext cx="792093" cy="3264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800" dirty="0" smtClean="0">
                <a:solidFill>
                  <a:srgbClr val="7030A0"/>
                </a:solidFill>
                <a:latin typeface="Times New Roman" panose="02020603050405020304" pitchFamily="18" charset="0"/>
                <a:cs typeface="Times New Roman" panose="02020603050405020304" pitchFamily="18" charset="0"/>
              </a:rPr>
              <a:t>37,0</a:t>
            </a:r>
          </a:p>
          <a:p>
            <a:pPr algn="ctr"/>
            <a:endParaRPr lang="ru-RU" sz="800" dirty="0" smtClean="0">
              <a:solidFill>
                <a:srgbClr val="7030A0"/>
              </a:solidFill>
              <a:latin typeface="Times New Roman" panose="02020603050405020304" pitchFamily="18" charset="0"/>
              <a:cs typeface="Times New Roman" panose="02020603050405020304" pitchFamily="18" charset="0"/>
            </a:endParaRPr>
          </a:p>
        </p:txBody>
      </p:sp>
      <p:sp>
        <p:nvSpPr>
          <p:cNvPr id="42" name="Овал 41"/>
          <p:cNvSpPr/>
          <p:nvPr/>
        </p:nvSpPr>
        <p:spPr>
          <a:xfrm rot="10800000" flipV="1">
            <a:off x="3176145" y="5526088"/>
            <a:ext cx="792093" cy="3264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800" dirty="0" smtClean="0">
                <a:solidFill>
                  <a:srgbClr val="7030A0"/>
                </a:solidFill>
                <a:latin typeface="Times New Roman" panose="02020603050405020304" pitchFamily="18" charset="0"/>
                <a:cs typeface="Times New Roman" panose="02020603050405020304" pitchFamily="18" charset="0"/>
              </a:rPr>
              <a:t>100,0</a:t>
            </a:r>
            <a:endParaRPr lang="ru-RU" sz="800" dirty="0">
              <a:solidFill>
                <a:srgbClr val="7030A0"/>
              </a:solidFill>
              <a:latin typeface="Times New Roman" panose="02020603050405020304" pitchFamily="18" charset="0"/>
              <a:cs typeface="Times New Roman" panose="02020603050405020304" pitchFamily="18" charset="0"/>
            </a:endParaRPr>
          </a:p>
        </p:txBody>
      </p:sp>
      <p:cxnSp>
        <p:nvCxnSpPr>
          <p:cNvPr id="43" name="Прямая со стрелкой 42">
            <a:extLst>
              <a:ext uri="{FF2B5EF4-FFF2-40B4-BE49-F238E27FC236}">
                <a16:creationId xmlns:c="http://schemas.openxmlformats.org/drawingml/2006/chart" xmlns:cdr="http://schemas.openxmlformats.org/drawingml/2006/chartDrawing" xmlns:a16="http://schemas.microsoft.com/office/drawing/2014/main" xmlns="" xmlns:lc="http://schemas.openxmlformats.org/drawingml/2006/lockedCanvas" id="{241E9CBF-417C-4254-84D8-7C9BE8EED179}"/>
              </a:ext>
            </a:extLst>
          </p:cNvPr>
          <p:cNvCxnSpPr/>
          <p:nvPr/>
        </p:nvCxnSpPr>
        <p:spPr>
          <a:xfrm>
            <a:off x="2512408" y="5336084"/>
            <a:ext cx="92430" cy="1443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760" name="Picture 3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2407" y="4574730"/>
            <a:ext cx="5161593" cy="2094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18" name="Заголовок 1">
            <a:extLst>
              <a:ext uri="{FF2B5EF4-FFF2-40B4-BE49-F238E27FC236}">
                <a16:creationId xmlns="" xmlns:a16="http://schemas.microsoft.com/office/drawing/2014/main" id="{CAE23253-2AED-403C-BFBF-9E13407A9895}"/>
              </a:ext>
            </a:extLst>
          </p:cNvPr>
          <p:cNvSpPr txBox="1">
            <a:spLocks/>
          </p:cNvSpPr>
          <p:nvPr/>
        </p:nvSpPr>
        <p:spPr bwMode="auto">
          <a:xfrm>
            <a:off x="4319588" y="5483225"/>
            <a:ext cx="41576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endParaRPr lang="ru-RU" altLang="ru-RU" sz="1100">
              <a:solidFill>
                <a:srgbClr val="002060"/>
              </a:solidFill>
              <a:latin typeface="Times New Roman" panose="02020603050405020304" pitchFamily="18" charset="0"/>
              <a:cs typeface="Times New Roman" panose="02020603050405020304" pitchFamily="18" charset="0"/>
            </a:endParaRPr>
          </a:p>
        </p:txBody>
      </p:sp>
      <p:sp>
        <p:nvSpPr>
          <p:cNvPr id="60419" name="TextBox 7">
            <a:extLst>
              <a:ext uri="{FF2B5EF4-FFF2-40B4-BE49-F238E27FC236}">
                <a16:creationId xmlns="" xmlns:a16="http://schemas.microsoft.com/office/drawing/2014/main" id="{8D5EA0BF-7792-45D5-9467-8A5283FB69EB}"/>
              </a:ext>
            </a:extLst>
          </p:cNvPr>
          <p:cNvSpPr txBox="1">
            <a:spLocks noChangeArrowheads="1"/>
          </p:cNvSpPr>
          <p:nvPr/>
        </p:nvSpPr>
        <p:spPr bwMode="auto">
          <a:xfrm>
            <a:off x="8408988" y="4016375"/>
            <a:ext cx="2254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600" b="1">
                <a:solidFill>
                  <a:srgbClr val="000000"/>
                </a:solidFill>
              </a:rPr>
              <a:t>. </a:t>
            </a:r>
          </a:p>
        </p:txBody>
      </p:sp>
      <p:sp>
        <p:nvSpPr>
          <p:cNvPr id="10" name="Заголовок 1">
            <a:extLst>
              <a:ext uri="{FF2B5EF4-FFF2-40B4-BE49-F238E27FC236}">
                <a16:creationId xmlns="" xmlns:a16="http://schemas.microsoft.com/office/drawing/2014/main" id="{6DBBA02D-C6E1-419A-87C3-4CACF1C76B83}"/>
              </a:ext>
            </a:extLst>
          </p:cNvPr>
          <p:cNvSpPr txBox="1">
            <a:spLocks/>
          </p:cNvSpPr>
          <p:nvPr/>
        </p:nvSpPr>
        <p:spPr>
          <a:xfrm>
            <a:off x="4787900" y="1401763"/>
            <a:ext cx="4157663" cy="276225"/>
          </a:xfrm>
          <a:prstGeom prst="rect">
            <a:avLst/>
          </a:prstGeom>
        </p:spPr>
        <p:txBody>
          <a:bodyPr lIns="68580" tIns="34290" rIns="68580" bIns="3429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ru-RU" sz="1050" dirty="0">
              <a:solidFill>
                <a:srgbClr val="002060"/>
              </a:solidFill>
              <a:latin typeface="Times New Roman" panose="02020603050405020304" pitchFamily="18" charset="0"/>
              <a:cs typeface="Times New Roman" panose="02020603050405020304" pitchFamily="18" charset="0"/>
            </a:endParaRPr>
          </a:p>
        </p:txBody>
      </p:sp>
      <p:sp>
        <p:nvSpPr>
          <p:cNvPr id="60421" name="Заголовок 1">
            <a:extLst>
              <a:ext uri="{FF2B5EF4-FFF2-40B4-BE49-F238E27FC236}">
                <a16:creationId xmlns="" xmlns:a16="http://schemas.microsoft.com/office/drawing/2014/main" id="{DFBF3504-76C8-452C-810E-B9A8DC0966B2}"/>
              </a:ext>
            </a:extLst>
          </p:cNvPr>
          <p:cNvSpPr txBox="1">
            <a:spLocks/>
          </p:cNvSpPr>
          <p:nvPr/>
        </p:nvSpPr>
        <p:spPr bwMode="auto">
          <a:xfrm>
            <a:off x="-4763" y="2420938"/>
            <a:ext cx="4157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endParaRPr lang="ru-RU" altLang="ru-RU" sz="1200">
              <a:solidFill>
                <a:srgbClr val="002060"/>
              </a:solidFill>
              <a:latin typeface="Times New Roman" panose="02020603050405020304" pitchFamily="18" charset="0"/>
              <a:cs typeface="Times New Roman" panose="02020603050405020304" pitchFamily="18" charset="0"/>
            </a:endParaRPr>
          </a:p>
        </p:txBody>
      </p:sp>
      <p:sp>
        <p:nvSpPr>
          <p:cNvPr id="60422" name="TextBox 2">
            <a:extLst>
              <a:ext uri="{FF2B5EF4-FFF2-40B4-BE49-F238E27FC236}">
                <a16:creationId xmlns="" xmlns:a16="http://schemas.microsoft.com/office/drawing/2014/main" id="{ABBE1B7B-3628-4443-8FA8-FF48D5F38398}"/>
              </a:ext>
            </a:extLst>
          </p:cNvPr>
          <p:cNvSpPr txBox="1">
            <a:spLocks noChangeArrowheads="1"/>
          </p:cNvSpPr>
          <p:nvPr/>
        </p:nvSpPr>
        <p:spPr bwMode="auto">
          <a:xfrm>
            <a:off x="0" y="0"/>
            <a:ext cx="9144000" cy="584200"/>
          </a:xfrm>
          <a:prstGeom prst="rect">
            <a:avLst/>
          </a:prstGeom>
          <a:solidFill>
            <a:schemeClr val="bg2">
              <a:lumMod val="90000"/>
            </a:schemeClr>
          </a:solid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ru-RU" sz="1600" dirty="0">
                <a:solidFill>
                  <a:srgbClr val="002060"/>
                </a:solidFill>
                <a:latin typeface="Times New Roman" panose="02020603050405020304" pitchFamily="18" charset="0"/>
                <a:cs typeface="Times New Roman" panose="02020603050405020304" pitchFamily="18" charset="0"/>
              </a:rPr>
              <a:t>                Расходы консолидированного бюджета муниципального района Мелеузовский район </a:t>
            </a:r>
          </a:p>
          <a:p>
            <a:pPr algn="ctr"/>
            <a:r>
              <a:rPr lang="ru-RU" altLang="ru-RU" sz="1600" dirty="0">
                <a:solidFill>
                  <a:srgbClr val="002060"/>
                </a:solidFill>
                <a:latin typeface="Times New Roman" panose="02020603050405020304" pitchFamily="18" charset="0"/>
                <a:cs typeface="Times New Roman" panose="02020603050405020304" pitchFamily="18" charset="0"/>
              </a:rPr>
              <a:t>на образование в </a:t>
            </a:r>
            <a:r>
              <a:rPr lang="ru-RU" altLang="ru-RU" sz="1600" dirty="0" smtClean="0">
                <a:solidFill>
                  <a:srgbClr val="002060"/>
                </a:solidFill>
                <a:latin typeface="Times New Roman" panose="02020603050405020304" pitchFamily="18" charset="0"/>
                <a:cs typeface="Times New Roman" panose="02020603050405020304" pitchFamily="18" charset="0"/>
              </a:rPr>
              <a:t>2018-2022 </a:t>
            </a:r>
            <a:r>
              <a:rPr lang="ru-RU" altLang="ru-RU" sz="1600" dirty="0">
                <a:solidFill>
                  <a:srgbClr val="002060"/>
                </a:solidFill>
                <a:latin typeface="Times New Roman" panose="02020603050405020304" pitchFamily="18" charset="0"/>
                <a:cs typeface="Times New Roman" panose="02020603050405020304" pitchFamily="18" charset="0"/>
              </a:rPr>
              <a:t>годах</a:t>
            </a:r>
            <a:endParaRPr lang="ru-RU" altLang="ru-RU" sz="1600" b="1" dirty="0">
              <a:solidFill>
                <a:srgbClr val="000000"/>
              </a:solidFill>
              <a:latin typeface="Times New Roman" panose="02020603050405020304" pitchFamily="18" charset="0"/>
              <a:cs typeface="Times New Roman" panose="02020603050405020304" pitchFamily="18" charset="0"/>
            </a:endParaRPr>
          </a:p>
        </p:txBody>
      </p:sp>
      <p:pic>
        <p:nvPicPr>
          <p:cNvPr id="60423" name="Picture 3">
            <a:extLst>
              <a:ext uri="{FF2B5EF4-FFF2-40B4-BE49-F238E27FC236}">
                <a16:creationId xmlns="" xmlns:a16="http://schemas.microsoft.com/office/drawing/2014/main" id="{8EEF1D2E-02E6-4616-94D4-ED47B61349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Таблица 4">
            <a:extLst>
              <a:ext uri="{FF2B5EF4-FFF2-40B4-BE49-F238E27FC236}">
                <a16:creationId xmlns="" xmlns:a16="http://schemas.microsoft.com/office/drawing/2014/main" id="{AB04B078-9BD5-4313-BD06-53423D39D481}"/>
              </a:ext>
            </a:extLst>
          </p:cNvPr>
          <p:cNvGraphicFramePr>
            <a:graphicFrameLocks noGrp="1"/>
          </p:cNvGraphicFramePr>
          <p:nvPr>
            <p:extLst>
              <p:ext uri="{D42A27DB-BD31-4B8C-83A1-F6EECF244321}">
                <p14:modId xmlns:p14="http://schemas.microsoft.com/office/powerpoint/2010/main" val="2086873220"/>
              </p:ext>
            </p:extLst>
          </p:nvPr>
        </p:nvGraphicFramePr>
        <p:xfrm>
          <a:off x="115094" y="765175"/>
          <a:ext cx="8921402" cy="2064684"/>
        </p:xfrm>
        <a:graphic>
          <a:graphicData uri="http://schemas.openxmlformats.org/drawingml/2006/table">
            <a:tbl>
              <a:tblPr firstRow="1" bandRow="1">
                <a:tableStyleId>{F5AB1C69-6EDB-4FF4-983F-18BD219EF322}</a:tableStyleId>
              </a:tblPr>
              <a:tblGrid>
                <a:gridCol w="296767">
                  <a:extLst>
                    <a:ext uri="{9D8B030D-6E8A-4147-A177-3AD203B41FA5}">
                      <a16:colId xmlns="" xmlns:a16="http://schemas.microsoft.com/office/drawing/2014/main" val="20000"/>
                    </a:ext>
                  </a:extLst>
                </a:gridCol>
                <a:gridCol w="4109525">
                  <a:extLst>
                    <a:ext uri="{9D8B030D-6E8A-4147-A177-3AD203B41FA5}">
                      <a16:colId xmlns="" xmlns:a16="http://schemas.microsoft.com/office/drawing/2014/main" val="20001"/>
                    </a:ext>
                  </a:extLst>
                </a:gridCol>
                <a:gridCol w="682212">
                  <a:extLst>
                    <a:ext uri="{9D8B030D-6E8A-4147-A177-3AD203B41FA5}">
                      <a16:colId xmlns="" xmlns:a16="http://schemas.microsoft.com/office/drawing/2014/main" val="20002"/>
                    </a:ext>
                  </a:extLst>
                </a:gridCol>
                <a:gridCol w="909617">
                  <a:extLst>
                    <a:ext uri="{9D8B030D-6E8A-4147-A177-3AD203B41FA5}">
                      <a16:colId xmlns="" xmlns:a16="http://schemas.microsoft.com/office/drawing/2014/main" val="20004"/>
                    </a:ext>
                  </a:extLst>
                </a:gridCol>
                <a:gridCol w="758013">
                  <a:extLst>
                    <a:ext uri="{9D8B030D-6E8A-4147-A177-3AD203B41FA5}">
                      <a16:colId xmlns="" xmlns:a16="http://schemas.microsoft.com/office/drawing/2014/main" val="20005"/>
                    </a:ext>
                  </a:extLst>
                </a:gridCol>
                <a:gridCol w="682212">
                  <a:extLst>
                    <a:ext uri="{9D8B030D-6E8A-4147-A177-3AD203B41FA5}">
                      <a16:colId xmlns="" xmlns:a16="http://schemas.microsoft.com/office/drawing/2014/main" val="20006"/>
                    </a:ext>
                  </a:extLst>
                </a:gridCol>
                <a:gridCol w="725043">
                  <a:extLst>
                    <a:ext uri="{9D8B030D-6E8A-4147-A177-3AD203B41FA5}">
                      <a16:colId xmlns="" xmlns:a16="http://schemas.microsoft.com/office/drawing/2014/main" val="20007"/>
                    </a:ext>
                  </a:extLst>
                </a:gridCol>
                <a:gridCol w="758013">
                  <a:extLst>
                    <a:ext uri="{9D8B030D-6E8A-4147-A177-3AD203B41FA5}">
                      <a16:colId xmlns="" xmlns:a16="http://schemas.microsoft.com/office/drawing/2014/main" val="20008"/>
                    </a:ext>
                  </a:extLst>
                </a:gridCol>
              </a:tblGrid>
              <a:tr h="548640">
                <a:tc>
                  <a:txBody>
                    <a:bodyPr/>
                    <a:lstStyle/>
                    <a:p>
                      <a:endParaRPr lang="ru-RU" sz="1000" dirty="0">
                        <a:latin typeface="Times New Roman" panose="02020603050405020304" pitchFamily="18" charset="0"/>
                        <a:cs typeface="Times New Roman" panose="02020603050405020304" pitchFamily="18" charset="0"/>
                      </a:endParaRPr>
                    </a:p>
                  </a:txBody>
                  <a:tcPr marL="91448" marR="91448" marT="45706" marB="45706"/>
                </a:tc>
                <a:tc>
                  <a:txBody>
                    <a:bodyPr/>
                    <a:lstStyle/>
                    <a:p>
                      <a:r>
                        <a:rPr lang="ru-RU" sz="1000" dirty="0">
                          <a:latin typeface="Times New Roman" panose="02020603050405020304" pitchFamily="18" charset="0"/>
                          <a:cs typeface="Times New Roman" panose="02020603050405020304" pitchFamily="18" charset="0"/>
                        </a:rPr>
                        <a:t>Наименование показателя</a:t>
                      </a:r>
                    </a:p>
                  </a:txBody>
                  <a:tcPr marL="91448" marR="91448" marT="45706" marB="45706"/>
                </a:tc>
                <a:tc>
                  <a:txBody>
                    <a:bodyPr/>
                    <a:lstStyle/>
                    <a:p>
                      <a:r>
                        <a:rPr lang="ru-RU" sz="1000" dirty="0">
                          <a:latin typeface="Times New Roman" panose="02020603050405020304" pitchFamily="18" charset="0"/>
                          <a:cs typeface="Times New Roman" panose="02020603050405020304" pitchFamily="18" charset="0"/>
                        </a:rPr>
                        <a:t>2018 год (отчет)</a:t>
                      </a:r>
                    </a:p>
                  </a:txBody>
                  <a:tcPr marL="91448" marR="91448" marT="45706" marB="45706"/>
                </a:tc>
                <a:tc>
                  <a:txBody>
                    <a:bodyPr/>
                    <a:lstStyle/>
                    <a:p>
                      <a:r>
                        <a:rPr lang="ru-RU" sz="1000" dirty="0" smtClean="0">
                          <a:latin typeface="Times New Roman" panose="02020603050405020304" pitchFamily="18" charset="0"/>
                          <a:cs typeface="Times New Roman" panose="02020603050405020304" pitchFamily="18" charset="0"/>
                        </a:rPr>
                        <a:t>2019  </a:t>
                      </a:r>
                      <a:r>
                        <a:rPr lang="ru-RU" sz="1000" dirty="0">
                          <a:latin typeface="Times New Roman" panose="02020603050405020304" pitchFamily="18" charset="0"/>
                          <a:cs typeface="Times New Roman" panose="02020603050405020304" pitchFamily="18" charset="0"/>
                        </a:rPr>
                        <a:t>год (</a:t>
                      </a:r>
                      <a:r>
                        <a:rPr lang="ru-RU" sz="1000" dirty="0" err="1">
                          <a:latin typeface="Times New Roman" panose="02020603050405020304" pitchFamily="18" charset="0"/>
                          <a:cs typeface="Times New Roman" panose="02020603050405020304" pitchFamily="18" charset="0"/>
                        </a:rPr>
                        <a:t>уточн</a:t>
                      </a:r>
                      <a:r>
                        <a:rPr lang="ru-RU" sz="1000" dirty="0">
                          <a:latin typeface="Times New Roman" panose="02020603050405020304" pitchFamily="18" charset="0"/>
                          <a:cs typeface="Times New Roman" panose="02020603050405020304" pitchFamily="18" charset="0"/>
                        </a:rPr>
                        <a:t>. план)</a:t>
                      </a:r>
                    </a:p>
                  </a:txBody>
                  <a:tcPr marL="91448" marR="91448" marT="45706" marB="45706"/>
                </a:tc>
                <a:tc>
                  <a:txBody>
                    <a:bodyPr/>
                    <a:lstStyle/>
                    <a:p>
                      <a:r>
                        <a:rPr lang="ru-RU" sz="1000" dirty="0" smtClean="0">
                          <a:latin typeface="Times New Roman" panose="02020603050405020304" pitchFamily="18" charset="0"/>
                          <a:cs typeface="Times New Roman" panose="02020603050405020304" pitchFamily="18" charset="0"/>
                        </a:rPr>
                        <a:t>2019 </a:t>
                      </a:r>
                      <a:r>
                        <a:rPr lang="ru-RU" sz="1000" dirty="0">
                          <a:latin typeface="Times New Roman" panose="02020603050405020304" pitchFamily="18" charset="0"/>
                          <a:cs typeface="Times New Roman" panose="02020603050405020304" pitchFamily="18" charset="0"/>
                        </a:rPr>
                        <a:t>год (отчет)</a:t>
                      </a:r>
                    </a:p>
                  </a:txBody>
                  <a:tcPr marL="91448" marR="91448" marT="45706" marB="45706"/>
                </a:tc>
                <a:tc>
                  <a:txBody>
                    <a:bodyPr/>
                    <a:lstStyle/>
                    <a:p>
                      <a:r>
                        <a:rPr lang="ru-RU" sz="1000" dirty="0" smtClean="0">
                          <a:latin typeface="Times New Roman" panose="02020603050405020304" pitchFamily="18" charset="0"/>
                          <a:cs typeface="Times New Roman" panose="02020603050405020304" pitchFamily="18" charset="0"/>
                        </a:rPr>
                        <a:t>2020 </a:t>
                      </a:r>
                      <a:r>
                        <a:rPr lang="ru-RU" sz="1000" baseline="0" dirty="0" smtClean="0">
                          <a:latin typeface="Times New Roman" panose="02020603050405020304" pitchFamily="18" charset="0"/>
                          <a:cs typeface="Times New Roman" panose="02020603050405020304" pitchFamily="18" charset="0"/>
                        </a:rPr>
                        <a:t>год </a:t>
                      </a:r>
                      <a:r>
                        <a:rPr lang="ru-RU" sz="1000" baseline="0" dirty="0">
                          <a:latin typeface="Times New Roman" panose="02020603050405020304" pitchFamily="18" charset="0"/>
                          <a:cs typeface="Times New Roman" panose="02020603050405020304" pitchFamily="18" charset="0"/>
                        </a:rPr>
                        <a:t>(план)</a:t>
                      </a:r>
                      <a:endParaRPr lang="ru-RU" sz="1000" dirty="0">
                        <a:latin typeface="Times New Roman" panose="02020603050405020304" pitchFamily="18" charset="0"/>
                        <a:cs typeface="Times New Roman" panose="02020603050405020304" pitchFamily="18" charset="0"/>
                      </a:endParaRPr>
                    </a:p>
                  </a:txBody>
                  <a:tcPr marL="91448" marR="91448" marT="45706" marB="45706"/>
                </a:tc>
                <a:tc>
                  <a:txBody>
                    <a:bodyPr/>
                    <a:lstStyle/>
                    <a:p>
                      <a:r>
                        <a:rPr lang="ru-RU" sz="1000" dirty="0" smtClean="0">
                          <a:latin typeface="Times New Roman" panose="02020603050405020304" pitchFamily="18" charset="0"/>
                          <a:cs typeface="Times New Roman" panose="02020603050405020304" pitchFamily="18" charset="0"/>
                        </a:rPr>
                        <a:t>2021</a:t>
                      </a:r>
                      <a:r>
                        <a:rPr lang="ru-RU" sz="1000" baseline="0" dirty="0" smtClean="0">
                          <a:latin typeface="Times New Roman" panose="02020603050405020304" pitchFamily="18" charset="0"/>
                          <a:cs typeface="Times New Roman" panose="02020603050405020304" pitchFamily="18" charset="0"/>
                        </a:rPr>
                        <a:t> </a:t>
                      </a:r>
                      <a:r>
                        <a:rPr lang="ru-RU" sz="1000" baseline="0" dirty="0">
                          <a:latin typeface="Times New Roman" panose="02020603050405020304" pitchFamily="18" charset="0"/>
                          <a:cs typeface="Times New Roman" panose="02020603050405020304" pitchFamily="18" charset="0"/>
                        </a:rPr>
                        <a:t>год (план)</a:t>
                      </a:r>
                      <a:endParaRPr lang="ru-RU" sz="1000" dirty="0">
                        <a:latin typeface="Times New Roman" panose="02020603050405020304" pitchFamily="18" charset="0"/>
                        <a:cs typeface="Times New Roman" panose="02020603050405020304" pitchFamily="18" charset="0"/>
                      </a:endParaRPr>
                    </a:p>
                  </a:txBody>
                  <a:tcPr marL="91448" marR="91448" marT="45706" marB="45706"/>
                </a:tc>
                <a:tc>
                  <a:txBody>
                    <a:bodyPr/>
                    <a:lstStyle/>
                    <a:p>
                      <a:r>
                        <a:rPr lang="ru-RU" sz="1000" dirty="0" smtClean="0">
                          <a:latin typeface="Times New Roman" panose="02020603050405020304" pitchFamily="18" charset="0"/>
                          <a:cs typeface="Times New Roman" panose="02020603050405020304" pitchFamily="18" charset="0"/>
                        </a:rPr>
                        <a:t>2022</a:t>
                      </a:r>
                      <a:r>
                        <a:rPr lang="ru-RU" sz="1000" baseline="0" dirty="0" smtClean="0">
                          <a:latin typeface="Times New Roman" panose="02020603050405020304" pitchFamily="18" charset="0"/>
                          <a:cs typeface="Times New Roman" panose="02020603050405020304" pitchFamily="18" charset="0"/>
                        </a:rPr>
                        <a:t> </a:t>
                      </a:r>
                      <a:r>
                        <a:rPr lang="ru-RU" sz="1000" baseline="0" dirty="0">
                          <a:latin typeface="Times New Roman" panose="02020603050405020304" pitchFamily="18" charset="0"/>
                          <a:cs typeface="Times New Roman" panose="02020603050405020304" pitchFamily="18" charset="0"/>
                        </a:rPr>
                        <a:t>год (план)</a:t>
                      </a:r>
                      <a:endParaRPr lang="ru-RU" sz="1000" dirty="0">
                        <a:latin typeface="Times New Roman" panose="02020603050405020304" pitchFamily="18" charset="0"/>
                        <a:cs typeface="Times New Roman" panose="02020603050405020304" pitchFamily="18" charset="0"/>
                      </a:endParaRPr>
                    </a:p>
                  </a:txBody>
                  <a:tcPr marL="91448" marR="91448" marT="45706" marB="45706"/>
                </a:tc>
                <a:extLst>
                  <a:ext uri="{0D108BD9-81ED-4DB2-BD59-A6C34878D82A}">
                    <a16:rowId xmlns="" xmlns:a16="http://schemas.microsoft.com/office/drawing/2014/main" val="10000"/>
                  </a:ext>
                </a:extLst>
              </a:tr>
              <a:tr h="243821">
                <a:tc>
                  <a:txBody>
                    <a:bodyPr/>
                    <a:lstStyle/>
                    <a:p>
                      <a:endParaRPr lang="ru-RU" sz="1000" dirty="0">
                        <a:latin typeface="Times New Roman" panose="02020603050405020304" pitchFamily="18" charset="0"/>
                        <a:cs typeface="Times New Roman" panose="02020603050405020304" pitchFamily="18" charset="0"/>
                      </a:endParaRPr>
                    </a:p>
                  </a:txBody>
                  <a:tcPr marL="91448" marR="91448" marT="45706" marB="45706"/>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Образование</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2" marB="0" anchor="b"/>
                </a:tc>
                <a:tc>
                  <a:txBody>
                    <a:bodyPr/>
                    <a:lstStyle/>
                    <a:p>
                      <a:r>
                        <a:rPr lang="ru-RU" sz="1000" dirty="0">
                          <a:latin typeface="Times New Roman" panose="02020603050405020304" pitchFamily="18" charset="0"/>
                          <a:cs typeface="Times New Roman" panose="02020603050405020304" pitchFamily="18" charset="0"/>
                        </a:rPr>
                        <a:t>1 076,13</a:t>
                      </a:r>
                    </a:p>
                  </a:txBody>
                  <a:tcPr marL="91448" marR="91448" marT="45706" marB="45706"/>
                </a:tc>
                <a:tc>
                  <a:txBody>
                    <a:bodyPr/>
                    <a:lstStyle/>
                    <a:p>
                      <a:r>
                        <a:rPr lang="ru-RU" sz="1000" dirty="0" smtClean="0">
                          <a:latin typeface="Times New Roman" panose="02020603050405020304" pitchFamily="18" charset="0"/>
                          <a:cs typeface="Times New Roman" panose="02020603050405020304" pitchFamily="18" charset="0"/>
                        </a:rPr>
                        <a:t>1 167,17</a:t>
                      </a:r>
                      <a:endParaRPr lang="ru-RU" sz="1000" dirty="0">
                        <a:latin typeface="Times New Roman" panose="02020603050405020304" pitchFamily="18" charset="0"/>
                        <a:cs typeface="Times New Roman" panose="02020603050405020304" pitchFamily="18" charset="0"/>
                      </a:endParaRPr>
                    </a:p>
                  </a:txBody>
                  <a:tcPr marL="91448" marR="91448" marT="45706" marB="45706"/>
                </a:tc>
                <a:tc>
                  <a:txBody>
                    <a:bodyPr/>
                    <a:lstStyle/>
                    <a:p>
                      <a:r>
                        <a:rPr lang="ru-RU" sz="1000" dirty="0" smtClean="0">
                          <a:latin typeface="Times New Roman" panose="02020603050405020304" pitchFamily="18" charset="0"/>
                          <a:cs typeface="Times New Roman" panose="02020603050405020304" pitchFamily="18" charset="0"/>
                        </a:rPr>
                        <a:t>1 156,20</a:t>
                      </a:r>
                    </a:p>
                  </a:txBody>
                  <a:tcPr marL="91448" marR="91448" marT="45706" marB="45706"/>
                </a:tc>
                <a:tc>
                  <a:txBody>
                    <a:bodyPr/>
                    <a:lstStyle/>
                    <a:p>
                      <a:r>
                        <a:rPr lang="ru-RU" sz="1000" dirty="0" smtClean="0">
                          <a:latin typeface="Times New Roman" panose="02020603050405020304" pitchFamily="18" charset="0"/>
                          <a:cs typeface="Times New Roman" panose="02020603050405020304" pitchFamily="18" charset="0"/>
                        </a:rPr>
                        <a:t>1 127,79</a:t>
                      </a:r>
                      <a:endParaRPr lang="ru-RU" sz="1000" dirty="0">
                        <a:latin typeface="Times New Roman" panose="02020603050405020304" pitchFamily="18" charset="0"/>
                        <a:cs typeface="Times New Roman" panose="02020603050405020304" pitchFamily="18" charset="0"/>
                      </a:endParaRPr>
                    </a:p>
                  </a:txBody>
                  <a:tcPr marL="91448" marR="91448" marT="45706" marB="45706"/>
                </a:tc>
                <a:tc>
                  <a:txBody>
                    <a:bodyPr/>
                    <a:lstStyle/>
                    <a:p>
                      <a:r>
                        <a:rPr lang="ru-RU" sz="1000" dirty="0" smtClean="0">
                          <a:latin typeface="Times New Roman" panose="02020603050405020304" pitchFamily="18" charset="0"/>
                          <a:cs typeface="Times New Roman" panose="02020603050405020304" pitchFamily="18" charset="0"/>
                        </a:rPr>
                        <a:t>1 169,64</a:t>
                      </a:r>
                      <a:endParaRPr lang="ru-RU" sz="1000" dirty="0">
                        <a:latin typeface="Times New Roman" panose="02020603050405020304" pitchFamily="18" charset="0"/>
                        <a:cs typeface="Times New Roman" panose="02020603050405020304" pitchFamily="18" charset="0"/>
                      </a:endParaRPr>
                    </a:p>
                  </a:txBody>
                  <a:tcPr marL="91448" marR="91448" marT="45706" marB="45706"/>
                </a:tc>
                <a:tc>
                  <a:txBody>
                    <a:bodyPr/>
                    <a:lstStyle/>
                    <a:p>
                      <a:r>
                        <a:rPr lang="ru-RU" sz="1000" dirty="0" smtClean="0">
                          <a:latin typeface="Times New Roman" panose="02020603050405020304" pitchFamily="18" charset="0"/>
                          <a:cs typeface="Times New Roman" panose="02020603050405020304" pitchFamily="18" charset="0"/>
                        </a:rPr>
                        <a:t>1 219,51</a:t>
                      </a:r>
                      <a:endParaRPr lang="ru-RU" sz="1000" dirty="0">
                        <a:latin typeface="Times New Roman" panose="02020603050405020304" pitchFamily="18" charset="0"/>
                        <a:cs typeface="Times New Roman" panose="02020603050405020304" pitchFamily="18" charset="0"/>
                      </a:endParaRPr>
                    </a:p>
                  </a:txBody>
                  <a:tcPr marL="91448" marR="91448" marT="45706" marB="45706"/>
                </a:tc>
                <a:extLst>
                  <a:ext uri="{0D108BD9-81ED-4DB2-BD59-A6C34878D82A}">
                    <a16:rowId xmlns="" xmlns:a16="http://schemas.microsoft.com/office/drawing/2014/main" val="10001"/>
                  </a:ext>
                </a:extLst>
              </a:tr>
              <a:tr h="280079">
                <a:tc>
                  <a:txBody>
                    <a:bodyPr/>
                    <a:lstStyle/>
                    <a:p>
                      <a:r>
                        <a:rPr lang="ru-RU" sz="1000" dirty="0">
                          <a:latin typeface="Times New Roman" panose="02020603050405020304" pitchFamily="18" charset="0"/>
                          <a:cs typeface="Times New Roman" panose="02020603050405020304" pitchFamily="18" charset="0"/>
                        </a:rPr>
                        <a:t>1</a:t>
                      </a:r>
                    </a:p>
                  </a:txBody>
                  <a:tcPr marL="91448" marR="91448" marT="45706" marB="45706"/>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Дошкольное образование</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2" marB="0" anchor="b"/>
                </a:tc>
                <a:tc>
                  <a:txBody>
                    <a:bodyPr/>
                    <a:lstStyle/>
                    <a:p>
                      <a:r>
                        <a:rPr lang="ru-RU" sz="1000" dirty="0">
                          <a:latin typeface="Times New Roman" panose="02020603050405020304" pitchFamily="18" charset="0"/>
                          <a:cs typeface="Times New Roman" panose="02020603050405020304" pitchFamily="18" charset="0"/>
                        </a:rPr>
                        <a:t>374,76</a:t>
                      </a:r>
                    </a:p>
                  </a:txBody>
                  <a:tcPr marL="91448" marR="91448" marT="45706" marB="45706"/>
                </a:tc>
                <a:tc>
                  <a:txBody>
                    <a:bodyPr/>
                    <a:lstStyle/>
                    <a:p>
                      <a:r>
                        <a:rPr lang="ru-RU" sz="1000" dirty="0" smtClean="0">
                          <a:latin typeface="Times New Roman" panose="02020603050405020304" pitchFamily="18" charset="0"/>
                          <a:cs typeface="Times New Roman" panose="02020603050405020304" pitchFamily="18" charset="0"/>
                        </a:rPr>
                        <a:t>395,69</a:t>
                      </a:r>
                      <a:endParaRPr lang="ru-RU" sz="1000" dirty="0">
                        <a:latin typeface="Times New Roman" panose="02020603050405020304" pitchFamily="18" charset="0"/>
                        <a:cs typeface="Times New Roman" panose="02020603050405020304" pitchFamily="18" charset="0"/>
                      </a:endParaRPr>
                    </a:p>
                  </a:txBody>
                  <a:tcPr marL="91448" marR="91448" marT="45706" marB="45706"/>
                </a:tc>
                <a:tc>
                  <a:txBody>
                    <a:bodyPr/>
                    <a:lstStyle/>
                    <a:p>
                      <a:r>
                        <a:rPr lang="ru-RU" sz="1000" dirty="0" smtClean="0">
                          <a:latin typeface="Times New Roman" panose="02020603050405020304" pitchFamily="18" charset="0"/>
                          <a:cs typeface="Times New Roman" panose="02020603050405020304" pitchFamily="18" charset="0"/>
                        </a:rPr>
                        <a:t>392,15</a:t>
                      </a:r>
                      <a:endParaRPr lang="ru-RU" sz="1000" dirty="0">
                        <a:latin typeface="Times New Roman" panose="02020603050405020304" pitchFamily="18" charset="0"/>
                        <a:cs typeface="Times New Roman" panose="02020603050405020304" pitchFamily="18" charset="0"/>
                      </a:endParaRPr>
                    </a:p>
                  </a:txBody>
                  <a:tcPr marL="91448" marR="91448" marT="45706" marB="45706"/>
                </a:tc>
                <a:tc>
                  <a:txBody>
                    <a:bodyPr/>
                    <a:lstStyle/>
                    <a:p>
                      <a:r>
                        <a:rPr lang="ru-RU" sz="1000" dirty="0" smtClean="0">
                          <a:latin typeface="Times New Roman" panose="02020603050405020304" pitchFamily="18" charset="0"/>
                          <a:cs typeface="Times New Roman" panose="02020603050405020304" pitchFamily="18" charset="0"/>
                        </a:rPr>
                        <a:t>382,38</a:t>
                      </a:r>
                      <a:endParaRPr lang="ru-RU" sz="1000" dirty="0">
                        <a:latin typeface="Times New Roman" panose="02020603050405020304" pitchFamily="18" charset="0"/>
                        <a:cs typeface="Times New Roman" panose="02020603050405020304" pitchFamily="18" charset="0"/>
                      </a:endParaRPr>
                    </a:p>
                  </a:txBody>
                  <a:tcPr marL="91448" marR="91448" marT="45706" marB="45706"/>
                </a:tc>
                <a:tc>
                  <a:txBody>
                    <a:bodyPr/>
                    <a:lstStyle/>
                    <a:p>
                      <a:r>
                        <a:rPr lang="ru-RU" sz="1000" dirty="0" smtClean="0">
                          <a:latin typeface="Times New Roman" panose="02020603050405020304" pitchFamily="18" charset="0"/>
                          <a:cs typeface="Times New Roman" panose="02020603050405020304" pitchFamily="18" charset="0"/>
                        </a:rPr>
                        <a:t>395,28</a:t>
                      </a:r>
                      <a:endParaRPr lang="ru-RU" sz="1000" dirty="0">
                        <a:latin typeface="Times New Roman" panose="02020603050405020304" pitchFamily="18" charset="0"/>
                        <a:cs typeface="Times New Roman" panose="02020603050405020304" pitchFamily="18" charset="0"/>
                      </a:endParaRPr>
                    </a:p>
                  </a:txBody>
                  <a:tcPr marL="91448" marR="91448" marT="45706" marB="45706"/>
                </a:tc>
                <a:tc>
                  <a:txBody>
                    <a:bodyPr/>
                    <a:lstStyle/>
                    <a:p>
                      <a:r>
                        <a:rPr lang="ru-RU" sz="1000" dirty="0" smtClean="0">
                          <a:latin typeface="Times New Roman" panose="02020603050405020304" pitchFamily="18" charset="0"/>
                          <a:cs typeface="Times New Roman" panose="02020603050405020304" pitchFamily="18" charset="0"/>
                        </a:rPr>
                        <a:t>411,79</a:t>
                      </a:r>
                      <a:endParaRPr lang="ru-RU" sz="1000" dirty="0">
                        <a:latin typeface="Times New Roman" panose="02020603050405020304" pitchFamily="18" charset="0"/>
                        <a:cs typeface="Times New Roman" panose="02020603050405020304" pitchFamily="18" charset="0"/>
                      </a:endParaRPr>
                    </a:p>
                  </a:txBody>
                  <a:tcPr marL="91448" marR="91448" marT="45706" marB="45706"/>
                </a:tc>
                <a:extLst>
                  <a:ext uri="{0D108BD9-81ED-4DB2-BD59-A6C34878D82A}">
                    <a16:rowId xmlns="" xmlns:a16="http://schemas.microsoft.com/office/drawing/2014/main" val="10002"/>
                  </a:ext>
                </a:extLst>
              </a:tr>
              <a:tr h="252251">
                <a:tc>
                  <a:txBody>
                    <a:bodyPr/>
                    <a:lstStyle/>
                    <a:p>
                      <a:r>
                        <a:rPr lang="ru-RU" sz="1000" dirty="0">
                          <a:latin typeface="Times New Roman" panose="02020603050405020304" pitchFamily="18" charset="0"/>
                          <a:cs typeface="Times New Roman" panose="02020603050405020304" pitchFamily="18" charset="0"/>
                        </a:rPr>
                        <a:t>2</a:t>
                      </a:r>
                    </a:p>
                  </a:txBody>
                  <a:tcPr marL="91448" marR="91448" marT="45706" marB="45706"/>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 Общее образование</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2" marB="0" anchor="b"/>
                </a:tc>
                <a:tc>
                  <a:txBody>
                    <a:bodyPr/>
                    <a:lstStyle/>
                    <a:p>
                      <a:r>
                        <a:rPr lang="ru-RU" sz="1000" dirty="0">
                          <a:latin typeface="Times New Roman" panose="02020603050405020304" pitchFamily="18" charset="0"/>
                          <a:cs typeface="Times New Roman" panose="02020603050405020304" pitchFamily="18" charset="0"/>
                        </a:rPr>
                        <a:t>539,48</a:t>
                      </a:r>
                    </a:p>
                  </a:txBody>
                  <a:tcPr marL="91448" marR="91448" marT="45706" marB="45706"/>
                </a:tc>
                <a:tc>
                  <a:txBody>
                    <a:bodyPr/>
                    <a:lstStyle/>
                    <a:p>
                      <a:r>
                        <a:rPr lang="ru-RU" sz="1000" dirty="0" smtClean="0">
                          <a:latin typeface="Times New Roman" panose="02020603050405020304" pitchFamily="18" charset="0"/>
                          <a:cs typeface="Times New Roman" panose="02020603050405020304" pitchFamily="18" charset="0"/>
                        </a:rPr>
                        <a:t>593,89</a:t>
                      </a:r>
                      <a:endParaRPr lang="ru-RU" sz="1000" dirty="0">
                        <a:latin typeface="Times New Roman" panose="02020603050405020304" pitchFamily="18" charset="0"/>
                        <a:cs typeface="Times New Roman" panose="02020603050405020304" pitchFamily="18" charset="0"/>
                      </a:endParaRPr>
                    </a:p>
                  </a:txBody>
                  <a:tcPr marL="91448" marR="91448" marT="45706" marB="45706"/>
                </a:tc>
                <a:tc>
                  <a:txBody>
                    <a:bodyPr/>
                    <a:lstStyle/>
                    <a:p>
                      <a:r>
                        <a:rPr lang="ru-RU" sz="1000" dirty="0" smtClean="0">
                          <a:latin typeface="Times New Roman" panose="02020603050405020304" pitchFamily="18" charset="0"/>
                          <a:cs typeface="Times New Roman" panose="02020603050405020304" pitchFamily="18" charset="0"/>
                        </a:rPr>
                        <a:t>589,56</a:t>
                      </a:r>
                      <a:endParaRPr lang="ru-RU" sz="1000" dirty="0">
                        <a:latin typeface="Times New Roman" panose="02020603050405020304" pitchFamily="18" charset="0"/>
                        <a:cs typeface="Times New Roman" panose="02020603050405020304" pitchFamily="18" charset="0"/>
                      </a:endParaRPr>
                    </a:p>
                  </a:txBody>
                  <a:tcPr marL="91448" marR="91448" marT="45706" marB="45706"/>
                </a:tc>
                <a:tc>
                  <a:txBody>
                    <a:bodyPr/>
                    <a:lstStyle/>
                    <a:p>
                      <a:r>
                        <a:rPr lang="ru-RU" sz="1000" dirty="0" smtClean="0">
                          <a:latin typeface="Times New Roman" panose="02020603050405020304" pitchFamily="18" charset="0"/>
                          <a:cs typeface="Times New Roman" panose="02020603050405020304" pitchFamily="18" charset="0"/>
                        </a:rPr>
                        <a:t>568,72</a:t>
                      </a:r>
                      <a:endParaRPr lang="ru-RU" sz="1000" dirty="0">
                        <a:latin typeface="Times New Roman" panose="02020603050405020304" pitchFamily="18" charset="0"/>
                        <a:cs typeface="Times New Roman" panose="02020603050405020304" pitchFamily="18" charset="0"/>
                      </a:endParaRPr>
                    </a:p>
                  </a:txBody>
                  <a:tcPr marL="91448" marR="91448" marT="45706" marB="45706"/>
                </a:tc>
                <a:tc>
                  <a:txBody>
                    <a:bodyPr/>
                    <a:lstStyle/>
                    <a:p>
                      <a:r>
                        <a:rPr lang="ru-RU" sz="1000" dirty="0" smtClean="0">
                          <a:latin typeface="Times New Roman" panose="02020603050405020304" pitchFamily="18" charset="0"/>
                          <a:cs typeface="Times New Roman" panose="02020603050405020304" pitchFamily="18" charset="0"/>
                        </a:rPr>
                        <a:t>592,26</a:t>
                      </a:r>
                      <a:endParaRPr lang="ru-RU" sz="1000" dirty="0">
                        <a:latin typeface="Times New Roman" panose="02020603050405020304" pitchFamily="18" charset="0"/>
                        <a:cs typeface="Times New Roman" panose="02020603050405020304" pitchFamily="18" charset="0"/>
                      </a:endParaRPr>
                    </a:p>
                  </a:txBody>
                  <a:tcPr marL="91448" marR="91448" marT="45706" marB="45706"/>
                </a:tc>
                <a:tc>
                  <a:txBody>
                    <a:bodyPr/>
                    <a:lstStyle/>
                    <a:p>
                      <a:r>
                        <a:rPr lang="ru-RU" sz="1000" dirty="0" smtClean="0">
                          <a:latin typeface="Times New Roman" panose="02020603050405020304" pitchFamily="18" charset="0"/>
                          <a:cs typeface="Times New Roman" panose="02020603050405020304" pitchFamily="18" charset="0"/>
                        </a:rPr>
                        <a:t>619,36</a:t>
                      </a:r>
                      <a:endParaRPr lang="ru-RU" sz="1000" dirty="0">
                        <a:latin typeface="Times New Roman" panose="02020603050405020304" pitchFamily="18" charset="0"/>
                        <a:cs typeface="Times New Roman" panose="02020603050405020304" pitchFamily="18" charset="0"/>
                      </a:endParaRPr>
                    </a:p>
                  </a:txBody>
                  <a:tcPr marL="91448" marR="91448" marT="45706" marB="45706"/>
                </a:tc>
                <a:extLst>
                  <a:ext uri="{0D108BD9-81ED-4DB2-BD59-A6C34878D82A}">
                    <a16:rowId xmlns="" xmlns:a16="http://schemas.microsoft.com/office/drawing/2014/main" val="10003"/>
                  </a:ext>
                </a:extLst>
              </a:tr>
              <a:tr h="252251">
                <a:tc>
                  <a:txBody>
                    <a:bodyPr/>
                    <a:lstStyle/>
                    <a:p>
                      <a:r>
                        <a:rPr lang="ru-RU" sz="1000" dirty="0">
                          <a:latin typeface="Times New Roman" panose="02020603050405020304" pitchFamily="18" charset="0"/>
                          <a:cs typeface="Times New Roman" panose="02020603050405020304" pitchFamily="18" charset="0"/>
                        </a:rPr>
                        <a:t>3</a:t>
                      </a:r>
                    </a:p>
                  </a:txBody>
                  <a:tcPr marL="91448" marR="91448" marT="45706" marB="45706"/>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Дополнительное образование детей</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2" marB="0" anchor="b"/>
                </a:tc>
                <a:tc>
                  <a:txBody>
                    <a:bodyPr/>
                    <a:lstStyle/>
                    <a:p>
                      <a:r>
                        <a:rPr lang="ru-RU" sz="1000" dirty="0">
                          <a:latin typeface="Times New Roman" panose="02020603050405020304" pitchFamily="18" charset="0"/>
                          <a:cs typeface="Times New Roman" panose="02020603050405020304" pitchFamily="18" charset="0"/>
                        </a:rPr>
                        <a:t>98,67</a:t>
                      </a:r>
                    </a:p>
                  </a:txBody>
                  <a:tcPr marL="91448" marR="91448" marT="45706" marB="45706"/>
                </a:tc>
                <a:tc>
                  <a:txBody>
                    <a:bodyPr/>
                    <a:lstStyle/>
                    <a:p>
                      <a:r>
                        <a:rPr lang="ru-RU" sz="1000" dirty="0" smtClean="0">
                          <a:latin typeface="Times New Roman" panose="02020603050405020304" pitchFamily="18" charset="0"/>
                          <a:cs typeface="Times New Roman" panose="02020603050405020304" pitchFamily="18" charset="0"/>
                        </a:rPr>
                        <a:t>105,89</a:t>
                      </a:r>
                      <a:endParaRPr lang="ru-RU" sz="1000" dirty="0">
                        <a:latin typeface="Times New Roman" panose="02020603050405020304" pitchFamily="18" charset="0"/>
                        <a:cs typeface="Times New Roman" panose="02020603050405020304" pitchFamily="18" charset="0"/>
                      </a:endParaRPr>
                    </a:p>
                  </a:txBody>
                  <a:tcPr marL="91448" marR="91448" marT="45706" marB="45706"/>
                </a:tc>
                <a:tc>
                  <a:txBody>
                    <a:bodyPr/>
                    <a:lstStyle/>
                    <a:p>
                      <a:r>
                        <a:rPr lang="ru-RU" sz="1000" dirty="0" smtClean="0">
                          <a:latin typeface="Times New Roman" panose="02020603050405020304" pitchFamily="18" charset="0"/>
                          <a:cs typeface="Times New Roman" panose="02020603050405020304" pitchFamily="18" charset="0"/>
                        </a:rPr>
                        <a:t>104,69</a:t>
                      </a:r>
                      <a:endParaRPr lang="ru-RU" sz="1000" dirty="0">
                        <a:latin typeface="Times New Roman" panose="02020603050405020304" pitchFamily="18" charset="0"/>
                        <a:cs typeface="Times New Roman" panose="02020603050405020304" pitchFamily="18" charset="0"/>
                      </a:endParaRPr>
                    </a:p>
                  </a:txBody>
                  <a:tcPr marL="91448" marR="91448" marT="45706" marB="45706"/>
                </a:tc>
                <a:tc>
                  <a:txBody>
                    <a:bodyPr/>
                    <a:lstStyle/>
                    <a:p>
                      <a:r>
                        <a:rPr lang="ru-RU" sz="1000" dirty="0" smtClean="0">
                          <a:latin typeface="Times New Roman" panose="02020603050405020304" pitchFamily="18" charset="0"/>
                          <a:cs typeface="Times New Roman" panose="02020603050405020304" pitchFamily="18" charset="0"/>
                        </a:rPr>
                        <a:t>104,76</a:t>
                      </a:r>
                      <a:endParaRPr lang="ru-RU" sz="1000" dirty="0">
                        <a:latin typeface="Times New Roman" panose="02020603050405020304" pitchFamily="18" charset="0"/>
                        <a:cs typeface="Times New Roman" panose="02020603050405020304" pitchFamily="18" charset="0"/>
                      </a:endParaRPr>
                    </a:p>
                  </a:txBody>
                  <a:tcPr marL="91448" marR="91448" marT="45706" marB="45706"/>
                </a:tc>
                <a:tc>
                  <a:txBody>
                    <a:bodyPr/>
                    <a:lstStyle/>
                    <a:p>
                      <a:r>
                        <a:rPr lang="ru-RU" sz="1000" dirty="0" smtClean="0">
                          <a:latin typeface="Times New Roman" panose="02020603050405020304" pitchFamily="18" charset="0"/>
                          <a:cs typeface="Times New Roman" panose="02020603050405020304" pitchFamily="18" charset="0"/>
                        </a:rPr>
                        <a:t>109,06</a:t>
                      </a:r>
                      <a:endParaRPr lang="ru-RU" sz="1000" dirty="0">
                        <a:latin typeface="Times New Roman" panose="02020603050405020304" pitchFamily="18" charset="0"/>
                        <a:cs typeface="Times New Roman" panose="02020603050405020304" pitchFamily="18" charset="0"/>
                      </a:endParaRPr>
                    </a:p>
                  </a:txBody>
                  <a:tcPr marL="91448" marR="91448" marT="45706" marB="45706"/>
                </a:tc>
                <a:tc>
                  <a:txBody>
                    <a:bodyPr/>
                    <a:lstStyle/>
                    <a:p>
                      <a:r>
                        <a:rPr lang="ru-RU" sz="1000" dirty="0" smtClean="0">
                          <a:latin typeface="Times New Roman" panose="02020603050405020304" pitchFamily="18" charset="0"/>
                          <a:cs typeface="Times New Roman" panose="02020603050405020304" pitchFamily="18" charset="0"/>
                        </a:rPr>
                        <a:t>114,12</a:t>
                      </a:r>
                      <a:endParaRPr lang="ru-RU" sz="1000" dirty="0">
                        <a:latin typeface="Times New Roman" panose="02020603050405020304" pitchFamily="18" charset="0"/>
                        <a:cs typeface="Times New Roman" panose="02020603050405020304" pitchFamily="18" charset="0"/>
                      </a:endParaRPr>
                    </a:p>
                  </a:txBody>
                  <a:tcPr marL="91448" marR="91448" marT="45706" marB="45706"/>
                </a:tc>
                <a:extLst>
                  <a:ext uri="{0D108BD9-81ED-4DB2-BD59-A6C34878D82A}">
                    <a16:rowId xmlns="" xmlns:a16="http://schemas.microsoft.com/office/drawing/2014/main" val="10004"/>
                  </a:ext>
                </a:extLst>
              </a:tr>
              <a:tr h="243821">
                <a:tc>
                  <a:txBody>
                    <a:bodyPr/>
                    <a:lstStyle/>
                    <a:p>
                      <a:r>
                        <a:rPr lang="ru-RU" sz="1000" dirty="0">
                          <a:latin typeface="Times New Roman" panose="02020603050405020304" pitchFamily="18" charset="0"/>
                          <a:cs typeface="Times New Roman" panose="02020603050405020304" pitchFamily="18" charset="0"/>
                        </a:rPr>
                        <a:t>4</a:t>
                      </a:r>
                    </a:p>
                  </a:txBody>
                  <a:tcPr marL="91448" marR="91448" marT="45706" marB="45706"/>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Молодежная политика и оздоровление детей</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2" marB="0" anchor="b"/>
                </a:tc>
                <a:tc>
                  <a:txBody>
                    <a:bodyPr/>
                    <a:lstStyle/>
                    <a:p>
                      <a:r>
                        <a:rPr lang="ru-RU" sz="1000" dirty="0">
                          <a:latin typeface="Times New Roman" panose="02020603050405020304" pitchFamily="18" charset="0"/>
                          <a:cs typeface="Times New Roman" panose="02020603050405020304" pitchFamily="18" charset="0"/>
                        </a:rPr>
                        <a:t>30,98</a:t>
                      </a:r>
                    </a:p>
                  </a:txBody>
                  <a:tcPr marL="91448" marR="91448" marT="45706" marB="45706"/>
                </a:tc>
                <a:tc>
                  <a:txBody>
                    <a:bodyPr/>
                    <a:lstStyle/>
                    <a:p>
                      <a:r>
                        <a:rPr lang="ru-RU" sz="1000" dirty="0" smtClean="0">
                          <a:latin typeface="Times New Roman" panose="02020603050405020304" pitchFamily="18" charset="0"/>
                          <a:cs typeface="Times New Roman" panose="02020603050405020304" pitchFamily="18" charset="0"/>
                        </a:rPr>
                        <a:t>35,10</a:t>
                      </a:r>
                      <a:endParaRPr lang="ru-RU" sz="1000" dirty="0">
                        <a:latin typeface="Times New Roman" panose="02020603050405020304" pitchFamily="18" charset="0"/>
                        <a:cs typeface="Times New Roman" panose="02020603050405020304" pitchFamily="18" charset="0"/>
                      </a:endParaRPr>
                    </a:p>
                  </a:txBody>
                  <a:tcPr marL="91448" marR="91448" marT="45706" marB="45706"/>
                </a:tc>
                <a:tc>
                  <a:txBody>
                    <a:bodyPr/>
                    <a:lstStyle/>
                    <a:p>
                      <a:r>
                        <a:rPr lang="ru-RU" sz="1000" dirty="0" smtClean="0">
                          <a:latin typeface="Times New Roman" panose="02020603050405020304" pitchFamily="18" charset="0"/>
                          <a:cs typeface="Times New Roman" panose="02020603050405020304" pitchFamily="18" charset="0"/>
                        </a:rPr>
                        <a:t>35,08</a:t>
                      </a:r>
                      <a:endParaRPr lang="ru-RU" sz="1000" dirty="0">
                        <a:latin typeface="Times New Roman" panose="02020603050405020304" pitchFamily="18" charset="0"/>
                        <a:cs typeface="Times New Roman" panose="02020603050405020304" pitchFamily="18" charset="0"/>
                      </a:endParaRPr>
                    </a:p>
                  </a:txBody>
                  <a:tcPr marL="91448" marR="91448" marT="45706" marB="45706"/>
                </a:tc>
                <a:tc>
                  <a:txBody>
                    <a:bodyPr/>
                    <a:lstStyle/>
                    <a:p>
                      <a:r>
                        <a:rPr lang="ru-RU" sz="1000" dirty="0" smtClean="0">
                          <a:latin typeface="Times New Roman" panose="02020603050405020304" pitchFamily="18" charset="0"/>
                          <a:cs typeface="Times New Roman" panose="02020603050405020304" pitchFamily="18" charset="0"/>
                        </a:rPr>
                        <a:t>32,67</a:t>
                      </a:r>
                      <a:endParaRPr lang="ru-RU" sz="1000" dirty="0">
                        <a:latin typeface="Times New Roman" panose="02020603050405020304" pitchFamily="18" charset="0"/>
                        <a:cs typeface="Times New Roman" panose="02020603050405020304" pitchFamily="18" charset="0"/>
                      </a:endParaRPr>
                    </a:p>
                  </a:txBody>
                  <a:tcPr marL="91448" marR="91448" marT="45706" marB="45706"/>
                </a:tc>
                <a:tc>
                  <a:txBody>
                    <a:bodyPr/>
                    <a:lstStyle/>
                    <a:p>
                      <a:r>
                        <a:rPr lang="ru-RU" sz="1000" dirty="0" smtClean="0">
                          <a:latin typeface="Times New Roman" panose="02020603050405020304" pitchFamily="18" charset="0"/>
                          <a:cs typeface="Times New Roman" panose="02020603050405020304" pitchFamily="18" charset="0"/>
                        </a:rPr>
                        <a:t>33,48</a:t>
                      </a:r>
                      <a:endParaRPr lang="ru-RU" sz="1000" dirty="0">
                        <a:latin typeface="Times New Roman" panose="02020603050405020304" pitchFamily="18" charset="0"/>
                        <a:cs typeface="Times New Roman" panose="02020603050405020304" pitchFamily="18" charset="0"/>
                      </a:endParaRPr>
                    </a:p>
                  </a:txBody>
                  <a:tcPr marL="91448" marR="91448" marT="45706" marB="45706"/>
                </a:tc>
                <a:tc>
                  <a:txBody>
                    <a:bodyPr/>
                    <a:lstStyle/>
                    <a:p>
                      <a:r>
                        <a:rPr lang="ru-RU" sz="1000" dirty="0" smtClean="0">
                          <a:latin typeface="Times New Roman" panose="02020603050405020304" pitchFamily="18" charset="0"/>
                          <a:cs typeface="Times New Roman" panose="02020603050405020304" pitchFamily="18" charset="0"/>
                        </a:rPr>
                        <a:t>34,39</a:t>
                      </a:r>
                      <a:endParaRPr lang="ru-RU" sz="1000" dirty="0">
                        <a:latin typeface="Times New Roman" panose="02020603050405020304" pitchFamily="18" charset="0"/>
                        <a:cs typeface="Times New Roman" panose="02020603050405020304" pitchFamily="18" charset="0"/>
                      </a:endParaRPr>
                    </a:p>
                  </a:txBody>
                  <a:tcPr marL="91448" marR="91448" marT="45706" marB="45706"/>
                </a:tc>
                <a:extLst>
                  <a:ext uri="{0D108BD9-81ED-4DB2-BD59-A6C34878D82A}">
                    <a16:rowId xmlns="" xmlns:a16="http://schemas.microsoft.com/office/drawing/2014/main" val="10006"/>
                  </a:ext>
                </a:extLst>
              </a:tr>
              <a:tr h="243821">
                <a:tc>
                  <a:txBody>
                    <a:bodyPr/>
                    <a:lstStyle/>
                    <a:p>
                      <a:r>
                        <a:rPr lang="ru-RU" sz="1000" dirty="0">
                          <a:latin typeface="Times New Roman" panose="02020603050405020304" pitchFamily="18" charset="0"/>
                          <a:cs typeface="Times New Roman" panose="02020603050405020304" pitchFamily="18" charset="0"/>
                        </a:rPr>
                        <a:t>5</a:t>
                      </a:r>
                    </a:p>
                  </a:txBody>
                  <a:tcPr marL="91448" marR="91448" marT="45706" marB="45706"/>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Другие вопросы в области образования</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2" marB="0" anchor="b"/>
                </a:tc>
                <a:tc>
                  <a:txBody>
                    <a:bodyPr/>
                    <a:lstStyle/>
                    <a:p>
                      <a:r>
                        <a:rPr lang="ru-RU" sz="1000" dirty="0">
                          <a:latin typeface="Times New Roman" panose="02020603050405020304" pitchFamily="18" charset="0"/>
                          <a:cs typeface="Times New Roman" panose="02020603050405020304" pitchFamily="18" charset="0"/>
                        </a:rPr>
                        <a:t>32,24</a:t>
                      </a:r>
                    </a:p>
                  </a:txBody>
                  <a:tcPr marL="91448" marR="91448" marT="45706" marB="45706"/>
                </a:tc>
                <a:tc>
                  <a:txBody>
                    <a:bodyPr/>
                    <a:lstStyle/>
                    <a:p>
                      <a:r>
                        <a:rPr lang="ru-RU" sz="1000" dirty="0" smtClean="0">
                          <a:latin typeface="Times New Roman" panose="02020603050405020304" pitchFamily="18" charset="0"/>
                          <a:cs typeface="Times New Roman" panose="02020603050405020304" pitchFamily="18" charset="0"/>
                        </a:rPr>
                        <a:t>36,61</a:t>
                      </a:r>
                      <a:endParaRPr lang="ru-RU" sz="1000" dirty="0">
                        <a:latin typeface="Times New Roman" panose="02020603050405020304" pitchFamily="18" charset="0"/>
                        <a:cs typeface="Times New Roman" panose="02020603050405020304" pitchFamily="18" charset="0"/>
                      </a:endParaRPr>
                    </a:p>
                  </a:txBody>
                  <a:tcPr marL="91448" marR="91448" marT="45706" marB="45706"/>
                </a:tc>
                <a:tc>
                  <a:txBody>
                    <a:bodyPr/>
                    <a:lstStyle/>
                    <a:p>
                      <a:r>
                        <a:rPr lang="ru-RU" sz="1000" dirty="0" smtClean="0">
                          <a:latin typeface="Times New Roman" panose="02020603050405020304" pitchFamily="18" charset="0"/>
                          <a:cs typeface="Times New Roman" panose="02020603050405020304" pitchFamily="18" charset="0"/>
                        </a:rPr>
                        <a:t>34,72</a:t>
                      </a:r>
                      <a:endParaRPr lang="ru-RU" sz="1000" dirty="0">
                        <a:latin typeface="Times New Roman" panose="02020603050405020304" pitchFamily="18" charset="0"/>
                        <a:cs typeface="Times New Roman" panose="02020603050405020304" pitchFamily="18" charset="0"/>
                      </a:endParaRPr>
                    </a:p>
                  </a:txBody>
                  <a:tcPr marL="91448" marR="91448" marT="45706" marB="45706"/>
                </a:tc>
                <a:tc>
                  <a:txBody>
                    <a:bodyPr/>
                    <a:lstStyle/>
                    <a:p>
                      <a:r>
                        <a:rPr lang="ru-RU" sz="1000" dirty="0" smtClean="0">
                          <a:latin typeface="Times New Roman" panose="02020603050405020304" pitchFamily="18" charset="0"/>
                          <a:cs typeface="Times New Roman" panose="02020603050405020304" pitchFamily="18" charset="0"/>
                        </a:rPr>
                        <a:t>39,25</a:t>
                      </a:r>
                      <a:endParaRPr lang="ru-RU" sz="1000" dirty="0">
                        <a:latin typeface="Times New Roman" panose="02020603050405020304" pitchFamily="18" charset="0"/>
                        <a:cs typeface="Times New Roman" panose="02020603050405020304" pitchFamily="18" charset="0"/>
                      </a:endParaRPr>
                    </a:p>
                  </a:txBody>
                  <a:tcPr marL="91448" marR="91448" marT="45706" marB="45706"/>
                </a:tc>
                <a:tc>
                  <a:txBody>
                    <a:bodyPr/>
                    <a:lstStyle/>
                    <a:p>
                      <a:r>
                        <a:rPr lang="ru-RU" sz="1000" dirty="0" smtClean="0">
                          <a:latin typeface="Times New Roman" panose="02020603050405020304" pitchFamily="18" charset="0"/>
                          <a:cs typeface="Times New Roman" panose="02020603050405020304" pitchFamily="18" charset="0"/>
                        </a:rPr>
                        <a:t>39,55</a:t>
                      </a:r>
                      <a:endParaRPr lang="ru-RU" sz="1000" dirty="0">
                        <a:latin typeface="Times New Roman" panose="02020603050405020304" pitchFamily="18" charset="0"/>
                        <a:cs typeface="Times New Roman" panose="02020603050405020304" pitchFamily="18" charset="0"/>
                      </a:endParaRPr>
                    </a:p>
                  </a:txBody>
                  <a:tcPr marL="91448" marR="91448" marT="45706" marB="45706"/>
                </a:tc>
                <a:tc>
                  <a:txBody>
                    <a:bodyPr/>
                    <a:lstStyle/>
                    <a:p>
                      <a:r>
                        <a:rPr lang="ru-RU" sz="1000" dirty="0" smtClean="0">
                          <a:latin typeface="Times New Roman" panose="02020603050405020304" pitchFamily="18" charset="0"/>
                          <a:cs typeface="Times New Roman" panose="02020603050405020304" pitchFamily="18" charset="0"/>
                        </a:rPr>
                        <a:t>39,86</a:t>
                      </a:r>
                      <a:endParaRPr lang="ru-RU" sz="1000" dirty="0">
                        <a:latin typeface="Times New Roman" panose="02020603050405020304" pitchFamily="18" charset="0"/>
                        <a:cs typeface="Times New Roman" panose="02020603050405020304" pitchFamily="18" charset="0"/>
                      </a:endParaRPr>
                    </a:p>
                  </a:txBody>
                  <a:tcPr marL="91448" marR="91448" marT="45706" marB="45706"/>
                </a:tc>
                <a:extLst>
                  <a:ext uri="{0D108BD9-81ED-4DB2-BD59-A6C34878D82A}">
                    <a16:rowId xmlns="" xmlns:a16="http://schemas.microsoft.com/office/drawing/2014/main" val="10007"/>
                  </a:ext>
                </a:extLst>
              </a:tr>
            </a:tbl>
          </a:graphicData>
        </a:graphic>
      </p:graphicFrame>
      <p:sp>
        <p:nvSpPr>
          <p:cNvPr id="60516" name="TextBox 17">
            <a:extLst>
              <a:ext uri="{FF2B5EF4-FFF2-40B4-BE49-F238E27FC236}">
                <a16:creationId xmlns="" xmlns:a16="http://schemas.microsoft.com/office/drawing/2014/main" id="{C9A00C5E-469F-4663-B9C1-CB10EE896844}"/>
              </a:ext>
            </a:extLst>
          </p:cNvPr>
          <p:cNvSpPr txBox="1">
            <a:spLocks noChangeArrowheads="1"/>
          </p:cNvSpPr>
          <p:nvPr/>
        </p:nvSpPr>
        <p:spPr bwMode="auto">
          <a:xfrm>
            <a:off x="546100" y="1038225"/>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ru-RU" altLang="ru-RU" sz="1200">
              <a:solidFill>
                <a:srgbClr val="000000"/>
              </a:solidFill>
              <a:latin typeface="Times New Roman" panose="02020603050405020304" pitchFamily="18" charset="0"/>
              <a:cs typeface="Times New Roman" panose="02020603050405020304" pitchFamily="18" charset="0"/>
            </a:endParaRPr>
          </a:p>
        </p:txBody>
      </p:sp>
      <p:sp>
        <p:nvSpPr>
          <p:cNvPr id="60518" name="TextBox 19">
            <a:extLst>
              <a:ext uri="{FF2B5EF4-FFF2-40B4-BE49-F238E27FC236}">
                <a16:creationId xmlns="" xmlns:a16="http://schemas.microsoft.com/office/drawing/2014/main" id="{FE6BB3DE-AA08-45A3-A6EF-86DAA5CB233B}"/>
              </a:ext>
            </a:extLst>
          </p:cNvPr>
          <p:cNvSpPr txBox="1">
            <a:spLocks noChangeArrowheads="1"/>
          </p:cNvSpPr>
          <p:nvPr/>
        </p:nvSpPr>
        <p:spPr bwMode="auto">
          <a:xfrm>
            <a:off x="8326438" y="576263"/>
            <a:ext cx="9890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100">
                <a:solidFill>
                  <a:srgbClr val="000000"/>
                </a:solidFill>
                <a:latin typeface="Times New Roman" panose="02020603050405020304" pitchFamily="18" charset="0"/>
                <a:cs typeface="Times New Roman" panose="02020603050405020304" pitchFamily="18" charset="0"/>
              </a:rPr>
              <a:t>млн.рублей</a:t>
            </a:r>
          </a:p>
        </p:txBody>
      </p:sp>
      <p:sp>
        <p:nvSpPr>
          <p:cNvPr id="3" name="Горизонтальный свиток 2"/>
          <p:cNvSpPr/>
          <p:nvPr/>
        </p:nvSpPr>
        <p:spPr>
          <a:xfrm>
            <a:off x="123107" y="2863850"/>
            <a:ext cx="2687101" cy="1098550"/>
          </a:xfrm>
          <a:prstGeom prst="horizontalScroll">
            <a:avLst>
              <a:gd name="adj" fmla="val 25000"/>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b="1" dirty="0">
                <a:solidFill>
                  <a:srgbClr val="7030A0"/>
                </a:solidFill>
                <a:latin typeface="Times New Roman" panose="02020603050405020304" pitchFamily="18" charset="0"/>
                <a:cs typeface="Times New Roman" panose="02020603050405020304" pitchFamily="18" charset="0"/>
              </a:rPr>
              <a:t>Доля детей в возрасте от 1 года до 6 лет, получающих дошкольную образовательную услугу в общей численности  детей от 1 года до 6 лет -   99,3 % </a:t>
            </a:r>
          </a:p>
        </p:txBody>
      </p:sp>
      <p:sp>
        <p:nvSpPr>
          <p:cNvPr id="4" name="Номер слайда 3"/>
          <p:cNvSpPr>
            <a:spLocks noGrp="1"/>
          </p:cNvSpPr>
          <p:nvPr>
            <p:ph type="sldNum" sz="quarter" idx="12"/>
          </p:nvPr>
        </p:nvSpPr>
        <p:spPr>
          <a:xfrm>
            <a:off x="7033964" y="17462"/>
            <a:ext cx="2133600" cy="365125"/>
          </a:xfrm>
        </p:spPr>
        <p:txBody>
          <a:bodyPr/>
          <a:lstStyle/>
          <a:p>
            <a:pPr>
              <a:defRPr/>
            </a:pPr>
            <a:fld id="{1C2F39FC-F7FC-43A7-985C-4565CF06B74E}" type="slidenum">
              <a:rPr lang="en-US" smtClean="0">
                <a:solidFill>
                  <a:schemeClr val="tx1"/>
                </a:solidFill>
              </a:rPr>
              <a:pPr>
                <a:defRPr/>
              </a:pPr>
              <a:t>36</a:t>
            </a:fld>
            <a:endParaRPr lang="en-US" dirty="0">
              <a:solidFill>
                <a:schemeClr val="tx1"/>
              </a:solidFill>
            </a:endParaRPr>
          </a:p>
        </p:txBody>
      </p:sp>
      <p:graphicFrame>
        <p:nvGraphicFramePr>
          <p:cNvPr id="16" name="Диаграмма 27">
            <a:extLst>
              <a:ext uri="{FF2B5EF4-FFF2-40B4-BE49-F238E27FC236}">
                <a16:creationId xmlns="" xmlns:a16="http://schemas.microsoft.com/office/drawing/2014/main" id="{D3921C25-0148-4FE4-B08B-102E32DFEFE0}"/>
              </a:ext>
            </a:extLst>
          </p:cNvPr>
          <p:cNvGraphicFramePr>
            <a:graphicFrameLocks/>
          </p:cNvGraphicFramePr>
          <p:nvPr>
            <p:extLst>
              <p:ext uri="{D42A27DB-BD31-4B8C-83A1-F6EECF244321}">
                <p14:modId xmlns:p14="http://schemas.microsoft.com/office/powerpoint/2010/main" val="1188067833"/>
              </p:ext>
            </p:extLst>
          </p:nvPr>
        </p:nvGraphicFramePr>
        <p:xfrm>
          <a:off x="0" y="4451717"/>
          <a:ext cx="3995556" cy="2217643"/>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Прямая со стрелкой 16"/>
          <p:cNvCxnSpPr/>
          <p:nvPr/>
        </p:nvCxnSpPr>
        <p:spPr>
          <a:xfrm flipV="1">
            <a:off x="2072016" y="4775737"/>
            <a:ext cx="161617" cy="1240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V="1">
            <a:off x="2699791" y="4686232"/>
            <a:ext cx="220835" cy="2458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Овал 18"/>
          <p:cNvSpPr/>
          <p:nvPr/>
        </p:nvSpPr>
        <p:spPr>
          <a:xfrm rot="10800000" flipV="1">
            <a:off x="793900" y="4573269"/>
            <a:ext cx="792093" cy="3264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800" dirty="0" smtClean="0">
                <a:solidFill>
                  <a:srgbClr val="7030A0"/>
                </a:solidFill>
                <a:latin typeface="Times New Roman" panose="02020603050405020304" pitchFamily="18" charset="0"/>
                <a:cs typeface="Times New Roman" panose="02020603050405020304" pitchFamily="18" charset="0"/>
              </a:rPr>
              <a:t>107,5</a:t>
            </a:r>
            <a:endParaRPr lang="ru-RU" sz="800" dirty="0">
              <a:solidFill>
                <a:srgbClr val="7030A0"/>
              </a:solidFill>
              <a:latin typeface="Times New Roman" panose="02020603050405020304" pitchFamily="18" charset="0"/>
              <a:cs typeface="Times New Roman" panose="02020603050405020304" pitchFamily="18" charset="0"/>
            </a:endParaRPr>
          </a:p>
        </p:txBody>
      </p:sp>
      <p:sp>
        <p:nvSpPr>
          <p:cNvPr id="20" name="Овал 19"/>
          <p:cNvSpPr/>
          <p:nvPr/>
        </p:nvSpPr>
        <p:spPr>
          <a:xfrm rot="10800000" flipV="1">
            <a:off x="2087980" y="4573269"/>
            <a:ext cx="792093" cy="3264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800" dirty="0" smtClean="0">
                <a:solidFill>
                  <a:srgbClr val="7030A0"/>
                </a:solidFill>
                <a:latin typeface="Times New Roman" panose="02020603050405020304" pitchFamily="18" charset="0"/>
                <a:cs typeface="Times New Roman" panose="02020603050405020304" pitchFamily="18" charset="0"/>
              </a:rPr>
              <a:t>103,8</a:t>
            </a:r>
            <a:endParaRPr lang="ru-RU" sz="800" dirty="0">
              <a:solidFill>
                <a:srgbClr val="7030A0"/>
              </a:solidFill>
              <a:latin typeface="Times New Roman" panose="02020603050405020304" pitchFamily="18" charset="0"/>
              <a:cs typeface="Times New Roman" panose="02020603050405020304" pitchFamily="18" charset="0"/>
            </a:endParaRPr>
          </a:p>
        </p:txBody>
      </p:sp>
      <p:sp>
        <p:nvSpPr>
          <p:cNvPr id="21" name="Овал 20"/>
          <p:cNvSpPr/>
          <p:nvPr/>
        </p:nvSpPr>
        <p:spPr>
          <a:xfrm rot="10800000" flipV="1">
            <a:off x="1450422" y="4666493"/>
            <a:ext cx="792093" cy="3264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800" dirty="0" smtClean="0">
                <a:solidFill>
                  <a:srgbClr val="7030A0"/>
                </a:solidFill>
                <a:latin typeface="Times New Roman" panose="02020603050405020304" pitchFamily="18" charset="0"/>
                <a:cs typeface="Times New Roman" panose="02020603050405020304" pitchFamily="18" charset="0"/>
              </a:rPr>
              <a:t>97,6</a:t>
            </a:r>
            <a:endParaRPr lang="ru-RU" sz="800" dirty="0">
              <a:solidFill>
                <a:srgbClr val="7030A0"/>
              </a:solidFill>
              <a:latin typeface="Times New Roman" panose="02020603050405020304" pitchFamily="18" charset="0"/>
              <a:cs typeface="Times New Roman" panose="02020603050405020304" pitchFamily="18" charset="0"/>
            </a:endParaRPr>
          </a:p>
        </p:txBody>
      </p:sp>
      <p:sp>
        <p:nvSpPr>
          <p:cNvPr id="22" name="Овал 21"/>
          <p:cNvSpPr/>
          <p:nvPr/>
        </p:nvSpPr>
        <p:spPr>
          <a:xfrm rot="10800000" flipV="1">
            <a:off x="2688451" y="4456643"/>
            <a:ext cx="792093" cy="3264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800" dirty="0" smtClean="0">
                <a:solidFill>
                  <a:srgbClr val="7030A0"/>
                </a:solidFill>
                <a:latin typeface="Times New Roman" panose="02020603050405020304" pitchFamily="18" charset="0"/>
                <a:cs typeface="Times New Roman" panose="02020603050405020304" pitchFamily="18" charset="0"/>
              </a:rPr>
              <a:t>104,3</a:t>
            </a:r>
            <a:endParaRPr lang="ru-RU" sz="800" dirty="0">
              <a:solidFill>
                <a:srgbClr val="7030A0"/>
              </a:solidFill>
              <a:latin typeface="Times New Roman" panose="02020603050405020304" pitchFamily="18" charset="0"/>
              <a:cs typeface="Times New Roman" panose="02020603050405020304" pitchFamily="18" charset="0"/>
            </a:endParaRPr>
          </a:p>
        </p:txBody>
      </p:sp>
      <p:sp>
        <p:nvSpPr>
          <p:cNvPr id="60517" name="TextBox 18">
            <a:extLst>
              <a:ext uri="{FF2B5EF4-FFF2-40B4-BE49-F238E27FC236}">
                <a16:creationId xmlns="" xmlns:a16="http://schemas.microsoft.com/office/drawing/2014/main" id="{E63DAB48-26CE-4AFD-8D8F-BE776AA13C8A}"/>
              </a:ext>
            </a:extLst>
          </p:cNvPr>
          <p:cNvSpPr txBox="1">
            <a:spLocks noChangeArrowheads="1"/>
          </p:cNvSpPr>
          <p:nvPr/>
        </p:nvSpPr>
        <p:spPr bwMode="auto">
          <a:xfrm>
            <a:off x="-4763" y="3928399"/>
            <a:ext cx="32936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200" dirty="0">
                <a:solidFill>
                  <a:srgbClr val="000000"/>
                </a:solidFill>
                <a:latin typeface="Times New Roman" panose="02020603050405020304" pitchFamily="18" charset="0"/>
                <a:cs typeface="Times New Roman" panose="02020603050405020304" pitchFamily="18" charset="0"/>
              </a:rPr>
              <a:t>  </a:t>
            </a:r>
            <a:r>
              <a:rPr lang="ru-RU" altLang="ru-RU" sz="1200" b="1" i="1" dirty="0">
                <a:solidFill>
                  <a:srgbClr val="000000"/>
                </a:solidFill>
                <a:latin typeface="Times New Roman" panose="02020603050405020304" pitchFamily="18" charset="0"/>
                <a:cs typeface="Times New Roman" panose="02020603050405020304" pitchFamily="18" charset="0"/>
              </a:rPr>
              <a:t>Динамика показателей расходов бюджета муниципального района Мелеузовский район Республики Башкортостан на образование,%</a:t>
            </a:r>
          </a:p>
        </p:txBody>
      </p:sp>
      <p:sp>
        <p:nvSpPr>
          <p:cNvPr id="23" name="TextBox 18">
            <a:extLst>
              <a:ext uri="{FF2B5EF4-FFF2-40B4-BE49-F238E27FC236}">
                <a16:creationId xmlns="" xmlns:a16="http://schemas.microsoft.com/office/drawing/2014/main" id="{BE0FEAF8-7FDF-4F54-9FA3-87B730C29815}"/>
              </a:ext>
            </a:extLst>
          </p:cNvPr>
          <p:cNvSpPr txBox="1">
            <a:spLocks noChangeArrowheads="1"/>
          </p:cNvSpPr>
          <p:nvPr/>
        </p:nvSpPr>
        <p:spPr bwMode="auto">
          <a:xfrm>
            <a:off x="3288921" y="2859962"/>
            <a:ext cx="5855079" cy="1800493"/>
          </a:xfrm>
          <a:prstGeom prst="rect">
            <a:avLst/>
          </a:prstGeom>
          <a:solidFill>
            <a:schemeClr val="bg2">
              <a:lumMod val="90000"/>
            </a:schemeClr>
          </a:solidFill>
          <a:ln w="3175">
            <a:solidFill>
              <a:schemeClr val="accent6">
                <a:lumMod val="50000"/>
              </a:schemeClr>
            </a:solidFill>
            <a:miter lim="800000"/>
            <a:headEnd/>
            <a:tailEnd/>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200" dirty="0">
                <a:latin typeface="Times New Roman" panose="02020603050405020304" pitchFamily="18" charset="0"/>
                <a:cs typeface="Times New Roman" panose="02020603050405020304" pitchFamily="18" charset="0"/>
              </a:rPr>
              <a:t> </a:t>
            </a:r>
            <a:r>
              <a:rPr lang="ru-RU" altLang="ru-RU" sz="1100" b="1" i="1" dirty="0">
                <a:latin typeface="Times New Roman" panose="02020603050405020304" pitchFamily="18" charset="0"/>
                <a:cs typeface="Times New Roman" panose="02020603050405020304" pitchFamily="18" charset="0"/>
              </a:rPr>
              <a:t>Причины отклонения фактического выполнения по годам:</a:t>
            </a:r>
          </a:p>
          <a:p>
            <a:pPr algn="just"/>
            <a:r>
              <a:rPr lang="ru-RU" sz="1100" b="1" dirty="0" smtClean="0">
                <a:latin typeface="Times New Roman" panose="02020603050405020304" pitchFamily="18" charset="0"/>
                <a:cs typeface="Times New Roman" panose="02020603050405020304" pitchFamily="18" charset="0"/>
              </a:rPr>
              <a:t> </a:t>
            </a:r>
            <a:r>
              <a:rPr lang="ru-RU" sz="1100" b="1" dirty="0">
                <a:latin typeface="Times New Roman" panose="02020603050405020304" pitchFamily="18" charset="0"/>
                <a:cs typeface="Times New Roman" panose="02020603050405020304" pitchFamily="18" charset="0"/>
              </a:rPr>
              <a:t>Дошкольное образование</a:t>
            </a:r>
            <a:r>
              <a:rPr lang="ru-RU" sz="1100" dirty="0">
                <a:latin typeface="Times New Roman" panose="02020603050405020304" pitchFamily="18" charset="0"/>
                <a:cs typeface="Times New Roman" panose="02020603050405020304" pitchFamily="18" charset="0"/>
              </a:rPr>
              <a:t>: Дополнительное выделение средств из бюджета Республики Башкортостан на заработную плату АУП и вспомогательного персонала дошкольных  образовательных учреждений, а также текущий и капитальный ремонт зданий за счет средств местного </a:t>
            </a:r>
            <a:r>
              <a:rPr lang="ru-RU" sz="1100" dirty="0" smtClean="0">
                <a:latin typeface="Times New Roman" panose="02020603050405020304" pitchFamily="18" charset="0"/>
                <a:cs typeface="Times New Roman" panose="02020603050405020304" pitchFamily="18" charset="0"/>
              </a:rPr>
              <a:t>бюджета.</a:t>
            </a:r>
          </a:p>
          <a:p>
            <a:pPr algn="just"/>
            <a:r>
              <a:rPr lang="ru-RU" sz="1100" b="1" dirty="0" smtClean="0">
                <a:latin typeface="Times New Roman" panose="02020603050405020304" pitchFamily="18" charset="0"/>
                <a:cs typeface="Times New Roman" panose="02020603050405020304" pitchFamily="18" charset="0"/>
              </a:rPr>
              <a:t>Общее </a:t>
            </a:r>
            <a:r>
              <a:rPr lang="ru-RU" sz="1100" b="1" dirty="0">
                <a:latin typeface="Times New Roman" panose="02020603050405020304" pitchFamily="18" charset="0"/>
                <a:cs typeface="Times New Roman" panose="02020603050405020304" pitchFamily="18" charset="0"/>
              </a:rPr>
              <a:t>образование: </a:t>
            </a:r>
            <a:r>
              <a:rPr lang="ru-RU" sz="1100" dirty="0">
                <a:latin typeface="Times New Roman" panose="02020603050405020304" pitchFamily="18" charset="0"/>
                <a:cs typeface="Times New Roman" panose="02020603050405020304" pitchFamily="18" charset="0"/>
              </a:rPr>
              <a:t>Дополнительное выделение средств из бюджета РБ на заработную плату АУП и вспомогательного персонала  общеобразовательных учреждений, а также текущий и капитальный ремонт зданий за счет средств местного бюджета</a:t>
            </a:r>
            <a:r>
              <a:rPr lang="ru-RU" sz="1100" dirty="0" smtClean="0">
                <a:latin typeface="Times New Roman" panose="02020603050405020304" pitchFamily="18" charset="0"/>
                <a:cs typeface="Times New Roman" panose="02020603050405020304" pitchFamily="18" charset="0"/>
              </a:rPr>
              <a:t>.</a:t>
            </a:r>
          </a:p>
          <a:p>
            <a:pPr algn="just"/>
            <a:r>
              <a:rPr lang="ru-RU" sz="1100" dirty="0" smtClean="0">
                <a:latin typeface="Times New Roman" panose="02020603050405020304" pitchFamily="18" charset="0"/>
                <a:cs typeface="Times New Roman" panose="02020603050405020304" pitchFamily="18" charset="0"/>
              </a:rPr>
              <a:t> </a:t>
            </a:r>
            <a:r>
              <a:rPr lang="ru-RU" sz="1100" b="1" dirty="0" smtClean="0">
                <a:latin typeface="Times New Roman" panose="02020603050405020304" pitchFamily="18" charset="0"/>
                <a:cs typeface="Times New Roman" panose="02020603050405020304" pitchFamily="18" charset="0"/>
              </a:rPr>
              <a:t>Дополнительное </a:t>
            </a:r>
            <a:r>
              <a:rPr lang="ru-RU" sz="1100" b="1" dirty="0">
                <a:latin typeface="Times New Roman" panose="02020603050405020304" pitchFamily="18" charset="0"/>
                <a:cs typeface="Times New Roman" panose="02020603050405020304" pitchFamily="18" charset="0"/>
              </a:rPr>
              <a:t>образование детей: </a:t>
            </a:r>
            <a:r>
              <a:rPr lang="ru-RU" sz="1100" dirty="0">
                <a:latin typeface="Times New Roman" panose="02020603050405020304" pitchFamily="18" charset="0"/>
                <a:cs typeface="Times New Roman" panose="02020603050405020304" pitchFamily="18" charset="0"/>
              </a:rPr>
              <a:t>Дополнительное выделение средств из бюджета РБ на заработную плату АУП и вспомогательного персонала  учреждений </a:t>
            </a:r>
            <a:r>
              <a:rPr lang="ru-RU" sz="1100" dirty="0" err="1" smtClean="0">
                <a:latin typeface="Times New Roman" panose="02020603050405020304" pitchFamily="18" charset="0"/>
                <a:cs typeface="Times New Roman" panose="02020603050405020304" pitchFamily="18" charset="0"/>
              </a:rPr>
              <a:t>доп.образования</a:t>
            </a:r>
            <a:r>
              <a:rPr lang="ru-RU" sz="1100" dirty="0" smtClean="0">
                <a:latin typeface="Times New Roman" panose="02020603050405020304" pitchFamily="18" charset="0"/>
                <a:cs typeface="Times New Roman" panose="02020603050405020304" pitchFamily="18" charset="0"/>
              </a:rPr>
              <a:t>.</a:t>
            </a:r>
            <a:endParaRPr lang="ru-RU"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6133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Заголовок 1">
            <a:extLst>
              <a:ext uri="{FF2B5EF4-FFF2-40B4-BE49-F238E27FC236}">
                <a16:creationId xmlns="" xmlns:a16="http://schemas.microsoft.com/office/drawing/2014/main" id="{25BCCDDB-41B1-4053-BD70-8A8FD1E210B2}"/>
              </a:ext>
            </a:extLst>
          </p:cNvPr>
          <p:cNvSpPr txBox="1">
            <a:spLocks/>
          </p:cNvSpPr>
          <p:nvPr/>
        </p:nvSpPr>
        <p:spPr bwMode="auto">
          <a:xfrm>
            <a:off x="4251325" y="5445125"/>
            <a:ext cx="4157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endParaRPr lang="ru-RU" altLang="ru-RU" sz="1100">
              <a:solidFill>
                <a:srgbClr val="002060"/>
              </a:solidFill>
              <a:latin typeface="Times New Roman" panose="02020603050405020304" pitchFamily="18" charset="0"/>
              <a:cs typeface="Times New Roman" panose="02020603050405020304" pitchFamily="18" charset="0"/>
            </a:endParaRPr>
          </a:p>
        </p:txBody>
      </p:sp>
      <p:sp>
        <p:nvSpPr>
          <p:cNvPr id="61443" name="TextBox 7">
            <a:extLst>
              <a:ext uri="{FF2B5EF4-FFF2-40B4-BE49-F238E27FC236}">
                <a16:creationId xmlns="" xmlns:a16="http://schemas.microsoft.com/office/drawing/2014/main" id="{53B421E3-5A36-4876-908A-115CE6201D1E}"/>
              </a:ext>
            </a:extLst>
          </p:cNvPr>
          <p:cNvSpPr txBox="1">
            <a:spLocks noChangeArrowheads="1"/>
          </p:cNvSpPr>
          <p:nvPr/>
        </p:nvSpPr>
        <p:spPr bwMode="auto">
          <a:xfrm>
            <a:off x="8408988" y="4016375"/>
            <a:ext cx="2254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600" b="1"/>
              <a:t>. </a:t>
            </a:r>
          </a:p>
        </p:txBody>
      </p:sp>
      <p:sp>
        <p:nvSpPr>
          <p:cNvPr id="10" name="Заголовок 1">
            <a:extLst>
              <a:ext uri="{FF2B5EF4-FFF2-40B4-BE49-F238E27FC236}">
                <a16:creationId xmlns="" xmlns:a16="http://schemas.microsoft.com/office/drawing/2014/main" id="{0DA933CF-EB95-4F59-A5E9-1AB5D16BCF7A}"/>
              </a:ext>
            </a:extLst>
          </p:cNvPr>
          <p:cNvSpPr txBox="1">
            <a:spLocks/>
          </p:cNvSpPr>
          <p:nvPr/>
        </p:nvSpPr>
        <p:spPr>
          <a:xfrm>
            <a:off x="4787900" y="1401763"/>
            <a:ext cx="4157663" cy="276225"/>
          </a:xfrm>
          <a:prstGeom prst="rect">
            <a:avLst/>
          </a:prstGeom>
        </p:spPr>
        <p:txBody>
          <a:bodyPr lIns="68580" tIns="34290" rIns="68580" bIns="3429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ru-RU" sz="1050" dirty="0">
              <a:solidFill>
                <a:srgbClr val="002060"/>
              </a:solidFill>
              <a:latin typeface="Times New Roman" panose="02020603050405020304" pitchFamily="18" charset="0"/>
              <a:cs typeface="Times New Roman" panose="02020603050405020304" pitchFamily="18" charset="0"/>
            </a:endParaRPr>
          </a:p>
        </p:txBody>
      </p:sp>
      <p:sp>
        <p:nvSpPr>
          <p:cNvPr id="61445" name="Заголовок 1">
            <a:extLst>
              <a:ext uri="{FF2B5EF4-FFF2-40B4-BE49-F238E27FC236}">
                <a16:creationId xmlns="" xmlns:a16="http://schemas.microsoft.com/office/drawing/2014/main" id="{B798FA42-F4C5-4B3B-B354-55ED130CD3B3}"/>
              </a:ext>
            </a:extLst>
          </p:cNvPr>
          <p:cNvSpPr txBox="1">
            <a:spLocks/>
          </p:cNvSpPr>
          <p:nvPr/>
        </p:nvSpPr>
        <p:spPr bwMode="auto">
          <a:xfrm>
            <a:off x="-4763" y="2420938"/>
            <a:ext cx="4157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endParaRPr lang="ru-RU" altLang="ru-RU" sz="1200">
              <a:solidFill>
                <a:srgbClr val="002060"/>
              </a:solidFill>
              <a:latin typeface="Times New Roman" panose="02020603050405020304" pitchFamily="18" charset="0"/>
              <a:cs typeface="Times New Roman" panose="02020603050405020304" pitchFamily="18" charset="0"/>
            </a:endParaRPr>
          </a:p>
        </p:txBody>
      </p:sp>
      <p:sp>
        <p:nvSpPr>
          <p:cNvPr id="61446" name="TextBox 2">
            <a:extLst>
              <a:ext uri="{FF2B5EF4-FFF2-40B4-BE49-F238E27FC236}">
                <a16:creationId xmlns="" xmlns:a16="http://schemas.microsoft.com/office/drawing/2014/main" id="{DD56A469-4C2E-4219-A10E-E016C593ADB0}"/>
              </a:ext>
            </a:extLst>
          </p:cNvPr>
          <p:cNvSpPr txBox="1">
            <a:spLocks noChangeArrowheads="1"/>
          </p:cNvSpPr>
          <p:nvPr/>
        </p:nvSpPr>
        <p:spPr bwMode="auto">
          <a:xfrm>
            <a:off x="0" y="0"/>
            <a:ext cx="9144000" cy="584200"/>
          </a:xfrm>
          <a:prstGeom prst="rect">
            <a:avLst/>
          </a:prstGeom>
          <a:solidFill>
            <a:schemeClr val="bg2">
              <a:lumMod val="90000"/>
            </a:schemeClr>
          </a:solid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ru-RU" sz="1600" dirty="0">
                <a:solidFill>
                  <a:srgbClr val="002060"/>
                </a:solidFill>
                <a:latin typeface="Times New Roman" panose="02020603050405020304" pitchFamily="18" charset="0"/>
                <a:cs typeface="Times New Roman" panose="02020603050405020304" pitchFamily="18" charset="0"/>
              </a:rPr>
              <a:t>                Расходы консолидированного бюджета муниципального района Мелеузовский район</a:t>
            </a:r>
          </a:p>
          <a:p>
            <a:pPr algn="ctr"/>
            <a:r>
              <a:rPr lang="ru-RU" altLang="ru-RU" sz="1600" dirty="0">
                <a:solidFill>
                  <a:srgbClr val="002060"/>
                </a:solidFill>
                <a:latin typeface="Times New Roman" panose="02020603050405020304" pitchFamily="18" charset="0"/>
                <a:cs typeface="Times New Roman" panose="02020603050405020304" pitchFamily="18" charset="0"/>
              </a:rPr>
              <a:t> на культуру в </a:t>
            </a:r>
            <a:r>
              <a:rPr lang="ru-RU" altLang="ru-RU" sz="1600" dirty="0" smtClean="0">
                <a:solidFill>
                  <a:srgbClr val="002060"/>
                </a:solidFill>
                <a:latin typeface="Times New Roman" panose="02020603050405020304" pitchFamily="18" charset="0"/>
                <a:cs typeface="Times New Roman" panose="02020603050405020304" pitchFamily="18" charset="0"/>
              </a:rPr>
              <a:t>2018-2022 </a:t>
            </a:r>
            <a:r>
              <a:rPr lang="ru-RU" altLang="ru-RU" sz="1600" dirty="0">
                <a:solidFill>
                  <a:srgbClr val="002060"/>
                </a:solidFill>
                <a:latin typeface="Times New Roman" panose="02020603050405020304" pitchFamily="18" charset="0"/>
                <a:cs typeface="Times New Roman" panose="02020603050405020304" pitchFamily="18" charset="0"/>
              </a:rPr>
              <a:t>годах</a:t>
            </a:r>
            <a:endParaRPr lang="ru-RU" altLang="ru-RU" sz="1600" b="1" dirty="0">
              <a:latin typeface="Times New Roman" panose="02020603050405020304" pitchFamily="18" charset="0"/>
              <a:cs typeface="Times New Roman" panose="02020603050405020304" pitchFamily="18" charset="0"/>
            </a:endParaRPr>
          </a:p>
        </p:txBody>
      </p:sp>
      <p:pic>
        <p:nvPicPr>
          <p:cNvPr id="61447" name="Picture 3">
            <a:extLst>
              <a:ext uri="{FF2B5EF4-FFF2-40B4-BE49-F238E27FC236}">
                <a16:creationId xmlns="" xmlns:a16="http://schemas.microsoft.com/office/drawing/2014/main" id="{81DC2DDE-E441-4983-8029-3168666DAC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48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Таблица 4">
            <a:extLst>
              <a:ext uri="{FF2B5EF4-FFF2-40B4-BE49-F238E27FC236}">
                <a16:creationId xmlns="" xmlns:a16="http://schemas.microsoft.com/office/drawing/2014/main" id="{4C19F05A-4822-4F56-A697-32A7787BB60D}"/>
              </a:ext>
            </a:extLst>
          </p:cNvPr>
          <p:cNvGraphicFramePr>
            <a:graphicFrameLocks noGrp="1"/>
          </p:cNvGraphicFramePr>
          <p:nvPr>
            <p:extLst>
              <p:ext uri="{D42A27DB-BD31-4B8C-83A1-F6EECF244321}">
                <p14:modId xmlns:p14="http://schemas.microsoft.com/office/powerpoint/2010/main" val="2449783173"/>
              </p:ext>
            </p:extLst>
          </p:nvPr>
        </p:nvGraphicFramePr>
        <p:xfrm>
          <a:off x="-4763" y="838200"/>
          <a:ext cx="8950328" cy="1858963"/>
        </p:xfrm>
        <a:graphic>
          <a:graphicData uri="http://schemas.openxmlformats.org/drawingml/2006/table">
            <a:tbl>
              <a:tblPr firstRow="1" bandRow="1">
                <a:tableStyleId>{F5AB1C69-6EDB-4FF4-983F-18BD219EF322}</a:tableStyleId>
              </a:tblPr>
              <a:tblGrid>
                <a:gridCol w="297729">
                  <a:extLst>
                    <a:ext uri="{9D8B030D-6E8A-4147-A177-3AD203B41FA5}">
                      <a16:colId xmlns="" xmlns:a16="http://schemas.microsoft.com/office/drawing/2014/main" val="20000"/>
                    </a:ext>
                  </a:extLst>
                </a:gridCol>
                <a:gridCol w="4122849">
                  <a:extLst>
                    <a:ext uri="{9D8B030D-6E8A-4147-A177-3AD203B41FA5}">
                      <a16:colId xmlns="" xmlns:a16="http://schemas.microsoft.com/office/drawing/2014/main" val="20001"/>
                    </a:ext>
                  </a:extLst>
                </a:gridCol>
                <a:gridCol w="684424">
                  <a:extLst>
                    <a:ext uri="{9D8B030D-6E8A-4147-A177-3AD203B41FA5}">
                      <a16:colId xmlns="" xmlns:a16="http://schemas.microsoft.com/office/drawing/2014/main" val="20002"/>
                    </a:ext>
                  </a:extLst>
                </a:gridCol>
                <a:gridCol w="912566">
                  <a:extLst>
                    <a:ext uri="{9D8B030D-6E8A-4147-A177-3AD203B41FA5}">
                      <a16:colId xmlns="" xmlns:a16="http://schemas.microsoft.com/office/drawing/2014/main" val="20004"/>
                    </a:ext>
                  </a:extLst>
                </a:gridCol>
                <a:gridCol w="760471">
                  <a:extLst>
                    <a:ext uri="{9D8B030D-6E8A-4147-A177-3AD203B41FA5}">
                      <a16:colId xmlns="" xmlns:a16="http://schemas.microsoft.com/office/drawing/2014/main" val="20005"/>
                    </a:ext>
                  </a:extLst>
                </a:gridCol>
                <a:gridCol w="684424">
                  <a:extLst>
                    <a:ext uri="{9D8B030D-6E8A-4147-A177-3AD203B41FA5}">
                      <a16:colId xmlns="" xmlns:a16="http://schemas.microsoft.com/office/drawing/2014/main" val="20006"/>
                    </a:ext>
                  </a:extLst>
                </a:gridCol>
                <a:gridCol w="727394">
                  <a:extLst>
                    <a:ext uri="{9D8B030D-6E8A-4147-A177-3AD203B41FA5}">
                      <a16:colId xmlns="" xmlns:a16="http://schemas.microsoft.com/office/drawing/2014/main" val="20007"/>
                    </a:ext>
                  </a:extLst>
                </a:gridCol>
                <a:gridCol w="760471">
                  <a:extLst>
                    <a:ext uri="{9D8B030D-6E8A-4147-A177-3AD203B41FA5}">
                      <a16:colId xmlns="" xmlns:a16="http://schemas.microsoft.com/office/drawing/2014/main" val="20008"/>
                    </a:ext>
                  </a:extLst>
                </a:gridCol>
              </a:tblGrid>
              <a:tr h="685118">
                <a:tc>
                  <a:txBody>
                    <a:bodyPr/>
                    <a:lstStyle/>
                    <a:p>
                      <a:endParaRPr lang="ru-RU" sz="1000" dirty="0">
                        <a:latin typeface="Times New Roman" panose="02020603050405020304" pitchFamily="18" charset="0"/>
                        <a:cs typeface="Times New Roman" panose="02020603050405020304" pitchFamily="18" charset="0"/>
                      </a:endParaRPr>
                    </a:p>
                  </a:txBody>
                  <a:tcPr marL="91448" marR="91448" marT="45727" marB="45727"/>
                </a:tc>
                <a:tc>
                  <a:txBody>
                    <a:bodyPr/>
                    <a:lstStyle/>
                    <a:p>
                      <a:r>
                        <a:rPr lang="ru-RU" sz="1000" dirty="0">
                          <a:latin typeface="Times New Roman" panose="02020603050405020304" pitchFamily="18" charset="0"/>
                          <a:cs typeface="Times New Roman" panose="02020603050405020304" pitchFamily="18" charset="0"/>
                        </a:rPr>
                        <a:t>Наименование показателя</a:t>
                      </a:r>
                    </a:p>
                  </a:txBody>
                  <a:tcPr marL="91448" marR="91448" marT="45727" marB="45727"/>
                </a:tc>
                <a:tc>
                  <a:txBody>
                    <a:bodyPr/>
                    <a:lstStyle/>
                    <a:p>
                      <a:r>
                        <a:rPr lang="ru-RU" sz="1000" dirty="0">
                          <a:latin typeface="Times New Roman" panose="02020603050405020304" pitchFamily="18" charset="0"/>
                          <a:cs typeface="Times New Roman" panose="02020603050405020304" pitchFamily="18" charset="0"/>
                        </a:rPr>
                        <a:t>2018 год (отчет)</a:t>
                      </a:r>
                    </a:p>
                  </a:txBody>
                  <a:tcPr marL="91448" marR="91448" marT="45727" marB="45727"/>
                </a:tc>
                <a:tc>
                  <a:txBody>
                    <a:bodyPr/>
                    <a:lstStyle/>
                    <a:p>
                      <a:r>
                        <a:rPr lang="ru-RU" sz="1000" dirty="0" smtClean="0">
                          <a:latin typeface="Times New Roman" panose="02020603050405020304" pitchFamily="18" charset="0"/>
                          <a:cs typeface="Times New Roman" panose="02020603050405020304" pitchFamily="18" charset="0"/>
                        </a:rPr>
                        <a:t>2019  </a:t>
                      </a:r>
                      <a:r>
                        <a:rPr lang="ru-RU" sz="1000" dirty="0">
                          <a:latin typeface="Times New Roman" panose="02020603050405020304" pitchFamily="18" charset="0"/>
                          <a:cs typeface="Times New Roman" panose="02020603050405020304" pitchFamily="18" charset="0"/>
                        </a:rPr>
                        <a:t>год (</a:t>
                      </a:r>
                      <a:r>
                        <a:rPr lang="ru-RU" sz="1000" dirty="0" err="1">
                          <a:latin typeface="Times New Roman" panose="02020603050405020304" pitchFamily="18" charset="0"/>
                          <a:cs typeface="Times New Roman" panose="02020603050405020304" pitchFamily="18" charset="0"/>
                        </a:rPr>
                        <a:t>уточн</a:t>
                      </a:r>
                      <a:r>
                        <a:rPr lang="ru-RU" sz="1000" dirty="0">
                          <a:latin typeface="Times New Roman" panose="02020603050405020304" pitchFamily="18" charset="0"/>
                          <a:cs typeface="Times New Roman" panose="02020603050405020304" pitchFamily="18" charset="0"/>
                        </a:rPr>
                        <a:t>. план)</a:t>
                      </a:r>
                    </a:p>
                  </a:txBody>
                  <a:tcPr marL="91448" marR="91448" marT="45727" marB="45727"/>
                </a:tc>
                <a:tc>
                  <a:txBody>
                    <a:bodyPr/>
                    <a:lstStyle/>
                    <a:p>
                      <a:r>
                        <a:rPr lang="ru-RU" sz="1000" dirty="0" smtClean="0">
                          <a:latin typeface="Times New Roman" panose="02020603050405020304" pitchFamily="18" charset="0"/>
                          <a:cs typeface="Times New Roman" panose="02020603050405020304" pitchFamily="18" charset="0"/>
                        </a:rPr>
                        <a:t>2019 </a:t>
                      </a:r>
                      <a:r>
                        <a:rPr lang="ru-RU" sz="1000" dirty="0">
                          <a:latin typeface="Times New Roman" panose="02020603050405020304" pitchFamily="18" charset="0"/>
                          <a:cs typeface="Times New Roman" panose="02020603050405020304" pitchFamily="18" charset="0"/>
                        </a:rPr>
                        <a:t>год (отчет)</a:t>
                      </a:r>
                    </a:p>
                  </a:txBody>
                  <a:tcPr marL="91448" marR="91448" marT="45727" marB="45727"/>
                </a:tc>
                <a:tc>
                  <a:txBody>
                    <a:bodyPr/>
                    <a:lstStyle/>
                    <a:p>
                      <a:r>
                        <a:rPr lang="ru-RU" sz="1000" dirty="0" smtClean="0">
                          <a:latin typeface="Times New Roman" panose="02020603050405020304" pitchFamily="18" charset="0"/>
                          <a:cs typeface="Times New Roman" panose="02020603050405020304" pitchFamily="18" charset="0"/>
                        </a:rPr>
                        <a:t>2020</a:t>
                      </a:r>
                      <a:r>
                        <a:rPr lang="ru-RU" sz="1000" baseline="0" dirty="0" smtClean="0">
                          <a:latin typeface="Times New Roman" panose="02020603050405020304" pitchFamily="18" charset="0"/>
                          <a:cs typeface="Times New Roman" panose="02020603050405020304" pitchFamily="18" charset="0"/>
                        </a:rPr>
                        <a:t> </a:t>
                      </a:r>
                      <a:r>
                        <a:rPr lang="ru-RU" sz="1000" baseline="0" dirty="0">
                          <a:latin typeface="Times New Roman" panose="02020603050405020304" pitchFamily="18" charset="0"/>
                          <a:cs typeface="Times New Roman" panose="02020603050405020304" pitchFamily="18" charset="0"/>
                        </a:rPr>
                        <a:t>год (план)</a:t>
                      </a:r>
                      <a:endParaRPr lang="ru-RU" sz="1000" dirty="0">
                        <a:latin typeface="Times New Roman" panose="02020603050405020304" pitchFamily="18" charset="0"/>
                        <a:cs typeface="Times New Roman" panose="02020603050405020304" pitchFamily="18" charset="0"/>
                      </a:endParaRPr>
                    </a:p>
                  </a:txBody>
                  <a:tcPr marL="91448" marR="91448" marT="45727" marB="45727"/>
                </a:tc>
                <a:tc>
                  <a:txBody>
                    <a:bodyPr/>
                    <a:lstStyle/>
                    <a:p>
                      <a:r>
                        <a:rPr lang="ru-RU" sz="1000" dirty="0" smtClean="0">
                          <a:latin typeface="Times New Roman" panose="02020603050405020304" pitchFamily="18" charset="0"/>
                          <a:cs typeface="Times New Roman" panose="02020603050405020304" pitchFamily="18" charset="0"/>
                        </a:rPr>
                        <a:t>2021</a:t>
                      </a:r>
                      <a:r>
                        <a:rPr lang="ru-RU" sz="1000" baseline="0" dirty="0" smtClean="0">
                          <a:latin typeface="Times New Roman" panose="02020603050405020304" pitchFamily="18" charset="0"/>
                          <a:cs typeface="Times New Roman" panose="02020603050405020304" pitchFamily="18" charset="0"/>
                        </a:rPr>
                        <a:t> </a:t>
                      </a:r>
                      <a:r>
                        <a:rPr lang="ru-RU" sz="1000" baseline="0" dirty="0">
                          <a:latin typeface="Times New Roman" panose="02020603050405020304" pitchFamily="18" charset="0"/>
                          <a:cs typeface="Times New Roman" panose="02020603050405020304" pitchFamily="18" charset="0"/>
                        </a:rPr>
                        <a:t>год (план)</a:t>
                      </a:r>
                      <a:endParaRPr lang="ru-RU" sz="1000" dirty="0">
                        <a:latin typeface="Times New Roman" panose="02020603050405020304" pitchFamily="18" charset="0"/>
                        <a:cs typeface="Times New Roman" panose="02020603050405020304" pitchFamily="18" charset="0"/>
                      </a:endParaRPr>
                    </a:p>
                  </a:txBody>
                  <a:tcPr marL="91448" marR="91448" marT="45727" marB="45727"/>
                </a:tc>
                <a:tc>
                  <a:txBody>
                    <a:bodyPr/>
                    <a:lstStyle/>
                    <a:p>
                      <a:r>
                        <a:rPr lang="ru-RU" sz="1000" dirty="0" smtClean="0">
                          <a:latin typeface="Times New Roman" panose="02020603050405020304" pitchFamily="18" charset="0"/>
                          <a:cs typeface="Times New Roman" panose="02020603050405020304" pitchFamily="18" charset="0"/>
                        </a:rPr>
                        <a:t>2022</a:t>
                      </a:r>
                      <a:r>
                        <a:rPr lang="ru-RU" sz="1000" baseline="0" dirty="0" smtClean="0">
                          <a:latin typeface="Times New Roman" panose="02020603050405020304" pitchFamily="18" charset="0"/>
                          <a:cs typeface="Times New Roman" panose="02020603050405020304" pitchFamily="18" charset="0"/>
                        </a:rPr>
                        <a:t> </a:t>
                      </a:r>
                      <a:r>
                        <a:rPr lang="ru-RU" sz="1000" baseline="0" dirty="0">
                          <a:latin typeface="Times New Roman" panose="02020603050405020304" pitchFamily="18" charset="0"/>
                          <a:cs typeface="Times New Roman" panose="02020603050405020304" pitchFamily="18" charset="0"/>
                        </a:rPr>
                        <a:t>год (план)</a:t>
                      </a:r>
                      <a:endParaRPr lang="ru-RU" sz="1000" dirty="0">
                        <a:latin typeface="Times New Roman" panose="02020603050405020304" pitchFamily="18" charset="0"/>
                        <a:cs typeface="Times New Roman" panose="02020603050405020304" pitchFamily="18" charset="0"/>
                      </a:endParaRPr>
                    </a:p>
                  </a:txBody>
                  <a:tcPr marL="91448" marR="91448" marT="45727" marB="45727"/>
                </a:tc>
                <a:extLst>
                  <a:ext uri="{0D108BD9-81ED-4DB2-BD59-A6C34878D82A}">
                    <a16:rowId xmlns="" xmlns:a16="http://schemas.microsoft.com/office/drawing/2014/main" val="10000"/>
                  </a:ext>
                </a:extLst>
              </a:tr>
              <a:tr h="304497">
                <a:tc>
                  <a:txBody>
                    <a:bodyPr/>
                    <a:lstStyle/>
                    <a:p>
                      <a:endParaRPr lang="ru-RU" sz="1000" dirty="0">
                        <a:latin typeface="Times New Roman" panose="02020603050405020304" pitchFamily="18" charset="0"/>
                        <a:cs typeface="Times New Roman" panose="02020603050405020304" pitchFamily="18" charset="0"/>
                      </a:endParaRPr>
                    </a:p>
                  </a:txBody>
                  <a:tcPr marL="91448" marR="91448" marT="45727" marB="45727"/>
                </a:tc>
                <a:tc>
                  <a:txBody>
                    <a:bodyPr/>
                    <a:lstStyle/>
                    <a:p>
                      <a:pPr algn="l" fontAlgn="b"/>
                      <a:r>
                        <a:rPr lang="ru-RU" sz="1000" u="none" strike="noStrike">
                          <a:effectLst/>
                          <a:latin typeface="Times New Roman" panose="02020603050405020304" pitchFamily="18" charset="0"/>
                          <a:cs typeface="Times New Roman" panose="02020603050405020304" pitchFamily="18" charset="0"/>
                        </a:rPr>
                        <a:t>Культура, кинемотография</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6" marB="0" anchor="b"/>
                </a:tc>
                <a:tc>
                  <a:txBody>
                    <a:bodyPr/>
                    <a:lstStyle/>
                    <a:p>
                      <a:r>
                        <a:rPr lang="ru-RU" sz="1000" dirty="0">
                          <a:latin typeface="Times New Roman" panose="02020603050405020304" pitchFamily="18" charset="0"/>
                          <a:cs typeface="Times New Roman" panose="02020603050405020304" pitchFamily="18" charset="0"/>
                        </a:rPr>
                        <a:t>128,03</a:t>
                      </a:r>
                    </a:p>
                  </a:txBody>
                  <a:tcPr marL="91448" marR="91448" marT="45727" marB="45727"/>
                </a:tc>
                <a:tc>
                  <a:txBody>
                    <a:bodyPr/>
                    <a:lstStyle/>
                    <a:p>
                      <a:r>
                        <a:rPr lang="ru-RU" sz="1000" dirty="0" smtClean="0">
                          <a:latin typeface="Times New Roman" panose="02020603050405020304" pitchFamily="18" charset="0"/>
                          <a:cs typeface="Times New Roman" panose="02020603050405020304" pitchFamily="18" charset="0"/>
                        </a:rPr>
                        <a:t>128,19</a:t>
                      </a:r>
                      <a:endParaRPr lang="ru-RU" sz="1000" dirty="0">
                        <a:latin typeface="Times New Roman" panose="02020603050405020304" pitchFamily="18" charset="0"/>
                        <a:cs typeface="Times New Roman" panose="02020603050405020304" pitchFamily="18" charset="0"/>
                      </a:endParaRPr>
                    </a:p>
                  </a:txBody>
                  <a:tcPr marL="91448" marR="91448" marT="45727" marB="45727"/>
                </a:tc>
                <a:tc>
                  <a:txBody>
                    <a:bodyPr/>
                    <a:lstStyle/>
                    <a:p>
                      <a:r>
                        <a:rPr lang="ru-RU" sz="1000" dirty="0" smtClean="0">
                          <a:latin typeface="Times New Roman" panose="02020603050405020304" pitchFamily="18" charset="0"/>
                          <a:cs typeface="Times New Roman" panose="02020603050405020304" pitchFamily="18" charset="0"/>
                        </a:rPr>
                        <a:t>126,55</a:t>
                      </a:r>
                      <a:endParaRPr lang="ru-RU" sz="1000" dirty="0">
                        <a:latin typeface="Times New Roman" panose="02020603050405020304" pitchFamily="18" charset="0"/>
                        <a:cs typeface="Times New Roman" panose="02020603050405020304" pitchFamily="18" charset="0"/>
                      </a:endParaRPr>
                    </a:p>
                  </a:txBody>
                  <a:tcPr marL="91448" marR="91448" marT="45727" marB="45727"/>
                </a:tc>
                <a:tc>
                  <a:txBody>
                    <a:bodyPr/>
                    <a:lstStyle/>
                    <a:p>
                      <a:r>
                        <a:rPr lang="ru-RU" sz="1000" dirty="0" smtClean="0">
                          <a:latin typeface="Times New Roman" panose="02020603050405020304" pitchFamily="18" charset="0"/>
                          <a:cs typeface="Times New Roman" panose="02020603050405020304" pitchFamily="18" charset="0"/>
                        </a:rPr>
                        <a:t>121,75</a:t>
                      </a:r>
                      <a:endParaRPr lang="ru-RU" sz="1000" dirty="0">
                        <a:latin typeface="Times New Roman" panose="02020603050405020304" pitchFamily="18" charset="0"/>
                        <a:cs typeface="Times New Roman" panose="02020603050405020304" pitchFamily="18" charset="0"/>
                      </a:endParaRPr>
                    </a:p>
                  </a:txBody>
                  <a:tcPr marL="91448" marR="91448" marT="45727" marB="45727"/>
                </a:tc>
                <a:tc>
                  <a:txBody>
                    <a:bodyPr/>
                    <a:lstStyle/>
                    <a:p>
                      <a:r>
                        <a:rPr lang="ru-RU" sz="1000" dirty="0" smtClean="0">
                          <a:latin typeface="Times New Roman" panose="02020603050405020304" pitchFamily="18" charset="0"/>
                          <a:cs typeface="Times New Roman" panose="02020603050405020304" pitchFamily="18" charset="0"/>
                        </a:rPr>
                        <a:t>127,51</a:t>
                      </a:r>
                      <a:endParaRPr lang="ru-RU" sz="1000" dirty="0">
                        <a:latin typeface="Times New Roman" panose="02020603050405020304" pitchFamily="18" charset="0"/>
                        <a:cs typeface="Times New Roman" panose="02020603050405020304" pitchFamily="18" charset="0"/>
                      </a:endParaRPr>
                    </a:p>
                  </a:txBody>
                  <a:tcPr marL="91448" marR="91448" marT="45727" marB="45727"/>
                </a:tc>
                <a:tc>
                  <a:txBody>
                    <a:bodyPr/>
                    <a:lstStyle/>
                    <a:p>
                      <a:r>
                        <a:rPr lang="ru-RU" sz="1000" dirty="0" smtClean="0">
                          <a:latin typeface="Times New Roman" panose="02020603050405020304" pitchFamily="18" charset="0"/>
                          <a:cs typeface="Times New Roman" panose="02020603050405020304" pitchFamily="18" charset="0"/>
                        </a:rPr>
                        <a:t>133,73</a:t>
                      </a:r>
                      <a:endParaRPr lang="ru-RU" sz="1000" dirty="0">
                        <a:latin typeface="Times New Roman" panose="02020603050405020304" pitchFamily="18" charset="0"/>
                        <a:cs typeface="Times New Roman" panose="02020603050405020304" pitchFamily="18" charset="0"/>
                      </a:endParaRPr>
                    </a:p>
                  </a:txBody>
                  <a:tcPr marL="91448" marR="91448" marT="45727" marB="45727"/>
                </a:tc>
                <a:extLst>
                  <a:ext uri="{0D108BD9-81ED-4DB2-BD59-A6C34878D82A}">
                    <a16:rowId xmlns="" xmlns:a16="http://schemas.microsoft.com/office/drawing/2014/main" val="10001"/>
                  </a:ext>
                </a:extLst>
              </a:tr>
              <a:tr h="349859">
                <a:tc>
                  <a:txBody>
                    <a:bodyPr/>
                    <a:lstStyle/>
                    <a:p>
                      <a:r>
                        <a:rPr lang="ru-RU" sz="1000" dirty="0">
                          <a:latin typeface="Times New Roman" panose="02020603050405020304" pitchFamily="18" charset="0"/>
                          <a:cs typeface="Times New Roman" panose="02020603050405020304" pitchFamily="18" charset="0"/>
                        </a:rPr>
                        <a:t>1</a:t>
                      </a:r>
                    </a:p>
                  </a:txBody>
                  <a:tcPr marL="91448" marR="91448" marT="45727" marB="45727"/>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Культура</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6" marB="0" anchor="b"/>
                </a:tc>
                <a:tc>
                  <a:txBody>
                    <a:bodyPr/>
                    <a:lstStyle/>
                    <a:p>
                      <a:r>
                        <a:rPr lang="ru-RU" sz="1000" dirty="0">
                          <a:latin typeface="Times New Roman" panose="02020603050405020304" pitchFamily="18" charset="0"/>
                          <a:cs typeface="Times New Roman" panose="02020603050405020304" pitchFamily="18" charset="0"/>
                        </a:rPr>
                        <a:t>127,59</a:t>
                      </a:r>
                    </a:p>
                  </a:txBody>
                  <a:tcPr marL="91448" marR="91448" marT="45727" marB="45727"/>
                </a:tc>
                <a:tc>
                  <a:txBody>
                    <a:bodyPr/>
                    <a:lstStyle/>
                    <a:p>
                      <a:r>
                        <a:rPr lang="ru-RU" sz="1000" dirty="0" smtClean="0">
                          <a:latin typeface="Times New Roman" panose="02020603050405020304" pitchFamily="18" charset="0"/>
                          <a:cs typeface="Times New Roman" panose="02020603050405020304" pitchFamily="18" charset="0"/>
                        </a:rPr>
                        <a:t>128,19</a:t>
                      </a:r>
                      <a:endParaRPr lang="ru-RU" sz="1000" dirty="0">
                        <a:latin typeface="Times New Roman" panose="02020603050405020304" pitchFamily="18" charset="0"/>
                        <a:cs typeface="Times New Roman" panose="02020603050405020304" pitchFamily="18" charset="0"/>
                      </a:endParaRPr>
                    </a:p>
                  </a:txBody>
                  <a:tcPr marL="91448" marR="91448" marT="45727" marB="45727"/>
                </a:tc>
                <a:tc>
                  <a:txBody>
                    <a:bodyPr/>
                    <a:lstStyle/>
                    <a:p>
                      <a:r>
                        <a:rPr lang="ru-RU" sz="1000" dirty="0" smtClean="0">
                          <a:latin typeface="Times New Roman" panose="02020603050405020304" pitchFamily="18" charset="0"/>
                          <a:cs typeface="Times New Roman" panose="02020603050405020304" pitchFamily="18" charset="0"/>
                        </a:rPr>
                        <a:t>126,55</a:t>
                      </a:r>
                      <a:endParaRPr lang="ru-RU" sz="1000" dirty="0">
                        <a:latin typeface="Times New Roman" panose="02020603050405020304" pitchFamily="18" charset="0"/>
                        <a:cs typeface="Times New Roman" panose="02020603050405020304" pitchFamily="18" charset="0"/>
                      </a:endParaRPr>
                    </a:p>
                  </a:txBody>
                  <a:tcPr marL="91448" marR="91448" marT="45727" marB="45727"/>
                </a:tc>
                <a:tc>
                  <a:txBody>
                    <a:bodyPr/>
                    <a:lstStyle/>
                    <a:p>
                      <a:r>
                        <a:rPr lang="ru-RU" sz="1000" dirty="0" smtClean="0">
                          <a:latin typeface="Times New Roman" panose="02020603050405020304" pitchFamily="18" charset="0"/>
                          <a:cs typeface="Times New Roman" panose="02020603050405020304" pitchFamily="18" charset="0"/>
                        </a:rPr>
                        <a:t>121,75</a:t>
                      </a:r>
                      <a:endParaRPr lang="ru-RU" sz="1000" dirty="0">
                        <a:latin typeface="Times New Roman" panose="02020603050405020304" pitchFamily="18" charset="0"/>
                        <a:cs typeface="Times New Roman" panose="02020603050405020304" pitchFamily="18" charset="0"/>
                      </a:endParaRPr>
                    </a:p>
                  </a:txBody>
                  <a:tcPr marL="91448" marR="91448" marT="45727" marB="45727"/>
                </a:tc>
                <a:tc>
                  <a:txBody>
                    <a:bodyPr/>
                    <a:lstStyle/>
                    <a:p>
                      <a:r>
                        <a:rPr lang="ru-RU" sz="1000" dirty="0" smtClean="0">
                          <a:latin typeface="Times New Roman" panose="02020603050405020304" pitchFamily="18" charset="0"/>
                          <a:cs typeface="Times New Roman" panose="02020603050405020304" pitchFamily="18" charset="0"/>
                        </a:rPr>
                        <a:t>127,51</a:t>
                      </a:r>
                      <a:endParaRPr lang="ru-RU" sz="1000" dirty="0">
                        <a:latin typeface="Times New Roman" panose="02020603050405020304" pitchFamily="18" charset="0"/>
                        <a:cs typeface="Times New Roman" panose="02020603050405020304" pitchFamily="18" charset="0"/>
                      </a:endParaRPr>
                    </a:p>
                  </a:txBody>
                  <a:tcPr marL="91448" marR="91448" marT="45727" marB="45727"/>
                </a:tc>
                <a:tc>
                  <a:txBody>
                    <a:bodyPr/>
                    <a:lstStyle/>
                    <a:p>
                      <a:r>
                        <a:rPr lang="ru-RU" sz="1000" dirty="0" smtClean="0">
                          <a:latin typeface="Times New Roman" panose="02020603050405020304" pitchFamily="18" charset="0"/>
                          <a:cs typeface="Times New Roman" panose="02020603050405020304" pitchFamily="18" charset="0"/>
                        </a:rPr>
                        <a:t>133,73</a:t>
                      </a:r>
                      <a:endParaRPr lang="ru-RU" sz="1000" dirty="0">
                        <a:latin typeface="Times New Roman" panose="02020603050405020304" pitchFamily="18" charset="0"/>
                        <a:cs typeface="Times New Roman" panose="02020603050405020304" pitchFamily="18" charset="0"/>
                      </a:endParaRPr>
                    </a:p>
                  </a:txBody>
                  <a:tcPr marL="91448" marR="91448" marT="45727" marB="45727"/>
                </a:tc>
                <a:extLst>
                  <a:ext uri="{0D108BD9-81ED-4DB2-BD59-A6C34878D82A}">
                    <a16:rowId xmlns="" xmlns:a16="http://schemas.microsoft.com/office/drawing/2014/main" val="10002"/>
                  </a:ext>
                </a:extLst>
              </a:tr>
              <a:tr h="519489">
                <a:tc>
                  <a:txBody>
                    <a:bodyPr/>
                    <a:lstStyle/>
                    <a:p>
                      <a:r>
                        <a:rPr lang="ru-RU" sz="1000" dirty="0">
                          <a:latin typeface="Times New Roman" panose="02020603050405020304" pitchFamily="18" charset="0"/>
                          <a:cs typeface="Times New Roman" panose="02020603050405020304" pitchFamily="18" charset="0"/>
                        </a:rPr>
                        <a:t>2</a:t>
                      </a:r>
                    </a:p>
                  </a:txBody>
                  <a:tcPr marL="91448" marR="91448" marT="45727" marB="45727"/>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Другие вопросы в области культуры, кинематографии</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6" marB="0" anchor="ctr"/>
                </a:tc>
                <a:tc>
                  <a:txBody>
                    <a:bodyPr/>
                    <a:lstStyle/>
                    <a:p>
                      <a:r>
                        <a:rPr lang="ru-RU" sz="1000" dirty="0">
                          <a:latin typeface="Times New Roman" panose="02020603050405020304" pitchFamily="18" charset="0"/>
                          <a:cs typeface="Times New Roman" panose="02020603050405020304" pitchFamily="18" charset="0"/>
                        </a:rPr>
                        <a:t>0,44</a:t>
                      </a:r>
                    </a:p>
                  </a:txBody>
                  <a:tcPr marL="91448" marR="91448" marT="45727" marB="45727"/>
                </a:tc>
                <a:tc>
                  <a:txBody>
                    <a:bodyPr/>
                    <a:lstStyle/>
                    <a:p>
                      <a:r>
                        <a:rPr lang="ru-RU" sz="1000" dirty="0" smtClean="0">
                          <a:latin typeface="Times New Roman" panose="02020603050405020304" pitchFamily="18" charset="0"/>
                          <a:cs typeface="Times New Roman" panose="02020603050405020304" pitchFamily="18" charset="0"/>
                        </a:rPr>
                        <a:t>0,00</a:t>
                      </a:r>
                      <a:endParaRPr lang="ru-RU" sz="1000" dirty="0">
                        <a:latin typeface="Times New Roman" panose="02020603050405020304" pitchFamily="18" charset="0"/>
                        <a:cs typeface="Times New Roman" panose="02020603050405020304" pitchFamily="18" charset="0"/>
                      </a:endParaRPr>
                    </a:p>
                  </a:txBody>
                  <a:tcPr marL="91448" marR="91448" marT="45727" marB="45727"/>
                </a:tc>
                <a:tc>
                  <a:txBody>
                    <a:bodyPr/>
                    <a:lstStyle/>
                    <a:p>
                      <a:r>
                        <a:rPr lang="ru-RU" sz="1000" dirty="0" smtClean="0">
                          <a:latin typeface="Times New Roman" panose="02020603050405020304" pitchFamily="18" charset="0"/>
                          <a:cs typeface="Times New Roman" panose="02020603050405020304" pitchFamily="18" charset="0"/>
                        </a:rPr>
                        <a:t>0,00</a:t>
                      </a:r>
                    </a:p>
                  </a:txBody>
                  <a:tcPr marL="91448" marR="91448" marT="45727" marB="45727"/>
                </a:tc>
                <a:tc>
                  <a:txBody>
                    <a:bodyPr/>
                    <a:lstStyle/>
                    <a:p>
                      <a:r>
                        <a:rPr lang="ru-RU" sz="1000" dirty="0">
                          <a:latin typeface="Times New Roman" panose="02020603050405020304" pitchFamily="18" charset="0"/>
                          <a:cs typeface="Times New Roman" panose="02020603050405020304" pitchFamily="18" charset="0"/>
                        </a:rPr>
                        <a:t>0,00</a:t>
                      </a:r>
                    </a:p>
                  </a:txBody>
                  <a:tcPr marL="91448" marR="91448" marT="45727" marB="45727"/>
                </a:tc>
                <a:tc>
                  <a:txBody>
                    <a:bodyPr/>
                    <a:lstStyle/>
                    <a:p>
                      <a:r>
                        <a:rPr lang="ru-RU" sz="1000" dirty="0">
                          <a:latin typeface="Times New Roman" panose="02020603050405020304" pitchFamily="18" charset="0"/>
                          <a:cs typeface="Times New Roman" panose="02020603050405020304" pitchFamily="18" charset="0"/>
                        </a:rPr>
                        <a:t>0,00</a:t>
                      </a:r>
                    </a:p>
                  </a:txBody>
                  <a:tcPr marL="91448" marR="91448" marT="45727" marB="45727"/>
                </a:tc>
                <a:tc>
                  <a:txBody>
                    <a:bodyPr/>
                    <a:lstStyle/>
                    <a:p>
                      <a:r>
                        <a:rPr lang="ru-RU" sz="1000" dirty="0">
                          <a:latin typeface="Times New Roman" panose="02020603050405020304" pitchFamily="18" charset="0"/>
                          <a:cs typeface="Times New Roman" panose="02020603050405020304" pitchFamily="18" charset="0"/>
                        </a:rPr>
                        <a:t>0,00</a:t>
                      </a:r>
                    </a:p>
                  </a:txBody>
                  <a:tcPr marL="91448" marR="91448" marT="45727" marB="45727"/>
                </a:tc>
                <a:extLst>
                  <a:ext uri="{0D108BD9-81ED-4DB2-BD59-A6C34878D82A}">
                    <a16:rowId xmlns="" xmlns:a16="http://schemas.microsoft.com/office/drawing/2014/main" val="10003"/>
                  </a:ext>
                </a:extLst>
              </a:tr>
            </a:tbl>
          </a:graphicData>
        </a:graphic>
      </p:graphicFrame>
      <p:sp>
        <p:nvSpPr>
          <p:cNvPr id="61500" name="TextBox 17">
            <a:extLst>
              <a:ext uri="{FF2B5EF4-FFF2-40B4-BE49-F238E27FC236}">
                <a16:creationId xmlns="" xmlns:a16="http://schemas.microsoft.com/office/drawing/2014/main" id="{37717E71-00AD-47FE-B279-8733C4FE791F}"/>
              </a:ext>
            </a:extLst>
          </p:cNvPr>
          <p:cNvSpPr txBox="1">
            <a:spLocks noChangeArrowheads="1"/>
          </p:cNvSpPr>
          <p:nvPr/>
        </p:nvSpPr>
        <p:spPr bwMode="auto">
          <a:xfrm>
            <a:off x="546100" y="1038225"/>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ru-RU" altLang="ru-RU" sz="1200">
              <a:latin typeface="Times New Roman" panose="02020603050405020304" pitchFamily="18" charset="0"/>
              <a:cs typeface="Times New Roman" panose="02020603050405020304" pitchFamily="18" charset="0"/>
            </a:endParaRPr>
          </a:p>
        </p:txBody>
      </p:sp>
      <p:sp>
        <p:nvSpPr>
          <p:cNvPr id="61501" name="TextBox 19">
            <a:extLst>
              <a:ext uri="{FF2B5EF4-FFF2-40B4-BE49-F238E27FC236}">
                <a16:creationId xmlns="" xmlns:a16="http://schemas.microsoft.com/office/drawing/2014/main" id="{63EDE9D5-0157-4FD7-932C-F3C3CCECA027}"/>
              </a:ext>
            </a:extLst>
          </p:cNvPr>
          <p:cNvSpPr txBox="1">
            <a:spLocks noChangeArrowheads="1"/>
          </p:cNvSpPr>
          <p:nvPr/>
        </p:nvSpPr>
        <p:spPr bwMode="auto">
          <a:xfrm>
            <a:off x="8326438" y="576263"/>
            <a:ext cx="9890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100">
                <a:latin typeface="Times New Roman" panose="02020603050405020304" pitchFamily="18" charset="0"/>
                <a:cs typeface="Times New Roman" panose="02020603050405020304" pitchFamily="18" charset="0"/>
              </a:rPr>
              <a:t>млн.рублей</a:t>
            </a:r>
          </a:p>
        </p:txBody>
      </p:sp>
      <p:sp>
        <p:nvSpPr>
          <p:cNvPr id="61506" name="Прямоугольник 1">
            <a:extLst>
              <a:ext uri="{FF2B5EF4-FFF2-40B4-BE49-F238E27FC236}">
                <a16:creationId xmlns="" xmlns:a16="http://schemas.microsoft.com/office/drawing/2014/main" id="{3F00EF8F-D287-4D04-ADAC-7590224AF4C4}"/>
              </a:ext>
            </a:extLst>
          </p:cNvPr>
          <p:cNvSpPr>
            <a:spLocks noChangeArrowheads="1"/>
          </p:cNvSpPr>
          <p:nvPr/>
        </p:nvSpPr>
        <p:spPr bwMode="auto">
          <a:xfrm>
            <a:off x="7144" y="3786078"/>
            <a:ext cx="34780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ru-RU" sz="1200" b="1" i="1" dirty="0">
                <a:solidFill>
                  <a:srgbClr val="000000"/>
                </a:solidFill>
                <a:latin typeface="Times New Roman" panose="02020603050405020304" pitchFamily="18" charset="0"/>
                <a:cs typeface="Times New Roman" panose="02020603050405020304" pitchFamily="18" charset="0"/>
              </a:rPr>
              <a:t>Динамика показателей расходов бюджета муниципального района Мелеузовский район Республики Башкортостан  на культуру, в %</a:t>
            </a:r>
          </a:p>
        </p:txBody>
      </p:sp>
      <p:pic>
        <p:nvPicPr>
          <p:cNvPr id="19594" name="Picture 1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993" y="2889054"/>
            <a:ext cx="976303" cy="871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Номер слайда 2"/>
          <p:cNvSpPr>
            <a:spLocks noGrp="1"/>
          </p:cNvSpPr>
          <p:nvPr>
            <p:ph type="sldNum" sz="quarter" idx="12"/>
          </p:nvPr>
        </p:nvSpPr>
        <p:spPr>
          <a:xfrm>
            <a:off x="7010400" y="-9224"/>
            <a:ext cx="2133600" cy="365125"/>
          </a:xfrm>
        </p:spPr>
        <p:txBody>
          <a:bodyPr/>
          <a:lstStyle/>
          <a:p>
            <a:pPr>
              <a:defRPr/>
            </a:pPr>
            <a:fld id="{1C2F39FC-F7FC-43A7-985C-4565CF06B74E}" type="slidenum">
              <a:rPr lang="en-US" smtClean="0">
                <a:solidFill>
                  <a:schemeClr val="tx1"/>
                </a:solidFill>
              </a:rPr>
              <a:pPr>
                <a:defRPr/>
              </a:pPr>
              <a:t>37</a:t>
            </a:fld>
            <a:endParaRPr lang="en-US" dirty="0">
              <a:solidFill>
                <a:schemeClr val="tx1"/>
              </a:solidFill>
            </a:endParaRPr>
          </a:p>
        </p:txBody>
      </p:sp>
      <p:graphicFrame>
        <p:nvGraphicFramePr>
          <p:cNvPr id="16" name="Диаграмма 27">
            <a:extLst>
              <a:ext uri="{FF2B5EF4-FFF2-40B4-BE49-F238E27FC236}">
                <a16:creationId xmlns="" xmlns:a16="http://schemas.microsoft.com/office/drawing/2014/main" id="{D3921C25-0148-4FE4-B08B-102E32DFEFE0}"/>
              </a:ext>
            </a:extLst>
          </p:cNvPr>
          <p:cNvGraphicFramePr>
            <a:graphicFrameLocks/>
          </p:cNvGraphicFramePr>
          <p:nvPr>
            <p:extLst>
              <p:ext uri="{D42A27DB-BD31-4B8C-83A1-F6EECF244321}">
                <p14:modId xmlns:p14="http://schemas.microsoft.com/office/powerpoint/2010/main" val="3630953330"/>
              </p:ext>
            </p:extLst>
          </p:nvPr>
        </p:nvGraphicFramePr>
        <p:xfrm>
          <a:off x="-4763" y="4471189"/>
          <a:ext cx="3995556" cy="2054155"/>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Прямая со стрелкой 16"/>
          <p:cNvCxnSpPr/>
          <p:nvPr/>
        </p:nvCxnSpPr>
        <p:spPr>
          <a:xfrm flipV="1">
            <a:off x="2045858" y="4755012"/>
            <a:ext cx="220834" cy="2290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V="1">
            <a:off x="2617118" y="4791355"/>
            <a:ext cx="220834" cy="2290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Овал 18"/>
          <p:cNvSpPr/>
          <p:nvPr/>
        </p:nvSpPr>
        <p:spPr>
          <a:xfrm rot="10800000" flipV="1">
            <a:off x="2807590" y="4449563"/>
            <a:ext cx="792093" cy="3264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800" dirty="0" smtClean="0">
                <a:solidFill>
                  <a:srgbClr val="7030A0"/>
                </a:solidFill>
                <a:latin typeface="Times New Roman" panose="02020603050405020304" pitchFamily="18" charset="0"/>
                <a:cs typeface="Times New Roman" panose="02020603050405020304" pitchFamily="18" charset="0"/>
              </a:rPr>
              <a:t>104,9</a:t>
            </a:r>
            <a:endParaRPr lang="ru-RU" sz="800" dirty="0">
              <a:solidFill>
                <a:srgbClr val="7030A0"/>
              </a:solidFill>
              <a:latin typeface="Times New Roman" panose="02020603050405020304" pitchFamily="18" charset="0"/>
              <a:cs typeface="Times New Roman" panose="02020603050405020304" pitchFamily="18" charset="0"/>
            </a:endParaRPr>
          </a:p>
        </p:txBody>
      </p:sp>
      <p:sp>
        <p:nvSpPr>
          <p:cNvPr id="20" name="Овал 19"/>
          <p:cNvSpPr/>
          <p:nvPr/>
        </p:nvSpPr>
        <p:spPr>
          <a:xfrm rot="10800000" flipV="1">
            <a:off x="2156276" y="4493737"/>
            <a:ext cx="792093" cy="3264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800" dirty="0" smtClean="0">
                <a:solidFill>
                  <a:srgbClr val="7030A0"/>
                </a:solidFill>
                <a:latin typeface="Times New Roman" panose="02020603050405020304" pitchFamily="18" charset="0"/>
                <a:cs typeface="Times New Roman" panose="02020603050405020304" pitchFamily="18" charset="0"/>
              </a:rPr>
              <a:t>104,8</a:t>
            </a:r>
            <a:endParaRPr lang="ru-RU" sz="800" dirty="0">
              <a:solidFill>
                <a:srgbClr val="7030A0"/>
              </a:solidFill>
              <a:latin typeface="Times New Roman" panose="02020603050405020304" pitchFamily="18" charset="0"/>
              <a:cs typeface="Times New Roman" panose="02020603050405020304" pitchFamily="18" charset="0"/>
            </a:endParaRPr>
          </a:p>
        </p:txBody>
      </p:sp>
      <p:sp>
        <p:nvSpPr>
          <p:cNvPr id="21" name="Овал 20"/>
          <p:cNvSpPr/>
          <p:nvPr/>
        </p:nvSpPr>
        <p:spPr>
          <a:xfrm rot="10800000" flipV="1">
            <a:off x="1522343" y="4604798"/>
            <a:ext cx="792093" cy="3264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800" dirty="0" smtClean="0">
                <a:solidFill>
                  <a:srgbClr val="7030A0"/>
                </a:solidFill>
                <a:latin typeface="Times New Roman" panose="02020603050405020304" pitchFamily="18" charset="0"/>
                <a:cs typeface="Times New Roman" panose="02020603050405020304" pitchFamily="18" charset="0"/>
              </a:rPr>
              <a:t>96,2</a:t>
            </a:r>
            <a:endParaRPr lang="ru-RU" sz="800" dirty="0">
              <a:solidFill>
                <a:srgbClr val="7030A0"/>
              </a:solidFill>
              <a:latin typeface="Times New Roman" panose="02020603050405020304" pitchFamily="18" charset="0"/>
              <a:cs typeface="Times New Roman" panose="02020603050405020304" pitchFamily="18" charset="0"/>
            </a:endParaRPr>
          </a:p>
        </p:txBody>
      </p:sp>
      <p:sp>
        <p:nvSpPr>
          <p:cNvPr id="22" name="Овал 21"/>
          <p:cNvSpPr/>
          <p:nvPr/>
        </p:nvSpPr>
        <p:spPr>
          <a:xfrm rot="10800000" flipV="1">
            <a:off x="730250" y="4464878"/>
            <a:ext cx="792093" cy="3264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800" dirty="0" smtClean="0">
                <a:solidFill>
                  <a:srgbClr val="7030A0"/>
                </a:solidFill>
                <a:latin typeface="Times New Roman" panose="02020603050405020304" pitchFamily="18" charset="0"/>
                <a:cs typeface="Times New Roman" panose="02020603050405020304" pitchFamily="18" charset="0"/>
              </a:rPr>
              <a:t>98,9</a:t>
            </a:r>
            <a:endParaRPr lang="ru-RU" sz="800" dirty="0">
              <a:solidFill>
                <a:srgbClr val="7030A0"/>
              </a:solidFill>
              <a:latin typeface="Times New Roman" panose="02020603050405020304" pitchFamily="18" charset="0"/>
              <a:cs typeface="Times New Roman" panose="02020603050405020304" pitchFamily="18" charset="0"/>
            </a:endParaRPr>
          </a:p>
        </p:txBody>
      </p:sp>
      <p:sp>
        <p:nvSpPr>
          <p:cNvPr id="23" name="TextBox 18">
            <a:extLst>
              <a:ext uri="{FF2B5EF4-FFF2-40B4-BE49-F238E27FC236}">
                <a16:creationId xmlns="" xmlns:a16="http://schemas.microsoft.com/office/drawing/2014/main" id="{BE0FEAF8-7FDF-4F54-9FA3-87B730C29815}"/>
              </a:ext>
            </a:extLst>
          </p:cNvPr>
          <p:cNvSpPr txBox="1">
            <a:spLocks noChangeArrowheads="1"/>
          </p:cNvSpPr>
          <p:nvPr/>
        </p:nvSpPr>
        <p:spPr bwMode="auto">
          <a:xfrm>
            <a:off x="1835697" y="2716178"/>
            <a:ext cx="7308304" cy="784830"/>
          </a:xfrm>
          <a:prstGeom prst="rect">
            <a:avLst/>
          </a:prstGeom>
          <a:solidFill>
            <a:schemeClr val="bg2">
              <a:lumMod val="90000"/>
            </a:schemeClr>
          </a:solidFill>
          <a:ln w="3175">
            <a:solidFill>
              <a:schemeClr val="accent6">
                <a:lumMod val="50000"/>
              </a:schemeClr>
            </a:solidFill>
            <a:miter lim="800000"/>
            <a:headEnd/>
            <a:tailEnd/>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200" dirty="0">
                <a:latin typeface="Times New Roman" panose="02020603050405020304" pitchFamily="18" charset="0"/>
                <a:cs typeface="Times New Roman" panose="02020603050405020304" pitchFamily="18" charset="0"/>
              </a:rPr>
              <a:t> </a:t>
            </a:r>
            <a:r>
              <a:rPr lang="ru-RU" altLang="ru-RU" sz="1100" b="1" i="1" dirty="0">
                <a:latin typeface="Times New Roman" panose="02020603050405020304" pitchFamily="18" charset="0"/>
                <a:cs typeface="Times New Roman" panose="02020603050405020304" pitchFamily="18" charset="0"/>
              </a:rPr>
              <a:t>Причины отклонения фактического выполнения по годам:</a:t>
            </a:r>
          </a:p>
          <a:p>
            <a:endParaRPr lang="ru-RU" altLang="ru-RU" sz="1100" b="1" i="1" dirty="0">
              <a:latin typeface="Times New Roman" panose="02020603050405020304" pitchFamily="18" charset="0"/>
              <a:cs typeface="Times New Roman" panose="02020603050405020304" pitchFamily="18" charset="0"/>
            </a:endParaRPr>
          </a:p>
          <a:p>
            <a:pPr algn="just"/>
            <a:r>
              <a:rPr lang="ru-RU" sz="1100" b="1" dirty="0">
                <a:latin typeface="Times New Roman" panose="02020603050405020304" pitchFamily="18" charset="0"/>
                <a:cs typeface="Times New Roman" panose="02020603050405020304" pitchFamily="18" charset="0"/>
              </a:rPr>
              <a:t> Культура:</a:t>
            </a:r>
            <a:r>
              <a:rPr lang="ru-RU" sz="1100" dirty="0">
                <a:latin typeface="Times New Roman" panose="02020603050405020304" pitchFamily="18" charset="0"/>
                <a:cs typeface="Times New Roman" panose="02020603050405020304" pitchFamily="18" charset="0"/>
              </a:rPr>
              <a:t> Дополнительное выделение средств из бюджета Республики Башкортостан на заработную плату работников учреждений культуры</a:t>
            </a:r>
            <a:r>
              <a:rPr lang="ru-RU" sz="1100" dirty="0" smtClean="0">
                <a:latin typeface="Times New Roman" panose="02020603050405020304" pitchFamily="18" charset="0"/>
                <a:cs typeface="Times New Roman" panose="02020603050405020304" pitchFamily="18" charset="0"/>
              </a:rPr>
              <a:t>, увеличение </a:t>
            </a:r>
            <a:r>
              <a:rPr lang="ru-RU" sz="1100" dirty="0">
                <a:latin typeface="Times New Roman" panose="02020603050405020304" pitchFamily="18" charset="0"/>
                <a:cs typeface="Times New Roman" panose="02020603050405020304" pitchFamily="18" charset="0"/>
              </a:rPr>
              <a:t>субсидии на ремонт и материально-техническое оснащение СДК. </a:t>
            </a:r>
          </a:p>
        </p:txBody>
      </p:sp>
      <p:pic>
        <p:nvPicPr>
          <p:cNvPr id="25" name="Рисунок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25331" y="3692500"/>
            <a:ext cx="792738" cy="833486"/>
          </a:xfrm>
          <a:prstGeom prst="rect">
            <a:avLst/>
          </a:prstGeom>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70997" y="4784513"/>
            <a:ext cx="5073003" cy="1943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3978349" y="3501008"/>
            <a:ext cx="5165651" cy="1323439"/>
          </a:xfrm>
          <a:prstGeom prst="rect">
            <a:avLst/>
          </a:prstGeom>
          <a:noFill/>
          <a:ln>
            <a:solidFill>
              <a:schemeClr val="accent3">
                <a:lumMod val="75000"/>
              </a:schemeClr>
            </a:solidFill>
          </a:ln>
        </p:spPr>
        <p:txBody>
          <a:bodyPr wrap="square" rtlCol="0">
            <a:spAutoFit/>
          </a:bodyPr>
          <a:lstStyle/>
          <a:p>
            <a:r>
              <a:rPr lang="ru-RU" sz="1000" dirty="0">
                <a:latin typeface="Times New Roman" panose="02020603050405020304" pitchFamily="18" charset="0"/>
                <a:cs typeface="Times New Roman" panose="02020603050405020304" pitchFamily="18" charset="0"/>
              </a:rPr>
              <a:t>В Мелеузовском районе функционируют:</a:t>
            </a:r>
          </a:p>
          <a:p>
            <a:r>
              <a:rPr lang="ru-RU" sz="1000" dirty="0">
                <a:latin typeface="Times New Roman" panose="02020603050405020304" pitchFamily="18" charset="0"/>
                <a:cs typeface="Times New Roman" panose="02020603050405020304" pitchFamily="18" charset="0"/>
              </a:rPr>
              <a:t> МАУ «Городской Дворец культуры», </a:t>
            </a:r>
          </a:p>
          <a:p>
            <a:r>
              <a:rPr lang="ru-RU" sz="1000" dirty="0">
                <a:latin typeface="Times New Roman" panose="02020603050405020304" pitchFamily="18" charset="0"/>
                <a:cs typeface="Times New Roman" panose="02020603050405020304" pitchFamily="18" charset="0"/>
              </a:rPr>
              <a:t>МБУ «Культурно-досуговый центр» с 47 филиалами, </a:t>
            </a:r>
          </a:p>
          <a:p>
            <a:r>
              <a:rPr lang="ru-RU" sz="1000" dirty="0">
                <a:latin typeface="Times New Roman" panose="02020603050405020304" pitchFamily="18" charset="0"/>
                <a:cs typeface="Times New Roman" panose="02020603050405020304" pitchFamily="18" charset="0"/>
              </a:rPr>
              <a:t>МАУК «Централизованная библиотечная система» с 30 библиотеками,</a:t>
            </a:r>
          </a:p>
          <a:p>
            <a:r>
              <a:rPr lang="ru-RU" sz="1000" dirty="0">
                <a:latin typeface="Times New Roman" panose="02020603050405020304" pitchFamily="18" charset="0"/>
                <a:cs typeface="Times New Roman" panose="02020603050405020304" pitchFamily="18" charset="0"/>
              </a:rPr>
              <a:t> МАУ ДО «</a:t>
            </a:r>
            <a:r>
              <a:rPr lang="ru-RU" sz="1000" dirty="0" err="1">
                <a:latin typeface="Times New Roman" panose="02020603050405020304" pitchFamily="18" charset="0"/>
                <a:cs typeface="Times New Roman" panose="02020603050405020304" pitchFamily="18" charset="0"/>
              </a:rPr>
              <a:t>Мелеузовская</a:t>
            </a:r>
            <a:r>
              <a:rPr lang="ru-RU" sz="1000" dirty="0">
                <a:latin typeface="Times New Roman" panose="02020603050405020304" pitchFamily="18" charset="0"/>
                <a:cs typeface="Times New Roman" panose="02020603050405020304" pitchFamily="18" charset="0"/>
              </a:rPr>
              <a:t>  Детская школа искусств  №1», </a:t>
            </a:r>
          </a:p>
          <a:p>
            <a:r>
              <a:rPr lang="ru-RU" sz="1000" dirty="0">
                <a:latin typeface="Times New Roman" panose="02020603050405020304" pitchFamily="18" charset="0"/>
                <a:cs typeface="Times New Roman" panose="02020603050405020304" pitchFamily="18" charset="0"/>
              </a:rPr>
              <a:t>МАУ ДО «Детская школа искусств с. </a:t>
            </a:r>
            <a:r>
              <a:rPr lang="ru-RU" sz="1000" dirty="0" err="1">
                <a:latin typeface="Times New Roman" panose="02020603050405020304" pitchFamily="18" charset="0"/>
                <a:cs typeface="Times New Roman" panose="02020603050405020304" pitchFamily="18" charset="0"/>
              </a:rPr>
              <a:t>Зирган</a:t>
            </a:r>
            <a:r>
              <a:rPr lang="ru-RU" sz="1000" dirty="0">
                <a:latin typeface="Times New Roman" panose="02020603050405020304" pitchFamily="18" charset="0"/>
                <a:cs typeface="Times New Roman" panose="02020603050405020304" pitchFamily="18" charset="0"/>
              </a:rPr>
              <a:t>»,</a:t>
            </a:r>
          </a:p>
          <a:p>
            <a:r>
              <a:rPr lang="ru-RU" sz="1000" dirty="0">
                <a:latin typeface="Times New Roman" panose="02020603050405020304" pitchFamily="18" charset="0"/>
                <a:cs typeface="Times New Roman" panose="02020603050405020304" pitchFamily="18" charset="0"/>
              </a:rPr>
              <a:t> МАУКИ «Мелеузовский историко-краеведческий музей» с филиалом «Партизанский историко-краеведческий музей»</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5" name="Диаграмма 27">
            <a:extLst>
              <a:ext uri="{FF2B5EF4-FFF2-40B4-BE49-F238E27FC236}">
                <a16:creationId xmlns="" xmlns:a16="http://schemas.microsoft.com/office/drawing/2014/main" id="{D3921C25-0148-4FE4-B08B-102E32DFEFE0}"/>
              </a:ext>
            </a:extLst>
          </p:cNvPr>
          <p:cNvGraphicFramePr>
            <a:graphicFrameLocks/>
          </p:cNvGraphicFramePr>
          <p:nvPr>
            <p:extLst>
              <p:ext uri="{D42A27DB-BD31-4B8C-83A1-F6EECF244321}">
                <p14:modId xmlns:p14="http://schemas.microsoft.com/office/powerpoint/2010/main" val="2756091981"/>
              </p:ext>
            </p:extLst>
          </p:nvPr>
        </p:nvGraphicFramePr>
        <p:xfrm>
          <a:off x="-4763" y="4471189"/>
          <a:ext cx="3995556" cy="2126163"/>
        </p:xfrm>
        <a:graphic>
          <a:graphicData uri="http://schemas.openxmlformats.org/drawingml/2006/chart">
            <c:chart xmlns:c="http://schemas.openxmlformats.org/drawingml/2006/chart" xmlns:r="http://schemas.openxmlformats.org/officeDocument/2006/relationships" r:id="rId3"/>
          </a:graphicData>
        </a:graphic>
      </p:graphicFrame>
      <p:sp>
        <p:nvSpPr>
          <p:cNvPr id="62467" name="TextBox 7">
            <a:extLst>
              <a:ext uri="{FF2B5EF4-FFF2-40B4-BE49-F238E27FC236}">
                <a16:creationId xmlns="" xmlns:a16="http://schemas.microsoft.com/office/drawing/2014/main" id="{2C44D4C3-FEF1-4AF9-89AC-C14C5F58CEEA}"/>
              </a:ext>
            </a:extLst>
          </p:cNvPr>
          <p:cNvSpPr txBox="1">
            <a:spLocks noChangeArrowheads="1"/>
          </p:cNvSpPr>
          <p:nvPr/>
        </p:nvSpPr>
        <p:spPr bwMode="auto">
          <a:xfrm>
            <a:off x="8408988" y="4016375"/>
            <a:ext cx="2254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600" b="1"/>
              <a:t>. </a:t>
            </a:r>
          </a:p>
        </p:txBody>
      </p:sp>
      <p:sp>
        <p:nvSpPr>
          <p:cNvPr id="10" name="Заголовок 1">
            <a:extLst>
              <a:ext uri="{FF2B5EF4-FFF2-40B4-BE49-F238E27FC236}">
                <a16:creationId xmlns="" xmlns:a16="http://schemas.microsoft.com/office/drawing/2014/main" id="{2D550CA6-F631-410E-BD4A-331C2590646E}"/>
              </a:ext>
            </a:extLst>
          </p:cNvPr>
          <p:cNvSpPr txBox="1">
            <a:spLocks/>
          </p:cNvSpPr>
          <p:nvPr/>
        </p:nvSpPr>
        <p:spPr>
          <a:xfrm>
            <a:off x="4787900" y="1401763"/>
            <a:ext cx="4157663" cy="276225"/>
          </a:xfrm>
          <a:prstGeom prst="rect">
            <a:avLst/>
          </a:prstGeom>
        </p:spPr>
        <p:txBody>
          <a:bodyPr lIns="68580" tIns="34290" rIns="68580" bIns="3429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ru-RU" sz="1050" dirty="0">
              <a:solidFill>
                <a:srgbClr val="002060"/>
              </a:solidFill>
              <a:latin typeface="Times New Roman" panose="02020603050405020304" pitchFamily="18" charset="0"/>
              <a:cs typeface="Times New Roman" panose="02020603050405020304" pitchFamily="18" charset="0"/>
            </a:endParaRPr>
          </a:p>
        </p:txBody>
      </p:sp>
      <p:sp>
        <p:nvSpPr>
          <p:cNvPr id="62469" name="Заголовок 1">
            <a:extLst>
              <a:ext uri="{FF2B5EF4-FFF2-40B4-BE49-F238E27FC236}">
                <a16:creationId xmlns="" xmlns:a16="http://schemas.microsoft.com/office/drawing/2014/main" id="{5354C702-F9D6-4283-9DAB-DA8A1259ABD5}"/>
              </a:ext>
            </a:extLst>
          </p:cNvPr>
          <p:cNvSpPr txBox="1">
            <a:spLocks/>
          </p:cNvSpPr>
          <p:nvPr/>
        </p:nvSpPr>
        <p:spPr bwMode="auto">
          <a:xfrm>
            <a:off x="-4763" y="2420938"/>
            <a:ext cx="4157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endParaRPr lang="ru-RU" altLang="ru-RU" sz="1200">
              <a:solidFill>
                <a:srgbClr val="002060"/>
              </a:solidFill>
              <a:latin typeface="Times New Roman" panose="02020603050405020304" pitchFamily="18" charset="0"/>
              <a:cs typeface="Times New Roman" panose="02020603050405020304" pitchFamily="18" charset="0"/>
            </a:endParaRPr>
          </a:p>
        </p:txBody>
      </p:sp>
      <p:sp>
        <p:nvSpPr>
          <p:cNvPr id="62470" name="TextBox 2">
            <a:extLst>
              <a:ext uri="{FF2B5EF4-FFF2-40B4-BE49-F238E27FC236}">
                <a16:creationId xmlns="" xmlns:a16="http://schemas.microsoft.com/office/drawing/2014/main" id="{39B6552C-CF31-499B-961C-C26EF0F2EC20}"/>
              </a:ext>
            </a:extLst>
          </p:cNvPr>
          <p:cNvSpPr txBox="1">
            <a:spLocks noChangeArrowheads="1"/>
          </p:cNvSpPr>
          <p:nvPr/>
        </p:nvSpPr>
        <p:spPr bwMode="auto">
          <a:xfrm>
            <a:off x="0" y="0"/>
            <a:ext cx="9144000" cy="584200"/>
          </a:xfrm>
          <a:prstGeom prst="rect">
            <a:avLst/>
          </a:prstGeom>
          <a:solidFill>
            <a:schemeClr val="bg2">
              <a:lumMod val="90000"/>
            </a:schemeClr>
          </a:solid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ru-RU" sz="1600" dirty="0">
                <a:solidFill>
                  <a:srgbClr val="002060"/>
                </a:solidFill>
                <a:latin typeface="Trebuchet MS" panose="020B0603020202020204" pitchFamily="34" charset="0"/>
              </a:rPr>
              <a:t>                </a:t>
            </a:r>
            <a:r>
              <a:rPr lang="ru-RU" altLang="ru-RU" sz="1600" dirty="0">
                <a:solidFill>
                  <a:srgbClr val="002060"/>
                </a:solidFill>
                <a:latin typeface="Times New Roman" panose="02020603050405020304" pitchFamily="18" charset="0"/>
                <a:cs typeface="Times New Roman" panose="02020603050405020304" pitchFamily="18" charset="0"/>
              </a:rPr>
              <a:t>Расходы консолидированного бюджета муниципального района Мелеузовский район </a:t>
            </a:r>
          </a:p>
          <a:p>
            <a:pPr algn="ctr"/>
            <a:r>
              <a:rPr lang="ru-RU" altLang="ru-RU" sz="1600" dirty="0">
                <a:solidFill>
                  <a:srgbClr val="002060"/>
                </a:solidFill>
                <a:latin typeface="Times New Roman" panose="02020603050405020304" pitchFamily="18" charset="0"/>
                <a:cs typeface="Times New Roman" panose="02020603050405020304" pitchFamily="18" charset="0"/>
              </a:rPr>
              <a:t>на социальную политику в </a:t>
            </a:r>
            <a:r>
              <a:rPr lang="ru-RU" altLang="ru-RU" sz="1600" dirty="0" smtClean="0">
                <a:solidFill>
                  <a:srgbClr val="002060"/>
                </a:solidFill>
                <a:latin typeface="Times New Roman" panose="02020603050405020304" pitchFamily="18" charset="0"/>
                <a:cs typeface="Times New Roman" panose="02020603050405020304" pitchFamily="18" charset="0"/>
              </a:rPr>
              <a:t>2018-2022 </a:t>
            </a:r>
            <a:r>
              <a:rPr lang="ru-RU" altLang="ru-RU" sz="1600" dirty="0">
                <a:solidFill>
                  <a:srgbClr val="002060"/>
                </a:solidFill>
                <a:latin typeface="Times New Roman" panose="02020603050405020304" pitchFamily="18" charset="0"/>
                <a:cs typeface="Times New Roman" panose="02020603050405020304" pitchFamily="18" charset="0"/>
              </a:rPr>
              <a:t>годах</a:t>
            </a:r>
            <a:endParaRPr lang="ru-RU" altLang="ru-RU" sz="1600" b="1" dirty="0">
              <a:latin typeface="Times New Roman" panose="02020603050405020304" pitchFamily="18" charset="0"/>
              <a:cs typeface="Times New Roman" panose="02020603050405020304" pitchFamily="18" charset="0"/>
            </a:endParaRPr>
          </a:p>
        </p:txBody>
      </p:sp>
      <p:pic>
        <p:nvPicPr>
          <p:cNvPr id="62471" name="Picture 3">
            <a:extLst>
              <a:ext uri="{FF2B5EF4-FFF2-40B4-BE49-F238E27FC236}">
                <a16:creationId xmlns="" xmlns:a16="http://schemas.microsoft.com/office/drawing/2014/main" id="{D23B9732-BB0C-41D5-8175-8CBEA9A656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048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Таблица 4">
            <a:extLst>
              <a:ext uri="{FF2B5EF4-FFF2-40B4-BE49-F238E27FC236}">
                <a16:creationId xmlns="" xmlns:a16="http://schemas.microsoft.com/office/drawing/2014/main" id="{59CD34EA-A4FF-4F68-8608-51C711A55786}"/>
              </a:ext>
            </a:extLst>
          </p:cNvPr>
          <p:cNvGraphicFramePr>
            <a:graphicFrameLocks noGrp="1"/>
          </p:cNvGraphicFramePr>
          <p:nvPr>
            <p:extLst>
              <p:ext uri="{D42A27DB-BD31-4B8C-83A1-F6EECF244321}">
                <p14:modId xmlns:p14="http://schemas.microsoft.com/office/powerpoint/2010/main" val="1429186675"/>
              </p:ext>
            </p:extLst>
          </p:nvPr>
        </p:nvGraphicFramePr>
        <p:xfrm>
          <a:off x="-4764" y="736600"/>
          <a:ext cx="9041259" cy="1964375"/>
        </p:xfrm>
        <a:graphic>
          <a:graphicData uri="http://schemas.openxmlformats.org/drawingml/2006/table">
            <a:tbl>
              <a:tblPr firstRow="1" bandRow="1">
                <a:tableStyleId>{F5AB1C69-6EDB-4FF4-983F-18BD219EF322}</a:tableStyleId>
              </a:tblPr>
              <a:tblGrid>
                <a:gridCol w="300754">
                  <a:extLst>
                    <a:ext uri="{9D8B030D-6E8A-4147-A177-3AD203B41FA5}">
                      <a16:colId xmlns="" xmlns:a16="http://schemas.microsoft.com/office/drawing/2014/main" val="20000"/>
                    </a:ext>
                  </a:extLst>
                </a:gridCol>
                <a:gridCol w="4164736">
                  <a:extLst>
                    <a:ext uri="{9D8B030D-6E8A-4147-A177-3AD203B41FA5}">
                      <a16:colId xmlns="" xmlns:a16="http://schemas.microsoft.com/office/drawing/2014/main" val="20001"/>
                    </a:ext>
                  </a:extLst>
                </a:gridCol>
                <a:gridCol w="691377">
                  <a:extLst>
                    <a:ext uri="{9D8B030D-6E8A-4147-A177-3AD203B41FA5}">
                      <a16:colId xmlns="" xmlns:a16="http://schemas.microsoft.com/office/drawing/2014/main" val="20002"/>
                    </a:ext>
                  </a:extLst>
                </a:gridCol>
                <a:gridCol w="921837">
                  <a:extLst>
                    <a:ext uri="{9D8B030D-6E8A-4147-A177-3AD203B41FA5}">
                      <a16:colId xmlns="" xmlns:a16="http://schemas.microsoft.com/office/drawing/2014/main" val="20004"/>
                    </a:ext>
                  </a:extLst>
                </a:gridCol>
                <a:gridCol w="768197">
                  <a:extLst>
                    <a:ext uri="{9D8B030D-6E8A-4147-A177-3AD203B41FA5}">
                      <a16:colId xmlns="" xmlns:a16="http://schemas.microsoft.com/office/drawing/2014/main" val="20005"/>
                    </a:ext>
                  </a:extLst>
                </a:gridCol>
                <a:gridCol w="691377">
                  <a:extLst>
                    <a:ext uri="{9D8B030D-6E8A-4147-A177-3AD203B41FA5}">
                      <a16:colId xmlns="" xmlns:a16="http://schemas.microsoft.com/office/drawing/2014/main" val="20006"/>
                    </a:ext>
                  </a:extLst>
                </a:gridCol>
                <a:gridCol w="734784">
                  <a:extLst>
                    <a:ext uri="{9D8B030D-6E8A-4147-A177-3AD203B41FA5}">
                      <a16:colId xmlns="" xmlns:a16="http://schemas.microsoft.com/office/drawing/2014/main" val="20007"/>
                    </a:ext>
                  </a:extLst>
                </a:gridCol>
                <a:gridCol w="768197">
                  <a:extLst>
                    <a:ext uri="{9D8B030D-6E8A-4147-A177-3AD203B41FA5}">
                      <a16:colId xmlns="" xmlns:a16="http://schemas.microsoft.com/office/drawing/2014/main" val="20008"/>
                    </a:ext>
                  </a:extLst>
                </a:gridCol>
              </a:tblGrid>
              <a:tr h="548551">
                <a:tc>
                  <a:txBody>
                    <a:bodyPr/>
                    <a:lstStyle/>
                    <a:p>
                      <a:endParaRPr lang="ru-RU" sz="1100" dirty="0">
                        <a:latin typeface="Times New Roman" panose="02020603050405020304" pitchFamily="18" charset="0"/>
                        <a:cs typeface="Times New Roman" panose="02020603050405020304" pitchFamily="18" charset="0"/>
                      </a:endParaRPr>
                    </a:p>
                  </a:txBody>
                  <a:tcPr marL="91448" marR="91448" marT="45676" marB="45676"/>
                </a:tc>
                <a:tc>
                  <a:txBody>
                    <a:bodyPr/>
                    <a:lstStyle/>
                    <a:p>
                      <a:r>
                        <a:rPr lang="ru-RU" sz="1100" dirty="0">
                          <a:latin typeface="Times New Roman" panose="02020603050405020304" pitchFamily="18" charset="0"/>
                          <a:cs typeface="Times New Roman" panose="02020603050405020304" pitchFamily="18" charset="0"/>
                        </a:rPr>
                        <a:t>Наименование показателя</a:t>
                      </a:r>
                    </a:p>
                  </a:txBody>
                  <a:tcPr marL="91448" marR="91448" marT="45676" marB="45676"/>
                </a:tc>
                <a:tc>
                  <a:txBody>
                    <a:bodyPr/>
                    <a:lstStyle/>
                    <a:p>
                      <a:r>
                        <a:rPr lang="ru-RU" sz="1100" dirty="0" smtClean="0">
                          <a:latin typeface="Times New Roman" panose="02020603050405020304" pitchFamily="18" charset="0"/>
                          <a:cs typeface="Times New Roman" panose="02020603050405020304" pitchFamily="18" charset="0"/>
                        </a:rPr>
                        <a:t>2018 год (отчет)</a:t>
                      </a:r>
                      <a:endParaRPr lang="ru-RU" sz="1100" dirty="0">
                        <a:latin typeface="Times New Roman" panose="02020603050405020304" pitchFamily="18" charset="0"/>
                        <a:cs typeface="Times New Roman" panose="02020603050405020304" pitchFamily="18" charset="0"/>
                      </a:endParaRPr>
                    </a:p>
                  </a:txBody>
                  <a:tcPr marL="91448" marR="91448" marT="45676" marB="45676"/>
                </a:tc>
                <a:tc>
                  <a:txBody>
                    <a:bodyPr/>
                    <a:lstStyle/>
                    <a:p>
                      <a:r>
                        <a:rPr lang="ru-RU" sz="1100" dirty="0" smtClean="0">
                          <a:latin typeface="Times New Roman" panose="02020603050405020304" pitchFamily="18" charset="0"/>
                          <a:cs typeface="Times New Roman" panose="02020603050405020304" pitchFamily="18" charset="0"/>
                        </a:rPr>
                        <a:t>2019  </a:t>
                      </a:r>
                      <a:r>
                        <a:rPr lang="ru-RU" sz="1100" dirty="0">
                          <a:latin typeface="Times New Roman" panose="02020603050405020304" pitchFamily="18" charset="0"/>
                          <a:cs typeface="Times New Roman" panose="02020603050405020304" pitchFamily="18" charset="0"/>
                        </a:rPr>
                        <a:t>год (</a:t>
                      </a:r>
                      <a:r>
                        <a:rPr lang="ru-RU" sz="1100" dirty="0" err="1">
                          <a:latin typeface="Times New Roman" panose="02020603050405020304" pitchFamily="18" charset="0"/>
                          <a:cs typeface="Times New Roman" panose="02020603050405020304" pitchFamily="18" charset="0"/>
                        </a:rPr>
                        <a:t>уточн</a:t>
                      </a:r>
                      <a:r>
                        <a:rPr lang="ru-RU" sz="1100" dirty="0">
                          <a:latin typeface="Times New Roman" panose="02020603050405020304" pitchFamily="18" charset="0"/>
                          <a:cs typeface="Times New Roman" panose="02020603050405020304" pitchFamily="18" charset="0"/>
                        </a:rPr>
                        <a:t>. план)</a:t>
                      </a:r>
                    </a:p>
                  </a:txBody>
                  <a:tcPr marL="91448" marR="91448" marT="45676" marB="45676"/>
                </a:tc>
                <a:tc>
                  <a:txBody>
                    <a:bodyPr/>
                    <a:lstStyle/>
                    <a:p>
                      <a:r>
                        <a:rPr lang="ru-RU" sz="1100" dirty="0" smtClean="0">
                          <a:latin typeface="Times New Roman" panose="02020603050405020304" pitchFamily="18" charset="0"/>
                          <a:cs typeface="Times New Roman" panose="02020603050405020304" pitchFamily="18" charset="0"/>
                        </a:rPr>
                        <a:t>2019 </a:t>
                      </a:r>
                      <a:r>
                        <a:rPr lang="ru-RU" sz="1100" dirty="0">
                          <a:latin typeface="Times New Roman" panose="02020603050405020304" pitchFamily="18" charset="0"/>
                          <a:cs typeface="Times New Roman" panose="02020603050405020304" pitchFamily="18" charset="0"/>
                        </a:rPr>
                        <a:t>год (отчет)</a:t>
                      </a:r>
                    </a:p>
                  </a:txBody>
                  <a:tcPr marL="91448" marR="91448" marT="45676" marB="45676"/>
                </a:tc>
                <a:tc>
                  <a:txBody>
                    <a:bodyPr/>
                    <a:lstStyle/>
                    <a:p>
                      <a:r>
                        <a:rPr lang="ru-RU" sz="1100" dirty="0" smtClean="0">
                          <a:latin typeface="Times New Roman" panose="02020603050405020304" pitchFamily="18" charset="0"/>
                          <a:cs typeface="Times New Roman" panose="02020603050405020304" pitchFamily="18" charset="0"/>
                        </a:rPr>
                        <a:t>2020</a:t>
                      </a:r>
                      <a:r>
                        <a:rPr lang="ru-RU" sz="1100" baseline="0" dirty="0" smtClean="0">
                          <a:latin typeface="Times New Roman" panose="02020603050405020304" pitchFamily="18" charset="0"/>
                          <a:cs typeface="Times New Roman" panose="02020603050405020304" pitchFamily="18" charset="0"/>
                        </a:rPr>
                        <a:t> </a:t>
                      </a:r>
                      <a:r>
                        <a:rPr lang="ru-RU" sz="1100" baseline="0" dirty="0">
                          <a:latin typeface="Times New Roman" panose="02020603050405020304" pitchFamily="18" charset="0"/>
                          <a:cs typeface="Times New Roman" panose="02020603050405020304" pitchFamily="18" charset="0"/>
                        </a:rPr>
                        <a:t>год (план)</a:t>
                      </a:r>
                      <a:endParaRPr lang="ru-RU" sz="1100" dirty="0">
                        <a:latin typeface="Times New Roman" panose="02020603050405020304" pitchFamily="18" charset="0"/>
                        <a:cs typeface="Times New Roman" panose="02020603050405020304" pitchFamily="18" charset="0"/>
                      </a:endParaRPr>
                    </a:p>
                  </a:txBody>
                  <a:tcPr marL="91448" marR="91448" marT="45676" marB="45676"/>
                </a:tc>
                <a:tc>
                  <a:txBody>
                    <a:bodyPr/>
                    <a:lstStyle/>
                    <a:p>
                      <a:r>
                        <a:rPr lang="ru-RU" sz="1100" dirty="0" smtClean="0">
                          <a:latin typeface="Times New Roman" panose="02020603050405020304" pitchFamily="18" charset="0"/>
                          <a:cs typeface="Times New Roman" panose="02020603050405020304" pitchFamily="18" charset="0"/>
                        </a:rPr>
                        <a:t>2021</a:t>
                      </a:r>
                      <a:r>
                        <a:rPr lang="ru-RU" sz="1100" baseline="0" dirty="0" smtClean="0">
                          <a:latin typeface="Times New Roman" panose="02020603050405020304" pitchFamily="18" charset="0"/>
                          <a:cs typeface="Times New Roman" panose="02020603050405020304" pitchFamily="18" charset="0"/>
                        </a:rPr>
                        <a:t> </a:t>
                      </a:r>
                      <a:r>
                        <a:rPr lang="ru-RU" sz="1100" baseline="0" dirty="0">
                          <a:latin typeface="Times New Roman" panose="02020603050405020304" pitchFamily="18" charset="0"/>
                          <a:cs typeface="Times New Roman" panose="02020603050405020304" pitchFamily="18" charset="0"/>
                        </a:rPr>
                        <a:t>год (план)</a:t>
                      </a:r>
                      <a:endParaRPr lang="ru-RU" sz="1100" dirty="0">
                        <a:latin typeface="Times New Roman" panose="02020603050405020304" pitchFamily="18" charset="0"/>
                        <a:cs typeface="Times New Roman" panose="02020603050405020304" pitchFamily="18" charset="0"/>
                      </a:endParaRPr>
                    </a:p>
                  </a:txBody>
                  <a:tcPr marL="91448" marR="91448" marT="45676" marB="45676"/>
                </a:tc>
                <a:tc>
                  <a:txBody>
                    <a:bodyPr/>
                    <a:lstStyle/>
                    <a:p>
                      <a:r>
                        <a:rPr lang="ru-RU" sz="1100" dirty="0" smtClean="0">
                          <a:latin typeface="Times New Roman" panose="02020603050405020304" pitchFamily="18" charset="0"/>
                          <a:cs typeface="Times New Roman" panose="02020603050405020304" pitchFamily="18" charset="0"/>
                        </a:rPr>
                        <a:t>2022</a:t>
                      </a:r>
                      <a:r>
                        <a:rPr lang="ru-RU" sz="1100" baseline="0" dirty="0" smtClean="0">
                          <a:latin typeface="Times New Roman" panose="02020603050405020304" pitchFamily="18" charset="0"/>
                          <a:cs typeface="Times New Roman" panose="02020603050405020304" pitchFamily="18" charset="0"/>
                        </a:rPr>
                        <a:t> </a:t>
                      </a:r>
                      <a:r>
                        <a:rPr lang="ru-RU" sz="1100" baseline="0" dirty="0">
                          <a:latin typeface="Times New Roman" panose="02020603050405020304" pitchFamily="18" charset="0"/>
                          <a:cs typeface="Times New Roman" panose="02020603050405020304" pitchFamily="18" charset="0"/>
                        </a:rPr>
                        <a:t>год (план)</a:t>
                      </a:r>
                      <a:endParaRPr lang="ru-RU" sz="1100" dirty="0">
                        <a:latin typeface="Times New Roman" panose="02020603050405020304" pitchFamily="18" charset="0"/>
                        <a:cs typeface="Times New Roman" panose="02020603050405020304" pitchFamily="18" charset="0"/>
                      </a:endParaRPr>
                    </a:p>
                  </a:txBody>
                  <a:tcPr marL="91448" marR="91448" marT="45676" marB="45676"/>
                </a:tc>
                <a:extLst>
                  <a:ext uri="{0D108BD9-81ED-4DB2-BD59-A6C34878D82A}">
                    <a16:rowId xmlns="" xmlns:a16="http://schemas.microsoft.com/office/drawing/2014/main" val="10000"/>
                  </a:ext>
                </a:extLst>
              </a:tr>
              <a:tr h="243752">
                <a:tc>
                  <a:txBody>
                    <a:bodyPr/>
                    <a:lstStyle/>
                    <a:p>
                      <a:endParaRPr lang="ru-RU" sz="1100" dirty="0">
                        <a:latin typeface="Times New Roman" panose="02020603050405020304" pitchFamily="18" charset="0"/>
                        <a:cs typeface="Times New Roman" panose="02020603050405020304" pitchFamily="18" charset="0"/>
                      </a:endParaRPr>
                    </a:p>
                  </a:txBody>
                  <a:tcPr marL="91448" marR="91448" marT="45676" marB="45676"/>
                </a:tc>
                <a:tc>
                  <a:txBody>
                    <a:bodyPr/>
                    <a:lstStyle/>
                    <a:p>
                      <a:pPr algn="l" fontAlgn="b"/>
                      <a:r>
                        <a:rPr lang="ru-RU" sz="1100" u="none" strike="noStrike" dirty="0">
                          <a:effectLst/>
                          <a:latin typeface="Times New Roman" panose="02020603050405020304" pitchFamily="18" charset="0"/>
                          <a:cs typeface="Times New Roman" panose="02020603050405020304" pitchFamily="18" charset="0"/>
                        </a:rPr>
                        <a:t>Социальная политика</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16" marB="0" anchor="b"/>
                </a:tc>
                <a:tc>
                  <a:txBody>
                    <a:bodyPr/>
                    <a:lstStyle/>
                    <a:p>
                      <a:r>
                        <a:rPr lang="ru-RU" sz="1100" dirty="0">
                          <a:latin typeface="Times New Roman" panose="02020603050405020304" pitchFamily="18" charset="0"/>
                          <a:cs typeface="Times New Roman" panose="02020603050405020304" pitchFamily="18" charset="0"/>
                        </a:rPr>
                        <a:t>103,97</a:t>
                      </a:r>
                    </a:p>
                  </a:txBody>
                  <a:tcPr marL="91448" marR="91448" marT="45676" marB="45676"/>
                </a:tc>
                <a:tc>
                  <a:txBody>
                    <a:bodyPr/>
                    <a:lstStyle/>
                    <a:p>
                      <a:r>
                        <a:rPr lang="ru-RU" sz="1100" dirty="0" smtClean="0">
                          <a:latin typeface="Times New Roman" panose="02020603050405020304" pitchFamily="18" charset="0"/>
                          <a:cs typeface="Times New Roman" panose="02020603050405020304" pitchFamily="18" charset="0"/>
                        </a:rPr>
                        <a:t>138,13</a:t>
                      </a:r>
                      <a:endParaRPr lang="ru-RU" sz="1100" dirty="0">
                        <a:latin typeface="Times New Roman" panose="02020603050405020304" pitchFamily="18" charset="0"/>
                        <a:cs typeface="Times New Roman" panose="02020603050405020304" pitchFamily="18" charset="0"/>
                      </a:endParaRPr>
                    </a:p>
                  </a:txBody>
                  <a:tcPr marL="91448" marR="91448" marT="45676" marB="45676"/>
                </a:tc>
                <a:tc>
                  <a:txBody>
                    <a:bodyPr/>
                    <a:lstStyle/>
                    <a:p>
                      <a:r>
                        <a:rPr lang="ru-RU" sz="1100" dirty="0" smtClean="0">
                          <a:latin typeface="Times New Roman" panose="02020603050405020304" pitchFamily="18" charset="0"/>
                          <a:cs typeface="Times New Roman" panose="02020603050405020304" pitchFamily="18" charset="0"/>
                        </a:rPr>
                        <a:t>132,41</a:t>
                      </a:r>
                      <a:endParaRPr lang="ru-RU" sz="1100" dirty="0">
                        <a:latin typeface="Times New Roman" panose="02020603050405020304" pitchFamily="18" charset="0"/>
                        <a:cs typeface="Times New Roman" panose="02020603050405020304" pitchFamily="18" charset="0"/>
                      </a:endParaRPr>
                    </a:p>
                  </a:txBody>
                  <a:tcPr marL="91448" marR="91448" marT="45676" marB="45676"/>
                </a:tc>
                <a:tc>
                  <a:txBody>
                    <a:bodyPr/>
                    <a:lstStyle/>
                    <a:p>
                      <a:r>
                        <a:rPr lang="ru-RU" sz="1100" dirty="0" smtClean="0">
                          <a:latin typeface="Times New Roman" panose="02020603050405020304" pitchFamily="18" charset="0"/>
                          <a:cs typeface="Times New Roman" panose="02020603050405020304" pitchFamily="18" charset="0"/>
                        </a:rPr>
                        <a:t>115,21</a:t>
                      </a:r>
                      <a:endParaRPr lang="ru-RU" sz="1100" dirty="0">
                        <a:latin typeface="Times New Roman" panose="02020603050405020304" pitchFamily="18" charset="0"/>
                        <a:cs typeface="Times New Roman" panose="02020603050405020304" pitchFamily="18" charset="0"/>
                      </a:endParaRPr>
                    </a:p>
                  </a:txBody>
                  <a:tcPr marL="91448" marR="91448" marT="45676" marB="45676"/>
                </a:tc>
                <a:tc>
                  <a:txBody>
                    <a:bodyPr/>
                    <a:lstStyle/>
                    <a:p>
                      <a:r>
                        <a:rPr lang="ru-RU" sz="1100" dirty="0" smtClean="0">
                          <a:latin typeface="Times New Roman" panose="02020603050405020304" pitchFamily="18" charset="0"/>
                          <a:cs typeface="Times New Roman" panose="02020603050405020304" pitchFamily="18" charset="0"/>
                        </a:rPr>
                        <a:t>110,96</a:t>
                      </a:r>
                      <a:endParaRPr lang="ru-RU" sz="1100" dirty="0">
                        <a:latin typeface="Times New Roman" panose="02020603050405020304" pitchFamily="18" charset="0"/>
                        <a:cs typeface="Times New Roman" panose="02020603050405020304" pitchFamily="18" charset="0"/>
                      </a:endParaRPr>
                    </a:p>
                  </a:txBody>
                  <a:tcPr marL="91448" marR="91448" marT="45676" marB="45676"/>
                </a:tc>
                <a:tc>
                  <a:txBody>
                    <a:bodyPr/>
                    <a:lstStyle/>
                    <a:p>
                      <a:r>
                        <a:rPr lang="ru-RU" sz="1100" dirty="0" smtClean="0">
                          <a:latin typeface="Times New Roman" panose="02020603050405020304" pitchFamily="18" charset="0"/>
                          <a:cs typeface="Times New Roman" panose="02020603050405020304" pitchFamily="18" charset="0"/>
                        </a:rPr>
                        <a:t>114,84</a:t>
                      </a:r>
                      <a:endParaRPr lang="ru-RU" sz="1100" dirty="0">
                        <a:latin typeface="Times New Roman" panose="02020603050405020304" pitchFamily="18" charset="0"/>
                        <a:cs typeface="Times New Roman" panose="02020603050405020304" pitchFamily="18" charset="0"/>
                      </a:endParaRPr>
                    </a:p>
                  </a:txBody>
                  <a:tcPr marL="91448" marR="91448" marT="45676" marB="45676"/>
                </a:tc>
                <a:extLst>
                  <a:ext uri="{0D108BD9-81ED-4DB2-BD59-A6C34878D82A}">
                    <a16:rowId xmlns="" xmlns:a16="http://schemas.microsoft.com/office/drawing/2014/main" val="10001"/>
                  </a:ext>
                </a:extLst>
              </a:tr>
              <a:tr h="279899">
                <a:tc>
                  <a:txBody>
                    <a:bodyPr/>
                    <a:lstStyle/>
                    <a:p>
                      <a:r>
                        <a:rPr lang="ru-RU" sz="1100" dirty="0">
                          <a:latin typeface="Times New Roman" panose="02020603050405020304" pitchFamily="18" charset="0"/>
                          <a:cs typeface="Times New Roman" panose="02020603050405020304" pitchFamily="18" charset="0"/>
                        </a:rPr>
                        <a:t>1</a:t>
                      </a:r>
                    </a:p>
                  </a:txBody>
                  <a:tcPr marL="91448" marR="91448" marT="45676" marB="45676"/>
                </a:tc>
                <a:tc>
                  <a:txBody>
                    <a:bodyPr/>
                    <a:lstStyle/>
                    <a:p>
                      <a:pPr algn="l" fontAlgn="b"/>
                      <a:r>
                        <a:rPr lang="ru-RU" sz="1100" u="none" strike="noStrike" dirty="0">
                          <a:effectLst/>
                          <a:latin typeface="Times New Roman" panose="02020603050405020304" pitchFamily="18" charset="0"/>
                          <a:cs typeface="Times New Roman" panose="02020603050405020304" pitchFamily="18" charset="0"/>
                        </a:rPr>
                        <a:t>Пенсионное обеспечение</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16" marB="0" anchor="ctr"/>
                </a:tc>
                <a:tc>
                  <a:txBody>
                    <a:bodyPr/>
                    <a:lstStyle/>
                    <a:p>
                      <a:r>
                        <a:rPr lang="ru-RU" sz="1100" dirty="0">
                          <a:latin typeface="Times New Roman" panose="02020603050405020304" pitchFamily="18" charset="0"/>
                          <a:cs typeface="Times New Roman" panose="02020603050405020304" pitchFamily="18" charset="0"/>
                        </a:rPr>
                        <a:t>0,77</a:t>
                      </a:r>
                    </a:p>
                  </a:txBody>
                  <a:tcPr marL="91448" marR="91448" marT="45676" marB="45676"/>
                </a:tc>
                <a:tc>
                  <a:txBody>
                    <a:bodyPr/>
                    <a:lstStyle/>
                    <a:p>
                      <a:r>
                        <a:rPr lang="ru-RU" sz="1100" dirty="0" smtClean="0">
                          <a:latin typeface="Times New Roman" panose="02020603050405020304" pitchFamily="18" charset="0"/>
                          <a:cs typeface="Times New Roman" panose="02020603050405020304" pitchFamily="18" charset="0"/>
                        </a:rPr>
                        <a:t>0,65</a:t>
                      </a:r>
                      <a:endParaRPr lang="ru-RU" sz="1100" dirty="0">
                        <a:latin typeface="Times New Roman" panose="02020603050405020304" pitchFamily="18" charset="0"/>
                        <a:cs typeface="Times New Roman" panose="02020603050405020304" pitchFamily="18" charset="0"/>
                      </a:endParaRPr>
                    </a:p>
                  </a:txBody>
                  <a:tcPr marL="91448" marR="91448" marT="45676" marB="45676"/>
                </a:tc>
                <a:tc>
                  <a:txBody>
                    <a:bodyPr/>
                    <a:lstStyle/>
                    <a:p>
                      <a:r>
                        <a:rPr lang="ru-RU" sz="1100" dirty="0" smtClean="0">
                          <a:latin typeface="Times New Roman" panose="02020603050405020304" pitchFamily="18" charset="0"/>
                          <a:cs typeface="Times New Roman" panose="02020603050405020304" pitchFamily="18" charset="0"/>
                        </a:rPr>
                        <a:t>0,62</a:t>
                      </a:r>
                      <a:endParaRPr lang="ru-RU" sz="1100" dirty="0">
                        <a:latin typeface="Times New Roman" panose="02020603050405020304" pitchFamily="18" charset="0"/>
                        <a:cs typeface="Times New Roman" panose="02020603050405020304" pitchFamily="18" charset="0"/>
                      </a:endParaRPr>
                    </a:p>
                  </a:txBody>
                  <a:tcPr marL="91448" marR="91448" marT="45676" marB="45676"/>
                </a:tc>
                <a:tc>
                  <a:txBody>
                    <a:bodyPr/>
                    <a:lstStyle/>
                    <a:p>
                      <a:r>
                        <a:rPr lang="ru-RU" sz="1100" dirty="0">
                          <a:latin typeface="Times New Roman" panose="02020603050405020304" pitchFamily="18" charset="0"/>
                          <a:cs typeface="Times New Roman" panose="02020603050405020304" pitchFamily="18" charset="0"/>
                        </a:rPr>
                        <a:t>0,58</a:t>
                      </a:r>
                    </a:p>
                  </a:txBody>
                  <a:tcPr marL="91448" marR="91448" marT="45676" marB="45676"/>
                </a:tc>
                <a:tc>
                  <a:txBody>
                    <a:bodyPr/>
                    <a:lstStyle/>
                    <a:p>
                      <a:r>
                        <a:rPr lang="ru-RU" sz="1100" dirty="0" smtClean="0">
                          <a:latin typeface="Times New Roman" panose="02020603050405020304" pitchFamily="18" charset="0"/>
                          <a:cs typeface="Times New Roman" panose="02020603050405020304" pitchFamily="18" charset="0"/>
                        </a:rPr>
                        <a:t>0,58</a:t>
                      </a:r>
                      <a:endParaRPr lang="ru-RU" sz="1100" dirty="0">
                        <a:latin typeface="Times New Roman" panose="02020603050405020304" pitchFamily="18" charset="0"/>
                        <a:cs typeface="Times New Roman" panose="02020603050405020304" pitchFamily="18" charset="0"/>
                      </a:endParaRPr>
                    </a:p>
                  </a:txBody>
                  <a:tcPr marL="91448" marR="91448" marT="45676" marB="45676"/>
                </a:tc>
                <a:tc>
                  <a:txBody>
                    <a:bodyPr/>
                    <a:lstStyle/>
                    <a:p>
                      <a:r>
                        <a:rPr lang="ru-RU" sz="1100" dirty="0" smtClean="0">
                          <a:latin typeface="Times New Roman" panose="02020603050405020304" pitchFamily="18" charset="0"/>
                          <a:cs typeface="Times New Roman" panose="02020603050405020304" pitchFamily="18" charset="0"/>
                        </a:rPr>
                        <a:t>0,58</a:t>
                      </a:r>
                      <a:endParaRPr lang="ru-RU" sz="1100" dirty="0">
                        <a:latin typeface="Times New Roman" panose="02020603050405020304" pitchFamily="18" charset="0"/>
                        <a:cs typeface="Times New Roman" panose="02020603050405020304" pitchFamily="18" charset="0"/>
                      </a:endParaRPr>
                    </a:p>
                  </a:txBody>
                  <a:tcPr marL="91448" marR="91448" marT="45676" marB="45676"/>
                </a:tc>
                <a:extLst>
                  <a:ext uri="{0D108BD9-81ED-4DB2-BD59-A6C34878D82A}">
                    <a16:rowId xmlns="" xmlns:a16="http://schemas.microsoft.com/office/drawing/2014/main" val="10002"/>
                  </a:ext>
                </a:extLst>
              </a:tr>
              <a:tr h="415606">
                <a:tc>
                  <a:txBody>
                    <a:bodyPr/>
                    <a:lstStyle/>
                    <a:p>
                      <a:r>
                        <a:rPr lang="ru-RU" sz="1100" dirty="0">
                          <a:latin typeface="Times New Roman" panose="02020603050405020304" pitchFamily="18" charset="0"/>
                          <a:cs typeface="Times New Roman" panose="02020603050405020304" pitchFamily="18" charset="0"/>
                        </a:rPr>
                        <a:t>2</a:t>
                      </a:r>
                    </a:p>
                  </a:txBody>
                  <a:tcPr marL="91448" marR="91448" marT="45676" marB="45676"/>
                </a:tc>
                <a:tc>
                  <a:txBody>
                    <a:bodyPr/>
                    <a:lstStyle/>
                    <a:p>
                      <a:pPr algn="l" fontAlgn="b"/>
                      <a:r>
                        <a:rPr lang="ru-RU" sz="1100" u="none" strike="noStrike" dirty="0">
                          <a:effectLst/>
                          <a:latin typeface="Times New Roman" panose="02020603050405020304" pitchFamily="18" charset="0"/>
                          <a:cs typeface="Times New Roman" panose="02020603050405020304" pitchFamily="18" charset="0"/>
                        </a:rPr>
                        <a:t>Социальное обеспечение населения</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16" marB="0" anchor="ctr"/>
                </a:tc>
                <a:tc>
                  <a:txBody>
                    <a:bodyPr/>
                    <a:lstStyle/>
                    <a:p>
                      <a:r>
                        <a:rPr lang="ru-RU" sz="1100" dirty="0">
                          <a:latin typeface="Times New Roman" panose="02020603050405020304" pitchFamily="18" charset="0"/>
                          <a:cs typeface="Times New Roman" panose="02020603050405020304" pitchFamily="18" charset="0"/>
                        </a:rPr>
                        <a:t>26,09</a:t>
                      </a:r>
                    </a:p>
                  </a:txBody>
                  <a:tcPr marL="91448" marR="91448" marT="45676" marB="45676"/>
                </a:tc>
                <a:tc>
                  <a:txBody>
                    <a:bodyPr/>
                    <a:lstStyle/>
                    <a:p>
                      <a:r>
                        <a:rPr lang="ru-RU" sz="1100" dirty="0" smtClean="0">
                          <a:latin typeface="Times New Roman" panose="02020603050405020304" pitchFamily="18" charset="0"/>
                          <a:cs typeface="Times New Roman" panose="02020603050405020304" pitchFamily="18" charset="0"/>
                        </a:rPr>
                        <a:t>27,90</a:t>
                      </a:r>
                      <a:endParaRPr lang="ru-RU" sz="1100" dirty="0">
                        <a:latin typeface="Times New Roman" panose="02020603050405020304" pitchFamily="18" charset="0"/>
                        <a:cs typeface="Times New Roman" panose="02020603050405020304" pitchFamily="18" charset="0"/>
                      </a:endParaRPr>
                    </a:p>
                  </a:txBody>
                  <a:tcPr marL="91448" marR="91448" marT="45676" marB="45676"/>
                </a:tc>
                <a:tc>
                  <a:txBody>
                    <a:bodyPr/>
                    <a:lstStyle/>
                    <a:p>
                      <a:r>
                        <a:rPr lang="ru-RU" sz="1100" dirty="0" smtClean="0">
                          <a:latin typeface="Times New Roman" panose="02020603050405020304" pitchFamily="18" charset="0"/>
                          <a:cs typeface="Times New Roman" panose="02020603050405020304" pitchFamily="18" charset="0"/>
                        </a:rPr>
                        <a:t>27,41</a:t>
                      </a:r>
                      <a:endParaRPr lang="ru-RU" sz="1100" dirty="0">
                        <a:latin typeface="Times New Roman" panose="02020603050405020304" pitchFamily="18" charset="0"/>
                        <a:cs typeface="Times New Roman" panose="02020603050405020304" pitchFamily="18" charset="0"/>
                      </a:endParaRPr>
                    </a:p>
                  </a:txBody>
                  <a:tcPr marL="91448" marR="91448" marT="45676" marB="45676"/>
                </a:tc>
                <a:tc>
                  <a:txBody>
                    <a:bodyPr/>
                    <a:lstStyle/>
                    <a:p>
                      <a:r>
                        <a:rPr lang="ru-RU" sz="1100" dirty="0" smtClean="0">
                          <a:latin typeface="Times New Roman" panose="02020603050405020304" pitchFamily="18" charset="0"/>
                          <a:cs typeface="Times New Roman" panose="02020603050405020304" pitchFamily="18" charset="0"/>
                        </a:rPr>
                        <a:t>10,64</a:t>
                      </a:r>
                      <a:endParaRPr lang="ru-RU" sz="1100" dirty="0">
                        <a:latin typeface="Times New Roman" panose="02020603050405020304" pitchFamily="18" charset="0"/>
                        <a:cs typeface="Times New Roman" panose="02020603050405020304" pitchFamily="18" charset="0"/>
                      </a:endParaRPr>
                    </a:p>
                  </a:txBody>
                  <a:tcPr marL="91448" marR="91448" marT="45676" marB="45676"/>
                </a:tc>
                <a:tc>
                  <a:txBody>
                    <a:bodyPr/>
                    <a:lstStyle/>
                    <a:p>
                      <a:r>
                        <a:rPr lang="ru-RU" sz="1100" dirty="0" smtClean="0">
                          <a:latin typeface="Times New Roman" panose="02020603050405020304" pitchFamily="18" charset="0"/>
                          <a:cs typeface="Times New Roman" panose="02020603050405020304" pitchFamily="18" charset="0"/>
                        </a:rPr>
                        <a:t>3,19</a:t>
                      </a:r>
                      <a:endParaRPr lang="ru-RU" sz="1100" dirty="0">
                        <a:latin typeface="Times New Roman" panose="02020603050405020304" pitchFamily="18" charset="0"/>
                        <a:cs typeface="Times New Roman" panose="02020603050405020304" pitchFamily="18" charset="0"/>
                      </a:endParaRPr>
                    </a:p>
                  </a:txBody>
                  <a:tcPr marL="91448" marR="91448" marT="45676" marB="45676"/>
                </a:tc>
                <a:tc>
                  <a:txBody>
                    <a:bodyPr/>
                    <a:lstStyle/>
                    <a:p>
                      <a:r>
                        <a:rPr lang="ru-RU" sz="1100" dirty="0" smtClean="0">
                          <a:latin typeface="Times New Roman" panose="02020603050405020304" pitchFamily="18" charset="0"/>
                          <a:cs typeface="Times New Roman" panose="02020603050405020304" pitchFamily="18" charset="0"/>
                        </a:rPr>
                        <a:t>6,06</a:t>
                      </a:r>
                      <a:endParaRPr lang="ru-RU" sz="1100" dirty="0">
                        <a:latin typeface="Times New Roman" panose="02020603050405020304" pitchFamily="18" charset="0"/>
                        <a:cs typeface="Times New Roman" panose="02020603050405020304" pitchFamily="18" charset="0"/>
                      </a:endParaRPr>
                    </a:p>
                  </a:txBody>
                  <a:tcPr marL="91448" marR="91448" marT="45676" marB="45676"/>
                </a:tc>
                <a:extLst>
                  <a:ext uri="{0D108BD9-81ED-4DB2-BD59-A6C34878D82A}">
                    <a16:rowId xmlns="" xmlns:a16="http://schemas.microsoft.com/office/drawing/2014/main" val="10003"/>
                  </a:ext>
                </a:extLst>
              </a:tr>
              <a:tr h="415606">
                <a:tc>
                  <a:txBody>
                    <a:bodyPr/>
                    <a:lstStyle/>
                    <a:p>
                      <a:r>
                        <a:rPr lang="ru-RU" sz="1100" dirty="0">
                          <a:latin typeface="Times New Roman" panose="02020603050405020304" pitchFamily="18" charset="0"/>
                          <a:cs typeface="Times New Roman" panose="02020603050405020304" pitchFamily="18" charset="0"/>
                        </a:rPr>
                        <a:t>3</a:t>
                      </a:r>
                    </a:p>
                  </a:txBody>
                  <a:tcPr marL="91448" marR="91448" marT="45676" marB="45676"/>
                </a:tc>
                <a:tc>
                  <a:txBody>
                    <a:bodyPr/>
                    <a:lstStyle/>
                    <a:p>
                      <a:pPr algn="l" fontAlgn="b"/>
                      <a:r>
                        <a:rPr lang="ru-RU" sz="1100" u="none" strike="noStrike" dirty="0">
                          <a:effectLst/>
                          <a:latin typeface="Times New Roman" panose="02020603050405020304" pitchFamily="18" charset="0"/>
                          <a:cs typeface="Times New Roman" panose="02020603050405020304" pitchFamily="18" charset="0"/>
                        </a:rPr>
                        <a:t>Охрана семьи и детства</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16" marB="0" anchor="ctr"/>
                </a:tc>
                <a:tc>
                  <a:txBody>
                    <a:bodyPr/>
                    <a:lstStyle/>
                    <a:p>
                      <a:r>
                        <a:rPr lang="ru-RU" sz="1100" dirty="0">
                          <a:latin typeface="Times New Roman" panose="02020603050405020304" pitchFamily="18" charset="0"/>
                          <a:cs typeface="Times New Roman" panose="02020603050405020304" pitchFamily="18" charset="0"/>
                        </a:rPr>
                        <a:t>77,11</a:t>
                      </a:r>
                    </a:p>
                  </a:txBody>
                  <a:tcPr marL="91448" marR="91448" marT="45676" marB="45676"/>
                </a:tc>
                <a:tc>
                  <a:txBody>
                    <a:bodyPr/>
                    <a:lstStyle/>
                    <a:p>
                      <a:r>
                        <a:rPr lang="ru-RU" sz="1100" dirty="0" smtClean="0">
                          <a:latin typeface="Times New Roman" panose="02020603050405020304" pitchFamily="18" charset="0"/>
                          <a:cs typeface="Times New Roman" panose="02020603050405020304" pitchFamily="18" charset="0"/>
                        </a:rPr>
                        <a:t>109,58</a:t>
                      </a:r>
                      <a:endParaRPr lang="ru-RU" sz="1100" dirty="0">
                        <a:latin typeface="Times New Roman" panose="02020603050405020304" pitchFamily="18" charset="0"/>
                        <a:cs typeface="Times New Roman" panose="02020603050405020304" pitchFamily="18" charset="0"/>
                      </a:endParaRPr>
                    </a:p>
                  </a:txBody>
                  <a:tcPr marL="91448" marR="91448" marT="45676" marB="45676"/>
                </a:tc>
                <a:tc>
                  <a:txBody>
                    <a:bodyPr/>
                    <a:lstStyle/>
                    <a:p>
                      <a:r>
                        <a:rPr lang="ru-RU" sz="1100" dirty="0" smtClean="0">
                          <a:latin typeface="Times New Roman" panose="02020603050405020304" pitchFamily="18" charset="0"/>
                          <a:cs typeface="Times New Roman" panose="02020603050405020304" pitchFamily="18" charset="0"/>
                        </a:rPr>
                        <a:t>104,39</a:t>
                      </a:r>
                      <a:endParaRPr lang="ru-RU" sz="1100" dirty="0">
                        <a:latin typeface="Times New Roman" panose="02020603050405020304" pitchFamily="18" charset="0"/>
                        <a:cs typeface="Times New Roman" panose="02020603050405020304" pitchFamily="18" charset="0"/>
                      </a:endParaRPr>
                    </a:p>
                  </a:txBody>
                  <a:tcPr marL="91448" marR="91448" marT="45676" marB="45676"/>
                </a:tc>
                <a:tc>
                  <a:txBody>
                    <a:bodyPr/>
                    <a:lstStyle/>
                    <a:p>
                      <a:r>
                        <a:rPr lang="ru-RU" sz="1100" dirty="0" smtClean="0">
                          <a:latin typeface="Times New Roman" panose="02020603050405020304" pitchFamily="18" charset="0"/>
                          <a:cs typeface="Times New Roman" panose="02020603050405020304" pitchFamily="18" charset="0"/>
                        </a:rPr>
                        <a:t>103,99</a:t>
                      </a:r>
                      <a:endParaRPr lang="ru-RU" sz="1100" dirty="0">
                        <a:latin typeface="Times New Roman" panose="02020603050405020304" pitchFamily="18" charset="0"/>
                        <a:cs typeface="Times New Roman" panose="02020603050405020304" pitchFamily="18" charset="0"/>
                      </a:endParaRPr>
                    </a:p>
                  </a:txBody>
                  <a:tcPr marL="91448" marR="91448" marT="45676" marB="45676"/>
                </a:tc>
                <a:tc>
                  <a:txBody>
                    <a:bodyPr/>
                    <a:lstStyle/>
                    <a:p>
                      <a:r>
                        <a:rPr lang="ru-RU" sz="1100" dirty="0" smtClean="0">
                          <a:latin typeface="Times New Roman" panose="02020603050405020304" pitchFamily="18" charset="0"/>
                          <a:cs typeface="Times New Roman" panose="02020603050405020304" pitchFamily="18" charset="0"/>
                        </a:rPr>
                        <a:t>107,20</a:t>
                      </a:r>
                      <a:endParaRPr lang="ru-RU" sz="1100" dirty="0">
                        <a:latin typeface="Times New Roman" panose="02020603050405020304" pitchFamily="18" charset="0"/>
                        <a:cs typeface="Times New Roman" panose="02020603050405020304" pitchFamily="18" charset="0"/>
                      </a:endParaRPr>
                    </a:p>
                  </a:txBody>
                  <a:tcPr marL="91448" marR="91448" marT="45676" marB="45676"/>
                </a:tc>
                <a:tc>
                  <a:txBody>
                    <a:bodyPr/>
                    <a:lstStyle/>
                    <a:p>
                      <a:r>
                        <a:rPr lang="ru-RU" sz="1100" dirty="0" smtClean="0">
                          <a:latin typeface="Times New Roman" panose="02020603050405020304" pitchFamily="18" charset="0"/>
                          <a:cs typeface="Times New Roman" panose="02020603050405020304" pitchFamily="18" charset="0"/>
                        </a:rPr>
                        <a:t>108,21</a:t>
                      </a:r>
                      <a:endParaRPr lang="ru-RU" sz="1100" dirty="0">
                        <a:latin typeface="Times New Roman" panose="02020603050405020304" pitchFamily="18" charset="0"/>
                        <a:cs typeface="Times New Roman" panose="02020603050405020304" pitchFamily="18" charset="0"/>
                      </a:endParaRPr>
                    </a:p>
                  </a:txBody>
                  <a:tcPr marL="91448" marR="91448" marT="45676" marB="45676"/>
                </a:tc>
                <a:extLst>
                  <a:ext uri="{0D108BD9-81ED-4DB2-BD59-A6C34878D82A}">
                    <a16:rowId xmlns="" xmlns:a16="http://schemas.microsoft.com/office/drawing/2014/main" val="10004"/>
                  </a:ext>
                </a:extLst>
              </a:tr>
            </a:tbl>
          </a:graphicData>
        </a:graphic>
      </p:graphicFrame>
      <p:sp>
        <p:nvSpPr>
          <p:cNvPr id="62534" name="TextBox 17">
            <a:extLst>
              <a:ext uri="{FF2B5EF4-FFF2-40B4-BE49-F238E27FC236}">
                <a16:creationId xmlns="" xmlns:a16="http://schemas.microsoft.com/office/drawing/2014/main" id="{F5FCDD1D-2935-4593-A4F5-ACC082AEF203}"/>
              </a:ext>
            </a:extLst>
          </p:cNvPr>
          <p:cNvSpPr txBox="1">
            <a:spLocks noChangeArrowheads="1"/>
          </p:cNvSpPr>
          <p:nvPr/>
        </p:nvSpPr>
        <p:spPr bwMode="auto">
          <a:xfrm>
            <a:off x="546100" y="1038225"/>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ru-RU" altLang="ru-RU" sz="1200">
              <a:latin typeface="Times New Roman" panose="02020603050405020304" pitchFamily="18" charset="0"/>
              <a:cs typeface="Times New Roman" panose="02020603050405020304" pitchFamily="18" charset="0"/>
            </a:endParaRPr>
          </a:p>
        </p:txBody>
      </p:sp>
      <p:sp>
        <p:nvSpPr>
          <p:cNvPr id="62535" name="TextBox 18">
            <a:extLst>
              <a:ext uri="{FF2B5EF4-FFF2-40B4-BE49-F238E27FC236}">
                <a16:creationId xmlns="" xmlns:a16="http://schemas.microsoft.com/office/drawing/2014/main" id="{4F2547AC-2FFE-4B33-A409-6846C8E1C3EB}"/>
              </a:ext>
            </a:extLst>
          </p:cNvPr>
          <p:cNvSpPr txBox="1">
            <a:spLocks noChangeArrowheads="1"/>
          </p:cNvSpPr>
          <p:nvPr/>
        </p:nvSpPr>
        <p:spPr bwMode="auto">
          <a:xfrm>
            <a:off x="58793" y="3296030"/>
            <a:ext cx="289134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200" b="1" i="1" dirty="0">
                <a:latin typeface="Times New Roman" panose="02020603050405020304" pitchFamily="18" charset="0"/>
                <a:cs typeface="Times New Roman" panose="02020603050405020304" pitchFamily="18" charset="0"/>
              </a:rPr>
              <a:t>  Динамика показателей расходов бюджета муниципального района Мелеузовский район Республики Башкортостан на социальную политику, в </a:t>
            </a:r>
            <a:r>
              <a:rPr lang="ru-RU" altLang="ru-RU" sz="1200" b="1" i="1" dirty="0" smtClean="0">
                <a:latin typeface="Times New Roman" panose="02020603050405020304" pitchFamily="18" charset="0"/>
                <a:cs typeface="Times New Roman" panose="02020603050405020304" pitchFamily="18" charset="0"/>
              </a:rPr>
              <a:t>%</a:t>
            </a:r>
            <a:endParaRPr lang="ru-RU" altLang="ru-RU" sz="1200" b="1" i="1" dirty="0">
              <a:latin typeface="Times New Roman" panose="02020603050405020304" pitchFamily="18" charset="0"/>
              <a:cs typeface="Times New Roman" panose="02020603050405020304" pitchFamily="18" charset="0"/>
            </a:endParaRPr>
          </a:p>
        </p:txBody>
      </p:sp>
      <p:sp>
        <p:nvSpPr>
          <p:cNvPr id="62536" name="TextBox 19">
            <a:extLst>
              <a:ext uri="{FF2B5EF4-FFF2-40B4-BE49-F238E27FC236}">
                <a16:creationId xmlns="" xmlns:a16="http://schemas.microsoft.com/office/drawing/2014/main" id="{91CFCB3D-100F-4E43-BBD9-D8CE57F84631}"/>
              </a:ext>
            </a:extLst>
          </p:cNvPr>
          <p:cNvSpPr txBox="1">
            <a:spLocks noChangeArrowheads="1"/>
          </p:cNvSpPr>
          <p:nvPr/>
        </p:nvSpPr>
        <p:spPr bwMode="auto">
          <a:xfrm>
            <a:off x="8326438" y="519113"/>
            <a:ext cx="9890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100" dirty="0" err="1">
                <a:latin typeface="Times New Roman" panose="02020603050405020304" pitchFamily="18" charset="0"/>
                <a:cs typeface="Times New Roman" panose="02020603050405020304" pitchFamily="18" charset="0"/>
              </a:rPr>
              <a:t>млн.рублей</a:t>
            </a:r>
            <a:endParaRPr lang="ru-RU" altLang="ru-RU" sz="11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a:xfrm>
            <a:off x="7018978" y="17462"/>
            <a:ext cx="2133600" cy="365125"/>
          </a:xfrm>
        </p:spPr>
        <p:txBody>
          <a:bodyPr/>
          <a:lstStyle/>
          <a:p>
            <a:pPr>
              <a:defRPr/>
            </a:pPr>
            <a:fld id="{1C2F39FC-F7FC-43A7-985C-4565CF06B74E}" type="slidenum">
              <a:rPr lang="en-US" smtClean="0">
                <a:solidFill>
                  <a:schemeClr val="tx1"/>
                </a:solidFill>
              </a:rPr>
              <a:pPr>
                <a:defRPr/>
              </a:pPr>
              <a:t>38</a:t>
            </a:fld>
            <a:endParaRPr lang="en-US" dirty="0">
              <a:solidFill>
                <a:schemeClr val="tx1"/>
              </a:solidFill>
            </a:endParaRPr>
          </a:p>
        </p:txBody>
      </p:sp>
      <p:cxnSp>
        <p:nvCxnSpPr>
          <p:cNvPr id="16" name="Прямая со стрелкой 15"/>
          <p:cNvCxnSpPr/>
          <p:nvPr/>
        </p:nvCxnSpPr>
        <p:spPr>
          <a:xfrm flipV="1">
            <a:off x="2771135" y="4818359"/>
            <a:ext cx="220834" cy="2290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2116898" y="4818359"/>
            <a:ext cx="198194" cy="190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Овал 17"/>
          <p:cNvSpPr/>
          <p:nvPr/>
        </p:nvSpPr>
        <p:spPr>
          <a:xfrm rot="10800000" flipV="1">
            <a:off x="880401" y="4491882"/>
            <a:ext cx="792093" cy="3264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800" dirty="0" smtClean="0">
                <a:solidFill>
                  <a:srgbClr val="7030A0"/>
                </a:solidFill>
                <a:latin typeface="Times New Roman" panose="02020603050405020304" pitchFamily="18" charset="0"/>
                <a:cs typeface="Times New Roman" panose="02020603050405020304" pitchFamily="18" charset="0"/>
              </a:rPr>
              <a:t>127,4</a:t>
            </a:r>
            <a:endParaRPr lang="ru-RU" sz="800" dirty="0">
              <a:solidFill>
                <a:srgbClr val="7030A0"/>
              </a:solidFill>
              <a:latin typeface="Times New Roman" panose="02020603050405020304" pitchFamily="18" charset="0"/>
              <a:cs typeface="Times New Roman" panose="02020603050405020304" pitchFamily="18" charset="0"/>
            </a:endParaRPr>
          </a:p>
        </p:txBody>
      </p:sp>
      <p:sp>
        <p:nvSpPr>
          <p:cNvPr id="19" name="Овал 18"/>
          <p:cNvSpPr/>
          <p:nvPr/>
        </p:nvSpPr>
        <p:spPr>
          <a:xfrm rot="10800000" flipV="1">
            <a:off x="1504466" y="4695545"/>
            <a:ext cx="792093" cy="3264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800" dirty="0" smtClean="0">
                <a:solidFill>
                  <a:srgbClr val="7030A0"/>
                </a:solidFill>
                <a:latin typeface="Times New Roman" panose="02020603050405020304" pitchFamily="18" charset="0"/>
                <a:cs typeface="Times New Roman" panose="02020603050405020304" pitchFamily="18" charset="0"/>
              </a:rPr>
              <a:t>87,1</a:t>
            </a:r>
            <a:endParaRPr lang="ru-RU" sz="800" dirty="0">
              <a:solidFill>
                <a:srgbClr val="7030A0"/>
              </a:solidFill>
              <a:latin typeface="Times New Roman" panose="02020603050405020304" pitchFamily="18" charset="0"/>
              <a:cs typeface="Times New Roman" panose="02020603050405020304" pitchFamily="18" charset="0"/>
            </a:endParaRPr>
          </a:p>
        </p:txBody>
      </p:sp>
      <p:sp>
        <p:nvSpPr>
          <p:cNvPr id="20" name="Овал 19"/>
          <p:cNvSpPr/>
          <p:nvPr/>
        </p:nvSpPr>
        <p:spPr>
          <a:xfrm rot="10800000" flipV="1">
            <a:off x="2159729" y="4720921"/>
            <a:ext cx="792093" cy="3264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800" dirty="0" smtClean="0">
                <a:solidFill>
                  <a:srgbClr val="7030A0"/>
                </a:solidFill>
                <a:latin typeface="Times New Roman" panose="02020603050405020304" pitchFamily="18" charset="0"/>
                <a:cs typeface="Times New Roman" panose="02020603050405020304" pitchFamily="18" charset="0"/>
              </a:rPr>
              <a:t>96,4</a:t>
            </a:r>
            <a:endParaRPr lang="ru-RU" sz="800" dirty="0">
              <a:solidFill>
                <a:srgbClr val="7030A0"/>
              </a:solidFill>
              <a:latin typeface="Times New Roman" panose="02020603050405020304" pitchFamily="18" charset="0"/>
              <a:cs typeface="Times New Roman" panose="02020603050405020304" pitchFamily="18" charset="0"/>
            </a:endParaRPr>
          </a:p>
        </p:txBody>
      </p:sp>
      <p:sp>
        <p:nvSpPr>
          <p:cNvPr id="21" name="Овал 20"/>
          <p:cNvSpPr/>
          <p:nvPr/>
        </p:nvSpPr>
        <p:spPr>
          <a:xfrm rot="10800000" flipV="1">
            <a:off x="2782136" y="4670120"/>
            <a:ext cx="792093" cy="3264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800" dirty="0" smtClean="0">
                <a:solidFill>
                  <a:srgbClr val="7030A0"/>
                </a:solidFill>
                <a:latin typeface="Times New Roman" panose="02020603050405020304" pitchFamily="18" charset="0"/>
                <a:cs typeface="Times New Roman" panose="02020603050405020304" pitchFamily="18" charset="0"/>
              </a:rPr>
              <a:t>103,5</a:t>
            </a:r>
            <a:endParaRPr lang="ru-RU" sz="800" dirty="0">
              <a:solidFill>
                <a:srgbClr val="7030A0"/>
              </a:solidFill>
              <a:latin typeface="Times New Roman" panose="02020603050405020304" pitchFamily="18" charset="0"/>
              <a:cs typeface="Times New Roman" panose="02020603050405020304" pitchFamily="18" charset="0"/>
            </a:endParaRPr>
          </a:p>
        </p:txBody>
      </p:sp>
      <p:sp>
        <p:nvSpPr>
          <p:cNvPr id="22" name="TextBox 18">
            <a:extLst>
              <a:ext uri="{FF2B5EF4-FFF2-40B4-BE49-F238E27FC236}">
                <a16:creationId xmlns="" xmlns:a16="http://schemas.microsoft.com/office/drawing/2014/main" id="{BE0FEAF8-7FDF-4F54-9FA3-87B730C29815}"/>
              </a:ext>
            </a:extLst>
          </p:cNvPr>
          <p:cNvSpPr txBox="1">
            <a:spLocks noChangeArrowheads="1"/>
          </p:cNvSpPr>
          <p:nvPr/>
        </p:nvSpPr>
        <p:spPr bwMode="auto">
          <a:xfrm>
            <a:off x="2583209" y="2601323"/>
            <a:ext cx="6588224" cy="1631216"/>
          </a:xfrm>
          <a:prstGeom prst="rect">
            <a:avLst/>
          </a:prstGeom>
          <a:solidFill>
            <a:schemeClr val="bg2">
              <a:lumMod val="90000"/>
            </a:schemeClr>
          </a:solidFill>
          <a:ln w="3175">
            <a:solidFill>
              <a:schemeClr val="accent6">
                <a:lumMod val="50000"/>
              </a:schemeClr>
            </a:solidFill>
            <a:miter lim="800000"/>
            <a:headEnd/>
            <a:tailEnd/>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200" dirty="0">
                <a:latin typeface="Times New Roman" panose="02020603050405020304" pitchFamily="18" charset="0"/>
                <a:cs typeface="Times New Roman" panose="02020603050405020304" pitchFamily="18" charset="0"/>
              </a:rPr>
              <a:t> </a:t>
            </a:r>
            <a:r>
              <a:rPr lang="ru-RU" altLang="ru-RU" sz="1100" b="1" i="1" dirty="0">
                <a:latin typeface="Times New Roman" panose="02020603050405020304" pitchFamily="18" charset="0"/>
                <a:cs typeface="Times New Roman" panose="02020603050405020304" pitchFamily="18" charset="0"/>
              </a:rPr>
              <a:t>Причины отклонения фактического выполнения по годам:</a:t>
            </a:r>
          </a:p>
          <a:p>
            <a:endParaRPr lang="ru-RU" altLang="ru-RU" sz="1100" b="1" i="1" dirty="0">
              <a:latin typeface="Times New Roman" panose="02020603050405020304" pitchFamily="18" charset="0"/>
              <a:cs typeface="Times New Roman" panose="02020603050405020304" pitchFamily="18" charset="0"/>
            </a:endParaRPr>
          </a:p>
          <a:p>
            <a:pPr algn="just"/>
            <a:r>
              <a:rPr lang="ru-RU" sz="1100" b="1" dirty="0">
                <a:latin typeface="Times New Roman" panose="02020603050405020304" pitchFamily="18" charset="0"/>
                <a:cs typeface="Times New Roman" panose="02020603050405020304" pitchFamily="18" charset="0"/>
              </a:rPr>
              <a:t> Пенсионное обеспечение:</a:t>
            </a:r>
            <a:r>
              <a:rPr lang="ru-RU" sz="1100" dirty="0">
                <a:latin typeface="Times New Roman" panose="02020603050405020304" pitchFamily="18" charset="0"/>
                <a:cs typeface="Times New Roman" panose="02020603050405020304" pitchFamily="18" charset="0"/>
              </a:rPr>
              <a:t> Проведение перерасчета в </a:t>
            </a:r>
            <a:r>
              <a:rPr lang="ru-RU" sz="1100" dirty="0" smtClean="0">
                <a:latin typeface="Times New Roman" panose="02020603050405020304" pitchFamily="18" charset="0"/>
                <a:cs typeface="Times New Roman" panose="02020603050405020304" pitchFamily="18" charset="0"/>
              </a:rPr>
              <a:t>2019 </a:t>
            </a:r>
            <a:r>
              <a:rPr lang="ru-RU" sz="1100" dirty="0">
                <a:latin typeface="Times New Roman" panose="02020603050405020304" pitchFamily="18" charset="0"/>
                <a:cs typeface="Times New Roman" panose="02020603050405020304" pitchFamily="18" charset="0"/>
              </a:rPr>
              <a:t>году доплаты к пенсии за выслугу лет гражданам, ушедшим на пенсию с муниципальной службы.</a:t>
            </a:r>
          </a:p>
          <a:p>
            <a:pPr algn="just"/>
            <a:r>
              <a:rPr lang="ru-RU" sz="1100" b="1" dirty="0">
                <a:latin typeface="Times New Roman" panose="02020603050405020304" pitchFamily="18" charset="0"/>
                <a:cs typeface="Times New Roman" panose="02020603050405020304" pitchFamily="18" charset="0"/>
              </a:rPr>
              <a:t>Социальное обеспечение населения: </a:t>
            </a:r>
            <a:r>
              <a:rPr lang="ru-RU" sz="1100" dirty="0">
                <a:latin typeface="Times New Roman" panose="02020603050405020304" pitchFamily="18" charset="0"/>
                <a:cs typeface="Times New Roman" panose="02020603050405020304" pitchFamily="18" charset="0"/>
              </a:rPr>
              <a:t>Сокращение субсидий за счет средств РБ в </a:t>
            </a:r>
            <a:r>
              <a:rPr lang="ru-RU" sz="1100" dirty="0" smtClean="0">
                <a:latin typeface="Times New Roman" panose="02020603050405020304" pitchFamily="18" charset="0"/>
                <a:cs typeface="Times New Roman" panose="02020603050405020304" pitchFamily="18" charset="0"/>
              </a:rPr>
              <a:t>2020-2022 </a:t>
            </a:r>
            <a:r>
              <a:rPr lang="ru-RU" sz="1100" dirty="0">
                <a:latin typeface="Times New Roman" panose="02020603050405020304" pitchFamily="18" charset="0"/>
                <a:cs typeface="Times New Roman" panose="02020603050405020304" pitchFamily="18" charset="0"/>
              </a:rPr>
              <a:t>годах в связи с отражением в разделе «Охрана семьи и детства» расходов на социальную поддержку учащихся из многодетных семей на обеспечение льготным питанием и школьной формой.</a:t>
            </a:r>
          </a:p>
          <a:p>
            <a:pPr algn="just"/>
            <a:r>
              <a:rPr lang="ru-RU" sz="1100" b="1" dirty="0">
                <a:latin typeface="Times New Roman" panose="02020603050405020304" pitchFamily="18" charset="0"/>
                <a:cs typeface="Times New Roman" panose="02020603050405020304" pitchFamily="18" charset="0"/>
              </a:rPr>
              <a:t>Охрана семьи и детства: </a:t>
            </a:r>
            <a:r>
              <a:rPr lang="ru-RU" sz="1100" dirty="0">
                <a:latin typeface="Times New Roman" panose="02020603050405020304" pitchFamily="18" charset="0"/>
                <a:cs typeface="Times New Roman" panose="02020603050405020304" pitchFamily="18" charset="0"/>
              </a:rPr>
              <a:t>Увеличение расходов в связи с отражением расходов по социальной поддержке, ранее планируемых в подразделе «Социальное обеспечение населения».</a:t>
            </a:r>
          </a:p>
        </p:txBody>
      </p:sp>
      <p:sp>
        <p:nvSpPr>
          <p:cNvPr id="4" name="Прямоугольник 3"/>
          <p:cNvSpPr/>
          <p:nvPr/>
        </p:nvSpPr>
        <p:spPr>
          <a:xfrm>
            <a:off x="4001450" y="6381328"/>
            <a:ext cx="3954926" cy="45384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altLang="ru-RU" sz="1200" b="1" i="1" dirty="0">
                <a:solidFill>
                  <a:schemeClr val="tx1"/>
                </a:solidFill>
                <a:latin typeface="Times New Roman" panose="02020603050405020304" pitchFamily="18" charset="0"/>
                <a:cs typeface="Times New Roman" panose="02020603050405020304" pitchFamily="18" charset="0"/>
              </a:rPr>
              <a:t>Предоставление социальных выплат </a:t>
            </a:r>
            <a:r>
              <a:rPr lang="ru-RU" altLang="ru-RU" sz="1200" b="1" i="1" dirty="0" smtClean="0">
                <a:solidFill>
                  <a:schemeClr val="tx1"/>
                </a:solidFill>
                <a:latin typeface="Times New Roman" panose="02020603050405020304" pitchFamily="18" charset="0"/>
                <a:cs typeface="Times New Roman" panose="02020603050405020304" pitchFamily="18" charset="0"/>
              </a:rPr>
              <a:t>молодым</a:t>
            </a:r>
          </a:p>
          <a:p>
            <a:r>
              <a:rPr lang="ru-RU" altLang="ru-RU" sz="1200" b="1" i="1" dirty="0" smtClean="0">
                <a:solidFill>
                  <a:schemeClr val="tx1"/>
                </a:solidFill>
                <a:latin typeface="Times New Roman" panose="02020603050405020304" pitchFamily="18" charset="0"/>
                <a:cs typeface="Times New Roman" panose="02020603050405020304" pitchFamily="18" charset="0"/>
              </a:rPr>
              <a:t> </a:t>
            </a:r>
            <a:r>
              <a:rPr lang="ru-RU" altLang="ru-RU" sz="1200" b="1" i="1" dirty="0">
                <a:solidFill>
                  <a:schemeClr val="tx1"/>
                </a:solidFill>
                <a:latin typeface="Times New Roman" panose="02020603050405020304" pitchFamily="18" charset="0"/>
                <a:cs typeface="Times New Roman" panose="02020603050405020304" pitchFamily="18" charset="0"/>
              </a:rPr>
              <a:t>семьям при рождении ( усыновлении) ребенка (детей</a:t>
            </a:r>
            <a:r>
              <a:rPr lang="ru-RU" altLang="ru-RU" sz="1200" b="1" i="1" dirty="0" smtClean="0">
                <a:solidFill>
                  <a:schemeClr val="tx1"/>
                </a:solidFill>
                <a:latin typeface="Times New Roman" panose="02020603050405020304" pitchFamily="18" charset="0"/>
                <a:cs typeface="Times New Roman" panose="02020603050405020304" pitchFamily="18" charset="0"/>
              </a:rPr>
              <a:t>)</a:t>
            </a:r>
            <a:endParaRPr lang="ru-RU" altLang="ru-RU" sz="1200" b="1" i="1" dirty="0">
              <a:solidFill>
                <a:schemeClr val="tx1"/>
              </a:solidFill>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3995936" y="5751260"/>
            <a:ext cx="3954926" cy="55806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altLang="ru-RU" sz="1200" b="1" i="1" dirty="0">
                <a:solidFill>
                  <a:schemeClr val="tx1"/>
                </a:solidFill>
                <a:latin typeface="Times New Roman" panose="02020603050405020304" pitchFamily="18" charset="0"/>
                <a:cs typeface="Times New Roman" panose="02020603050405020304" pitchFamily="18" charset="0"/>
              </a:rPr>
              <a:t>Гос. программа  « Обеспечение доступны и комфортным жильем и коммунальными услугами граждан РФ</a:t>
            </a:r>
            <a:r>
              <a:rPr lang="ru-RU" altLang="ru-RU" sz="1200" b="1" i="1" dirty="0" smtClean="0">
                <a:solidFill>
                  <a:schemeClr val="tx1"/>
                </a:solidFill>
                <a:latin typeface="Times New Roman" panose="02020603050405020304" pitchFamily="18" charset="0"/>
                <a:cs typeface="Times New Roman" panose="02020603050405020304" pitchFamily="18" charset="0"/>
              </a:rPr>
              <a:t>»</a:t>
            </a:r>
            <a:endParaRPr lang="ru-RU" altLang="ru-RU" sz="1200" b="1" i="1" dirty="0">
              <a:solidFill>
                <a:schemeClr val="tx1"/>
              </a:solidFill>
              <a:latin typeface="Times New Roman" panose="02020603050405020304" pitchFamily="18" charset="0"/>
              <a:cs typeface="Times New Roman" panose="02020603050405020304" pitchFamily="18" charset="0"/>
            </a:endParaRPr>
          </a:p>
        </p:txBody>
      </p:sp>
      <p:sp>
        <p:nvSpPr>
          <p:cNvPr id="26" name="Овал 25"/>
          <p:cNvSpPr/>
          <p:nvPr/>
        </p:nvSpPr>
        <p:spPr>
          <a:xfrm>
            <a:off x="7308303" y="5656304"/>
            <a:ext cx="1863130" cy="425281"/>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ru-RU" sz="1000" b="1" i="1" dirty="0">
                <a:solidFill>
                  <a:srgbClr val="FF0000"/>
                </a:solidFill>
                <a:latin typeface="Times New Roman" panose="02020603050405020304" pitchFamily="18" charset="0"/>
                <a:cs typeface="Times New Roman" panose="02020603050405020304" pitchFamily="18" charset="0"/>
              </a:rPr>
              <a:t>7 свидетельств на 7 149,6 </a:t>
            </a:r>
            <a:r>
              <a:rPr lang="ru-RU" altLang="ru-RU" sz="1000" b="1" i="1" dirty="0" smtClean="0">
                <a:solidFill>
                  <a:srgbClr val="FF0000"/>
                </a:solidFill>
                <a:latin typeface="Times New Roman" panose="02020603050405020304" pitchFamily="18" charset="0"/>
                <a:cs typeface="Times New Roman" panose="02020603050405020304" pitchFamily="18" charset="0"/>
              </a:rPr>
              <a:t>тыс. руб</a:t>
            </a:r>
            <a:r>
              <a:rPr lang="ru-RU" altLang="ru-RU" sz="1000" b="1" i="1" dirty="0">
                <a:solidFill>
                  <a:srgbClr val="FF0000"/>
                </a:solidFill>
                <a:latin typeface="Times New Roman" panose="02020603050405020304" pitchFamily="18" charset="0"/>
                <a:cs typeface="Times New Roman" panose="02020603050405020304" pitchFamily="18" charset="0"/>
              </a:rPr>
              <a:t>.</a:t>
            </a:r>
          </a:p>
        </p:txBody>
      </p:sp>
      <p:sp>
        <p:nvSpPr>
          <p:cNvPr id="27" name="Прямоугольник 26"/>
          <p:cNvSpPr/>
          <p:nvPr/>
        </p:nvSpPr>
        <p:spPr>
          <a:xfrm>
            <a:off x="3995936" y="5229200"/>
            <a:ext cx="3954926" cy="44290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altLang="ru-RU" sz="1200" b="1" i="1" dirty="0">
                <a:solidFill>
                  <a:schemeClr val="tx1"/>
                </a:solidFill>
                <a:latin typeface="Times New Roman" panose="02020603050405020304" pitchFamily="18" charset="0"/>
                <a:cs typeface="Times New Roman" panose="02020603050405020304" pitchFamily="18" charset="0"/>
              </a:rPr>
              <a:t>Устойчивое развитие сельских территорий </a:t>
            </a:r>
            <a:endParaRPr lang="ru-RU" altLang="ru-RU" sz="1200" b="1" i="1" dirty="0" smtClean="0">
              <a:solidFill>
                <a:schemeClr val="tx1"/>
              </a:solidFill>
              <a:latin typeface="Times New Roman" panose="02020603050405020304" pitchFamily="18" charset="0"/>
              <a:cs typeface="Times New Roman" panose="02020603050405020304" pitchFamily="18" charset="0"/>
            </a:endParaRPr>
          </a:p>
          <a:p>
            <a:r>
              <a:rPr lang="ru-RU" altLang="ru-RU" sz="1200" b="1" i="1" dirty="0" smtClean="0">
                <a:solidFill>
                  <a:schemeClr val="tx1"/>
                </a:solidFill>
                <a:latin typeface="Times New Roman" panose="02020603050405020304" pitchFamily="18" charset="0"/>
                <a:cs typeface="Times New Roman" panose="02020603050405020304" pitchFamily="18" charset="0"/>
              </a:rPr>
              <a:t>на </a:t>
            </a:r>
            <a:r>
              <a:rPr lang="ru-RU" altLang="ru-RU" sz="1200" b="1" i="1" dirty="0">
                <a:solidFill>
                  <a:schemeClr val="tx1"/>
                </a:solidFill>
                <a:latin typeface="Times New Roman" panose="02020603050405020304" pitchFamily="18" charset="0"/>
                <a:cs typeface="Times New Roman" panose="02020603050405020304" pitchFamily="18" charset="0"/>
              </a:rPr>
              <a:t>2014-2017 </a:t>
            </a:r>
            <a:r>
              <a:rPr lang="ru-RU" altLang="ru-RU" sz="1200" b="1" i="1" dirty="0" err="1">
                <a:solidFill>
                  <a:schemeClr val="tx1"/>
                </a:solidFill>
                <a:latin typeface="Times New Roman" panose="02020603050405020304" pitchFamily="18" charset="0"/>
                <a:cs typeface="Times New Roman" panose="02020603050405020304" pitchFamily="18" charset="0"/>
              </a:rPr>
              <a:t>г.г</a:t>
            </a:r>
            <a:r>
              <a:rPr lang="ru-RU" altLang="ru-RU" sz="1200" b="1" i="1" dirty="0">
                <a:solidFill>
                  <a:schemeClr val="tx1"/>
                </a:solidFill>
                <a:latin typeface="Times New Roman" panose="02020603050405020304" pitchFamily="18" charset="0"/>
                <a:cs typeface="Times New Roman" panose="02020603050405020304" pitchFamily="18" charset="0"/>
              </a:rPr>
              <a:t>. и на период до 2020 года»</a:t>
            </a:r>
          </a:p>
        </p:txBody>
      </p:sp>
      <p:sp>
        <p:nvSpPr>
          <p:cNvPr id="29" name="Прямоугольник 28"/>
          <p:cNvSpPr/>
          <p:nvPr/>
        </p:nvSpPr>
        <p:spPr>
          <a:xfrm>
            <a:off x="3995936" y="4714286"/>
            <a:ext cx="3954926" cy="44290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altLang="ru-RU" sz="1200" b="1" i="1" dirty="0">
                <a:solidFill>
                  <a:schemeClr val="tx1"/>
                </a:solidFill>
                <a:latin typeface="Times New Roman" panose="02020603050405020304" pitchFamily="18" charset="0"/>
                <a:cs typeface="Times New Roman" panose="02020603050405020304" pitchFamily="18" charset="0"/>
              </a:rPr>
              <a:t>Для многодетных семей и семей</a:t>
            </a:r>
            <a:r>
              <a:rPr lang="ru-RU" altLang="ru-RU" sz="1200" b="1" i="1" dirty="0" smtClean="0">
                <a:solidFill>
                  <a:schemeClr val="tx1"/>
                </a:solidFill>
                <a:latin typeface="Times New Roman" panose="02020603050405020304" pitchFamily="18" charset="0"/>
                <a:cs typeface="Times New Roman" panose="02020603050405020304" pitchFamily="18" charset="0"/>
              </a:rPr>
              <a:t>,</a:t>
            </a:r>
          </a:p>
          <a:p>
            <a:r>
              <a:rPr lang="ru-RU" altLang="ru-RU" sz="1200" b="1" i="1" dirty="0" smtClean="0">
                <a:solidFill>
                  <a:schemeClr val="tx1"/>
                </a:solidFill>
                <a:latin typeface="Times New Roman" panose="02020603050405020304" pitchFamily="18" charset="0"/>
                <a:cs typeface="Times New Roman" panose="02020603050405020304" pitchFamily="18" charset="0"/>
              </a:rPr>
              <a:t> </a:t>
            </a:r>
            <a:r>
              <a:rPr lang="ru-RU" altLang="ru-RU" sz="1200" b="1" i="1" dirty="0">
                <a:solidFill>
                  <a:schemeClr val="tx1"/>
                </a:solidFill>
                <a:latin typeface="Times New Roman" panose="02020603050405020304" pitchFamily="18" charset="0"/>
                <a:cs typeface="Times New Roman" panose="02020603050405020304" pitchFamily="18" charset="0"/>
              </a:rPr>
              <a:t>имеющих ребенка инвалида</a:t>
            </a:r>
          </a:p>
        </p:txBody>
      </p:sp>
      <p:sp>
        <p:nvSpPr>
          <p:cNvPr id="30" name="Овал 29"/>
          <p:cNvSpPr/>
          <p:nvPr/>
        </p:nvSpPr>
        <p:spPr>
          <a:xfrm>
            <a:off x="6779484" y="4635812"/>
            <a:ext cx="1539435" cy="430912"/>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ru-RU" sz="1000" b="1" i="1" dirty="0">
                <a:solidFill>
                  <a:srgbClr val="FF0000"/>
                </a:solidFill>
                <a:latin typeface="Times New Roman" panose="02020603050405020304" pitchFamily="18" charset="0"/>
                <a:cs typeface="Times New Roman" panose="02020603050405020304" pitchFamily="18" charset="0"/>
              </a:rPr>
              <a:t>140 земельных участков</a:t>
            </a:r>
          </a:p>
        </p:txBody>
      </p:sp>
      <p:sp>
        <p:nvSpPr>
          <p:cNvPr id="28" name="Овал 27"/>
          <p:cNvSpPr/>
          <p:nvPr/>
        </p:nvSpPr>
        <p:spPr>
          <a:xfrm>
            <a:off x="7308303" y="5189815"/>
            <a:ext cx="1835696" cy="430912"/>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ru-RU" sz="1000" b="1" i="1" dirty="0">
                <a:solidFill>
                  <a:srgbClr val="FF0000"/>
                </a:solidFill>
                <a:latin typeface="Times New Roman" panose="02020603050405020304" pitchFamily="18" charset="0"/>
                <a:cs typeface="Times New Roman" panose="02020603050405020304" pitchFamily="18" charset="0"/>
              </a:rPr>
              <a:t>8 сертификатов  на 9 576,0 </a:t>
            </a:r>
            <a:r>
              <a:rPr lang="ru-RU" altLang="ru-RU" sz="1000" b="1" i="1" dirty="0" err="1">
                <a:solidFill>
                  <a:srgbClr val="FF0000"/>
                </a:solidFill>
                <a:latin typeface="Times New Roman" panose="02020603050405020304" pitchFamily="18" charset="0"/>
                <a:cs typeface="Times New Roman" panose="02020603050405020304" pitchFamily="18" charset="0"/>
              </a:rPr>
              <a:t>тыс.руб</a:t>
            </a:r>
            <a:r>
              <a:rPr lang="ru-RU" altLang="ru-RU" sz="1000" b="1" i="1" dirty="0">
                <a:solidFill>
                  <a:srgbClr val="FF0000"/>
                </a:solidFill>
                <a:latin typeface="Times New Roman" panose="02020603050405020304" pitchFamily="18" charset="0"/>
                <a:cs typeface="Times New Roman" panose="02020603050405020304" pitchFamily="18" charset="0"/>
              </a:rPr>
              <a:t>.</a:t>
            </a:r>
          </a:p>
        </p:txBody>
      </p:sp>
      <p:sp>
        <p:nvSpPr>
          <p:cNvPr id="31" name="Прямоугольник 30"/>
          <p:cNvSpPr/>
          <p:nvPr/>
        </p:nvSpPr>
        <p:spPr>
          <a:xfrm>
            <a:off x="3997346" y="4388075"/>
            <a:ext cx="1798789" cy="282045"/>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altLang="ru-RU" sz="1200" b="1" i="1" dirty="0" smtClean="0">
                <a:solidFill>
                  <a:schemeClr val="tx1"/>
                </a:solidFill>
                <a:latin typeface="Times New Roman" panose="02020603050405020304" pitchFamily="18" charset="0"/>
                <a:cs typeface="Times New Roman" panose="02020603050405020304" pitchFamily="18" charset="0"/>
              </a:rPr>
              <a:t>Детям сиротам </a:t>
            </a:r>
            <a:endParaRPr lang="ru-RU" altLang="ru-RU" sz="1200" b="1" i="1" dirty="0">
              <a:solidFill>
                <a:schemeClr val="tx1"/>
              </a:solidFill>
              <a:latin typeface="Times New Roman" panose="02020603050405020304" pitchFamily="18" charset="0"/>
              <a:cs typeface="Times New Roman" panose="02020603050405020304" pitchFamily="18" charset="0"/>
            </a:endParaRPr>
          </a:p>
        </p:txBody>
      </p:sp>
      <p:sp>
        <p:nvSpPr>
          <p:cNvPr id="32" name="Овал 31"/>
          <p:cNvSpPr/>
          <p:nvPr/>
        </p:nvSpPr>
        <p:spPr>
          <a:xfrm>
            <a:off x="5327296" y="4311693"/>
            <a:ext cx="1539435" cy="42061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ru-RU" sz="1000" dirty="0">
                <a:solidFill>
                  <a:srgbClr val="FF0000"/>
                </a:solidFill>
                <a:latin typeface="Times New Roman" panose="02020603050405020304" pitchFamily="18" charset="0"/>
                <a:cs typeface="Times New Roman" panose="02020603050405020304" pitchFamily="18" charset="0"/>
              </a:rPr>
              <a:t>14 квартир на 17 149,44 </a:t>
            </a:r>
            <a:r>
              <a:rPr lang="ru-RU" altLang="ru-RU" sz="1000" dirty="0" err="1">
                <a:solidFill>
                  <a:srgbClr val="FF0000"/>
                </a:solidFill>
                <a:latin typeface="Times New Roman" panose="02020603050405020304" pitchFamily="18" charset="0"/>
                <a:cs typeface="Times New Roman" panose="02020603050405020304" pitchFamily="18" charset="0"/>
              </a:rPr>
              <a:t>тыс.руб</a:t>
            </a:r>
            <a:r>
              <a:rPr lang="ru-RU" altLang="ru-RU" sz="1000" dirty="0">
                <a:solidFill>
                  <a:srgbClr val="FF0000"/>
                </a:solidFill>
                <a:latin typeface="Times New Roman" panose="02020603050405020304" pitchFamily="18" charset="0"/>
                <a:cs typeface="Times New Roman" panose="02020603050405020304" pitchFamily="18" charset="0"/>
              </a:rPr>
              <a:t>.</a:t>
            </a:r>
          </a:p>
        </p:txBody>
      </p:sp>
      <p:sp>
        <p:nvSpPr>
          <p:cNvPr id="2" name="Овал 1"/>
          <p:cNvSpPr/>
          <p:nvPr/>
        </p:nvSpPr>
        <p:spPr>
          <a:xfrm>
            <a:off x="7427887" y="6218043"/>
            <a:ext cx="1623962" cy="42663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rgbClr val="FF0000"/>
                </a:solidFill>
              </a:rPr>
              <a:t>28 свидетельств на 9579,3 тыс. руб.</a:t>
            </a:r>
            <a:endParaRPr lang="ru-RU" sz="1000"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TextBox 7">
            <a:extLst>
              <a:ext uri="{FF2B5EF4-FFF2-40B4-BE49-F238E27FC236}">
                <a16:creationId xmlns="" xmlns:a16="http://schemas.microsoft.com/office/drawing/2014/main" id="{A5BA45F7-3C2E-4549-80C4-C3695C27DEAE}"/>
              </a:ext>
            </a:extLst>
          </p:cNvPr>
          <p:cNvSpPr txBox="1">
            <a:spLocks noChangeArrowheads="1"/>
          </p:cNvSpPr>
          <p:nvPr/>
        </p:nvSpPr>
        <p:spPr bwMode="auto">
          <a:xfrm>
            <a:off x="8408988" y="4016375"/>
            <a:ext cx="2254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600" b="1"/>
              <a:t>. </a:t>
            </a:r>
          </a:p>
        </p:txBody>
      </p:sp>
      <p:sp>
        <p:nvSpPr>
          <p:cNvPr id="10" name="Заголовок 1">
            <a:extLst>
              <a:ext uri="{FF2B5EF4-FFF2-40B4-BE49-F238E27FC236}">
                <a16:creationId xmlns="" xmlns:a16="http://schemas.microsoft.com/office/drawing/2014/main" id="{117DFD20-3343-4E7A-AEC2-D0FD5A427CEE}"/>
              </a:ext>
            </a:extLst>
          </p:cNvPr>
          <p:cNvSpPr txBox="1">
            <a:spLocks/>
          </p:cNvSpPr>
          <p:nvPr/>
        </p:nvSpPr>
        <p:spPr>
          <a:xfrm>
            <a:off x="4787900" y="1401763"/>
            <a:ext cx="4157663" cy="276225"/>
          </a:xfrm>
          <a:prstGeom prst="rect">
            <a:avLst/>
          </a:prstGeom>
        </p:spPr>
        <p:txBody>
          <a:bodyPr lIns="68580" tIns="34290" rIns="68580" bIns="3429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ru-RU" sz="1050" dirty="0">
              <a:solidFill>
                <a:srgbClr val="002060"/>
              </a:solidFill>
              <a:latin typeface="Times New Roman" panose="02020603050405020304" pitchFamily="18" charset="0"/>
              <a:cs typeface="Times New Roman" panose="02020603050405020304" pitchFamily="18" charset="0"/>
            </a:endParaRPr>
          </a:p>
        </p:txBody>
      </p:sp>
      <p:sp>
        <p:nvSpPr>
          <p:cNvPr id="63492" name="Заголовок 1">
            <a:extLst>
              <a:ext uri="{FF2B5EF4-FFF2-40B4-BE49-F238E27FC236}">
                <a16:creationId xmlns="" xmlns:a16="http://schemas.microsoft.com/office/drawing/2014/main" id="{E6E899C6-C3B5-4D50-A339-1208851AAAE2}"/>
              </a:ext>
            </a:extLst>
          </p:cNvPr>
          <p:cNvSpPr txBox="1">
            <a:spLocks/>
          </p:cNvSpPr>
          <p:nvPr/>
        </p:nvSpPr>
        <p:spPr bwMode="auto">
          <a:xfrm>
            <a:off x="-4763" y="2420938"/>
            <a:ext cx="4157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endParaRPr lang="ru-RU" altLang="ru-RU" sz="1200">
              <a:solidFill>
                <a:srgbClr val="002060"/>
              </a:solidFill>
              <a:latin typeface="Times New Roman" panose="02020603050405020304" pitchFamily="18" charset="0"/>
              <a:cs typeface="Times New Roman" panose="02020603050405020304" pitchFamily="18" charset="0"/>
            </a:endParaRPr>
          </a:p>
        </p:txBody>
      </p:sp>
      <p:sp>
        <p:nvSpPr>
          <p:cNvPr id="63493" name="TextBox 2">
            <a:extLst>
              <a:ext uri="{FF2B5EF4-FFF2-40B4-BE49-F238E27FC236}">
                <a16:creationId xmlns="" xmlns:a16="http://schemas.microsoft.com/office/drawing/2014/main" id="{9DF96FF5-78A1-41BD-8336-8B0F95E07938}"/>
              </a:ext>
            </a:extLst>
          </p:cNvPr>
          <p:cNvSpPr txBox="1">
            <a:spLocks noChangeArrowheads="1"/>
          </p:cNvSpPr>
          <p:nvPr/>
        </p:nvSpPr>
        <p:spPr bwMode="auto">
          <a:xfrm>
            <a:off x="0" y="0"/>
            <a:ext cx="9144000" cy="584200"/>
          </a:xfrm>
          <a:prstGeom prst="rect">
            <a:avLst/>
          </a:prstGeom>
          <a:solidFill>
            <a:schemeClr val="bg2">
              <a:lumMod val="90000"/>
            </a:schemeClr>
          </a:solid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ru-RU" sz="1600" dirty="0">
                <a:solidFill>
                  <a:srgbClr val="002060"/>
                </a:solidFill>
                <a:latin typeface="Times New Roman" panose="02020603050405020304" pitchFamily="18" charset="0"/>
                <a:cs typeface="Times New Roman" panose="02020603050405020304" pitchFamily="18" charset="0"/>
              </a:rPr>
              <a:t>                Расходы консолидированного бюджета муниципального района Мелеузовский район </a:t>
            </a:r>
          </a:p>
          <a:p>
            <a:pPr algn="ctr"/>
            <a:r>
              <a:rPr lang="ru-RU" altLang="ru-RU" sz="1600" dirty="0">
                <a:solidFill>
                  <a:srgbClr val="002060"/>
                </a:solidFill>
                <a:latin typeface="Times New Roman" panose="02020603050405020304" pitchFamily="18" charset="0"/>
                <a:cs typeface="Times New Roman" panose="02020603050405020304" pitchFamily="18" charset="0"/>
              </a:rPr>
              <a:t>на физическую культуру и спорт в </a:t>
            </a:r>
            <a:r>
              <a:rPr lang="ru-RU" altLang="ru-RU" sz="1600" dirty="0" smtClean="0">
                <a:solidFill>
                  <a:srgbClr val="002060"/>
                </a:solidFill>
                <a:latin typeface="Times New Roman" panose="02020603050405020304" pitchFamily="18" charset="0"/>
                <a:cs typeface="Times New Roman" panose="02020603050405020304" pitchFamily="18" charset="0"/>
              </a:rPr>
              <a:t>2018-2022 </a:t>
            </a:r>
            <a:r>
              <a:rPr lang="ru-RU" altLang="ru-RU" sz="1600" dirty="0">
                <a:solidFill>
                  <a:srgbClr val="002060"/>
                </a:solidFill>
                <a:latin typeface="Times New Roman" panose="02020603050405020304" pitchFamily="18" charset="0"/>
                <a:cs typeface="Times New Roman" panose="02020603050405020304" pitchFamily="18" charset="0"/>
              </a:rPr>
              <a:t>годах</a:t>
            </a:r>
            <a:endParaRPr lang="ru-RU" altLang="ru-RU" sz="1600" b="1" dirty="0">
              <a:latin typeface="Times New Roman" panose="02020603050405020304" pitchFamily="18" charset="0"/>
              <a:cs typeface="Times New Roman" panose="02020603050405020304" pitchFamily="18" charset="0"/>
            </a:endParaRPr>
          </a:p>
        </p:txBody>
      </p:sp>
      <p:pic>
        <p:nvPicPr>
          <p:cNvPr id="63494" name="Picture 3">
            <a:extLst>
              <a:ext uri="{FF2B5EF4-FFF2-40B4-BE49-F238E27FC236}">
                <a16:creationId xmlns="" xmlns:a16="http://schemas.microsoft.com/office/drawing/2014/main" id="{6BB9EE9C-591B-4F8F-8F62-BC631FE2F3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48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Таблица 4">
            <a:extLst>
              <a:ext uri="{FF2B5EF4-FFF2-40B4-BE49-F238E27FC236}">
                <a16:creationId xmlns="" xmlns:a16="http://schemas.microsoft.com/office/drawing/2014/main" id="{977B6683-5A80-4248-B4F2-A1AAB0F8D757}"/>
              </a:ext>
            </a:extLst>
          </p:cNvPr>
          <p:cNvGraphicFramePr>
            <a:graphicFrameLocks noGrp="1"/>
          </p:cNvGraphicFramePr>
          <p:nvPr>
            <p:extLst>
              <p:ext uri="{D42A27DB-BD31-4B8C-83A1-F6EECF244321}">
                <p14:modId xmlns:p14="http://schemas.microsoft.com/office/powerpoint/2010/main" val="2676196151"/>
              </p:ext>
            </p:extLst>
          </p:nvPr>
        </p:nvGraphicFramePr>
        <p:xfrm>
          <a:off x="-4764" y="868363"/>
          <a:ext cx="9041259" cy="1550279"/>
        </p:xfrm>
        <a:graphic>
          <a:graphicData uri="http://schemas.openxmlformats.org/drawingml/2006/table">
            <a:tbl>
              <a:tblPr firstRow="1" bandRow="1">
                <a:tableStyleId>{F5AB1C69-6EDB-4FF4-983F-18BD219EF322}</a:tableStyleId>
              </a:tblPr>
              <a:tblGrid>
                <a:gridCol w="273494">
                  <a:extLst>
                    <a:ext uri="{9D8B030D-6E8A-4147-A177-3AD203B41FA5}">
                      <a16:colId xmlns="" xmlns:a16="http://schemas.microsoft.com/office/drawing/2014/main" val="20000"/>
                    </a:ext>
                  </a:extLst>
                </a:gridCol>
                <a:gridCol w="4191996">
                  <a:extLst>
                    <a:ext uri="{9D8B030D-6E8A-4147-A177-3AD203B41FA5}">
                      <a16:colId xmlns="" xmlns:a16="http://schemas.microsoft.com/office/drawing/2014/main" val="20001"/>
                    </a:ext>
                  </a:extLst>
                </a:gridCol>
                <a:gridCol w="691377">
                  <a:extLst>
                    <a:ext uri="{9D8B030D-6E8A-4147-A177-3AD203B41FA5}">
                      <a16:colId xmlns="" xmlns:a16="http://schemas.microsoft.com/office/drawing/2014/main" val="20002"/>
                    </a:ext>
                  </a:extLst>
                </a:gridCol>
                <a:gridCol w="921837">
                  <a:extLst>
                    <a:ext uri="{9D8B030D-6E8A-4147-A177-3AD203B41FA5}">
                      <a16:colId xmlns="" xmlns:a16="http://schemas.microsoft.com/office/drawing/2014/main" val="20004"/>
                    </a:ext>
                  </a:extLst>
                </a:gridCol>
                <a:gridCol w="768197">
                  <a:extLst>
                    <a:ext uri="{9D8B030D-6E8A-4147-A177-3AD203B41FA5}">
                      <a16:colId xmlns="" xmlns:a16="http://schemas.microsoft.com/office/drawing/2014/main" val="20005"/>
                    </a:ext>
                  </a:extLst>
                </a:gridCol>
                <a:gridCol w="691377">
                  <a:extLst>
                    <a:ext uri="{9D8B030D-6E8A-4147-A177-3AD203B41FA5}">
                      <a16:colId xmlns="" xmlns:a16="http://schemas.microsoft.com/office/drawing/2014/main" val="20006"/>
                    </a:ext>
                  </a:extLst>
                </a:gridCol>
                <a:gridCol w="734784">
                  <a:extLst>
                    <a:ext uri="{9D8B030D-6E8A-4147-A177-3AD203B41FA5}">
                      <a16:colId xmlns="" xmlns:a16="http://schemas.microsoft.com/office/drawing/2014/main" val="20007"/>
                    </a:ext>
                  </a:extLst>
                </a:gridCol>
                <a:gridCol w="768197">
                  <a:extLst>
                    <a:ext uri="{9D8B030D-6E8A-4147-A177-3AD203B41FA5}">
                      <a16:colId xmlns="" xmlns:a16="http://schemas.microsoft.com/office/drawing/2014/main" val="20008"/>
                    </a:ext>
                  </a:extLst>
                </a:gridCol>
              </a:tblGrid>
              <a:tr h="714541">
                <a:tc>
                  <a:txBody>
                    <a:bodyPr/>
                    <a:lstStyle/>
                    <a:p>
                      <a:endParaRPr lang="ru-RU" sz="1100" dirty="0">
                        <a:latin typeface="Times New Roman" panose="02020603050405020304" pitchFamily="18" charset="0"/>
                        <a:cs typeface="Times New Roman" panose="02020603050405020304" pitchFamily="18" charset="0"/>
                      </a:endParaRPr>
                    </a:p>
                  </a:txBody>
                  <a:tcPr marL="91448" marR="91448" marT="45721" marB="45721"/>
                </a:tc>
                <a:tc>
                  <a:txBody>
                    <a:bodyPr/>
                    <a:lstStyle/>
                    <a:p>
                      <a:r>
                        <a:rPr lang="ru-RU" sz="1100" dirty="0">
                          <a:latin typeface="Times New Roman" panose="02020603050405020304" pitchFamily="18" charset="0"/>
                          <a:cs typeface="Times New Roman" panose="02020603050405020304" pitchFamily="18" charset="0"/>
                        </a:rPr>
                        <a:t>Наименование показателя</a:t>
                      </a:r>
                    </a:p>
                  </a:txBody>
                  <a:tcPr marL="91448" marR="91448" marT="45721" marB="45721"/>
                </a:tc>
                <a:tc>
                  <a:txBody>
                    <a:bodyPr/>
                    <a:lstStyle/>
                    <a:p>
                      <a:r>
                        <a:rPr lang="ru-RU" sz="1100" dirty="0">
                          <a:latin typeface="Times New Roman" panose="02020603050405020304" pitchFamily="18" charset="0"/>
                          <a:cs typeface="Times New Roman" panose="02020603050405020304" pitchFamily="18" charset="0"/>
                        </a:rPr>
                        <a:t>2018 год (отчет)</a:t>
                      </a:r>
                    </a:p>
                  </a:txBody>
                  <a:tcPr marL="91448" marR="91448" marT="45721" marB="45721"/>
                </a:tc>
                <a:tc>
                  <a:txBody>
                    <a:bodyPr/>
                    <a:lstStyle/>
                    <a:p>
                      <a:r>
                        <a:rPr lang="ru-RU" sz="1100" dirty="0" smtClean="0">
                          <a:latin typeface="Times New Roman" panose="02020603050405020304" pitchFamily="18" charset="0"/>
                          <a:cs typeface="Times New Roman" panose="02020603050405020304" pitchFamily="18" charset="0"/>
                        </a:rPr>
                        <a:t>2019 </a:t>
                      </a:r>
                      <a:r>
                        <a:rPr lang="ru-RU" sz="1100" dirty="0">
                          <a:latin typeface="Times New Roman" panose="02020603050405020304" pitchFamily="18" charset="0"/>
                          <a:cs typeface="Times New Roman" panose="02020603050405020304" pitchFamily="18" charset="0"/>
                        </a:rPr>
                        <a:t>год (</a:t>
                      </a:r>
                      <a:r>
                        <a:rPr lang="ru-RU" sz="1100" dirty="0" err="1">
                          <a:latin typeface="Times New Roman" panose="02020603050405020304" pitchFamily="18" charset="0"/>
                          <a:cs typeface="Times New Roman" panose="02020603050405020304" pitchFamily="18" charset="0"/>
                        </a:rPr>
                        <a:t>уточн</a:t>
                      </a:r>
                      <a:r>
                        <a:rPr lang="ru-RU" sz="1100" dirty="0">
                          <a:latin typeface="Times New Roman" panose="02020603050405020304" pitchFamily="18" charset="0"/>
                          <a:cs typeface="Times New Roman" panose="02020603050405020304" pitchFamily="18" charset="0"/>
                        </a:rPr>
                        <a:t>. план)</a:t>
                      </a:r>
                    </a:p>
                  </a:txBody>
                  <a:tcPr marL="91448" marR="91448" marT="45721" marB="45721"/>
                </a:tc>
                <a:tc>
                  <a:txBody>
                    <a:bodyPr/>
                    <a:lstStyle/>
                    <a:p>
                      <a:r>
                        <a:rPr lang="ru-RU" sz="1100" dirty="0" smtClean="0">
                          <a:latin typeface="Times New Roman" panose="02020603050405020304" pitchFamily="18" charset="0"/>
                          <a:cs typeface="Times New Roman" panose="02020603050405020304" pitchFamily="18" charset="0"/>
                        </a:rPr>
                        <a:t>2019 </a:t>
                      </a:r>
                      <a:r>
                        <a:rPr lang="ru-RU" sz="1100" dirty="0">
                          <a:latin typeface="Times New Roman" panose="02020603050405020304" pitchFamily="18" charset="0"/>
                          <a:cs typeface="Times New Roman" panose="02020603050405020304" pitchFamily="18" charset="0"/>
                        </a:rPr>
                        <a:t>год (отчет)</a:t>
                      </a:r>
                    </a:p>
                  </a:txBody>
                  <a:tcPr marL="91448" marR="91448" marT="45721" marB="45721"/>
                </a:tc>
                <a:tc>
                  <a:txBody>
                    <a:bodyPr/>
                    <a:lstStyle/>
                    <a:p>
                      <a:r>
                        <a:rPr lang="ru-RU" sz="1100" dirty="0" smtClean="0">
                          <a:latin typeface="Times New Roman" panose="02020603050405020304" pitchFamily="18" charset="0"/>
                          <a:cs typeface="Times New Roman" panose="02020603050405020304" pitchFamily="18" charset="0"/>
                        </a:rPr>
                        <a:t>2020</a:t>
                      </a:r>
                      <a:r>
                        <a:rPr lang="ru-RU" sz="1100" baseline="0" dirty="0" smtClean="0">
                          <a:latin typeface="Times New Roman" panose="02020603050405020304" pitchFamily="18" charset="0"/>
                          <a:cs typeface="Times New Roman" panose="02020603050405020304" pitchFamily="18" charset="0"/>
                        </a:rPr>
                        <a:t> </a:t>
                      </a:r>
                      <a:r>
                        <a:rPr lang="ru-RU" sz="1100" baseline="0" dirty="0">
                          <a:latin typeface="Times New Roman" panose="02020603050405020304" pitchFamily="18" charset="0"/>
                          <a:cs typeface="Times New Roman" panose="02020603050405020304" pitchFamily="18" charset="0"/>
                        </a:rPr>
                        <a:t>год (план)</a:t>
                      </a:r>
                      <a:endParaRPr lang="ru-RU" sz="1100" dirty="0">
                        <a:latin typeface="Times New Roman" panose="02020603050405020304" pitchFamily="18" charset="0"/>
                        <a:cs typeface="Times New Roman" panose="02020603050405020304" pitchFamily="18" charset="0"/>
                      </a:endParaRPr>
                    </a:p>
                  </a:txBody>
                  <a:tcPr marL="91448" marR="91448" marT="45721" marB="45721"/>
                </a:tc>
                <a:tc>
                  <a:txBody>
                    <a:bodyPr/>
                    <a:lstStyle/>
                    <a:p>
                      <a:r>
                        <a:rPr lang="ru-RU" sz="1100" dirty="0" smtClean="0">
                          <a:latin typeface="Times New Roman" panose="02020603050405020304" pitchFamily="18" charset="0"/>
                          <a:cs typeface="Times New Roman" panose="02020603050405020304" pitchFamily="18" charset="0"/>
                        </a:rPr>
                        <a:t>2021</a:t>
                      </a:r>
                      <a:r>
                        <a:rPr lang="ru-RU" sz="1100" baseline="0" dirty="0" smtClean="0">
                          <a:latin typeface="Times New Roman" panose="02020603050405020304" pitchFamily="18" charset="0"/>
                          <a:cs typeface="Times New Roman" panose="02020603050405020304" pitchFamily="18" charset="0"/>
                        </a:rPr>
                        <a:t> </a:t>
                      </a:r>
                      <a:r>
                        <a:rPr lang="ru-RU" sz="1100" baseline="0" dirty="0">
                          <a:latin typeface="Times New Roman" panose="02020603050405020304" pitchFamily="18" charset="0"/>
                          <a:cs typeface="Times New Roman" panose="02020603050405020304" pitchFamily="18" charset="0"/>
                        </a:rPr>
                        <a:t>год (план)</a:t>
                      </a:r>
                      <a:endParaRPr lang="ru-RU" sz="1100" dirty="0">
                        <a:latin typeface="Times New Roman" panose="02020603050405020304" pitchFamily="18" charset="0"/>
                        <a:cs typeface="Times New Roman" panose="02020603050405020304" pitchFamily="18" charset="0"/>
                      </a:endParaRPr>
                    </a:p>
                  </a:txBody>
                  <a:tcPr marL="91448" marR="91448" marT="45721" marB="45721"/>
                </a:tc>
                <a:tc>
                  <a:txBody>
                    <a:bodyPr/>
                    <a:lstStyle/>
                    <a:p>
                      <a:r>
                        <a:rPr lang="ru-RU" sz="1100" dirty="0" smtClean="0">
                          <a:latin typeface="Times New Roman" panose="02020603050405020304" pitchFamily="18" charset="0"/>
                          <a:cs typeface="Times New Roman" panose="02020603050405020304" pitchFamily="18" charset="0"/>
                        </a:rPr>
                        <a:t>2022</a:t>
                      </a:r>
                      <a:r>
                        <a:rPr lang="ru-RU" sz="1100" baseline="0" dirty="0" smtClean="0">
                          <a:latin typeface="Times New Roman" panose="02020603050405020304" pitchFamily="18" charset="0"/>
                          <a:cs typeface="Times New Roman" panose="02020603050405020304" pitchFamily="18" charset="0"/>
                        </a:rPr>
                        <a:t> </a:t>
                      </a:r>
                      <a:r>
                        <a:rPr lang="ru-RU" sz="1100" baseline="0" dirty="0">
                          <a:latin typeface="Times New Roman" panose="02020603050405020304" pitchFamily="18" charset="0"/>
                          <a:cs typeface="Times New Roman" panose="02020603050405020304" pitchFamily="18" charset="0"/>
                        </a:rPr>
                        <a:t>год (план)</a:t>
                      </a:r>
                      <a:endParaRPr lang="ru-RU" sz="1100" dirty="0">
                        <a:latin typeface="Times New Roman" panose="02020603050405020304" pitchFamily="18" charset="0"/>
                        <a:cs typeface="Times New Roman" panose="02020603050405020304" pitchFamily="18" charset="0"/>
                      </a:endParaRPr>
                    </a:p>
                  </a:txBody>
                  <a:tcPr marL="91448" marR="91448" marT="45721" marB="45721"/>
                </a:tc>
                <a:extLst>
                  <a:ext uri="{0D108BD9-81ED-4DB2-BD59-A6C34878D82A}">
                    <a16:rowId xmlns="" xmlns:a16="http://schemas.microsoft.com/office/drawing/2014/main" val="10000"/>
                  </a:ext>
                </a:extLst>
              </a:tr>
              <a:tr h="317574">
                <a:tc>
                  <a:txBody>
                    <a:bodyPr/>
                    <a:lstStyle/>
                    <a:p>
                      <a:endParaRPr lang="ru-RU" sz="1100" dirty="0">
                        <a:latin typeface="Times New Roman" panose="02020603050405020304" pitchFamily="18" charset="0"/>
                        <a:cs typeface="Times New Roman" panose="02020603050405020304" pitchFamily="18" charset="0"/>
                      </a:endParaRPr>
                    </a:p>
                  </a:txBody>
                  <a:tcPr marL="91448" marR="91448" marT="45721" marB="45721"/>
                </a:tc>
                <a:tc>
                  <a:txBody>
                    <a:bodyPr/>
                    <a:lstStyle/>
                    <a:p>
                      <a:pPr algn="l" fontAlgn="b"/>
                      <a:r>
                        <a:rPr lang="ru-RU" sz="1100" u="none" strike="noStrike">
                          <a:effectLst/>
                          <a:latin typeface="Times New Roman" panose="02020603050405020304" pitchFamily="18" charset="0"/>
                          <a:cs typeface="Times New Roman" panose="02020603050405020304" pitchFamily="18" charset="0"/>
                        </a:rPr>
                        <a:t>Физическая культура и спорт</a:t>
                      </a:r>
                      <a:endParaRPr lang="ru-RU" sz="1100" b="1"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r>
                        <a:rPr lang="ru-RU" sz="1100" dirty="0">
                          <a:latin typeface="Times New Roman" panose="02020603050405020304" pitchFamily="18" charset="0"/>
                          <a:cs typeface="Times New Roman" panose="02020603050405020304" pitchFamily="18" charset="0"/>
                        </a:rPr>
                        <a:t>46,97</a:t>
                      </a:r>
                    </a:p>
                  </a:txBody>
                  <a:tcPr marL="91448" marR="91448" marT="45721" marB="45721"/>
                </a:tc>
                <a:tc>
                  <a:txBody>
                    <a:bodyPr/>
                    <a:lstStyle/>
                    <a:p>
                      <a:r>
                        <a:rPr lang="ru-RU" sz="1100" dirty="0" smtClean="0">
                          <a:latin typeface="Times New Roman" panose="02020603050405020304" pitchFamily="18" charset="0"/>
                          <a:cs typeface="Times New Roman" panose="02020603050405020304" pitchFamily="18" charset="0"/>
                        </a:rPr>
                        <a:t>53,96</a:t>
                      </a:r>
                      <a:endParaRPr lang="ru-RU" sz="1100" dirty="0">
                        <a:latin typeface="Times New Roman" panose="02020603050405020304" pitchFamily="18" charset="0"/>
                        <a:cs typeface="Times New Roman" panose="02020603050405020304" pitchFamily="18" charset="0"/>
                      </a:endParaRPr>
                    </a:p>
                  </a:txBody>
                  <a:tcPr marL="91448" marR="91448" marT="45721" marB="45721"/>
                </a:tc>
                <a:tc>
                  <a:txBody>
                    <a:bodyPr/>
                    <a:lstStyle/>
                    <a:p>
                      <a:r>
                        <a:rPr lang="ru-RU" sz="1100" dirty="0" smtClean="0">
                          <a:latin typeface="Times New Roman" panose="02020603050405020304" pitchFamily="18" charset="0"/>
                          <a:cs typeface="Times New Roman" panose="02020603050405020304" pitchFamily="18" charset="0"/>
                        </a:rPr>
                        <a:t>53,24</a:t>
                      </a:r>
                      <a:endParaRPr lang="ru-RU" sz="1100" dirty="0">
                        <a:latin typeface="Times New Roman" panose="02020603050405020304" pitchFamily="18" charset="0"/>
                        <a:cs typeface="Times New Roman" panose="02020603050405020304" pitchFamily="18" charset="0"/>
                      </a:endParaRPr>
                    </a:p>
                  </a:txBody>
                  <a:tcPr marL="91448" marR="91448" marT="45721" marB="45721"/>
                </a:tc>
                <a:tc>
                  <a:txBody>
                    <a:bodyPr/>
                    <a:lstStyle/>
                    <a:p>
                      <a:r>
                        <a:rPr lang="ru-RU" sz="1100" dirty="0" smtClean="0">
                          <a:latin typeface="Times New Roman" panose="02020603050405020304" pitchFamily="18" charset="0"/>
                          <a:cs typeface="Times New Roman" panose="02020603050405020304" pitchFamily="18" charset="0"/>
                        </a:rPr>
                        <a:t>49,25</a:t>
                      </a:r>
                      <a:endParaRPr lang="ru-RU" sz="1100" dirty="0">
                        <a:latin typeface="Times New Roman" panose="02020603050405020304" pitchFamily="18" charset="0"/>
                        <a:cs typeface="Times New Roman" panose="02020603050405020304" pitchFamily="18" charset="0"/>
                      </a:endParaRPr>
                    </a:p>
                  </a:txBody>
                  <a:tcPr marL="91448" marR="91448" marT="45721" marB="45721"/>
                </a:tc>
                <a:tc>
                  <a:txBody>
                    <a:bodyPr/>
                    <a:lstStyle/>
                    <a:p>
                      <a:r>
                        <a:rPr lang="ru-RU" sz="1100" dirty="0" smtClean="0">
                          <a:latin typeface="Times New Roman" panose="02020603050405020304" pitchFamily="18" charset="0"/>
                          <a:cs typeface="Times New Roman" panose="02020603050405020304" pitchFamily="18" charset="0"/>
                        </a:rPr>
                        <a:t>42,80</a:t>
                      </a:r>
                      <a:endParaRPr lang="ru-RU" sz="1100" dirty="0">
                        <a:latin typeface="Times New Roman" panose="02020603050405020304" pitchFamily="18" charset="0"/>
                        <a:cs typeface="Times New Roman" panose="02020603050405020304" pitchFamily="18" charset="0"/>
                      </a:endParaRPr>
                    </a:p>
                  </a:txBody>
                  <a:tcPr marL="91448" marR="91448" marT="45721" marB="45721"/>
                </a:tc>
                <a:tc>
                  <a:txBody>
                    <a:bodyPr/>
                    <a:lstStyle/>
                    <a:p>
                      <a:r>
                        <a:rPr lang="ru-RU" sz="1100" dirty="0" smtClean="0">
                          <a:latin typeface="Times New Roman" panose="02020603050405020304" pitchFamily="18" charset="0"/>
                          <a:cs typeface="Times New Roman" panose="02020603050405020304" pitchFamily="18" charset="0"/>
                        </a:rPr>
                        <a:t>43,02</a:t>
                      </a:r>
                      <a:endParaRPr lang="ru-RU" sz="1100" dirty="0">
                        <a:latin typeface="Times New Roman" panose="02020603050405020304" pitchFamily="18" charset="0"/>
                        <a:cs typeface="Times New Roman" panose="02020603050405020304" pitchFamily="18" charset="0"/>
                      </a:endParaRPr>
                    </a:p>
                  </a:txBody>
                  <a:tcPr marL="91448" marR="91448" marT="45721" marB="45721"/>
                </a:tc>
                <a:extLst>
                  <a:ext uri="{0D108BD9-81ED-4DB2-BD59-A6C34878D82A}">
                    <a16:rowId xmlns="" xmlns:a16="http://schemas.microsoft.com/office/drawing/2014/main" val="10001"/>
                  </a:ext>
                </a:extLst>
              </a:tr>
              <a:tr h="182443">
                <a:tc>
                  <a:txBody>
                    <a:bodyPr/>
                    <a:lstStyle/>
                    <a:p>
                      <a:r>
                        <a:rPr lang="ru-RU" sz="1100" dirty="0">
                          <a:latin typeface="Times New Roman" panose="02020603050405020304" pitchFamily="18" charset="0"/>
                          <a:cs typeface="Times New Roman" panose="02020603050405020304" pitchFamily="18" charset="0"/>
                        </a:rPr>
                        <a:t>1</a:t>
                      </a:r>
                    </a:p>
                  </a:txBody>
                  <a:tcPr marL="91448" marR="91448" marT="45721" marB="45721"/>
                </a:tc>
                <a:tc>
                  <a:txBody>
                    <a:bodyPr/>
                    <a:lstStyle/>
                    <a:p>
                      <a:pPr algn="l" fontAlgn="b"/>
                      <a:r>
                        <a:rPr lang="ru-RU" sz="1100" u="none" strike="noStrike" dirty="0">
                          <a:effectLst/>
                          <a:latin typeface="Times New Roman" panose="02020603050405020304" pitchFamily="18" charset="0"/>
                          <a:cs typeface="Times New Roman" panose="02020603050405020304" pitchFamily="18" charset="0"/>
                        </a:rPr>
                        <a:t>Физическая культура</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r>
                        <a:rPr lang="ru-RU" sz="1100" dirty="0">
                          <a:latin typeface="Times New Roman" panose="02020603050405020304" pitchFamily="18" charset="0"/>
                          <a:cs typeface="Times New Roman" panose="02020603050405020304" pitchFamily="18" charset="0"/>
                        </a:rPr>
                        <a:t>46,97</a:t>
                      </a:r>
                    </a:p>
                  </a:txBody>
                  <a:tcPr marL="91448" marR="91448" marT="45721" marB="45721"/>
                </a:tc>
                <a:tc>
                  <a:txBody>
                    <a:bodyPr/>
                    <a:lstStyle/>
                    <a:p>
                      <a:r>
                        <a:rPr lang="ru-RU" sz="1100" dirty="0" smtClean="0">
                          <a:latin typeface="Times New Roman" panose="02020603050405020304" pitchFamily="18" charset="0"/>
                          <a:cs typeface="Times New Roman" panose="02020603050405020304" pitchFamily="18" charset="0"/>
                        </a:rPr>
                        <a:t>53,96</a:t>
                      </a:r>
                      <a:endParaRPr lang="ru-RU" sz="1100" dirty="0">
                        <a:latin typeface="Times New Roman" panose="02020603050405020304" pitchFamily="18" charset="0"/>
                        <a:cs typeface="Times New Roman" panose="02020603050405020304" pitchFamily="18" charset="0"/>
                      </a:endParaRPr>
                    </a:p>
                  </a:txBody>
                  <a:tcPr marL="91448" marR="91448" marT="45721" marB="45721"/>
                </a:tc>
                <a:tc>
                  <a:txBody>
                    <a:bodyPr/>
                    <a:lstStyle/>
                    <a:p>
                      <a:r>
                        <a:rPr lang="ru-RU" sz="1100" dirty="0" smtClean="0">
                          <a:latin typeface="Times New Roman" panose="02020603050405020304" pitchFamily="18" charset="0"/>
                          <a:cs typeface="Times New Roman" panose="02020603050405020304" pitchFamily="18" charset="0"/>
                        </a:rPr>
                        <a:t>53,24</a:t>
                      </a:r>
                      <a:endParaRPr lang="ru-RU" sz="1100" dirty="0">
                        <a:latin typeface="Times New Roman" panose="02020603050405020304" pitchFamily="18" charset="0"/>
                        <a:cs typeface="Times New Roman" panose="02020603050405020304" pitchFamily="18" charset="0"/>
                      </a:endParaRPr>
                    </a:p>
                  </a:txBody>
                  <a:tcPr marL="91448" marR="91448" marT="45721" marB="45721"/>
                </a:tc>
                <a:tc>
                  <a:txBody>
                    <a:bodyPr/>
                    <a:lstStyle/>
                    <a:p>
                      <a:r>
                        <a:rPr lang="ru-RU" sz="1100" dirty="0" smtClean="0">
                          <a:latin typeface="Times New Roman" panose="02020603050405020304" pitchFamily="18" charset="0"/>
                          <a:cs typeface="Times New Roman" panose="02020603050405020304" pitchFamily="18" charset="0"/>
                        </a:rPr>
                        <a:t>48,90</a:t>
                      </a:r>
                      <a:endParaRPr lang="ru-RU" sz="1100" dirty="0">
                        <a:latin typeface="Times New Roman" panose="02020603050405020304" pitchFamily="18" charset="0"/>
                        <a:cs typeface="Times New Roman" panose="02020603050405020304" pitchFamily="18" charset="0"/>
                      </a:endParaRPr>
                    </a:p>
                  </a:txBody>
                  <a:tcPr marL="91448" marR="91448" marT="45721" marB="45721"/>
                </a:tc>
                <a:tc>
                  <a:txBody>
                    <a:bodyPr/>
                    <a:lstStyle/>
                    <a:p>
                      <a:r>
                        <a:rPr lang="ru-RU" sz="1100" dirty="0" smtClean="0">
                          <a:latin typeface="Times New Roman" panose="02020603050405020304" pitchFamily="18" charset="0"/>
                          <a:cs typeface="Times New Roman" panose="02020603050405020304" pitchFamily="18" charset="0"/>
                        </a:rPr>
                        <a:t>42,80</a:t>
                      </a:r>
                      <a:endParaRPr lang="ru-RU" sz="1100" dirty="0">
                        <a:latin typeface="Times New Roman" panose="02020603050405020304" pitchFamily="18" charset="0"/>
                        <a:cs typeface="Times New Roman" panose="02020603050405020304" pitchFamily="18" charset="0"/>
                      </a:endParaRPr>
                    </a:p>
                  </a:txBody>
                  <a:tcPr marL="91448" marR="91448" marT="45721" marB="45721"/>
                </a:tc>
                <a:tc>
                  <a:txBody>
                    <a:bodyPr/>
                    <a:lstStyle/>
                    <a:p>
                      <a:r>
                        <a:rPr lang="ru-RU" sz="1100" dirty="0" smtClean="0">
                          <a:latin typeface="Times New Roman" panose="02020603050405020304" pitchFamily="18" charset="0"/>
                          <a:cs typeface="Times New Roman" panose="02020603050405020304" pitchFamily="18" charset="0"/>
                        </a:rPr>
                        <a:t>43,02</a:t>
                      </a:r>
                      <a:endParaRPr lang="ru-RU" sz="1100" dirty="0">
                        <a:latin typeface="Times New Roman" panose="02020603050405020304" pitchFamily="18" charset="0"/>
                        <a:cs typeface="Times New Roman" panose="02020603050405020304" pitchFamily="18" charset="0"/>
                      </a:endParaRPr>
                    </a:p>
                  </a:txBody>
                  <a:tcPr marL="91448" marR="91448" marT="45721" marB="45721"/>
                </a:tc>
                <a:extLst>
                  <a:ext uri="{0D108BD9-81ED-4DB2-BD59-A6C34878D82A}">
                    <a16:rowId xmlns="" xmlns:a16="http://schemas.microsoft.com/office/drawing/2014/main" val="10002"/>
                  </a:ext>
                </a:extLst>
              </a:tr>
              <a:tr h="182443">
                <a:tc>
                  <a:txBody>
                    <a:bodyPr/>
                    <a:lstStyle/>
                    <a:p>
                      <a:r>
                        <a:rPr lang="ru-RU" sz="1100" dirty="0" smtClean="0">
                          <a:latin typeface="Times New Roman" panose="02020603050405020304" pitchFamily="18" charset="0"/>
                          <a:cs typeface="Times New Roman" panose="02020603050405020304" pitchFamily="18" charset="0"/>
                        </a:rPr>
                        <a:t>2</a:t>
                      </a:r>
                      <a:endParaRPr lang="ru-RU" sz="1100" dirty="0">
                        <a:latin typeface="Times New Roman" panose="02020603050405020304" pitchFamily="18" charset="0"/>
                        <a:cs typeface="Times New Roman" panose="02020603050405020304" pitchFamily="18" charset="0"/>
                      </a:endParaRPr>
                    </a:p>
                  </a:txBody>
                  <a:tcPr marL="91448" marR="91448" marT="45721" marB="45721"/>
                </a:tc>
                <a:tc>
                  <a:txBody>
                    <a:bodyPr/>
                    <a:lstStyle/>
                    <a:p>
                      <a:pPr algn="l" fontAlgn="b"/>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Массовый спорт </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r>
                        <a:rPr lang="ru-RU" sz="1100" dirty="0" smtClean="0">
                          <a:latin typeface="Times New Roman" panose="02020603050405020304" pitchFamily="18" charset="0"/>
                          <a:cs typeface="Times New Roman" panose="02020603050405020304" pitchFamily="18" charset="0"/>
                        </a:rPr>
                        <a:t>0,00</a:t>
                      </a:r>
                      <a:endParaRPr lang="ru-RU" sz="1100" dirty="0">
                        <a:latin typeface="Times New Roman" panose="02020603050405020304" pitchFamily="18" charset="0"/>
                        <a:cs typeface="Times New Roman" panose="02020603050405020304" pitchFamily="18" charset="0"/>
                      </a:endParaRPr>
                    </a:p>
                  </a:txBody>
                  <a:tcPr marL="91448" marR="91448" marT="45721" marB="45721"/>
                </a:tc>
                <a:tc>
                  <a:txBody>
                    <a:bodyPr/>
                    <a:lstStyle/>
                    <a:p>
                      <a:r>
                        <a:rPr lang="ru-RU" sz="1100" dirty="0" smtClean="0">
                          <a:latin typeface="Times New Roman" panose="02020603050405020304" pitchFamily="18" charset="0"/>
                          <a:cs typeface="Times New Roman" panose="02020603050405020304" pitchFamily="18" charset="0"/>
                        </a:rPr>
                        <a:t>0,00</a:t>
                      </a:r>
                      <a:endParaRPr lang="ru-RU" sz="1100" dirty="0">
                        <a:latin typeface="Times New Roman" panose="02020603050405020304" pitchFamily="18" charset="0"/>
                        <a:cs typeface="Times New Roman" panose="02020603050405020304" pitchFamily="18" charset="0"/>
                      </a:endParaRPr>
                    </a:p>
                  </a:txBody>
                  <a:tcPr marL="91448" marR="91448" marT="45721" marB="45721"/>
                </a:tc>
                <a:tc>
                  <a:txBody>
                    <a:bodyPr/>
                    <a:lstStyle/>
                    <a:p>
                      <a:r>
                        <a:rPr lang="ru-RU" sz="1100" dirty="0" smtClean="0">
                          <a:latin typeface="Times New Roman" panose="02020603050405020304" pitchFamily="18" charset="0"/>
                          <a:cs typeface="Times New Roman" panose="02020603050405020304" pitchFamily="18" charset="0"/>
                        </a:rPr>
                        <a:t>0,00</a:t>
                      </a:r>
                      <a:endParaRPr lang="ru-RU" sz="1100" dirty="0">
                        <a:latin typeface="Times New Roman" panose="02020603050405020304" pitchFamily="18" charset="0"/>
                        <a:cs typeface="Times New Roman" panose="02020603050405020304" pitchFamily="18" charset="0"/>
                      </a:endParaRPr>
                    </a:p>
                  </a:txBody>
                  <a:tcPr marL="91448" marR="91448" marT="45721" marB="45721"/>
                </a:tc>
                <a:tc>
                  <a:txBody>
                    <a:bodyPr/>
                    <a:lstStyle/>
                    <a:p>
                      <a:r>
                        <a:rPr lang="ru-RU" sz="1100" dirty="0" smtClean="0">
                          <a:latin typeface="Times New Roman" panose="02020603050405020304" pitchFamily="18" charset="0"/>
                          <a:cs typeface="Times New Roman" panose="02020603050405020304" pitchFamily="18" charset="0"/>
                        </a:rPr>
                        <a:t>0,35</a:t>
                      </a:r>
                      <a:endParaRPr lang="ru-RU" sz="1100" dirty="0">
                        <a:latin typeface="Times New Roman" panose="02020603050405020304" pitchFamily="18" charset="0"/>
                        <a:cs typeface="Times New Roman" panose="02020603050405020304" pitchFamily="18" charset="0"/>
                      </a:endParaRPr>
                    </a:p>
                  </a:txBody>
                  <a:tcPr marL="91448" marR="91448" marT="45721" marB="45721"/>
                </a:tc>
                <a:tc>
                  <a:txBody>
                    <a:bodyPr/>
                    <a:lstStyle/>
                    <a:p>
                      <a:r>
                        <a:rPr lang="ru-RU" sz="1100" dirty="0" smtClean="0">
                          <a:latin typeface="Times New Roman" panose="02020603050405020304" pitchFamily="18" charset="0"/>
                          <a:cs typeface="Times New Roman" panose="02020603050405020304" pitchFamily="18" charset="0"/>
                        </a:rPr>
                        <a:t>0,00</a:t>
                      </a:r>
                      <a:endParaRPr lang="ru-RU" sz="1100" dirty="0">
                        <a:latin typeface="Times New Roman" panose="02020603050405020304" pitchFamily="18" charset="0"/>
                        <a:cs typeface="Times New Roman" panose="02020603050405020304" pitchFamily="18" charset="0"/>
                      </a:endParaRPr>
                    </a:p>
                  </a:txBody>
                  <a:tcPr marL="91448" marR="91448" marT="45721" marB="45721"/>
                </a:tc>
                <a:tc>
                  <a:txBody>
                    <a:bodyPr/>
                    <a:lstStyle/>
                    <a:p>
                      <a:r>
                        <a:rPr lang="ru-RU" sz="1100" dirty="0" smtClean="0">
                          <a:latin typeface="Times New Roman" panose="02020603050405020304" pitchFamily="18" charset="0"/>
                          <a:cs typeface="Times New Roman" panose="02020603050405020304" pitchFamily="18" charset="0"/>
                        </a:rPr>
                        <a:t>0,00</a:t>
                      </a:r>
                    </a:p>
                  </a:txBody>
                  <a:tcPr marL="91448" marR="91448" marT="45721" marB="45721"/>
                </a:tc>
              </a:tr>
            </a:tbl>
          </a:graphicData>
        </a:graphic>
      </p:graphicFrame>
      <p:sp>
        <p:nvSpPr>
          <p:cNvPr id="63537" name="TextBox 17">
            <a:extLst>
              <a:ext uri="{FF2B5EF4-FFF2-40B4-BE49-F238E27FC236}">
                <a16:creationId xmlns="" xmlns:a16="http://schemas.microsoft.com/office/drawing/2014/main" id="{D98E5091-C699-405E-BAAA-4C5A8F531F2D}"/>
              </a:ext>
            </a:extLst>
          </p:cNvPr>
          <p:cNvSpPr txBox="1">
            <a:spLocks noChangeArrowheads="1"/>
          </p:cNvSpPr>
          <p:nvPr/>
        </p:nvSpPr>
        <p:spPr bwMode="auto">
          <a:xfrm>
            <a:off x="546100" y="1038225"/>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ru-RU" altLang="ru-RU" sz="1200">
              <a:latin typeface="Times New Roman" panose="02020603050405020304" pitchFamily="18" charset="0"/>
              <a:cs typeface="Times New Roman" panose="02020603050405020304" pitchFamily="18" charset="0"/>
            </a:endParaRPr>
          </a:p>
        </p:txBody>
      </p:sp>
      <p:sp>
        <p:nvSpPr>
          <p:cNvPr id="63538" name="TextBox 18">
            <a:extLst>
              <a:ext uri="{FF2B5EF4-FFF2-40B4-BE49-F238E27FC236}">
                <a16:creationId xmlns="" xmlns:a16="http://schemas.microsoft.com/office/drawing/2014/main" id="{E89DA018-4CCB-4FF8-A27F-A12B0F92606F}"/>
              </a:ext>
            </a:extLst>
          </p:cNvPr>
          <p:cNvSpPr txBox="1">
            <a:spLocks noChangeArrowheads="1"/>
          </p:cNvSpPr>
          <p:nvPr/>
        </p:nvSpPr>
        <p:spPr bwMode="auto">
          <a:xfrm>
            <a:off x="123652" y="2996952"/>
            <a:ext cx="309634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200" dirty="0">
                <a:latin typeface="Times New Roman" panose="02020603050405020304" pitchFamily="18" charset="0"/>
                <a:cs typeface="Times New Roman" panose="02020603050405020304" pitchFamily="18" charset="0"/>
              </a:rPr>
              <a:t> </a:t>
            </a:r>
            <a:r>
              <a:rPr lang="ru-RU" altLang="ru-RU" sz="1200" b="1" i="1" dirty="0">
                <a:latin typeface="Times New Roman" panose="02020603050405020304" pitchFamily="18" charset="0"/>
                <a:cs typeface="Times New Roman" panose="02020603050405020304" pitchFamily="18" charset="0"/>
              </a:rPr>
              <a:t>Динамика показателей расходов бюджета муниципального  района Мелеузовский район Республики Башкортостан на физическую культуру и спорт, в %</a:t>
            </a:r>
          </a:p>
        </p:txBody>
      </p:sp>
      <p:sp>
        <p:nvSpPr>
          <p:cNvPr id="63539" name="TextBox 19">
            <a:extLst>
              <a:ext uri="{FF2B5EF4-FFF2-40B4-BE49-F238E27FC236}">
                <a16:creationId xmlns="" xmlns:a16="http://schemas.microsoft.com/office/drawing/2014/main" id="{DA580D69-06D6-4A2D-9714-048FCED65B63}"/>
              </a:ext>
            </a:extLst>
          </p:cNvPr>
          <p:cNvSpPr txBox="1">
            <a:spLocks noChangeArrowheads="1"/>
          </p:cNvSpPr>
          <p:nvPr/>
        </p:nvSpPr>
        <p:spPr bwMode="auto">
          <a:xfrm>
            <a:off x="8326438" y="576263"/>
            <a:ext cx="9890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100">
                <a:latin typeface="Times New Roman" panose="02020603050405020304" pitchFamily="18" charset="0"/>
                <a:cs typeface="Times New Roman" panose="02020603050405020304" pitchFamily="18" charset="0"/>
              </a:rPr>
              <a:t>млн.рублей</a:t>
            </a:r>
          </a:p>
        </p:txBody>
      </p:sp>
      <p:graphicFrame>
        <p:nvGraphicFramePr>
          <p:cNvPr id="25" name="Схема 24">
            <a:extLst>
              <a:ext uri="{FF2B5EF4-FFF2-40B4-BE49-F238E27FC236}">
                <a16:creationId xmlns="" xmlns:a16="http://schemas.microsoft.com/office/drawing/2014/main" id="{BB309828-DA8B-494E-A979-FB8E481111CA}"/>
              </a:ext>
            </a:extLst>
          </p:cNvPr>
          <p:cNvGraphicFramePr/>
          <p:nvPr/>
        </p:nvGraphicFramePr>
        <p:xfrm>
          <a:off x="0" y="0"/>
          <a:ext cx="0" cy="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Номер слайда 2"/>
          <p:cNvSpPr>
            <a:spLocks noGrp="1"/>
          </p:cNvSpPr>
          <p:nvPr>
            <p:ph type="sldNum" sz="quarter" idx="12"/>
          </p:nvPr>
        </p:nvSpPr>
        <p:spPr>
          <a:xfrm>
            <a:off x="7010400" y="-22225"/>
            <a:ext cx="2133600" cy="365125"/>
          </a:xfrm>
        </p:spPr>
        <p:txBody>
          <a:bodyPr/>
          <a:lstStyle/>
          <a:p>
            <a:pPr>
              <a:defRPr/>
            </a:pPr>
            <a:fld id="{1C2F39FC-F7FC-43A7-985C-4565CF06B74E}" type="slidenum">
              <a:rPr lang="en-US" smtClean="0">
                <a:solidFill>
                  <a:schemeClr val="tx1"/>
                </a:solidFill>
              </a:rPr>
              <a:pPr>
                <a:defRPr/>
              </a:pPr>
              <a:t>39</a:t>
            </a:fld>
            <a:endParaRPr lang="en-US" dirty="0">
              <a:solidFill>
                <a:schemeClr val="tx1"/>
              </a:solidFill>
            </a:endParaRPr>
          </a:p>
        </p:txBody>
      </p:sp>
      <p:graphicFrame>
        <p:nvGraphicFramePr>
          <p:cNvPr id="15" name="Диаграмма 27">
            <a:extLst>
              <a:ext uri="{FF2B5EF4-FFF2-40B4-BE49-F238E27FC236}">
                <a16:creationId xmlns="" xmlns:a16="http://schemas.microsoft.com/office/drawing/2014/main" id="{D3921C25-0148-4FE4-B08B-102E32DFEFE0}"/>
              </a:ext>
            </a:extLst>
          </p:cNvPr>
          <p:cNvGraphicFramePr>
            <a:graphicFrameLocks/>
          </p:cNvGraphicFramePr>
          <p:nvPr>
            <p:extLst>
              <p:ext uri="{D42A27DB-BD31-4B8C-83A1-F6EECF244321}">
                <p14:modId xmlns:p14="http://schemas.microsoft.com/office/powerpoint/2010/main" val="2533136461"/>
              </p:ext>
            </p:extLst>
          </p:nvPr>
        </p:nvGraphicFramePr>
        <p:xfrm>
          <a:off x="-4763" y="4109245"/>
          <a:ext cx="3784675" cy="2128067"/>
        </p:xfrm>
        <a:graphic>
          <a:graphicData uri="http://schemas.openxmlformats.org/drawingml/2006/chart">
            <c:chart xmlns:c="http://schemas.openxmlformats.org/drawingml/2006/chart" xmlns:r="http://schemas.openxmlformats.org/officeDocument/2006/relationships" r:id="rId8"/>
          </a:graphicData>
        </a:graphic>
      </p:graphicFrame>
      <p:cxnSp>
        <p:nvCxnSpPr>
          <p:cNvPr id="16" name="Прямая со стрелкой 15"/>
          <p:cNvCxnSpPr/>
          <p:nvPr/>
        </p:nvCxnSpPr>
        <p:spPr>
          <a:xfrm flipV="1">
            <a:off x="1995763" y="4590815"/>
            <a:ext cx="240743" cy="3042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flipV="1">
            <a:off x="2515747" y="4590814"/>
            <a:ext cx="240743" cy="3042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Овал 17"/>
          <p:cNvSpPr/>
          <p:nvPr/>
        </p:nvSpPr>
        <p:spPr>
          <a:xfrm rot="10800000" flipV="1">
            <a:off x="753995" y="4167540"/>
            <a:ext cx="792093" cy="3264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800" dirty="0">
                <a:solidFill>
                  <a:srgbClr val="7030A0"/>
                </a:solidFill>
                <a:latin typeface="Times New Roman" panose="02020603050405020304" pitchFamily="18" charset="0"/>
                <a:cs typeface="Times New Roman" panose="02020603050405020304" pitchFamily="18" charset="0"/>
              </a:rPr>
              <a:t>117,4</a:t>
            </a:r>
          </a:p>
        </p:txBody>
      </p:sp>
      <p:sp>
        <p:nvSpPr>
          <p:cNvPr id="19" name="Овал 18"/>
          <p:cNvSpPr/>
          <p:nvPr/>
        </p:nvSpPr>
        <p:spPr>
          <a:xfrm rot="10800000" flipV="1">
            <a:off x="1430057" y="4416480"/>
            <a:ext cx="792093" cy="3264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800" dirty="0">
                <a:solidFill>
                  <a:srgbClr val="7030A0"/>
                </a:solidFill>
                <a:latin typeface="Times New Roman" panose="02020603050405020304" pitchFamily="18" charset="0"/>
                <a:cs typeface="Times New Roman" panose="02020603050405020304" pitchFamily="18" charset="0"/>
              </a:rPr>
              <a:t>84,2</a:t>
            </a:r>
          </a:p>
        </p:txBody>
      </p:sp>
      <p:sp>
        <p:nvSpPr>
          <p:cNvPr id="20" name="Овал 19"/>
          <p:cNvSpPr/>
          <p:nvPr/>
        </p:nvSpPr>
        <p:spPr>
          <a:xfrm rot="10800000" flipV="1">
            <a:off x="2074068" y="4341616"/>
            <a:ext cx="792093" cy="3264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800" dirty="0">
                <a:solidFill>
                  <a:srgbClr val="7030A0"/>
                </a:solidFill>
                <a:latin typeface="Times New Roman" panose="02020603050405020304" pitchFamily="18" charset="0"/>
                <a:cs typeface="Times New Roman" panose="02020603050405020304" pitchFamily="18" charset="0"/>
              </a:rPr>
              <a:t>103,8</a:t>
            </a:r>
          </a:p>
        </p:txBody>
      </p:sp>
      <p:sp>
        <p:nvSpPr>
          <p:cNvPr id="21" name="Овал 20"/>
          <p:cNvSpPr/>
          <p:nvPr/>
        </p:nvSpPr>
        <p:spPr>
          <a:xfrm rot="10800000" flipV="1">
            <a:off x="2754834" y="4341617"/>
            <a:ext cx="792093" cy="3264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800" dirty="0">
                <a:solidFill>
                  <a:srgbClr val="7030A0"/>
                </a:solidFill>
                <a:latin typeface="Times New Roman" panose="02020603050405020304" pitchFamily="18" charset="0"/>
                <a:cs typeface="Times New Roman" panose="02020603050405020304" pitchFamily="18" charset="0"/>
              </a:rPr>
              <a:t>103,7</a:t>
            </a:r>
          </a:p>
        </p:txBody>
      </p:sp>
      <p:pic>
        <p:nvPicPr>
          <p:cNvPr id="4098"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3911572" y="3398838"/>
            <a:ext cx="4864540"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18">
            <a:extLst>
              <a:ext uri="{FF2B5EF4-FFF2-40B4-BE49-F238E27FC236}">
                <a16:creationId xmlns="" xmlns:a16="http://schemas.microsoft.com/office/drawing/2014/main" id="{BE0FEAF8-7FDF-4F54-9FA3-87B730C29815}"/>
              </a:ext>
            </a:extLst>
          </p:cNvPr>
          <p:cNvSpPr txBox="1">
            <a:spLocks noChangeArrowheads="1"/>
          </p:cNvSpPr>
          <p:nvPr/>
        </p:nvSpPr>
        <p:spPr bwMode="auto">
          <a:xfrm>
            <a:off x="2763286" y="2559050"/>
            <a:ext cx="6298604" cy="784830"/>
          </a:xfrm>
          <a:prstGeom prst="rect">
            <a:avLst/>
          </a:prstGeom>
          <a:solidFill>
            <a:schemeClr val="bg2">
              <a:lumMod val="90000"/>
            </a:schemeClr>
          </a:solidFill>
          <a:ln w="3175">
            <a:solidFill>
              <a:schemeClr val="accent6">
                <a:lumMod val="50000"/>
              </a:schemeClr>
            </a:solidFill>
            <a:miter lim="800000"/>
            <a:headEnd/>
            <a:tailEnd/>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200" dirty="0">
                <a:latin typeface="Times New Roman" panose="02020603050405020304" pitchFamily="18" charset="0"/>
                <a:cs typeface="Times New Roman" panose="02020603050405020304" pitchFamily="18" charset="0"/>
              </a:rPr>
              <a:t> </a:t>
            </a:r>
            <a:r>
              <a:rPr lang="ru-RU" altLang="ru-RU" sz="1100" b="1" i="1" dirty="0">
                <a:latin typeface="Times New Roman" panose="02020603050405020304" pitchFamily="18" charset="0"/>
                <a:cs typeface="Times New Roman" panose="02020603050405020304" pitchFamily="18" charset="0"/>
              </a:rPr>
              <a:t>Причины отклонения фактического выполнения по годам:</a:t>
            </a:r>
          </a:p>
          <a:p>
            <a:endParaRPr lang="ru-RU" altLang="ru-RU" sz="1100" b="1" i="1" dirty="0">
              <a:latin typeface="Times New Roman" panose="02020603050405020304" pitchFamily="18" charset="0"/>
              <a:cs typeface="Times New Roman" panose="02020603050405020304" pitchFamily="18" charset="0"/>
            </a:endParaRPr>
          </a:p>
          <a:p>
            <a:pPr algn="just"/>
            <a:r>
              <a:rPr lang="ru-RU" sz="1100" b="1" dirty="0">
                <a:latin typeface="Times New Roman" panose="02020603050405020304" pitchFamily="18" charset="0"/>
                <a:cs typeface="Times New Roman" panose="02020603050405020304" pitchFamily="18" charset="0"/>
              </a:rPr>
              <a:t> Физическая культура:</a:t>
            </a:r>
            <a:r>
              <a:rPr lang="ru-RU" sz="1100" dirty="0">
                <a:latin typeface="Times New Roman" panose="02020603050405020304" pitchFamily="18" charset="0"/>
                <a:cs typeface="Times New Roman" panose="02020603050405020304" pitchFamily="18" charset="0"/>
              </a:rPr>
              <a:t> Дополнительное выделение средств из бюджета муниципального района на ремонт  и на оснащение материально - </a:t>
            </a:r>
            <a:r>
              <a:rPr lang="ru-RU" sz="1100" dirty="0" smtClean="0">
                <a:latin typeface="Times New Roman" panose="02020603050405020304" pitchFamily="18" charset="0"/>
                <a:cs typeface="Times New Roman" panose="02020603050405020304" pitchFamily="18" charset="0"/>
              </a:rPr>
              <a:t>технической </a:t>
            </a:r>
            <a:r>
              <a:rPr lang="ru-RU" sz="1100" dirty="0">
                <a:latin typeface="Times New Roman" panose="02020603050405020304" pitchFamily="18" charset="0"/>
                <a:cs typeface="Times New Roman" panose="02020603050405020304" pitchFamily="18" charset="0"/>
              </a:rPr>
              <a:t>базы спортивных учреждений.</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Скругленный прямоугольник 10"/>
          <p:cNvSpPr/>
          <p:nvPr/>
        </p:nvSpPr>
        <p:spPr>
          <a:xfrm>
            <a:off x="0" y="0"/>
            <a:ext cx="9144000" cy="659011"/>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Times New Roman" panose="02020603050405020304" pitchFamily="18" charset="0"/>
                <a:cs typeface="Times New Roman" panose="02020603050405020304" pitchFamily="18" charset="0"/>
              </a:rPr>
              <a:t>Общая информация о бюджетном процессе</a:t>
            </a:r>
          </a:p>
        </p:txBody>
      </p:sp>
      <p:sp>
        <p:nvSpPr>
          <p:cNvPr id="12290" name="Содержимое 2"/>
          <p:cNvSpPr>
            <a:spLocks noGrp="1"/>
          </p:cNvSpPr>
          <p:nvPr>
            <p:ph idx="1"/>
          </p:nvPr>
        </p:nvSpPr>
        <p:spPr>
          <a:xfrm>
            <a:off x="57497" y="2239780"/>
            <a:ext cx="8820472" cy="804862"/>
          </a:xfrm>
        </p:spPr>
        <p:txBody>
          <a:bodyPr>
            <a:noAutofit/>
          </a:bodyPr>
          <a:lstStyle/>
          <a:p>
            <a:pPr marL="274320" indent="-274320" algn="ctr" eaLnBrk="1" fontAlgn="auto" hangingPunct="1">
              <a:spcAft>
                <a:spcPts val="0"/>
              </a:spcAft>
              <a:buFont typeface="Wingdings 3" pitchFamily="18" charset="2"/>
              <a:buNone/>
              <a:defRPr/>
            </a:pPr>
            <a:r>
              <a:rPr lang="ru-RU" sz="1400" b="1" dirty="0">
                <a:latin typeface="Times New Roman" pitchFamily="18" charset="0"/>
                <a:cs typeface="Times New Roman" pitchFamily="18" charset="0"/>
              </a:rPr>
              <a:t>Основная цель - предоставление гражданам актуальной информации о бюджете </a:t>
            </a:r>
          </a:p>
          <a:p>
            <a:pPr marL="274320" indent="-274320" algn="ctr" eaLnBrk="1" fontAlgn="auto" hangingPunct="1">
              <a:spcAft>
                <a:spcPts val="0"/>
              </a:spcAft>
              <a:buFont typeface="Wingdings 3" pitchFamily="18" charset="2"/>
              <a:buNone/>
              <a:defRPr/>
            </a:pPr>
            <a:r>
              <a:rPr lang="ru-RU" sz="1400" b="1" dirty="0">
                <a:latin typeface="Times New Roman" pitchFamily="18" charset="0"/>
                <a:cs typeface="Times New Roman" pitchFamily="18" charset="0"/>
              </a:rPr>
              <a:t>и отчете, о его исполнении в объективной, заслуживающей доверия, доступной </a:t>
            </a:r>
            <a:r>
              <a:rPr lang="ru-RU" sz="1400" b="1" dirty="0" smtClean="0">
                <a:latin typeface="Times New Roman" pitchFamily="18" charset="0"/>
                <a:cs typeface="Times New Roman" pitchFamily="18" charset="0"/>
              </a:rPr>
              <a:t>для </a:t>
            </a:r>
            <a:r>
              <a:rPr lang="ru-RU" sz="1400" b="1" dirty="0">
                <a:latin typeface="Times New Roman" pitchFamily="18" charset="0"/>
                <a:cs typeface="Times New Roman" pitchFamily="18" charset="0"/>
              </a:rPr>
              <a:t>понимания форме.</a:t>
            </a:r>
            <a:endParaRPr lang="ru-RU" sz="1400" dirty="0"/>
          </a:p>
        </p:txBody>
      </p:sp>
      <p:sp>
        <p:nvSpPr>
          <p:cNvPr id="2" name="Номер слайда 1"/>
          <p:cNvSpPr>
            <a:spLocks noGrp="1"/>
          </p:cNvSpPr>
          <p:nvPr>
            <p:ph type="sldNum" sz="quarter" idx="12"/>
          </p:nvPr>
        </p:nvSpPr>
        <p:spPr>
          <a:xfrm>
            <a:off x="6948736" y="142852"/>
            <a:ext cx="2195264" cy="365125"/>
          </a:xfrm>
        </p:spPr>
        <p:txBody>
          <a:bodyPr/>
          <a:lstStyle/>
          <a:p>
            <a:fld id="{434A3D7E-C280-4DCD-A7E1-93BBC7758E8E}" type="slidenum">
              <a:rPr lang="ru-RU" smtClean="0">
                <a:solidFill>
                  <a:schemeClr val="tx1"/>
                </a:solidFill>
              </a:rPr>
              <a:t>4</a:t>
            </a:fld>
            <a:endParaRPr lang="ru-RU" dirty="0">
              <a:solidFill>
                <a:schemeClr val="tx1"/>
              </a:solidFill>
            </a:endParaRPr>
          </a:p>
        </p:txBody>
      </p:sp>
      <p:sp>
        <p:nvSpPr>
          <p:cNvPr id="27" name="Скругленный прямоугольник 26"/>
          <p:cNvSpPr/>
          <p:nvPr/>
        </p:nvSpPr>
        <p:spPr>
          <a:xfrm>
            <a:off x="469510" y="963280"/>
            <a:ext cx="8204979" cy="107157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002">
            <a:schemeClr val="l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latin typeface="Monotype Corsiva" panose="03010101010201010101" pitchFamily="66" charset="0"/>
              </a:rPr>
              <a:t>Бюджет для граждан</a:t>
            </a:r>
            <a:r>
              <a:rPr lang="ru-RU" sz="2000" dirty="0">
                <a:solidFill>
                  <a:schemeClr val="tx1"/>
                </a:solidFill>
                <a:latin typeface="Monotype Corsiva" panose="03010101010201010101" pitchFamily="66" charset="0"/>
              </a:rPr>
              <a:t> - это упрощенная версия бюджетного документа, которая использует неформальный язык и доступные форматы, чтобы облегчить для граждан понимание бюджета</a:t>
            </a:r>
            <a:r>
              <a:rPr lang="ru-RU" sz="2400" dirty="0">
                <a:latin typeface="Monotype Corsiva" panose="03010101010201010101" pitchFamily="66" charset="0"/>
              </a:rPr>
              <a:t>.</a:t>
            </a:r>
            <a:endParaRPr lang="ru-RU" sz="2400" dirty="0">
              <a:solidFill>
                <a:schemeClr val="tx1"/>
              </a:solidFill>
              <a:latin typeface="Monotype Corsiva" panose="03010101010201010101" pitchFamily="66" charset="0"/>
              <a:cs typeface="Times New Roman" pitchFamily="18" charset="0"/>
            </a:endParaRPr>
          </a:p>
        </p:txBody>
      </p:sp>
      <p:sp>
        <p:nvSpPr>
          <p:cNvPr id="29" name="Прямоугольник 28"/>
          <p:cNvSpPr/>
          <p:nvPr/>
        </p:nvSpPr>
        <p:spPr>
          <a:xfrm>
            <a:off x="539552" y="3249572"/>
            <a:ext cx="8748464" cy="646331"/>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auto">
              <a:spcBef>
                <a:spcPts val="0"/>
              </a:spcBef>
              <a:spcAft>
                <a:spcPts val="0"/>
              </a:spcAft>
              <a:defRPr/>
            </a:pPr>
            <a:r>
              <a:rPr lang="ru-RU" sz="3600" b="1" cap="all" dirty="0">
                <a:ln w="0"/>
                <a:effectLst>
                  <a:reflection blurRad="12700" stA="50000" endPos="50000" dist="5000" dir="5400000" sy="-100000" rotWithShape="0"/>
                </a:effectLst>
                <a:latin typeface="+mn-lt"/>
              </a:rPr>
              <a:t>ПРИНЦИПЫ РЕАЛИЗАЦИИ</a:t>
            </a:r>
          </a:p>
        </p:txBody>
      </p:sp>
      <p:pic>
        <p:nvPicPr>
          <p:cNvPr id="8200" name="Picture 2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4032637"/>
            <a:ext cx="330435" cy="32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36" descr="2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5157192"/>
            <a:ext cx="419995" cy="3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4210" y="4625411"/>
            <a:ext cx="349762" cy="286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66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7" y="0"/>
            <a:ext cx="706437"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Содержимое 2"/>
          <p:cNvSpPr txBox="1">
            <a:spLocks/>
          </p:cNvSpPr>
          <p:nvPr/>
        </p:nvSpPr>
        <p:spPr>
          <a:xfrm>
            <a:off x="395536" y="4022506"/>
            <a:ext cx="8820472" cy="80486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ru-RU" sz="1400" dirty="0">
                <a:latin typeface="Times New Roman" pitchFamily="18" charset="0"/>
                <a:cs typeface="Times New Roman" pitchFamily="18" charset="0"/>
              </a:rPr>
              <a:t>Доступность и понятность информации для широкого круга </a:t>
            </a:r>
            <a:r>
              <a:rPr lang="ru-RU" sz="1400" dirty="0" smtClean="0">
                <a:latin typeface="Times New Roman" pitchFamily="18" charset="0"/>
                <a:cs typeface="Times New Roman" pitchFamily="18" charset="0"/>
              </a:rPr>
              <a:t>пользователей</a:t>
            </a:r>
          </a:p>
          <a:p>
            <a:pPr lvl="0"/>
            <a:endParaRPr lang="ru-RU" sz="1400" dirty="0" smtClean="0">
              <a:latin typeface="Times New Roman" pitchFamily="18" charset="0"/>
              <a:cs typeface="Times New Roman" pitchFamily="18" charset="0"/>
            </a:endParaRPr>
          </a:p>
          <a:p>
            <a:r>
              <a:rPr lang="ru-RU" sz="1400" dirty="0">
                <a:latin typeface="Times New Roman" pitchFamily="18" charset="0"/>
                <a:ea typeface="Arial Unicode MS" pitchFamily="34" charset="-128"/>
                <a:cs typeface="Times New Roman" pitchFamily="18" charset="0"/>
              </a:rPr>
              <a:t>Представление сведений о бюджете в наглядном виде, ориентация на визуализацию </a:t>
            </a:r>
            <a:r>
              <a:rPr lang="ru-RU" sz="1400" dirty="0" smtClean="0">
                <a:latin typeface="Times New Roman" pitchFamily="18" charset="0"/>
                <a:ea typeface="Arial Unicode MS" pitchFamily="34" charset="-128"/>
                <a:cs typeface="Times New Roman" pitchFamily="18" charset="0"/>
              </a:rPr>
              <a:t>данных</a:t>
            </a:r>
          </a:p>
          <a:p>
            <a:endParaRPr lang="ru-RU" sz="1400" dirty="0">
              <a:latin typeface="Times New Roman" pitchFamily="18" charset="0"/>
              <a:cs typeface="Times New Roman" pitchFamily="18" charset="0"/>
            </a:endParaRPr>
          </a:p>
          <a:p>
            <a:r>
              <a:rPr lang="ru-RU" sz="1400" dirty="0">
                <a:latin typeface="Times New Roman" pitchFamily="18" charset="0"/>
                <a:cs typeface="Times New Roman" pitchFamily="18" charset="0"/>
              </a:rPr>
              <a:t>Консолидация в единой точке всех основных сведений о бюджете</a:t>
            </a:r>
          </a:p>
          <a:p>
            <a:pPr lvl="0"/>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1215166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676" name="Picture 1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968817">
            <a:off x="4680865" y="3707254"/>
            <a:ext cx="1831099" cy="856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514" name="Заголовок 1">
            <a:extLst>
              <a:ext uri="{FF2B5EF4-FFF2-40B4-BE49-F238E27FC236}">
                <a16:creationId xmlns="" xmlns:a16="http://schemas.microsoft.com/office/drawing/2014/main" id="{CCC07422-E607-4611-8393-99B32292F7BA}"/>
              </a:ext>
            </a:extLst>
          </p:cNvPr>
          <p:cNvSpPr txBox="1">
            <a:spLocks/>
          </p:cNvSpPr>
          <p:nvPr/>
        </p:nvSpPr>
        <p:spPr bwMode="auto">
          <a:xfrm>
            <a:off x="4251325" y="5445125"/>
            <a:ext cx="4157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endParaRPr lang="ru-RU" altLang="ru-RU" sz="1100">
              <a:solidFill>
                <a:srgbClr val="002060"/>
              </a:solidFill>
              <a:latin typeface="Times New Roman" panose="02020603050405020304" pitchFamily="18" charset="0"/>
              <a:cs typeface="Times New Roman" panose="02020603050405020304" pitchFamily="18" charset="0"/>
            </a:endParaRPr>
          </a:p>
        </p:txBody>
      </p:sp>
      <p:sp>
        <p:nvSpPr>
          <p:cNvPr id="64515" name="TextBox 7">
            <a:extLst>
              <a:ext uri="{FF2B5EF4-FFF2-40B4-BE49-F238E27FC236}">
                <a16:creationId xmlns="" xmlns:a16="http://schemas.microsoft.com/office/drawing/2014/main" id="{72D3749A-6ED1-4ECE-9F5C-0131C0F66163}"/>
              </a:ext>
            </a:extLst>
          </p:cNvPr>
          <p:cNvSpPr txBox="1">
            <a:spLocks noChangeArrowheads="1"/>
          </p:cNvSpPr>
          <p:nvPr/>
        </p:nvSpPr>
        <p:spPr bwMode="auto">
          <a:xfrm>
            <a:off x="8408988" y="4016375"/>
            <a:ext cx="2254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600" b="1"/>
              <a:t>. </a:t>
            </a:r>
          </a:p>
        </p:txBody>
      </p:sp>
      <p:sp>
        <p:nvSpPr>
          <p:cNvPr id="10" name="Заголовок 1">
            <a:extLst>
              <a:ext uri="{FF2B5EF4-FFF2-40B4-BE49-F238E27FC236}">
                <a16:creationId xmlns="" xmlns:a16="http://schemas.microsoft.com/office/drawing/2014/main" id="{AEA1548B-803D-4EEA-AF5A-C7392D0560E8}"/>
              </a:ext>
            </a:extLst>
          </p:cNvPr>
          <p:cNvSpPr txBox="1">
            <a:spLocks/>
          </p:cNvSpPr>
          <p:nvPr/>
        </p:nvSpPr>
        <p:spPr>
          <a:xfrm>
            <a:off x="4787900" y="1401763"/>
            <a:ext cx="4157663" cy="276225"/>
          </a:xfrm>
          <a:prstGeom prst="rect">
            <a:avLst/>
          </a:prstGeom>
        </p:spPr>
        <p:txBody>
          <a:bodyPr lIns="68580" tIns="34290" rIns="68580" bIns="3429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ru-RU" sz="1050" dirty="0">
              <a:solidFill>
                <a:srgbClr val="002060"/>
              </a:solidFill>
              <a:latin typeface="Times New Roman" panose="02020603050405020304" pitchFamily="18" charset="0"/>
              <a:cs typeface="Times New Roman" panose="02020603050405020304" pitchFamily="18" charset="0"/>
            </a:endParaRPr>
          </a:p>
        </p:txBody>
      </p:sp>
      <p:sp>
        <p:nvSpPr>
          <p:cNvPr id="64517" name="Заголовок 1">
            <a:extLst>
              <a:ext uri="{FF2B5EF4-FFF2-40B4-BE49-F238E27FC236}">
                <a16:creationId xmlns="" xmlns:a16="http://schemas.microsoft.com/office/drawing/2014/main" id="{7A10E8AB-939A-4453-AD94-DF4CC435F252}"/>
              </a:ext>
            </a:extLst>
          </p:cNvPr>
          <p:cNvSpPr txBox="1">
            <a:spLocks/>
          </p:cNvSpPr>
          <p:nvPr/>
        </p:nvSpPr>
        <p:spPr bwMode="auto">
          <a:xfrm>
            <a:off x="-4763" y="2420938"/>
            <a:ext cx="4157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endParaRPr lang="ru-RU" altLang="ru-RU" sz="1200">
              <a:solidFill>
                <a:srgbClr val="002060"/>
              </a:solidFill>
              <a:latin typeface="Times New Roman" panose="02020603050405020304" pitchFamily="18" charset="0"/>
              <a:cs typeface="Times New Roman" panose="02020603050405020304" pitchFamily="18" charset="0"/>
            </a:endParaRPr>
          </a:p>
        </p:txBody>
      </p:sp>
      <p:sp>
        <p:nvSpPr>
          <p:cNvPr id="64518" name="TextBox 2">
            <a:extLst>
              <a:ext uri="{FF2B5EF4-FFF2-40B4-BE49-F238E27FC236}">
                <a16:creationId xmlns="" xmlns:a16="http://schemas.microsoft.com/office/drawing/2014/main" id="{4AD1A66A-403A-4E89-AC73-39798FFE4434}"/>
              </a:ext>
            </a:extLst>
          </p:cNvPr>
          <p:cNvSpPr txBox="1">
            <a:spLocks noChangeArrowheads="1"/>
          </p:cNvSpPr>
          <p:nvPr/>
        </p:nvSpPr>
        <p:spPr bwMode="auto">
          <a:xfrm>
            <a:off x="0" y="0"/>
            <a:ext cx="9144000" cy="584200"/>
          </a:xfrm>
          <a:prstGeom prst="rect">
            <a:avLst/>
          </a:prstGeom>
          <a:solidFill>
            <a:schemeClr val="bg2">
              <a:lumMod val="90000"/>
            </a:schemeClr>
          </a:solid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ru-RU" sz="1600" dirty="0">
                <a:solidFill>
                  <a:srgbClr val="002060"/>
                </a:solidFill>
                <a:latin typeface="Times New Roman" panose="02020603050405020304" pitchFamily="18" charset="0"/>
                <a:cs typeface="Times New Roman" panose="02020603050405020304" pitchFamily="18" charset="0"/>
              </a:rPr>
              <a:t>                Расходы консолидированного бюджета муниципального района Мелеузовский район </a:t>
            </a:r>
          </a:p>
          <a:p>
            <a:pPr algn="ctr"/>
            <a:r>
              <a:rPr lang="ru-RU" altLang="ru-RU" sz="1600" dirty="0">
                <a:solidFill>
                  <a:srgbClr val="002060"/>
                </a:solidFill>
                <a:latin typeface="Times New Roman" panose="02020603050405020304" pitchFamily="18" charset="0"/>
                <a:cs typeface="Times New Roman" panose="02020603050405020304" pitchFamily="18" charset="0"/>
              </a:rPr>
              <a:t>на средства массовой информации в </a:t>
            </a:r>
            <a:r>
              <a:rPr lang="ru-RU" altLang="ru-RU" sz="1600" dirty="0" smtClean="0">
                <a:solidFill>
                  <a:srgbClr val="002060"/>
                </a:solidFill>
                <a:latin typeface="Times New Roman" panose="02020603050405020304" pitchFamily="18" charset="0"/>
                <a:cs typeface="Times New Roman" panose="02020603050405020304" pitchFamily="18" charset="0"/>
              </a:rPr>
              <a:t>2018-2022 </a:t>
            </a:r>
            <a:r>
              <a:rPr lang="ru-RU" altLang="ru-RU" sz="1600" dirty="0">
                <a:solidFill>
                  <a:srgbClr val="002060"/>
                </a:solidFill>
                <a:latin typeface="Times New Roman" panose="02020603050405020304" pitchFamily="18" charset="0"/>
                <a:cs typeface="Times New Roman" panose="02020603050405020304" pitchFamily="18" charset="0"/>
              </a:rPr>
              <a:t>годах</a:t>
            </a:r>
            <a:endParaRPr lang="ru-RU" altLang="ru-RU" sz="1600" b="1" dirty="0">
              <a:latin typeface="Times New Roman" panose="02020603050405020304" pitchFamily="18" charset="0"/>
              <a:cs typeface="Times New Roman" panose="02020603050405020304" pitchFamily="18" charset="0"/>
            </a:endParaRPr>
          </a:p>
        </p:txBody>
      </p:sp>
      <p:pic>
        <p:nvPicPr>
          <p:cNvPr id="64519" name="Picture 3">
            <a:extLst>
              <a:ext uri="{FF2B5EF4-FFF2-40B4-BE49-F238E27FC236}">
                <a16:creationId xmlns="" xmlns:a16="http://schemas.microsoft.com/office/drawing/2014/main" id="{628D157A-7020-43DF-BCEA-4EC084A999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Таблица 4">
            <a:extLst>
              <a:ext uri="{FF2B5EF4-FFF2-40B4-BE49-F238E27FC236}">
                <a16:creationId xmlns="" xmlns:a16="http://schemas.microsoft.com/office/drawing/2014/main" id="{B7CE9E52-7AC7-4C2B-8962-27CD08D5A158}"/>
              </a:ext>
            </a:extLst>
          </p:cNvPr>
          <p:cNvGraphicFramePr>
            <a:graphicFrameLocks noGrp="1"/>
          </p:cNvGraphicFramePr>
          <p:nvPr>
            <p:extLst>
              <p:ext uri="{D42A27DB-BD31-4B8C-83A1-F6EECF244321}">
                <p14:modId xmlns:p14="http://schemas.microsoft.com/office/powerpoint/2010/main" val="2223109248"/>
              </p:ext>
            </p:extLst>
          </p:nvPr>
        </p:nvGraphicFramePr>
        <p:xfrm>
          <a:off x="-4764" y="736600"/>
          <a:ext cx="9148763" cy="1487489"/>
        </p:xfrm>
        <a:graphic>
          <a:graphicData uri="http://schemas.openxmlformats.org/drawingml/2006/table">
            <a:tbl>
              <a:tblPr firstRow="1" bandRow="1">
                <a:tableStyleId>{F5AB1C69-6EDB-4FF4-983F-18BD219EF322}</a:tableStyleId>
              </a:tblPr>
              <a:tblGrid>
                <a:gridCol w="304330">
                  <a:extLst>
                    <a:ext uri="{9D8B030D-6E8A-4147-A177-3AD203B41FA5}">
                      <a16:colId xmlns="" xmlns:a16="http://schemas.microsoft.com/office/drawing/2014/main" val="20000"/>
                    </a:ext>
                  </a:extLst>
                </a:gridCol>
                <a:gridCol w="4214256">
                  <a:extLst>
                    <a:ext uri="{9D8B030D-6E8A-4147-A177-3AD203B41FA5}">
                      <a16:colId xmlns="" xmlns:a16="http://schemas.microsoft.com/office/drawing/2014/main" val="20001"/>
                    </a:ext>
                  </a:extLst>
                </a:gridCol>
                <a:gridCol w="699598">
                  <a:extLst>
                    <a:ext uri="{9D8B030D-6E8A-4147-A177-3AD203B41FA5}">
                      <a16:colId xmlns="" xmlns:a16="http://schemas.microsoft.com/office/drawing/2014/main" val="20002"/>
                    </a:ext>
                  </a:extLst>
                </a:gridCol>
                <a:gridCol w="932798">
                  <a:extLst>
                    <a:ext uri="{9D8B030D-6E8A-4147-A177-3AD203B41FA5}">
                      <a16:colId xmlns="" xmlns:a16="http://schemas.microsoft.com/office/drawing/2014/main" val="20004"/>
                    </a:ext>
                  </a:extLst>
                </a:gridCol>
                <a:gridCol w="777331">
                  <a:extLst>
                    <a:ext uri="{9D8B030D-6E8A-4147-A177-3AD203B41FA5}">
                      <a16:colId xmlns="" xmlns:a16="http://schemas.microsoft.com/office/drawing/2014/main" val="20005"/>
                    </a:ext>
                  </a:extLst>
                </a:gridCol>
                <a:gridCol w="699598">
                  <a:extLst>
                    <a:ext uri="{9D8B030D-6E8A-4147-A177-3AD203B41FA5}">
                      <a16:colId xmlns="" xmlns:a16="http://schemas.microsoft.com/office/drawing/2014/main" val="20006"/>
                    </a:ext>
                  </a:extLst>
                </a:gridCol>
                <a:gridCol w="743521">
                  <a:extLst>
                    <a:ext uri="{9D8B030D-6E8A-4147-A177-3AD203B41FA5}">
                      <a16:colId xmlns="" xmlns:a16="http://schemas.microsoft.com/office/drawing/2014/main" val="20007"/>
                    </a:ext>
                  </a:extLst>
                </a:gridCol>
                <a:gridCol w="777331">
                  <a:extLst>
                    <a:ext uri="{9D8B030D-6E8A-4147-A177-3AD203B41FA5}">
                      <a16:colId xmlns="" xmlns:a16="http://schemas.microsoft.com/office/drawing/2014/main" val="20008"/>
                    </a:ext>
                  </a:extLst>
                </a:gridCol>
              </a:tblGrid>
              <a:tr h="548520">
                <a:tc>
                  <a:txBody>
                    <a:bodyPr/>
                    <a:lstStyle/>
                    <a:p>
                      <a:endParaRPr lang="ru-RU" sz="1800" dirty="0"/>
                    </a:p>
                  </a:txBody>
                  <a:tcPr marL="91448" marR="91448" marT="45660" marB="45660"/>
                </a:tc>
                <a:tc>
                  <a:txBody>
                    <a:bodyPr/>
                    <a:lstStyle/>
                    <a:p>
                      <a:r>
                        <a:rPr lang="ru-RU" sz="1000" dirty="0">
                          <a:latin typeface="Times New Roman" panose="02020603050405020304" pitchFamily="18" charset="0"/>
                          <a:cs typeface="Times New Roman" panose="02020603050405020304" pitchFamily="18" charset="0"/>
                        </a:rPr>
                        <a:t>Наименование показателя</a:t>
                      </a:r>
                    </a:p>
                  </a:txBody>
                  <a:tcPr marL="91448" marR="91448" marT="45660" marB="45660"/>
                </a:tc>
                <a:tc>
                  <a:txBody>
                    <a:bodyPr/>
                    <a:lstStyle/>
                    <a:p>
                      <a:r>
                        <a:rPr lang="ru-RU" sz="1000" dirty="0">
                          <a:latin typeface="Times New Roman" panose="02020603050405020304" pitchFamily="18" charset="0"/>
                          <a:cs typeface="Times New Roman" panose="02020603050405020304" pitchFamily="18" charset="0"/>
                        </a:rPr>
                        <a:t>2018</a:t>
                      </a:r>
                      <a:r>
                        <a:rPr lang="ru-RU" sz="1000" baseline="0" dirty="0">
                          <a:latin typeface="Times New Roman" panose="02020603050405020304" pitchFamily="18" charset="0"/>
                          <a:cs typeface="Times New Roman" panose="02020603050405020304" pitchFamily="18" charset="0"/>
                        </a:rPr>
                        <a:t> </a:t>
                      </a:r>
                      <a:r>
                        <a:rPr lang="ru-RU" sz="1000" dirty="0">
                          <a:latin typeface="Times New Roman" panose="02020603050405020304" pitchFamily="18" charset="0"/>
                          <a:cs typeface="Times New Roman" panose="02020603050405020304" pitchFamily="18" charset="0"/>
                        </a:rPr>
                        <a:t>год (отчет)</a:t>
                      </a:r>
                    </a:p>
                  </a:txBody>
                  <a:tcPr marL="91448" marR="91448" marT="45660" marB="45660"/>
                </a:tc>
                <a:tc>
                  <a:txBody>
                    <a:bodyPr/>
                    <a:lstStyle/>
                    <a:p>
                      <a:r>
                        <a:rPr lang="ru-RU" sz="1000" dirty="0" smtClean="0">
                          <a:latin typeface="Times New Roman" panose="02020603050405020304" pitchFamily="18" charset="0"/>
                          <a:cs typeface="Times New Roman" panose="02020603050405020304" pitchFamily="18" charset="0"/>
                        </a:rPr>
                        <a:t>2019  </a:t>
                      </a:r>
                      <a:r>
                        <a:rPr lang="ru-RU" sz="1000" dirty="0">
                          <a:latin typeface="Times New Roman" panose="02020603050405020304" pitchFamily="18" charset="0"/>
                          <a:cs typeface="Times New Roman" panose="02020603050405020304" pitchFamily="18" charset="0"/>
                        </a:rPr>
                        <a:t>год (</a:t>
                      </a:r>
                      <a:r>
                        <a:rPr lang="ru-RU" sz="1000" dirty="0" err="1">
                          <a:latin typeface="Times New Roman" panose="02020603050405020304" pitchFamily="18" charset="0"/>
                          <a:cs typeface="Times New Roman" panose="02020603050405020304" pitchFamily="18" charset="0"/>
                        </a:rPr>
                        <a:t>уточн</a:t>
                      </a:r>
                      <a:r>
                        <a:rPr lang="ru-RU" sz="1000" dirty="0">
                          <a:latin typeface="Times New Roman" panose="02020603050405020304" pitchFamily="18" charset="0"/>
                          <a:cs typeface="Times New Roman" panose="02020603050405020304" pitchFamily="18" charset="0"/>
                        </a:rPr>
                        <a:t>. план)</a:t>
                      </a:r>
                    </a:p>
                  </a:txBody>
                  <a:tcPr marL="91448" marR="91448" marT="45660" marB="45660"/>
                </a:tc>
                <a:tc>
                  <a:txBody>
                    <a:bodyPr/>
                    <a:lstStyle/>
                    <a:p>
                      <a:r>
                        <a:rPr lang="ru-RU" sz="1000" dirty="0" smtClean="0">
                          <a:latin typeface="Times New Roman" panose="02020603050405020304" pitchFamily="18" charset="0"/>
                          <a:cs typeface="Times New Roman" panose="02020603050405020304" pitchFamily="18" charset="0"/>
                        </a:rPr>
                        <a:t>2019</a:t>
                      </a:r>
                      <a:r>
                        <a:rPr lang="ru-RU" sz="1000" baseline="0" dirty="0" smtClean="0">
                          <a:latin typeface="Times New Roman" panose="02020603050405020304" pitchFamily="18" charset="0"/>
                          <a:cs typeface="Times New Roman" panose="02020603050405020304" pitchFamily="18" charset="0"/>
                        </a:rPr>
                        <a:t> </a:t>
                      </a:r>
                      <a:r>
                        <a:rPr lang="ru-RU" sz="1000" dirty="0">
                          <a:latin typeface="Times New Roman" panose="02020603050405020304" pitchFamily="18" charset="0"/>
                          <a:cs typeface="Times New Roman" panose="02020603050405020304" pitchFamily="18" charset="0"/>
                        </a:rPr>
                        <a:t>год (отчет)</a:t>
                      </a:r>
                    </a:p>
                  </a:txBody>
                  <a:tcPr marL="91448" marR="91448" marT="45660" marB="45660"/>
                </a:tc>
                <a:tc>
                  <a:txBody>
                    <a:bodyPr/>
                    <a:lstStyle/>
                    <a:p>
                      <a:r>
                        <a:rPr lang="ru-RU" sz="1000" dirty="0" smtClean="0">
                          <a:latin typeface="Times New Roman" panose="02020603050405020304" pitchFamily="18" charset="0"/>
                          <a:cs typeface="Times New Roman" panose="02020603050405020304" pitchFamily="18" charset="0"/>
                        </a:rPr>
                        <a:t>2020</a:t>
                      </a:r>
                      <a:r>
                        <a:rPr lang="ru-RU" sz="1000" baseline="0" dirty="0" smtClean="0">
                          <a:latin typeface="Times New Roman" panose="02020603050405020304" pitchFamily="18" charset="0"/>
                          <a:cs typeface="Times New Roman" panose="02020603050405020304" pitchFamily="18" charset="0"/>
                        </a:rPr>
                        <a:t> </a:t>
                      </a:r>
                      <a:r>
                        <a:rPr lang="ru-RU" sz="1000" baseline="0" dirty="0">
                          <a:latin typeface="Times New Roman" panose="02020603050405020304" pitchFamily="18" charset="0"/>
                          <a:cs typeface="Times New Roman" panose="02020603050405020304" pitchFamily="18" charset="0"/>
                        </a:rPr>
                        <a:t>год (план)</a:t>
                      </a:r>
                      <a:endParaRPr lang="ru-RU" sz="1000" dirty="0">
                        <a:latin typeface="Times New Roman" panose="02020603050405020304" pitchFamily="18" charset="0"/>
                        <a:cs typeface="Times New Roman" panose="02020603050405020304" pitchFamily="18" charset="0"/>
                      </a:endParaRPr>
                    </a:p>
                  </a:txBody>
                  <a:tcPr marL="91448" marR="91448" marT="45660" marB="45660"/>
                </a:tc>
                <a:tc>
                  <a:txBody>
                    <a:bodyPr/>
                    <a:lstStyle/>
                    <a:p>
                      <a:r>
                        <a:rPr lang="ru-RU" sz="1000" dirty="0" smtClean="0">
                          <a:latin typeface="Times New Roman" panose="02020603050405020304" pitchFamily="18" charset="0"/>
                          <a:cs typeface="Times New Roman" panose="02020603050405020304" pitchFamily="18" charset="0"/>
                        </a:rPr>
                        <a:t>2021</a:t>
                      </a:r>
                      <a:r>
                        <a:rPr lang="ru-RU" sz="1000" baseline="0" dirty="0" smtClean="0">
                          <a:latin typeface="Times New Roman" panose="02020603050405020304" pitchFamily="18" charset="0"/>
                          <a:cs typeface="Times New Roman" panose="02020603050405020304" pitchFamily="18" charset="0"/>
                        </a:rPr>
                        <a:t> </a:t>
                      </a:r>
                      <a:r>
                        <a:rPr lang="ru-RU" sz="1000" baseline="0" dirty="0">
                          <a:latin typeface="Times New Roman" panose="02020603050405020304" pitchFamily="18" charset="0"/>
                          <a:cs typeface="Times New Roman" panose="02020603050405020304" pitchFamily="18" charset="0"/>
                        </a:rPr>
                        <a:t>год (план)</a:t>
                      </a:r>
                      <a:endParaRPr lang="ru-RU" sz="1000" dirty="0">
                        <a:latin typeface="Times New Roman" panose="02020603050405020304" pitchFamily="18" charset="0"/>
                        <a:cs typeface="Times New Roman" panose="02020603050405020304" pitchFamily="18" charset="0"/>
                      </a:endParaRPr>
                    </a:p>
                  </a:txBody>
                  <a:tcPr marL="91448" marR="91448" marT="45660" marB="45660"/>
                </a:tc>
                <a:tc>
                  <a:txBody>
                    <a:bodyPr/>
                    <a:lstStyle/>
                    <a:p>
                      <a:r>
                        <a:rPr lang="ru-RU" sz="1000" dirty="0" smtClean="0">
                          <a:latin typeface="Times New Roman" panose="02020603050405020304" pitchFamily="18" charset="0"/>
                          <a:cs typeface="Times New Roman" panose="02020603050405020304" pitchFamily="18" charset="0"/>
                        </a:rPr>
                        <a:t>2022</a:t>
                      </a:r>
                      <a:r>
                        <a:rPr lang="ru-RU" sz="1000" baseline="0" dirty="0" smtClean="0">
                          <a:latin typeface="Times New Roman" panose="02020603050405020304" pitchFamily="18" charset="0"/>
                          <a:cs typeface="Times New Roman" panose="02020603050405020304" pitchFamily="18" charset="0"/>
                        </a:rPr>
                        <a:t> </a:t>
                      </a:r>
                      <a:r>
                        <a:rPr lang="ru-RU" sz="1000" baseline="0" dirty="0">
                          <a:latin typeface="Times New Roman" panose="02020603050405020304" pitchFamily="18" charset="0"/>
                          <a:cs typeface="Times New Roman" panose="02020603050405020304" pitchFamily="18" charset="0"/>
                        </a:rPr>
                        <a:t>год (план)</a:t>
                      </a:r>
                      <a:endParaRPr lang="ru-RU" sz="1000" dirty="0">
                        <a:latin typeface="Times New Roman" panose="02020603050405020304" pitchFamily="18" charset="0"/>
                        <a:cs typeface="Times New Roman" panose="02020603050405020304" pitchFamily="18" charset="0"/>
                      </a:endParaRPr>
                    </a:p>
                  </a:txBody>
                  <a:tcPr marL="91448" marR="91448" marT="45660" marB="45660"/>
                </a:tc>
                <a:extLst>
                  <a:ext uri="{0D108BD9-81ED-4DB2-BD59-A6C34878D82A}">
                    <a16:rowId xmlns="" xmlns:a16="http://schemas.microsoft.com/office/drawing/2014/main" val="10000"/>
                  </a:ext>
                </a:extLst>
              </a:tr>
              <a:tr h="243720">
                <a:tc>
                  <a:txBody>
                    <a:bodyPr/>
                    <a:lstStyle/>
                    <a:p>
                      <a:endParaRPr lang="ru-RU" sz="1000" dirty="0"/>
                    </a:p>
                  </a:txBody>
                  <a:tcPr marL="91448" marR="91448" marT="45660" marB="45660"/>
                </a:tc>
                <a:tc>
                  <a:txBody>
                    <a:bodyPr/>
                    <a:lstStyle/>
                    <a:p>
                      <a:pPr algn="l" fontAlgn="b"/>
                      <a:r>
                        <a:rPr lang="ru-RU" sz="1000" u="none" strike="noStrike">
                          <a:effectLst/>
                          <a:latin typeface="Times New Roman" panose="02020603050405020304" pitchFamily="18" charset="0"/>
                          <a:cs typeface="Times New Roman" panose="02020603050405020304" pitchFamily="18" charset="0"/>
                        </a:rPr>
                        <a:t>Средство массовой информации</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13" marB="0" anchor="b"/>
                </a:tc>
                <a:tc>
                  <a:txBody>
                    <a:bodyPr/>
                    <a:lstStyle/>
                    <a:p>
                      <a:r>
                        <a:rPr lang="ru-RU" sz="1000" dirty="0">
                          <a:latin typeface="Times New Roman" panose="02020603050405020304" pitchFamily="18" charset="0"/>
                          <a:cs typeface="Times New Roman" panose="02020603050405020304" pitchFamily="18" charset="0"/>
                        </a:rPr>
                        <a:t>3,87</a:t>
                      </a:r>
                    </a:p>
                  </a:txBody>
                  <a:tcPr marL="91448" marR="91448" marT="45660" marB="45660"/>
                </a:tc>
                <a:tc>
                  <a:txBody>
                    <a:bodyPr/>
                    <a:lstStyle/>
                    <a:p>
                      <a:r>
                        <a:rPr lang="ru-RU" sz="1000" dirty="0" smtClean="0">
                          <a:latin typeface="Times New Roman" panose="02020603050405020304" pitchFamily="18" charset="0"/>
                          <a:cs typeface="Times New Roman" panose="02020603050405020304" pitchFamily="18" charset="0"/>
                        </a:rPr>
                        <a:t>4,73</a:t>
                      </a:r>
                      <a:endParaRPr lang="ru-RU" sz="1000" dirty="0">
                        <a:latin typeface="Times New Roman" panose="02020603050405020304" pitchFamily="18" charset="0"/>
                        <a:cs typeface="Times New Roman" panose="02020603050405020304" pitchFamily="18" charset="0"/>
                      </a:endParaRPr>
                    </a:p>
                  </a:txBody>
                  <a:tcPr marL="91448" marR="91448" marT="45660" marB="45660"/>
                </a:tc>
                <a:tc>
                  <a:txBody>
                    <a:bodyPr/>
                    <a:lstStyle/>
                    <a:p>
                      <a:r>
                        <a:rPr lang="ru-RU" sz="1000" dirty="0" smtClean="0">
                          <a:latin typeface="Times New Roman" panose="02020603050405020304" pitchFamily="18" charset="0"/>
                          <a:cs typeface="Times New Roman" panose="02020603050405020304" pitchFamily="18" charset="0"/>
                        </a:rPr>
                        <a:t>4,67</a:t>
                      </a:r>
                      <a:endParaRPr lang="ru-RU" sz="1000" dirty="0">
                        <a:latin typeface="Times New Roman" panose="02020603050405020304" pitchFamily="18" charset="0"/>
                        <a:cs typeface="Times New Roman" panose="02020603050405020304" pitchFamily="18" charset="0"/>
                      </a:endParaRPr>
                    </a:p>
                  </a:txBody>
                  <a:tcPr marL="91448" marR="91448" marT="45660" marB="45660"/>
                </a:tc>
                <a:tc>
                  <a:txBody>
                    <a:bodyPr/>
                    <a:lstStyle/>
                    <a:p>
                      <a:r>
                        <a:rPr lang="ru-RU" sz="1000" dirty="0" smtClean="0">
                          <a:latin typeface="Times New Roman" panose="02020603050405020304" pitchFamily="18" charset="0"/>
                          <a:cs typeface="Times New Roman" panose="02020603050405020304" pitchFamily="18" charset="0"/>
                        </a:rPr>
                        <a:t>5,06</a:t>
                      </a:r>
                      <a:endParaRPr lang="ru-RU" sz="1000" dirty="0">
                        <a:latin typeface="Times New Roman" panose="02020603050405020304" pitchFamily="18" charset="0"/>
                        <a:cs typeface="Times New Roman" panose="02020603050405020304" pitchFamily="18" charset="0"/>
                      </a:endParaRPr>
                    </a:p>
                  </a:txBody>
                  <a:tcPr marL="91448" marR="91448" marT="45660" marB="45660"/>
                </a:tc>
                <a:tc>
                  <a:txBody>
                    <a:bodyPr/>
                    <a:lstStyle/>
                    <a:p>
                      <a:r>
                        <a:rPr lang="ru-RU" sz="1000" dirty="0" smtClean="0">
                          <a:latin typeface="Times New Roman" panose="02020603050405020304" pitchFamily="18" charset="0"/>
                          <a:cs typeface="Times New Roman" panose="02020603050405020304" pitchFamily="18" charset="0"/>
                        </a:rPr>
                        <a:t>5,06</a:t>
                      </a:r>
                      <a:endParaRPr lang="ru-RU" sz="1000" dirty="0">
                        <a:latin typeface="Times New Roman" panose="02020603050405020304" pitchFamily="18" charset="0"/>
                        <a:cs typeface="Times New Roman" panose="02020603050405020304" pitchFamily="18" charset="0"/>
                      </a:endParaRPr>
                    </a:p>
                  </a:txBody>
                  <a:tcPr marL="91448" marR="91448" marT="45660" marB="45660"/>
                </a:tc>
                <a:tc>
                  <a:txBody>
                    <a:bodyPr/>
                    <a:lstStyle/>
                    <a:p>
                      <a:r>
                        <a:rPr lang="ru-RU" sz="1000" dirty="0" smtClean="0">
                          <a:latin typeface="Times New Roman" panose="02020603050405020304" pitchFamily="18" charset="0"/>
                          <a:cs typeface="Times New Roman" panose="02020603050405020304" pitchFamily="18" charset="0"/>
                        </a:rPr>
                        <a:t>5,06</a:t>
                      </a:r>
                      <a:endParaRPr lang="ru-RU" sz="1000" dirty="0">
                        <a:latin typeface="Times New Roman" panose="02020603050405020304" pitchFamily="18" charset="0"/>
                        <a:cs typeface="Times New Roman" panose="02020603050405020304" pitchFamily="18" charset="0"/>
                      </a:endParaRPr>
                    </a:p>
                  </a:txBody>
                  <a:tcPr marL="91448" marR="91448" marT="45660" marB="45660"/>
                </a:tc>
                <a:extLst>
                  <a:ext uri="{0D108BD9-81ED-4DB2-BD59-A6C34878D82A}">
                    <a16:rowId xmlns="" xmlns:a16="http://schemas.microsoft.com/office/drawing/2014/main" val="10001"/>
                  </a:ext>
                </a:extLst>
              </a:tr>
              <a:tr h="279795">
                <a:tc>
                  <a:txBody>
                    <a:bodyPr/>
                    <a:lstStyle/>
                    <a:p>
                      <a:r>
                        <a:rPr lang="ru-RU" sz="1000" dirty="0"/>
                        <a:t>1</a:t>
                      </a:r>
                    </a:p>
                  </a:txBody>
                  <a:tcPr marL="91448" marR="91448" marT="45660" marB="45660"/>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Телевидение и радиовещание</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13" marB="0" anchor="b"/>
                </a:tc>
                <a:tc>
                  <a:txBody>
                    <a:bodyPr/>
                    <a:lstStyle/>
                    <a:p>
                      <a:r>
                        <a:rPr lang="ru-RU" sz="1000" dirty="0">
                          <a:latin typeface="Times New Roman" panose="02020603050405020304" pitchFamily="18" charset="0"/>
                          <a:cs typeface="Times New Roman" panose="02020603050405020304" pitchFamily="18" charset="0"/>
                        </a:rPr>
                        <a:t>2,50</a:t>
                      </a:r>
                    </a:p>
                  </a:txBody>
                  <a:tcPr marL="91448" marR="91448" marT="45660" marB="45660"/>
                </a:tc>
                <a:tc>
                  <a:txBody>
                    <a:bodyPr/>
                    <a:lstStyle/>
                    <a:p>
                      <a:r>
                        <a:rPr lang="ru-RU" sz="1000" dirty="0" smtClean="0">
                          <a:latin typeface="Times New Roman" panose="02020603050405020304" pitchFamily="18" charset="0"/>
                          <a:cs typeface="Times New Roman" panose="02020603050405020304" pitchFamily="18" charset="0"/>
                        </a:rPr>
                        <a:t>3,15</a:t>
                      </a:r>
                      <a:endParaRPr lang="ru-RU" sz="1000" dirty="0">
                        <a:latin typeface="Times New Roman" panose="02020603050405020304" pitchFamily="18" charset="0"/>
                        <a:cs typeface="Times New Roman" panose="02020603050405020304" pitchFamily="18" charset="0"/>
                      </a:endParaRPr>
                    </a:p>
                  </a:txBody>
                  <a:tcPr marL="91448" marR="91448" marT="45660" marB="45660"/>
                </a:tc>
                <a:tc>
                  <a:txBody>
                    <a:bodyPr/>
                    <a:lstStyle/>
                    <a:p>
                      <a:r>
                        <a:rPr lang="ru-RU" sz="1000" dirty="0" smtClean="0">
                          <a:latin typeface="Times New Roman" panose="02020603050405020304" pitchFamily="18" charset="0"/>
                          <a:cs typeface="Times New Roman" panose="02020603050405020304" pitchFamily="18" charset="0"/>
                        </a:rPr>
                        <a:t>3,15</a:t>
                      </a:r>
                      <a:endParaRPr lang="ru-RU" sz="1000" dirty="0">
                        <a:latin typeface="Times New Roman" panose="02020603050405020304" pitchFamily="18" charset="0"/>
                        <a:cs typeface="Times New Roman" panose="02020603050405020304" pitchFamily="18" charset="0"/>
                      </a:endParaRPr>
                    </a:p>
                  </a:txBody>
                  <a:tcPr marL="91448" marR="91448" marT="45660" marB="45660"/>
                </a:tc>
                <a:tc>
                  <a:txBody>
                    <a:bodyPr/>
                    <a:lstStyle/>
                    <a:p>
                      <a:r>
                        <a:rPr lang="ru-RU" sz="1000" dirty="0" smtClean="0">
                          <a:latin typeface="Times New Roman" panose="02020603050405020304" pitchFamily="18" charset="0"/>
                          <a:cs typeface="Times New Roman" panose="02020603050405020304" pitchFamily="18" charset="0"/>
                        </a:rPr>
                        <a:t>3,50</a:t>
                      </a:r>
                      <a:endParaRPr lang="ru-RU" sz="1000" dirty="0">
                        <a:latin typeface="Times New Roman" panose="02020603050405020304" pitchFamily="18" charset="0"/>
                        <a:cs typeface="Times New Roman" panose="02020603050405020304" pitchFamily="18" charset="0"/>
                      </a:endParaRPr>
                    </a:p>
                  </a:txBody>
                  <a:tcPr marL="91448" marR="91448" marT="45660" marB="45660"/>
                </a:tc>
                <a:tc>
                  <a:txBody>
                    <a:bodyPr/>
                    <a:lstStyle/>
                    <a:p>
                      <a:r>
                        <a:rPr lang="ru-RU" sz="1000" dirty="0" smtClean="0">
                          <a:latin typeface="Times New Roman" panose="02020603050405020304" pitchFamily="18" charset="0"/>
                          <a:cs typeface="Times New Roman" panose="02020603050405020304" pitchFamily="18" charset="0"/>
                        </a:rPr>
                        <a:t>3,50</a:t>
                      </a:r>
                      <a:endParaRPr lang="ru-RU" sz="1000" dirty="0">
                        <a:latin typeface="Times New Roman" panose="02020603050405020304" pitchFamily="18" charset="0"/>
                        <a:cs typeface="Times New Roman" panose="02020603050405020304" pitchFamily="18" charset="0"/>
                      </a:endParaRPr>
                    </a:p>
                  </a:txBody>
                  <a:tcPr marL="91448" marR="91448" marT="45660" marB="45660"/>
                </a:tc>
                <a:tc>
                  <a:txBody>
                    <a:bodyPr/>
                    <a:lstStyle/>
                    <a:p>
                      <a:r>
                        <a:rPr lang="ru-RU" sz="1000" dirty="0" smtClean="0">
                          <a:latin typeface="Times New Roman" panose="02020603050405020304" pitchFamily="18" charset="0"/>
                          <a:cs typeface="Times New Roman" panose="02020603050405020304" pitchFamily="18" charset="0"/>
                        </a:rPr>
                        <a:t>3,50</a:t>
                      </a:r>
                      <a:endParaRPr lang="ru-RU" sz="1000" dirty="0">
                        <a:latin typeface="Times New Roman" panose="02020603050405020304" pitchFamily="18" charset="0"/>
                        <a:cs typeface="Times New Roman" panose="02020603050405020304" pitchFamily="18" charset="0"/>
                      </a:endParaRPr>
                    </a:p>
                  </a:txBody>
                  <a:tcPr marL="91448" marR="91448" marT="45660" marB="45660"/>
                </a:tc>
                <a:extLst>
                  <a:ext uri="{0D108BD9-81ED-4DB2-BD59-A6C34878D82A}">
                    <a16:rowId xmlns="" xmlns:a16="http://schemas.microsoft.com/office/drawing/2014/main" val="10002"/>
                  </a:ext>
                </a:extLst>
              </a:tr>
              <a:tr h="415454">
                <a:tc>
                  <a:txBody>
                    <a:bodyPr/>
                    <a:lstStyle/>
                    <a:p>
                      <a:r>
                        <a:rPr lang="ru-RU" sz="1000" dirty="0"/>
                        <a:t>2</a:t>
                      </a:r>
                    </a:p>
                  </a:txBody>
                  <a:tcPr marL="91448" marR="91448" marT="45660" marB="45660"/>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Периодическая печать и издательства</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13" marB="0" anchor="ctr"/>
                </a:tc>
                <a:tc>
                  <a:txBody>
                    <a:bodyPr/>
                    <a:lstStyle/>
                    <a:p>
                      <a:r>
                        <a:rPr lang="ru-RU" sz="1000" dirty="0">
                          <a:latin typeface="Times New Roman" panose="02020603050405020304" pitchFamily="18" charset="0"/>
                          <a:cs typeface="Times New Roman" panose="02020603050405020304" pitchFamily="18" charset="0"/>
                        </a:rPr>
                        <a:t>1,37</a:t>
                      </a:r>
                    </a:p>
                  </a:txBody>
                  <a:tcPr marL="91448" marR="91448" marT="45660" marB="45660"/>
                </a:tc>
                <a:tc>
                  <a:txBody>
                    <a:bodyPr/>
                    <a:lstStyle/>
                    <a:p>
                      <a:r>
                        <a:rPr lang="ru-RU" sz="1000" dirty="0" smtClean="0">
                          <a:latin typeface="Times New Roman" panose="02020603050405020304" pitchFamily="18" charset="0"/>
                          <a:cs typeface="Times New Roman" panose="02020603050405020304" pitchFamily="18" charset="0"/>
                        </a:rPr>
                        <a:t>1,58</a:t>
                      </a:r>
                      <a:endParaRPr lang="ru-RU" sz="1000" dirty="0">
                        <a:latin typeface="Times New Roman" panose="02020603050405020304" pitchFamily="18" charset="0"/>
                        <a:cs typeface="Times New Roman" panose="02020603050405020304" pitchFamily="18" charset="0"/>
                      </a:endParaRPr>
                    </a:p>
                  </a:txBody>
                  <a:tcPr marL="91448" marR="91448" marT="45660" marB="45660"/>
                </a:tc>
                <a:tc>
                  <a:txBody>
                    <a:bodyPr/>
                    <a:lstStyle/>
                    <a:p>
                      <a:r>
                        <a:rPr lang="ru-RU" sz="1000" dirty="0" smtClean="0">
                          <a:latin typeface="Times New Roman" panose="02020603050405020304" pitchFamily="18" charset="0"/>
                          <a:cs typeface="Times New Roman" panose="02020603050405020304" pitchFamily="18" charset="0"/>
                        </a:rPr>
                        <a:t>1,52</a:t>
                      </a:r>
                      <a:endParaRPr lang="ru-RU" sz="1000" dirty="0">
                        <a:latin typeface="Times New Roman" panose="02020603050405020304" pitchFamily="18" charset="0"/>
                        <a:cs typeface="Times New Roman" panose="02020603050405020304" pitchFamily="18" charset="0"/>
                      </a:endParaRPr>
                    </a:p>
                  </a:txBody>
                  <a:tcPr marL="91448" marR="91448" marT="45660" marB="45660"/>
                </a:tc>
                <a:tc>
                  <a:txBody>
                    <a:bodyPr/>
                    <a:lstStyle/>
                    <a:p>
                      <a:r>
                        <a:rPr lang="ru-RU" sz="1000" dirty="0" smtClean="0">
                          <a:latin typeface="Times New Roman" panose="02020603050405020304" pitchFamily="18" charset="0"/>
                          <a:cs typeface="Times New Roman" panose="02020603050405020304" pitchFamily="18" charset="0"/>
                        </a:rPr>
                        <a:t>1,56</a:t>
                      </a:r>
                      <a:endParaRPr lang="ru-RU" sz="1000" dirty="0">
                        <a:latin typeface="Times New Roman" panose="02020603050405020304" pitchFamily="18" charset="0"/>
                        <a:cs typeface="Times New Roman" panose="02020603050405020304" pitchFamily="18" charset="0"/>
                      </a:endParaRPr>
                    </a:p>
                  </a:txBody>
                  <a:tcPr marL="91448" marR="91448" marT="45660" marB="45660"/>
                </a:tc>
                <a:tc>
                  <a:txBody>
                    <a:bodyPr/>
                    <a:lstStyle/>
                    <a:p>
                      <a:r>
                        <a:rPr lang="ru-RU" sz="1000" dirty="0" smtClean="0">
                          <a:latin typeface="Times New Roman" panose="02020603050405020304" pitchFamily="18" charset="0"/>
                          <a:cs typeface="Times New Roman" panose="02020603050405020304" pitchFamily="18" charset="0"/>
                        </a:rPr>
                        <a:t>1,56</a:t>
                      </a:r>
                      <a:endParaRPr lang="ru-RU" sz="1000" dirty="0">
                        <a:latin typeface="Times New Roman" panose="02020603050405020304" pitchFamily="18" charset="0"/>
                        <a:cs typeface="Times New Roman" panose="02020603050405020304" pitchFamily="18" charset="0"/>
                      </a:endParaRPr>
                    </a:p>
                  </a:txBody>
                  <a:tcPr marL="91448" marR="91448" marT="45660" marB="45660"/>
                </a:tc>
                <a:tc>
                  <a:txBody>
                    <a:bodyPr/>
                    <a:lstStyle/>
                    <a:p>
                      <a:r>
                        <a:rPr lang="ru-RU" sz="1000" dirty="0" smtClean="0">
                          <a:latin typeface="Times New Roman" panose="02020603050405020304" pitchFamily="18" charset="0"/>
                          <a:cs typeface="Times New Roman" panose="02020603050405020304" pitchFamily="18" charset="0"/>
                        </a:rPr>
                        <a:t>1,56</a:t>
                      </a:r>
                      <a:endParaRPr lang="ru-RU" sz="1000" dirty="0">
                        <a:latin typeface="Times New Roman" panose="02020603050405020304" pitchFamily="18" charset="0"/>
                        <a:cs typeface="Times New Roman" panose="02020603050405020304" pitchFamily="18" charset="0"/>
                      </a:endParaRPr>
                    </a:p>
                  </a:txBody>
                  <a:tcPr marL="91448" marR="91448" marT="45660" marB="45660"/>
                </a:tc>
                <a:extLst>
                  <a:ext uri="{0D108BD9-81ED-4DB2-BD59-A6C34878D82A}">
                    <a16:rowId xmlns="" xmlns:a16="http://schemas.microsoft.com/office/drawing/2014/main" val="10003"/>
                  </a:ext>
                </a:extLst>
              </a:tr>
            </a:tbl>
          </a:graphicData>
        </a:graphic>
      </p:graphicFrame>
      <p:sp>
        <p:nvSpPr>
          <p:cNvPr id="64572" name="TextBox 17">
            <a:extLst>
              <a:ext uri="{FF2B5EF4-FFF2-40B4-BE49-F238E27FC236}">
                <a16:creationId xmlns="" xmlns:a16="http://schemas.microsoft.com/office/drawing/2014/main" id="{A87D8F07-46C4-432E-A47D-A93DCAA21F3B}"/>
              </a:ext>
            </a:extLst>
          </p:cNvPr>
          <p:cNvSpPr txBox="1">
            <a:spLocks noChangeArrowheads="1"/>
          </p:cNvSpPr>
          <p:nvPr/>
        </p:nvSpPr>
        <p:spPr bwMode="auto">
          <a:xfrm>
            <a:off x="546100" y="1038225"/>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ru-RU" altLang="ru-RU" sz="1200">
              <a:latin typeface="Times New Roman" panose="02020603050405020304" pitchFamily="18" charset="0"/>
              <a:cs typeface="Times New Roman" panose="02020603050405020304" pitchFamily="18" charset="0"/>
            </a:endParaRPr>
          </a:p>
        </p:txBody>
      </p:sp>
      <p:sp>
        <p:nvSpPr>
          <p:cNvPr id="64573" name="TextBox 18">
            <a:extLst>
              <a:ext uri="{FF2B5EF4-FFF2-40B4-BE49-F238E27FC236}">
                <a16:creationId xmlns="" xmlns:a16="http://schemas.microsoft.com/office/drawing/2014/main" id="{E771E1DC-C0A2-40DF-9DF2-96761B799194}"/>
              </a:ext>
            </a:extLst>
          </p:cNvPr>
          <p:cNvSpPr txBox="1">
            <a:spLocks noChangeArrowheads="1"/>
          </p:cNvSpPr>
          <p:nvPr/>
        </p:nvSpPr>
        <p:spPr bwMode="auto">
          <a:xfrm>
            <a:off x="0" y="2953851"/>
            <a:ext cx="360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200" b="1" i="1" dirty="0">
                <a:latin typeface="Times New Roman" panose="02020603050405020304" pitchFamily="18" charset="0"/>
                <a:cs typeface="Times New Roman" panose="02020603050405020304" pitchFamily="18" charset="0"/>
              </a:rPr>
              <a:t>  Динамика показателей расходов бюджета муниципального района Мелеузовский район Республики Башкортостан на средства массовой информации, в %</a:t>
            </a:r>
          </a:p>
        </p:txBody>
      </p:sp>
      <p:sp>
        <p:nvSpPr>
          <p:cNvPr id="64574" name="TextBox 19">
            <a:extLst>
              <a:ext uri="{FF2B5EF4-FFF2-40B4-BE49-F238E27FC236}">
                <a16:creationId xmlns="" xmlns:a16="http://schemas.microsoft.com/office/drawing/2014/main" id="{009CCEFF-6BF8-4A5D-B6A9-AD5F8B3584E1}"/>
              </a:ext>
            </a:extLst>
          </p:cNvPr>
          <p:cNvSpPr txBox="1">
            <a:spLocks noChangeArrowheads="1"/>
          </p:cNvSpPr>
          <p:nvPr/>
        </p:nvSpPr>
        <p:spPr bwMode="auto">
          <a:xfrm>
            <a:off x="8326438" y="576263"/>
            <a:ext cx="9890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100">
                <a:latin typeface="Times New Roman" panose="02020603050405020304" pitchFamily="18" charset="0"/>
                <a:cs typeface="Times New Roman" panose="02020603050405020304" pitchFamily="18" charset="0"/>
              </a:rPr>
              <a:t>млн.рублей</a:t>
            </a:r>
          </a:p>
        </p:txBody>
      </p:sp>
      <p:pic>
        <p:nvPicPr>
          <p:cNvPr id="22671" name="Picture 1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6731" y="3459813"/>
            <a:ext cx="2226543" cy="1053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672" name="Picture 14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29107" y="4767069"/>
            <a:ext cx="5114893"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Номер слайда 2"/>
          <p:cNvSpPr>
            <a:spLocks noGrp="1"/>
          </p:cNvSpPr>
          <p:nvPr>
            <p:ph type="sldNum" sz="quarter" idx="12"/>
          </p:nvPr>
        </p:nvSpPr>
        <p:spPr>
          <a:xfrm>
            <a:off x="7011211" y="-1886"/>
            <a:ext cx="2133600" cy="365125"/>
          </a:xfrm>
        </p:spPr>
        <p:txBody>
          <a:bodyPr/>
          <a:lstStyle/>
          <a:p>
            <a:pPr>
              <a:defRPr/>
            </a:pPr>
            <a:fld id="{1C2F39FC-F7FC-43A7-985C-4565CF06B74E}" type="slidenum">
              <a:rPr lang="en-US" smtClean="0">
                <a:solidFill>
                  <a:schemeClr val="tx1"/>
                </a:solidFill>
              </a:rPr>
              <a:pPr>
                <a:defRPr/>
              </a:pPr>
              <a:t>40</a:t>
            </a:fld>
            <a:endParaRPr lang="en-US" dirty="0">
              <a:solidFill>
                <a:schemeClr val="tx1"/>
              </a:solidFill>
            </a:endParaRPr>
          </a:p>
        </p:txBody>
      </p:sp>
      <p:sp>
        <p:nvSpPr>
          <p:cNvPr id="17" name="TextBox 18">
            <a:extLst>
              <a:ext uri="{FF2B5EF4-FFF2-40B4-BE49-F238E27FC236}">
                <a16:creationId xmlns="" xmlns:a16="http://schemas.microsoft.com/office/drawing/2014/main" id="{BE0FEAF8-7FDF-4F54-9FA3-87B730C29815}"/>
              </a:ext>
            </a:extLst>
          </p:cNvPr>
          <p:cNvSpPr txBox="1">
            <a:spLocks noChangeArrowheads="1"/>
          </p:cNvSpPr>
          <p:nvPr/>
        </p:nvSpPr>
        <p:spPr bwMode="auto">
          <a:xfrm>
            <a:off x="3491880" y="2420938"/>
            <a:ext cx="5601394" cy="784830"/>
          </a:xfrm>
          <a:prstGeom prst="rect">
            <a:avLst/>
          </a:prstGeom>
          <a:solidFill>
            <a:schemeClr val="bg2">
              <a:lumMod val="90000"/>
            </a:schemeClr>
          </a:solidFill>
          <a:ln w="3175">
            <a:solidFill>
              <a:schemeClr val="accent6">
                <a:lumMod val="50000"/>
              </a:schemeClr>
            </a:solidFill>
            <a:miter lim="800000"/>
            <a:headEnd/>
            <a:tailEnd/>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200" dirty="0">
                <a:latin typeface="Times New Roman" panose="02020603050405020304" pitchFamily="18" charset="0"/>
                <a:cs typeface="Times New Roman" panose="02020603050405020304" pitchFamily="18" charset="0"/>
              </a:rPr>
              <a:t> </a:t>
            </a:r>
            <a:r>
              <a:rPr lang="ru-RU" altLang="ru-RU" sz="1100" b="1" i="1" dirty="0">
                <a:latin typeface="Times New Roman" panose="02020603050405020304" pitchFamily="18" charset="0"/>
                <a:cs typeface="Times New Roman" panose="02020603050405020304" pitchFamily="18" charset="0"/>
              </a:rPr>
              <a:t>Причины отклонения фактического выполнения по годам:</a:t>
            </a:r>
          </a:p>
          <a:p>
            <a:endParaRPr lang="ru-RU" altLang="ru-RU" sz="1100" b="1" i="1" dirty="0">
              <a:latin typeface="Times New Roman" panose="02020603050405020304" pitchFamily="18" charset="0"/>
              <a:cs typeface="Times New Roman" panose="02020603050405020304" pitchFamily="18" charset="0"/>
            </a:endParaRPr>
          </a:p>
          <a:p>
            <a:pPr algn="just"/>
            <a:r>
              <a:rPr lang="ru-RU" sz="1100" b="1" dirty="0">
                <a:latin typeface="Times New Roman" panose="02020603050405020304" pitchFamily="18" charset="0"/>
                <a:cs typeface="Times New Roman" panose="02020603050405020304" pitchFamily="18" charset="0"/>
              </a:rPr>
              <a:t> Телевидение и радиовещание:</a:t>
            </a:r>
            <a:r>
              <a:rPr lang="ru-RU" sz="1100" dirty="0">
                <a:latin typeface="Times New Roman" panose="02020603050405020304" pitchFamily="18" charset="0"/>
                <a:cs typeface="Times New Roman" panose="02020603050405020304" pitchFamily="18" charset="0"/>
              </a:rPr>
              <a:t> Увеличение расходов в связи с удорожанием стоимости одной минуты вещания в 2018-2019 годах.</a:t>
            </a:r>
          </a:p>
        </p:txBody>
      </p:sp>
      <p:graphicFrame>
        <p:nvGraphicFramePr>
          <p:cNvPr id="18" name="Диаграмма 27">
            <a:extLst>
              <a:ext uri="{FF2B5EF4-FFF2-40B4-BE49-F238E27FC236}">
                <a16:creationId xmlns="" xmlns:a16="http://schemas.microsoft.com/office/drawing/2014/main" id="{D3921C25-0148-4FE4-B08B-102E32DFEFE0}"/>
              </a:ext>
            </a:extLst>
          </p:cNvPr>
          <p:cNvGraphicFramePr>
            <a:graphicFrameLocks/>
          </p:cNvGraphicFramePr>
          <p:nvPr>
            <p:extLst>
              <p:ext uri="{D42A27DB-BD31-4B8C-83A1-F6EECF244321}">
                <p14:modId xmlns:p14="http://schemas.microsoft.com/office/powerpoint/2010/main" val="2752670560"/>
              </p:ext>
            </p:extLst>
          </p:nvPr>
        </p:nvGraphicFramePr>
        <p:xfrm>
          <a:off x="1710" y="3866274"/>
          <a:ext cx="3784675" cy="2128067"/>
        </p:xfrm>
        <a:graphic>
          <a:graphicData uri="http://schemas.openxmlformats.org/drawingml/2006/chart">
            <c:chart xmlns:c="http://schemas.openxmlformats.org/drawingml/2006/chart" xmlns:r="http://schemas.openxmlformats.org/officeDocument/2006/relationships" r:id="rId6"/>
          </a:graphicData>
        </a:graphic>
      </p:graphicFrame>
      <p:sp>
        <p:nvSpPr>
          <p:cNvPr id="21" name="Овал 20"/>
          <p:cNvSpPr/>
          <p:nvPr/>
        </p:nvSpPr>
        <p:spPr>
          <a:xfrm rot="10800000" flipV="1">
            <a:off x="2614353" y="3860604"/>
            <a:ext cx="792093" cy="3264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800" dirty="0" smtClean="0">
                <a:solidFill>
                  <a:srgbClr val="7030A0"/>
                </a:solidFill>
                <a:latin typeface="Times New Roman" panose="02020603050405020304" pitchFamily="18" charset="0"/>
                <a:cs typeface="Times New Roman" panose="02020603050405020304" pitchFamily="18" charset="0"/>
              </a:rPr>
              <a:t>100,0</a:t>
            </a:r>
            <a:endParaRPr lang="ru-RU" sz="800" dirty="0">
              <a:solidFill>
                <a:srgbClr val="7030A0"/>
              </a:solidFill>
              <a:latin typeface="Times New Roman" panose="02020603050405020304" pitchFamily="18" charset="0"/>
              <a:cs typeface="Times New Roman" panose="02020603050405020304" pitchFamily="18" charset="0"/>
            </a:endParaRPr>
          </a:p>
        </p:txBody>
      </p:sp>
      <p:sp>
        <p:nvSpPr>
          <p:cNvPr id="22" name="Овал 21"/>
          <p:cNvSpPr/>
          <p:nvPr/>
        </p:nvSpPr>
        <p:spPr>
          <a:xfrm rot="10800000" flipV="1">
            <a:off x="2009543" y="3849943"/>
            <a:ext cx="792093" cy="3264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800" dirty="0" smtClean="0">
                <a:solidFill>
                  <a:srgbClr val="7030A0"/>
                </a:solidFill>
                <a:latin typeface="Times New Roman" panose="02020603050405020304" pitchFamily="18" charset="0"/>
                <a:cs typeface="Times New Roman" panose="02020603050405020304" pitchFamily="18" charset="0"/>
              </a:rPr>
              <a:t>100</a:t>
            </a:r>
            <a:endParaRPr lang="ru-RU" sz="800" dirty="0">
              <a:solidFill>
                <a:srgbClr val="7030A0"/>
              </a:solidFill>
              <a:latin typeface="Times New Roman" panose="02020603050405020304" pitchFamily="18" charset="0"/>
              <a:cs typeface="Times New Roman" panose="02020603050405020304" pitchFamily="18" charset="0"/>
            </a:endParaRPr>
          </a:p>
        </p:txBody>
      </p:sp>
      <p:sp>
        <p:nvSpPr>
          <p:cNvPr id="23" name="Овал 22"/>
          <p:cNvSpPr/>
          <p:nvPr/>
        </p:nvSpPr>
        <p:spPr>
          <a:xfrm rot="10800000" flipV="1">
            <a:off x="1381469" y="3853136"/>
            <a:ext cx="792093" cy="3264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800" dirty="0" smtClean="0">
                <a:solidFill>
                  <a:srgbClr val="7030A0"/>
                </a:solidFill>
                <a:latin typeface="Times New Roman" panose="02020603050405020304" pitchFamily="18" charset="0"/>
                <a:cs typeface="Times New Roman" panose="02020603050405020304" pitchFamily="18" charset="0"/>
              </a:rPr>
              <a:t>108,4</a:t>
            </a:r>
            <a:endParaRPr lang="ru-RU" sz="800" dirty="0">
              <a:solidFill>
                <a:srgbClr val="7030A0"/>
              </a:solidFill>
              <a:latin typeface="Times New Roman" panose="02020603050405020304" pitchFamily="18" charset="0"/>
              <a:cs typeface="Times New Roman" panose="02020603050405020304" pitchFamily="18" charset="0"/>
            </a:endParaRPr>
          </a:p>
        </p:txBody>
      </p:sp>
      <p:sp>
        <p:nvSpPr>
          <p:cNvPr id="24" name="Овал 23"/>
          <p:cNvSpPr/>
          <p:nvPr/>
        </p:nvSpPr>
        <p:spPr>
          <a:xfrm rot="10800000" flipV="1">
            <a:off x="776658" y="3924022"/>
            <a:ext cx="792093" cy="3264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800" dirty="0" smtClean="0">
                <a:solidFill>
                  <a:srgbClr val="7030A0"/>
                </a:solidFill>
                <a:latin typeface="Times New Roman" panose="02020603050405020304" pitchFamily="18" charset="0"/>
                <a:cs typeface="Times New Roman" panose="02020603050405020304" pitchFamily="18" charset="0"/>
              </a:rPr>
              <a:t>120,7</a:t>
            </a:r>
            <a:endParaRPr lang="ru-RU" sz="800"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Овал 8">
            <a:extLst>
              <a:ext uri="{FF2B5EF4-FFF2-40B4-BE49-F238E27FC236}">
                <a16:creationId xmlns="" xmlns:a16="http://schemas.microsoft.com/office/drawing/2014/main" id="{FB1107B1-3BAB-49B3-A6EE-353243F7D35A}"/>
              </a:ext>
            </a:extLst>
          </p:cNvPr>
          <p:cNvSpPr/>
          <p:nvPr/>
        </p:nvSpPr>
        <p:spPr>
          <a:xfrm>
            <a:off x="4418013" y="3189288"/>
            <a:ext cx="4681537" cy="863600"/>
          </a:xfrm>
          <a:prstGeom prst="ellipse">
            <a:avLst/>
          </a:prstGeom>
          <a:solidFill>
            <a:schemeClr val="bg2">
              <a:lumMod val="75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tx1"/>
                </a:solidFill>
                <a:latin typeface="Times New Roman" panose="02020603050405020304" pitchFamily="18" charset="0"/>
                <a:cs typeface="Times New Roman" panose="02020603050405020304" pitchFamily="18" charset="0"/>
              </a:rPr>
              <a:t>Средства населения и спонсоров </a:t>
            </a:r>
            <a:r>
              <a:rPr lang="ru-RU" sz="1400" dirty="0" smtClean="0">
                <a:solidFill>
                  <a:schemeClr val="tx1"/>
                </a:solidFill>
                <a:latin typeface="Times New Roman" panose="02020603050405020304" pitchFamily="18" charset="0"/>
                <a:cs typeface="Times New Roman" panose="02020603050405020304" pitchFamily="18" charset="0"/>
              </a:rPr>
              <a:t>2,0 млн</a:t>
            </a:r>
            <a:r>
              <a:rPr lang="ru-RU" sz="1400" dirty="0">
                <a:solidFill>
                  <a:schemeClr val="tx1"/>
                </a:solidFill>
                <a:latin typeface="Times New Roman" panose="02020603050405020304" pitchFamily="18" charset="0"/>
                <a:cs typeface="Times New Roman" panose="02020603050405020304" pitchFamily="18" charset="0"/>
              </a:rPr>
              <a:t>. рублей</a:t>
            </a:r>
          </a:p>
        </p:txBody>
      </p:sp>
      <p:sp>
        <p:nvSpPr>
          <p:cNvPr id="8" name="Овал 7">
            <a:extLst>
              <a:ext uri="{FF2B5EF4-FFF2-40B4-BE49-F238E27FC236}">
                <a16:creationId xmlns="" xmlns:a16="http://schemas.microsoft.com/office/drawing/2014/main" id="{F56388E4-33F6-4EAA-9ECC-812AD5F7CF99}"/>
              </a:ext>
            </a:extLst>
          </p:cNvPr>
          <p:cNvSpPr/>
          <p:nvPr/>
        </p:nvSpPr>
        <p:spPr>
          <a:xfrm>
            <a:off x="4465638" y="2241549"/>
            <a:ext cx="4427537" cy="1038225"/>
          </a:xfrm>
          <a:prstGeom prst="ellipse">
            <a:avLst/>
          </a:prstGeom>
          <a:solidFill>
            <a:schemeClr val="bg2">
              <a:lumMod val="90000"/>
            </a:schemeClr>
          </a:solidFill>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sz="1400" dirty="0">
                <a:solidFill>
                  <a:schemeClr val="tx1"/>
                </a:solidFill>
                <a:latin typeface="Times New Roman" panose="02020603050405020304" pitchFamily="18" charset="0"/>
                <a:cs typeface="Times New Roman" panose="02020603050405020304" pitchFamily="18" charset="0"/>
              </a:rPr>
              <a:t>Средства местных  бюджетов </a:t>
            </a:r>
            <a:r>
              <a:rPr lang="ru-RU" sz="1400" dirty="0" smtClean="0">
                <a:solidFill>
                  <a:schemeClr val="tx1"/>
                </a:solidFill>
                <a:latin typeface="Times New Roman" panose="02020603050405020304" pitchFamily="18" charset="0"/>
                <a:cs typeface="Times New Roman" panose="02020603050405020304" pitchFamily="18" charset="0"/>
              </a:rPr>
              <a:t>3,3 млн</a:t>
            </a:r>
            <a:r>
              <a:rPr lang="ru-RU" sz="1400" dirty="0">
                <a:solidFill>
                  <a:schemeClr val="tx1"/>
                </a:solidFill>
                <a:latin typeface="Times New Roman" panose="02020603050405020304" pitchFamily="18" charset="0"/>
                <a:cs typeface="Times New Roman" panose="02020603050405020304" pitchFamily="18" charset="0"/>
              </a:rPr>
              <a:t>. рублей</a:t>
            </a:r>
          </a:p>
        </p:txBody>
      </p:sp>
      <p:sp>
        <p:nvSpPr>
          <p:cNvPr id="2" name="Заголовок 1">
            <a:extLst>
              <a:ext uri="{FF2B5EF4-FFF2-40B4-BE49-F238E27FC236}">
                <a16:creationId xmlns="" xmlns:a16="http://schemas.microsoft.com/office/drawing/2014/main" id="{2413165D-CECF-42F1-88F8-BC0B78596133}"/>
              </a:ext>
            </a:extLst>
          </p:cNvPr>
          <p:cNvSpPr txBox="1">
            <a:spLocks/>
          </p:cNvSpPr>
          <p:nvPr/>
        </p:nvSpPr>
        <p:spPr>
          <a:xfrm>
            <a:off x="7938" y="0"/>
            <a:ext cx="9136062" cy="720725"/>
          </a:xfrm>
          <a:prstGeom prst="rect">
            <a:avLst/>
          </a:prstGeom>
          <a:solidFill>
            <a:schemeClr val="bg2">
              <a:lumMod val="90000"/>
            </a:schemeClr>
          </a:solidFill>
          <a:effectLst/>
        </p:spPr>
        <p:txBody>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ClrTx/>
              <a:buSzTx/>
              <a:buFont typeface="Georgia" pitchFamily="18" charset="0"/>
              <a:buNone/>
              <a:defRPr/>
            </a:pPr>
            <a:r>
              <a:rPr lang="ru-RU" altLang="ru-RU" sz="1600" b="0" dirty="0">
                <a:solidFill>
                  <a:prstClr val="black"/>
                </a:solidFill>
                <a:effectLst/>
                <a:latin typeface="Arial" panose="020B0604020202020204" pitchFamily="34" charset="0"/>
                <a:ea typeface="+mn-ea"/>
                <a:cs typeface="Times New Roman" panose="02020603050405020304" pitchFamily="18" charset="0"/>
              </a:rPr>
              <a:t>         </a:t>
            </a:r>
            <a:r>
              <a:rPr lang="ru-RU" altLang="ru-RU" sz="1600" b="0" dirty="0">
                <a:solidFill>
                  <a:prstClr val="black"/>
                </a:solidFill>
                <a:effectLst/>
                <a:latin typeface="Times New Roman" panose="02020603050405020304" pitchFamily="18" charset="0"/>
                <a:ea typeface="+mn-ea"/>
                <a:cs typeface="Times New Roman" panose="02020603050405020304" pitchFamily="18" charset="0"/>
              </a:rPr>
              <a:t>Мероприятия в рамках программы поддержки местных инициатив (ППМИ) в </a:t>
            </a:r>
          </a:p>
          <a:p>
            <a:pPr marL="0" indent="0" algn="ctr">
              <a:buClrTx/>
              <a:buSzTx/>
              <a:buFont typeface="Georgia" pitchFamily="18" charset="0"/>
              <a:buNone/>
              <a:defRPr/>
            </a:pPr>
            <a:r>
              <a:rPr lang="ru-RU" altLang="ru-RU" sz="1600" b="0" dirty="0">
                <a:solidFill>
                  <a:prstClr val="black"/>
                </a:solidFill>
                <a:effectLst/>
                <a:latin typeface="Times New Roman" panose="02020603050405020304" pitchFamily="18" charset="0"/>
                <a:ea typeface="+mn-ea"/>
                <a:cs typeface="Times New Roman" panose="02020603050405020304" pitchFamily="18" charset="0"/>
              </a:rPr>
              <a:t>муниципальном районе Мелеузовский район Республики Башкортостан за </a:t>
            </a:r>
            <a:r>
              <a:rPr lang="ru-RU" altLang="ru-RU" sz="1600" b="0" dirty="0" smtClean="0">
                <a:solidFill>
                  <a:prstClr val="black"/>
                </a:solidFill>
                <a:effectLst/>
                <a:latin typeface="Times New Roman" panose="02020603050405020304" pitchFamily="18" charset="0"/>
                <a:ea typeface="+mn-ea"/>
                <a:cs typeface="Times New Roman" panose="02020603050405020304" pitchFamily="18" charset="0"/>
              </a:rPr>
              <a:t>2019 </a:t>
            </a:r>
            <a:r>
              <a:rPr lang="ru-RU" altLang="ru-RU" sz="1600" b="0" dirty="0">
                <a:solidFill>
                  <a:prstClr val="black"/>
                </a:solidFill>
                <a:effectLst/>
                <a:latin typeface="Times New Roman" panose="02020603050405020304" pitchFamily="18" charset="0"/>
                <a:ea typeface="+mn-ea"/>
                <a:cs typeface="Times New Roman" panose="02020603050405020304" pitchFamily="18" charset="0"/>
              </a:rPr>
              <a:t>год</a:t>
            </a:r>
          </a:p>
        </p:txBody>
      </p:sp>
      <p:pic>
        <p:nvPicPr>
          <p:cNvPr id="177157" name="Picture 3">
            <a:extLst>
              <a:ext uri="{FF2B5EF4-FFF2-40B4-BE49-F238E27FC236}">
                <a16:creationId xmlns="" xmlns:a16="http://schemas.microsoft.com/office/drawing/2014/main" id="{7B97BA73-A0C4-46D8-AA11-2D02BB586B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704850" cy="876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7158" name="TextBox 3">
            <a:extLst>
              <a:ext uri="{FF2B5EF4-FFF2-40B4-BE49-F238E27FC236}">
                <a16:creationId xmlns="" xmlns:a16="http://schemas.microsoft.com/office/drawing/2014/main" id="{3611BB61-512D-4540-8446-E1744C15C4DB}"/>
              </a:ext>
            </a:extLst>
          </p:cNvPr>
          <p:cNvSpPr txBox="1">
            <a:spLocks noChangeArrowheads="1"/>
          </p:cNvSpPr>
          <p:nvPr/>
        </p:nvSpPr>
        <p:spPr bwMode="auto">
          <a:xfrm>
            <a:off x="0" y="862013"/>
            <a:ext cx="88931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ru-RU" altLang="ru-RU" sz="1600" dirty="0">
                <a:latin typeface="Times New Roman" panose="02020603050405020304" pitchFamily="18" charset="0"/>
                <a:cs typeface="Times New Roman" panose="02020603050405020304" pitchFamily="18" charset="0"/>
              </a:rPr>
              <a:t>       В </a:t>
            </a:r>
            <a:r>
              <a:rPr lang="ru-RU" altLang="ru-RU" sz="1600" dirty="0" smtClean="0">
                <a:latin typeface="Times New Roman" panose="02020603050405020304" pitchFamily="18" charset="0"/>
                <a:cs typeface="Times New Roman" panose="02020603050405020304" pitchFamily="18" charset="0"/>
              </a:rPr>
              <a:t>2019 </a:t>
            </a:r>
            <a:r>
              <a:rPr lang="ru-RU" altLang="ru-RU" sz="1600" dirty="0">
                <a:latin typeface="Times New Roman" panose="02020603050405020304" pitchFamily="18" charset="0"/>
                <a:cs typeface="Times New Roman" panose="02020603050405020304" pitchFamily="18" charset="0"/>
              </a:rPr>
              <a:t>году на территории муниципального района Мелеузовский район Республики Башкортостан реализовалось </a:t>
            </a:r>
            <a:r>
              <a:rPr lang="ru-RU" altLang="ru-RU" sz="1600" dirty="0" smtClean="0">
                <a:latin typeface="Times New Roman" panose="02020603050405020304" pitchFamily="18" charset="0"/>
                <a:cs typeface="Times New Roman" panose="02020603050405020304" pitchFamily="18" charset="0"/>
              </a:rPr>
              <a:t>14 </a:t>
            </a:r>
            <a:r>
              <a:rPr lang="ru-RU" altLang="ru-RU" sz="1600" dirty="0">
                <a:latin typeface="Times New Roman" panose="02020603050405020304" pitchFamily="18" charset="0"/>
                <a:cs typeface="Times New Roman" panose="02020603050405020304" pitchFamily="18" charset="0"/>
              </a:rPr>
              <a:t>проектов по программе поддержки местных </a:t>
            </a:r>
            <a:r>
              <a:rPr lang="ru-RU" altLang="ru-RU" sz="1600" dirty="0" smtClean="0">
                <a:latin typeface="Times New Roman" panose="02020603050405020304" pitchFamily="18" charset="0"/>
                <a:cs typeface="Times New Roman" panose="02020603050405020304" pitchFamily="18" charset="0"/>
              </a:rPr>
              <a:t>инициатив.</a:t>
            </a:r>
            <a:endParaRPr lang="ru-RU" altLang="ru-RU" dirty="0"/>
          </a:p>
        </p:txBody>
      </p:sp>
      <p:sp>
        <p:nvSpPr>
          <p:cNvPr id="7" name="Овал 6">
            <a:extLst>
              <a:ext uri="{FF2B5EF4-FFF2-40B4-BE49-F238E27FC236}">
                <a16:creationId xmlns="" xmlns:a16="http://schemas.microsoft.com/office/drawing/2014/main" id="{D3158C17-70BE-4F7E-87C1-44FE4258CCD9}"/>
              </a:ext>
            </a:extLst>
          </p:cNvPr>
          <p:cNvSpPr/>
          <p:nvPr/>
        </p:nvSpPr>
        <p:spPr>
          <a:xfrm>
            <a:off x="4643438" y="1662113"/>
            <a:ext cx="4249737" cy="787400"/>
          </a:xfrm>
          <a:prstGeom prst="ellipse">
            <a:avLst/>
          </a:prstGeom>
          <a:solidFill>
            <a:schemeClr val="bg2">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sz="1400" dirty="0">
                <a:solidFill>
                  <a:schemeClr val="tx1"/>
                </a:solidFill>
                <a:latin typeface="Times New Roman" panose="02020603050405020304" pitchFamily="18" charset="0"/>
                <a:cs typeface="Times New Roman" panose="02020603050405020304" pitchFamily="18" charset="0"/>
              </a:rPr>
              <a:t>Средства бюджета Республики Башкортостан</a:t>
            </a:r>
          </a:p>
          <a:p>
            <a:pPr algn="ctr">
              <a:defRPr/>
            </a:pPr>
            <a:r>
              <a:rPr lang="ru-RU" sz="1400" dirty="0" smtClean="0">
                <a:solidFill>
                  <a:schemeClr val="tx1"/>
                </a:solidFill>
                <a:latin typeface="Times New Roman" panose="02020603050405020304" pitchFamily="18" charset="0"/>
                <a:cs typeface="Times New Roman" panose="02020603050405020304" pitchFamily="18" charset="0"/>
              </a:rPr>
              <a:t>6,2  </a:t>
            </a:r>
            <a:r>
              <a:rPr lang="ru-RU" sz="1400" dirty="0">
                <a:solidFill>
                  <a:schemeClr val="tx1"/>
                </a:solidFill>
                <a:latin typeface="Times New Roman" panose="02020603050405020304" pitchFamily="18" charset="0"/>
                <a:cs typeface="Times New Roman" panose="02020603050405020304" pitchFamily="18" charset="0"/>
              </a:rPr>
              <a:t>млн. рублей</a:t>
            </a:r>
          </a:p>
        </p:txBody>
      </p:sp>
      <p:sp>
        <p:nvSpPr>
          <p:cNvPr id="6" name="Овал 5">
            <a:extLst>
              <a:ext uri="{FF2B5EF4-FFF2-40B4-BE49-F238E27FC236}">
                <a16:creationId xmlns="" xmlns:a16="http://schemas.microsoft.com/office/drawing/2014/main" id="{51432542-C0FE-4A19-AECD-794D790C24B0}"/>
              </a:ext>
            </a:extLst>
          </p:cNvPr>
          <p:cNvSpPr/>
          <p:nvPr/>
        </p:nvSpPr>
        <p:spPr>
          <a:xfrm>
            <a:off x="2520280" y="1755775"/>
            <a:ext cx="2397125" cy="1798638"/>
          </a:xfrm>
          <a:prstGeom prst="ellipse">
            <a:avLst/>
          </a:prstGeom>
          <a:solidFill>
            <a:schemeClr val="tx1">
              <a:lumMod val="50000"/>
              <a:lumOff val="50000"/>
            </a:schemeClr>
          </a:solidFill>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1600" b="1" dirty="0">
                <a:solidFill>
                  <a:schemeClr val="tx1"/>
                </a:solidFill>
                <a:latin typeface="Times New Roman" panose="02020603050405020304" pitchFamily="18" charset="0"/>
                <a:cs typeface="Times New Roman" panose="02020603050405020304" pitchFamily="18" charset="0"/>
              </a:rPr>
              <a:t>Всего </a:t>
            </a:r>
          </a:p>
          <a:p>
            <a:pPr algn="ctr">
              <a:defRPr/>
            </a:pPr>
            <a:r>
              <a:rPr lang="ru-RU" sz="1600" b="1" dirty="0" smtClean="0">
                <a:solidFill>
                  <a:schemeClr val="tx1"/>
                </a:solidFill>
                <a:latin typeface="Times New Roman" panose="02020603050405020304" pitchFamily="18" charset="0"/>
                <a:cs typeface="Times New Roman" panose="02020603050405020304" pitchFamily="18" charset="0"/>
              </a:rPr>
              <a:t>11,5  </a:t>
            </a:r>
            <a:r>
              <a:rPr lang="ru-RU" sz="1600" b="1" dirty="0">
                <a:solidFill>
                  <a:schemeClr val="tx1"/>
                </a:solidFill>
                <a:latin typeface="Times New Roman" panose="02020603050405020304" pitchFamily="18" charset="0"/>
                <a:cs typeface="Times New Roman" panose="02020603050405020304" pitchFamily="18" charset="0"/>
              </a:rPr>
              <a:t>млн. рублей</a:t>
            </a:r>
          </a:p>
        </p:txBody>
      </p:sp>
      <p:sp>
        <p:nvSpPr>
          <p:cNvPr id="3" name="Номер слайда 2"/>
          <p:cNvSpPr>
            <a:spLocks noGrp="1"/>
          </p:cNvSpPr>
          <p:nvPr>
            <p:ph type="sldNum" sz="quarter" idx="12"/>
          </p:nvPr>
        </p:nvSpPr>
        <p:spPr>
          <a:xfrm>
            <a:off x="6993706" y="6052"/>
            <a:ext cx="2133600" cy="365125"/>
          </a:xfrm>
        </p:spPr>
        <p:txBody>
          <a:bodyPr/>
          <a:lstStyle/>
          <a:p>
            <a:fld id="{434A3D7E-C280-4DCD-A7E1-93BBC7758E8E}" type="slidenum">
              <a:rPr lang="ru-RU" smtClean="0">
                <a:solidFill>
                  <a:schemeClr val="tx1"/>
                </a:solidFill>
              </a:rPr>
              <a:t>41</a:t>
            </a:fld>
            <a:endParaRPr lang="ru-RU" dirty="0">
              <a:solidFill>
                <a:schemeClr val="tx1"/>
              </a:solidFill>
            </a:endParaRPr>
          </a:p>
        </p:txBody>
      </p:sp>
      <p:sp>
        <p:nvSpPr>
          <p:cNvPr id="4" name="Скругленный прямоугольник 3"/>
          <p:cNvSpPr/>
          <p:nvPr/>
        </p:nvSpPr>
        <p:spPr>
          <a:xfrm>
            <a:off x="3942" y="1708944"/>
            <a:ext cx="2352427" cy="693738"/>
          </a:xfrm>
          <a:prstGeom prst="roundRect">
            <a:avLst/>
          </a:prstGeom>
          <a:gradFill flip="none" rotWithShape="1">
            <a:gsLst>
              <a:gs pos="0">
                <a:schemeClr val="accent6">
                  <a:lumMod val="40000"/>
                  <a:lumOff val="60000"/>
                  <a:tint val="66000"/>
                  <a:satMod val="160000"/>
                </a:schemeClr>
              </a:gs>
              <a:gs pos="50000">
                <a:schemeClr val="accent6">
                  <a:lumMod val="40000"/>
                  <a:lumOff val="60000"/>
                  <a:tint val="44500"/>
                  <a:satMod val="160000"/>
                </a:schemeClr>
              </a:gs>
              <a:gs pos="100000">
                <a:schemeClr val="accent6">
                  <a:lumMod val="40000"/>
                  <a:lumOff val="60000"/>
                  <a:tint val="23500"/>
                  <a:satMod val="160000"/>
                </a:schemeClr>
              </a:gs>
            </a:gsLst>
            <a:lin ang="13500000" scaled="1"/>
            <a:tileRect/>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400" dirty="0" smtClean="0">
                <a:solidFill>
                  <a:schemeClr val="tx1"/>
                </a:solidFill>
                <a:latin typeface="Times New Roman" panose="02020603050405020304" pitchFamily="18" charset="0"/>
                <a:cs typeface="Times New Roman" panose="02020603050405020304" pitchFamily="18" charset="0"/>
              </a:rPr>
              <a:t>Капитальный ремонт бассейна  -3,6 </a:t>
            </a:r>
            <a:r>
              <a:rPr lang="ru-RU" sz="1400" dirty="0" err="1" smtClean="0">
                <a:solidFill>
                  <a:schemeClr val="tx1"/>
                </a:solidFill>
                <a:latin typeface="Times New Roman" panose="02020603050405020304" pitchFamily="18" charset="0"/>
                <a:cs typeface="Times New Roman" panose="02020603050405020304" pitchFamily="18" charset="0"/>
              </a:rPr>
              <a:t>млн.руб</a:t>
            </a:r>
            <a:r>
              <a:rPr lang="ru-RU" sz="1400" dirty="0" smtClean="0">
                <a:solidFill>
                  <a:schemeClr val="tx1"/>
                </a:solidFill>
                <a:latin typeface="Times New Roman" panose="02020603050405020304" pitchFamily="18" charset="0"/>
                <a:cs typeface="Times New Roman" panose="02020603050405020304" pitchFamily="18" charset="0"/>
              </a:rPr>
              <a:t>.</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21" name="Скругленный прямоугольник 20"/>
          <p:cNvSpPr/>
          <p:nvPr/>
        </p:nvSpPr>
        <p:spPr>
          <a:xfrm>
            <a:off x="0" y="2413792"/>
            <a:ext cx="3033167" cy="693738"/>
          </a:xfrm>
          <a:prstGeom prst="roundRect">
            <a:avLst/>
          </a:prstGeom>
          <a:gradFill flip="none" rotWithShape="1">
            <a:gsLst>
              <a:gs pos="0">
                <a:schemeClr val="accent6">
                  <a:lumMod val="40000"/>
                  <a:lumOff val="60000"/>
                  <a:tint val="66000"/>
                  <a:satMod val="160000"/>
                </a:schemeClr>
              </a:gs>
              <a:gs pos="50000">
                <a:schemeClr val="accent6">
                  <a:lumMod val="40000"/>
                  <a:lumOff val="60000"/>
                  <a:tint val="44500"/>
                  <a:satMod val="160000"/>
                </a:schemeClr>
              </a:gs>
              <a:gs pos="100000">
                <a:schemeClr val="accent6">
                  <a:lumMod val="40000"/>
                  <a:lumOff val="60000"/>
                  <a:tint val="23500"/>
                  <a:satMod val="160000"/>
                </a:schemeClr>
              </a:gs>
            </a:gsLst>
            <a:lin ang="13500000" scaled="1"/>
            <a:tileRect/>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400" dirty="0" err="1">
                <a:solidFill>
                  <a:schemeClr val="tx1"/>
                </a:solidFill>
                <a:latin typeface="Times New Roman" panose="02020603050405020304" pitchFamily="18" charset="0"/>
                <a:cs typeface="Times New Roman" panose="02020603050405020304" pitchFamily="18" charset="0"/>
              </a:rPr>
              <a:t>Кап.ремонт</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smtClean="0">
                <a:solidFill>
                  <a:schemeClr val="tx1"/>
                </a:solidFill>
                <a:latin typeface="Times New Roman" panose="02020603050405020304" pitchFamily="18" charset="0"/>
                <a:cs typeface="Times New Roman" panose="02020603050405020304" pitchFamily="18" charset="0"/>
              </a:rPr>
              <a:t>водопровода,  пожарного депо, уличного освещения  2,28  </a:t>
            </a:r>
            <a:r>
              <a:rPr lang="ru-RU" sz="1400" dirty="0" err="1">
                <a:solidFill>
                  <a:schemeClr val="tx1"/>
                </a:solidFill>
                <a:latin typeface="Times New Roman" panose="02020603050405020304" pitchFamily="18" charset="0"/>
                <a:cs typeface="Times New Roman" panose="02020603050405020304" pitchFamily="18" charset="0"/>
              </a:rPr>
              <a:t>млн.рублей</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22" name="Скругленный прямоугольник 21"/>
          <p:cNvSpPr/>
          <p:nvPr/>
        </p:nvSpPr>
        <p:spPr>
          <a:xfrm>
            <a:off x="-25896" y="4674394"/>
            <a:ext cx="3339926" cy="693738"/>
          </a:xfrm>
          <a:prstGeom prst="roundRect">
            <a:avLst/>
          </a:prstGeom>
          <a:gradFill flip="none" rotWithShape="1">
            <a:gsLst>
              <a:gs pos="0">
                <a:schemeClr val="accent6">
                  <a:lumMod val="40000"/>
                  <a:lumOff val="60000"/>
                  <a:tint val="66000"/>
                  <a:satMod val="160000"/>
                </a:schemeClr>
              </a:gs>
              <a:gs pos="50000">
                <a:schemeClr val="accent6">
                  <a:lumMod val="40000"/>
                  <a:lumOff val="60000"/>
                  <a:tint val="44500"/>
                  <a:satMod val="160000"/>
                </a:schemeClr>
              </a:gs>
              <a:gs pos="100000">
                <a:schemeClr val="accent6">
                  <a:lumMod val="40000"/>
                  <a:lumOff val="60000"/>
                  <a:tint val="23500"/>
                  <a:satMod val="160000"/>
                </a:schemeClr>
              </a:gs>
            </a:gsLst>
            <a:lin ang="13500000" scaled="1"/>
            <a:tileRect/>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400" dirty="0">
                <a:solidFill>
                  <a:schemeClr val="tx1"/>
                </a:solidFill>
                <a:latin typeface="Times New Roman" panose="02020603050405020304" pitchFamily="18" charset="0"/>
                <a:cs typeface="Times New Roman" panose="02020603050405020304" pitchFamily="18" charset="0"/>
              </a:rPr>
              <a:t>Приобретение спортивных площадок </a:t>
            </a:r>
            <a:r>
              <a:rPr lang="ru-RU" sz="1400" dirty="0" smtClean="0">
                <a:solidFill>
                  <a:schemeClr val="tx1"/>
                </a:solidFill>
                <a:latin typeface="Times New Roman" panose="02020603050405020304" pitchFamily="18" charset="0"/>
                <a:cs typeface="Times New Roman" panose="02020603050405020304" pitchFamily="18" charset="0"/>
              </a:rPr>
              <a:t>1,88 </a:t>
            </a:r>
            <a:r>
              <a:rPr lang="ru-RU" sz="1400" dirty="0" err="1">
                <a:solidFill>
                  <a:schemeClr val="tx1"/>
                </a:solidFill>
                <a:latin typeface="Times New Roman" panose="02020603050405020304" pitchFamily="18" charset="0"/>
                <a:cs typeface="Times New Roman" panose="02020603050405020304" pitchFamily="18" charset="0"/>
              </a:rPr>
              <a:t>млн.рублей</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23" name="Скругленный прямоугольник 22"/>
          <p:cNvSpPr/>
          <p:nvPr/>
        </p:nvSpPr>
        <p:spPr>
          <a:xfrm>
            <a:off x="-8260" y="3900884"/>
            <a:ext cx="3287291" cy="693738"/>
          </a:xfrm>
          <a:prstGeom prst="roundRect">
            <a:avLst/>
          </a:prstGeom>
          <a:gradFill flip="none" rotWithShape="1">
            <a:gsLst>
              <a:gs pos="0">
                <a:schemeClr val="accent6">
                  <a:lumMod val="40000"/>
                  <a:lumOff val="60000"/>
                  <a:tint val="66000"/>
                  <a:satMod val="160000"/>
                </a:schemeClr>
              </a:gs>
              <a:gs pos="50000">
                <a:schemeClr val="accent6">
                  <a:lumMod val="40000"/>
                  <a:lumOff val="60000"/>
                  <a:tint val="44500"/>
                  <a:satMod val="160000"/>
                </a:schemeClr>
              </a:gs>
              <a:gs pos="100000">
                <a:schemeClr val="accent6">
                  <a:lumMod val="40000"/>
                  <a:lumOff val="60000"/>
                  <a:tint val="23500"/>
                  <a:satMod val="160000"/>
                </a:schemeClr>
              </a:gs>
            </a:gsLst>
            <a:lin ang="13500000" scaled="1"/>
            <a:tileRect/>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400" dirty="0" smtClean="0">
                <a:solidFill>
                  <a:schemeClr val="tx1"/>
                </a:solidFill>
                <a:latin typeface="Times New Roman" panose="02020603050405020304" pitchFamily="18" charset="0"/>
                <a:cs typeface="Times New Roman" panose="02020603050405020304" pitchFamily="18" charset="0"/>
              </a:rPr>
              <a:t>Установка  обелисков и памятников  участников ВОВ -2,06 </a:t>
            </a:r>
            <a:r>
              <a:rPr lang="ru-RU" sz="1400" dirty="0" err="1" smtClean="0">
                <a:solidFill>
                  <a:schemeClr val="tx1"/>
                </a:solidFill>
                <a:latin typeface="Times New Roman" panose="02020603050405020304" pitchFamily="18" charset="0"/>
                <a:cs typeface="Times New Roman" panose="02020603050405020304" pitchFamily="18" charset="0"/>
              </a:rPr>
              <a:t>млн.рублей</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24" name="Скругленный прямоугольник 23"/>
          <p:cNvSpPr/>
          <p:nvPr/>
        </p:nvSpPr>
        <p:spPr>
          <a:xfrm>
            <a:off x="-2406" y="3157934"/>
            <a:ext cx="3177183" cy="693738"/>
          </a:xfrm>
          <a:prstGeom prst="roundRect">
            <a:avLst/>
          </a:prstGeom>
          <a:gradFill flip="none" rotWithShape="1">
            <a:gsLst>
              <a:gs pos="0">
                <a:schemeClr val="accent6">
                  <a:lumMod val="40000"/>
                  <a:lumOff val="60000"/>
                  <a:tint val="66000"/>
                  <a:satMod val="160000"/>
                </a:schemeClr>
              </a:gs>
              <a:gs pos="50000">
                <a:schemeClr val="accent6">
                  <a:lumMod val="40000"/>
                  <a:lumOff val="60000"/>
                  <a:tint val="44500"/>
                  <a:satMod val="160000"/>
                </a:schemeClr>
              </a:gs>
              <a:gs pos="100000">
                <a:schemeClr val="accent6">
                  <a:lumMod val="40000"/>
                  <a:lumOff val="60000"/>
                  <a:tint val="23500"/>
                  <a:satMod val="160000"/>
                </a:schemeClr>
              </a:gs>
            </a:gsLst>
            <a:lin ang="13500000" scaled="1"/>
            <a:tileRect/>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400" dirty="0">
                <a:solidFill>
                  <a:schemeClr val="tx1"/>
                </a:solidFill>
                <a:latin typeface="Times New Roman" panose="02020603050405020304" pitchFamily="18" charset="0"/>
                <a:cs typeface="Times New Roman" panose="02020603050405020304" pitchFamily="18" charset="0"/>
              </a:rPr>
              <a:t>Ремонт муниципальных учреждений </a:t>
            </a:r>
            <a:r>
              <a:rPr lang="ru-RU" sz="1400" dirty="0" smtClean="0">
                <a:solidFill>
                  <a:schemeClr val="tx1"/>
                </a:solidFill>
                <a:latin typeface="Times New Roman" panose="02020603050405020304" pitchFamily="18" charset="0"/>
                <a:cs typeface="Times New Roman" panose="02020603050405020304" pitchFamily="18" charset="0"/>
              </a:rPr>
              <a:t>1,1 </a:t>
            </a:r>
            <a:r>
              <a:rPr lang="ru-RU" sz="1400" dirty="0" err="1">
                <a:solidFill>
                  <a:schemeClr val="tx1"/>
                </a:solidFill>
                <a:latin typeface="Times New Roman" panose="02020603050405020304" pitchFamily="18" charset="0"/>
                <a:cs typeface="Times New Roman" panose="02020603050405020304" pitchFamily="18" charset="0"/>
              </a:rPr>
              <a:t>млн.рублей</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20" name="Скругленный прямоугольник 19"/>
          <p:cNvSpPr/>
          <p:nvPr/>
        </p:nvSpPr>
        <p:spPr>
          <a:xfrm>
            <a:off x="-36512" y="5471566"/>
            <a:ext cx="3339926" cy="693738"/>
          </a:xfrm>
          <a:prstGeom prst="roundRect">
            <a:avLst/>
          </a:prstGeom>
          <a:gradFill flip="none" rotWithShape="1">
            <a:gsLst>
              <a:gs pos="0">
                <a:schemeClr val="accent6">
                  <a:lumMod val="40000"/>
                  <a:lumOff val="60000"/>
                  <a:tint val="66000"/>
                  <a:satMod val="160000"/>
                </a:schemeClr>
              </a:gs>
              <a:gs pos="50000">
                <a:schemeClr val="accent6">
                  <a:lumMod val="40000"/>
                  <a:lumOff val="60000"/>
                  <a:tint val="44500"/>
                  <a:satMod val="160000"/>
                </a:schemeClr>
              </a:gs>
              <a:gs pos="100000">
                <a:schemeClr val="accent6">
                  <a:lumMod val="40000"/>
                  <a:lumOff val="60000"/>
                  <a:tint val="23500"/>
                  <a:satMod val="160000"/>
                </a:schemeClr>
              </a:gs>
            </a:gsLst>
            <a:lin ang="13500000" scaled="1"/>
            <a:tileRect/>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400" dirty="0" smtClean="0">
                <a:solidFill>
                  <a:schemeClr val="tx1"/>
                </a:solidFill>
                <a:latin typeface="Times New Roman" panose="02020603050405020304" pitchFamily="18" charset="0"/>
                <a:cs typeface="Times New Roman" panose="02020603050405020304" pitchFamily="18" charset="0"/>
              </a:rPr>
              <a:t>Капитальный ремонт ограждений кладбищ – 0,62 </a:t>
            </a:r>
            <a:r>
              <a:rPr lang="ru-RU" sz="1400" dirty="0" err="1">
                <a:solidFill>
                  <a:schemeClr val="tx1"/>
                </a:solidFill>
                <a:latin typeface="Times New Roman" panose="02020603050405020304" pitchFamily="18" charset="0"/>
                <a:cs typeface="Times New Roman" panose="02020603050405020304" pitchFamily="18" charset="0"/>
              </a:rPr>
              <a:t>млн.рублей</a:t>
            </a:r>
            <a:endParaRPr lang="ru-RU" sz="1400" dirty="0">
              <a:solidFill>
                <a:schemeClr val="tx1"/>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8802" y="4924155"/>
            <a:ext cx="1408504" cy="1899675"/>
          </a:xfrm>
          <a:prstGeom prst="rect">
            <a:avLst/>
          </a:prstGeom>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5093" y="5280343"/>
            <a:ext cx="2067529" cy="1550647"/>
          </a:xfrm>
          <a:prstGeom prst="rect">
            <a:avLst/>
          </a:prstGeom>
        </p:spPr>
      </p:pic>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5866" y="4052888"/>
            <a:ext cx="2156353" cy="1617265"/>
          </a:xfrm>
          <a:prstGeom prst="rect">
            <a:avLst/>
          </a:prstGeom>
        </p:spPr>
      </p:pic>
      <p:pic>
        <p:nvPicPr>
          <p:cNvPr id="12" name="Рисунок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50721" y="4068254"/>
            <a:ext cx="1616119" cy="1212089"/>
          </a:xfrm>
          <a:prstGeom prst="rect">
            <a:avLst/>
          </a:prstGeom>
        </p:spPr>
      </p:pic>
      <p:pic>
        <p:nvPicPr>
          <p:cNvPr id="13" name="Рисунок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45662" y="5435529"/>
            <a:ext cx="1860614" cy="13954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1">
            <a:extLst>
              <a:ext uri="{FF2B5EF4-FFF2-40B4-BE49-F238E27FC236}">
                <a16:creationId xmlns="" xmlns:a16="http://schemas.microsoft.com/office/drawing/2014/main" id="{9A82D76A-CB30-49A7-A4C1-1B5E8317AD66}"/>
              </a:ext>
            </a:extLst>
          </p:cNvPr>
          <p:cNvSpPr txBox="1">
            <a:spLocks/>
          </p:cNvSpPr>
          <p:nvPr/>
        </p:nvSpPr>
        <p:spPr>
          <a:xfrm>
            <a:off x="8434" y="-1"/>
            <a:ext cx="9135566" cy="692697"/>
          </a:xfrm>
          <a:prstGeom prst="rect">
            <a:avLst/>
          </a:prstGeom>
          <a:solidFill>
            <a:schemeClr val="bg2">
              <a:lumMod val="90000"/>
            </a:schemeClr>
          </a:solidFill>
          <a:ln>
            <a:noFill/>
          </a:ln>
        </p:spPr>
        <p:txBody>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eaLnBrk="1" fontAlgn="auto" hangingPunct="1">
              <a:spcAft>
                <a:spcPts val="0"/>
              </a:spcAft>
              <a:buFont typeface="Georgia" pitchFamily="18" charset="0"/>
              <a:buNone/>
              <a:defRPr/>
            </a:pPr>
            <a:r>
              <a:rPr lang="ru-RU" sz="1600" dirty="0">
                <a:solidFill>
                  <a:schemeClr val="bg1"/>
                </a:solidFill>
                <a:latin typeface="Times New Roman" panose="02020603050405020304" pitchFamily="18" charset="0"/>
                <a:cs typeface="Times New Roman" panose="02020603050405020304" pitchFamily="18" charset="0"/>
              </a:rPr>
              <a:t>                   </a:t>
            </a:r>
            <a:r>
              <a:rPr lang="ru-RU" sz="1600" b="0" dirty="0">
                <a:ln w="0">
                  <a:noFill/>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Исполнение наказов избирателей, адресованных</a:t>
            </a:r>
          </a:p>
          <a:p>
            <a:pPr marL="0" indent="0" algn="ctr" eaLnBrk="1" fontAlgn="auto" hangingPunct="1">
              <a:spcAft>
                <a:spcPts val="0"/>
              </a:spcAft>
              <a:buFont typeface="Georgia" pitchFamily="18" charset="0"/>
              <a:buNone/>
              <a:defRPr/>
            </a:pPr>
            <a:r>
              <a:rPr lang="ru-RU" sz="1600" b="0" dirty="0">
                <a:ln w="0">
                  <a:noFill/>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депутатам Госсобрания – Курултая РБ в </a:t>
            </a:r>
            <a:r>
              <a:rPr lang="ru-RU" sz="1600" b="0" dirty="0" smtClean="0">
                <a:ln w="0">
                  <a:noFill/>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2019 </a:t>
            </a:r>
            <a:r>
              <a:rPr lang="ru-RU" sz="1600" b="0" dirty="0">
                <a:ln w="0">
                  <a:noFill/>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году</a:t>
            </a:r>
          </a:p>
        </p:txBody>
      </p:sp>
      <p:pic>
        <p:nvPicPr>
          <p:cNvPr id="179203" name="Picture 3">
            <a:extLst>
              <a:ext uri="{FF2B5EF4-FFF2-40B4-BE49-F238E27FC236}">
                <a16:creationId xmlns="" xmlns:a16="http://schemas.microsoft.com/office/drawing/2014/main" id="{F1D2BEA9-B4D4-4637-82F6-BCF236B573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4" y="-15876"/>
            <a:ext cx="7048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a:xfrm>
            <a:off x="7010400" y="-6649"/>
            <a:ext cx="2133600" cy="365125"/>
          </a:xfrm>
        </p:spPr>
        <p:txBody>
          <a:bodyPr/>
          <a:lstStyle/>
          <a:p>
            <a:fld id="{434A3D7E-C280-4DCD-A7E1-93BBC7758E8E}" type="slidenum">
              <a:rPr lang="ru-RU" smtClean="0">
                <a:solidFill>
                  <a:schemeClr val="tx1"/>
                </a:solidFill>
              </a:rPr>
              <a:t>42</a:t>
            </a:fld>
            <a:endParaRPr lang="ru-RU" dirty="0">
              <a:solidFill>
                <a:schemeClr val="tx1"/>
              </a:solidFill>
            </a:endParaRPr>
          </a:p>
        </p:txBody>
      </p:sp>
      <p:graphicFrame>
        <p:nvGraphicFramePr>
          <p:cNvPr id="11" name="Таблица 10">
            <a:extLst>
              <a:ext uri="{FF2B5EF4-FFF2-40B4-BE49-F238E27FC236}">
                <a16:creationId xmlns:a16="http://schemas.microsoft.com/office/drawing/2014/main" xmlns="" id="{F521BEDE-85DF-4D90-AC40-7653E8594B3E}"/>
              </a:ext>
            </a:extLst>
          </p:cNvPr>
          <p:cNvGraphicFramePr>
            <a:graphicFrameLocks noGrp="1"/>
          </p:cNvGraphicFramePr>
          <p:nvPr>
            <p:extLst>
              <p:ext uri="{D42A27DB-BD31-4B8C-83A1-F6EECF244321}">
                <p14:modId xmlns:p14="http://schemas.microsoft.com/office/powerpoint/2010/main" val="2916375404"/>
              </p:ext>
            </p:extLst>
          </p:nvPr>
        </p:nvGraphicFramePr>
        <p:xfrm>
          <a:off x="7938" y="3024188"/>
          <a:ext cx="9136062" cy="3843339"/>
        </p:xfrm>
        <a:graphic>
          <a:graphicData uri="http://schemas.openxmlformats.org/drawingml/2006/table">
            <a:tbl>
              <a:tblPr firstRow="1" bandRow="1">
                <a:tableStyleId>{F5AB1C69-6EDB-4FF4-983F-18BD219EF322}</a:tableStyleId>
              </a:tblPr>
              <a:tblGrid>
                <a:gridCol w="5211920">
                  <a:extLst>
                    <a:ext uri="{9D8B030D-6E8A-4147-A177-3AD203B41FA5}">
                      <a16:colId xmlns:a16="http://schemas.microsoft.com/office/drawing/2014/main" xmlns="" val="20000"/>
                    </a:ext>
                  </a:extLst>
                </a:gridCol>
                <a:gridCol w="1172185">
                  <a:extLst>
                    <a:ext uri="{9D8B030D-6E8A-4147-A177-3AD203B41FA5}">
                      <a16:colId xmlns:a16="http://schemas.microsoft.com/office/drawing/2014/main" xmlns="" val="20001"/>
                    </a:ext>
                  </a:extLst>
                </a:gridCol>
                <a:gridCol w="1557066">
                  <a:extLst>
                    <a:ext uri="{9D8B030D-6E8A-4147-A177-3AD203B41FA5}">
                      <a16:colId xmlns:a16="http://schemas.microsoft.com/office/drawing/2014/main" xmlns="" val="20002"/>
                    </a:ext>
                  </a:extLst>
                </a:gridCol>
                <a:gridCol w="1194891">
                  <a:extLst>
                    <a:ext uri="{9D8B030D-6E8A-4147-A177-3AD203B41FA5}">
                      <a16:colId xmlns:a16="http://schemas.microsoft.com/office/drawing/2014/main" xmlns="" val="20003"/>
                    </a:ext>
                  </a:extLst>
                </a:gridCol>
              </a:tblGrid>
              <a:tr h="841858">
                <a:tc>
                  <a:txBody>
                    <a:bodyPr/>
                    <a:lstStyle/>
                    <a:p>
                      <a:pPr algn="ctr"/>
                      <a:r>
                        <a:rPr lang="ru-RU" sz="1600" dirty="0">
                          <a:solidFill>
                            <a:schemeClr val="tx1"/>
                          </a:solidFill>
                          <a:latin typeface="Times New Roman" panose="02020603050405020304" pitchFamily="18" charset="0"/>
                          <a:cs typeface="Times New Roman" panose="02020603050405020304" pitchFamily="18" charset="0"/>
                        </a:rPr>
                        <a:t>Наименование</a:t>
                      </a:r>
                      <a:r>
                        <a:rPr lang="ru-RU" sz="1600" baseline="0" dirty="0">
                          <a:solidFill>
                            <a:schemeClr val="tx1"/>
                          </a:solidFill>
                          <a:latin typeface="Times New Roman" panose="02020603050405020304" pitchFamily="18" charset="0"/>
                          <a:cs typeface="Times New Roman" panose="02020603050405020304" pitchFamily="18" charset="0"/>
                        </a:rPr>
                        <a:t> работ</a:t>
                      </a:r>
                      <a:endParaRPr lang="ru-RU" sz="1600" dirty="0">
                        <a:solidFill>
                          <a:schemeClr val="tx1"/>
                        </a:solidFill>
                        <a:latin typeface="Times New Roman" panose="02020603050405020304" pitchFamily="18" charset="0"/>
                        <a:cs typeface="Times New Roman" panose="02020603050405020304" pitchFamily="18" charset="0"/>
                      </a:endParaRPr>
                    </a:p>
                  </a:txBody>
                  <a:tcPr marL="91456" marR="91456"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a:solidFill>
                            <a:schemeClr val="tx1"/>
                          </a:solidFill>
                          <a:latin typeface="Times New Roman" panose="02020603050405020304" pitchFamily="18" charset="0"/>
                          <a:cs typeface="Times New Roman" panose="02020603050405020304" pitchFamily="18" charset="0"/>
                        </a:rPr>
                        <a:t>Всего, в  том числе:</a:t>
                      </a:r>
                    </a:p>
                  </a:txBody>
                  <a:tcPr marL="91456" marR="91456"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a:solidFill>
                            <a:schemeClr val="tx1"/>
                          </a:solidFill>
                          <a:latin typeface="Times New Roman" panose="02020603050405020304" pitchFamily="18" charset="0"/>
                          <a:cs typeface="Times New Roman" panose="02020603050405020304" pitchFamily="18" charset="0"/>
                        </a:rPr>
                        <a:t>бюджет Республики Башкортостан</a:t>
                      </a:r>
                    </a:p>
                  </a:txBody>
                  <a:tcPr marL="91456" marR="91456"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a:solidFill>
                            <a:schemeClr val="tx1"/>
                          </a:solidFill>
                          <a:latin typeface="Times New Roman" panose="02020603050405020304" pitchFamily="18" charset="0"/>
                          <a:cs typeface="Times New Roman" panose="02020603050405020304" pitchFamily="18" charset="0"/>
                        </a:rPr>
                        <a:t>местные бюджеты</a:t>
                      </a:r>
                    </a:p>
                  </a:txBody>
                  <a:tcPr marL="91456" marR="91456"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79074">
                <a:tc>
                  <a:txBody>
                    <a:bodyPr/>
                    <a:lstStyle/>
                    <a:p>
                      <a:r>
                        <a:rPr lang="ru-RU" sz="1600" dirty="0">
                          <a:latin typeface="Times New Roman" panose="02020603050405020304" pitchFamily="18" charset="0"/>
                          <a:cs typeface="Times New Roman" panose="02020603050405020304" pitchFamily="18" charset="0"/>
                        </a:rPr>
                        <a:t>Монтаж уличного освещения в сельских населенных пунктах</a:t>
                      </a:r>
                    </a:p>
                  </a:txBody>
                  <a:tcPr marL="91456" marR="91456"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900" dirty="0">
                          <a:latin typeface="Times New Roman" panose="02020603050405020304" pitchFamily="18" charset="0"/>
                          <a:cs typeface="Times New Roman" panose="02020603050405020304" pitchFamily="18" charset="0"/>
                        </a:rPr>
                        <a:t>329,1</a:t>
                      </a:r>
                    </a:p>
                  </a:txBody>
                  <a:tcPr marL="91456" marR="91456"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900" dirty="0">
                          <a:latin typeface="Times New Roman" panose="02020603050405020304" pitchFamily="18" charset="0"/>
                          <a:cs typeface="Times New Roman" panose="02020603050405020304" pitchFamily="18" charset="0"/>
                        </a:rPr>
                        <a:t>296,2</a:t>
                      </a:r>
                    </a:p>
                  </a:txBody>
                  <a:tcPr marL="91456" marR="91456"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900" dirty="0">
                          <a:latin typeface="Times New Roman" panose="02020603050405020304" pitchFamily="18" charset="0"/>
                          <a:cs typeface="Times New Roman" panose="02020603050405020304" pitchFamily="18" charset="0"/>
                        </a:rPr>
                        <a:t>32,9</a:t>
                      </a:r>
                    </a:p>
                  </a:txBody>
                  <a:tcPr marL="91456" marR="91456"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822913">
                <a:tc>
                  <a:txBody>
                    <a:bodyPr/>
                    <a:lstStyle/>
                    <a:p>
                      <a:r>
                        <a:rPr lang="ru-RU" sz="1600" dirty="0">
                          <a:latin typeface="Times New Roman" panose="02020603050405020304" pitchFamily="18" charset="0"/>
                          <a:cs typeface="Times New Roman" panose="02020603050405020304" pitchFamily="18" charset="0"/>
                        </a:rPr>
                        <a:t>Приобретение оборудования для кабинета ПДД Лицея № 6, оборудования для игровой площадки Д/с № 10, устройство площадки для сдачи норм ГТО на территории гимназии № 9</a:t>
                      </a:r>
                    </a:p>
                  </a:txBody>
                  <a:tcPr marL="91456" marR="91456"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900" dirty="0">
                          <a:latin typeface="Times New Roman" panose="02020603050405020304" pitchFamily="18" charset="0"/>
                          <a:cs typeface="Times New Roman" panose="02020603050405020304" pitchFamily="18" charset="0"/>
                        </a:rPr>
                        <a:t>678,0</a:t>
                      </a:r>
                    </a:p>
                  </a:txBody>
                  <a:tcPr marL="91456" marR="91456"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900" dirty="0">
                          <a:latin typeface="Times New Roman" panose="02020603050405020304" pitchFamily="18" charset="0"/>
                          <a:cs typeface="Times New Roman" panose="02020603050405020304" pitchFamily="18" charset="0"/>
                        </a:rPr>
                        <a:t>618,1</a:t>
                      </a:r>
                    </a:p>
                  </a:txBody>
                  <a:tcPr marL="91456" marR="91456"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900" dirty="0">
                          <a:latin typeface="Times New Roman" panose="02020603050405020304" pitchFamily="18" charset="0"/>
                          <a:cs typeface="Times New Roman" panose="02020603050405020304" pitchFamily="18" charset="0"/>
                        </a:rPr>
                        <a:t>59,9</a:t>
                      </a:r>
                    </a:p>
                  </a:txBody>
                  <a:tcPr marL="91456" marR="91456"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86844">
                <a:tc>
                  <a:txBody>
                    <a:bodyPr/>
                    <a:lstStyle/>
                    <a:p>
                      <a:r>
                        <a:rPr lang="ru-RU" sz="1600" dirty="0">
                          <a:latin typeface="Times New Roman" panose="02020603050405020304" pitchFamily="18" charset="0"/>
                          <a:cs typeface="Times New Roman" panose="02020603050405020304" pitchFamily="18" charset="0"/>
                        </a:rPr>
                        <a:t>Ремонт</a:t>
                      </a:r>
                      <a:r>
                        <a:rPr lang="ru-RU" sz="1600" baseline="0" dirty="0">
                          <a:latin typeface="Times New Roman" panose="02020603050405020304" pitchFamily="18" charset="0"/>
                          <a:cs typeface="Times New Roman" panose="02020603050405020304" pitchFamily="18" charset="0"/>
                        </a:rPr>
                        <a:t> зданий сельских домов культуры</a:t>
                      </a:r>
                      <a:endParaRPr lang="ru-RU" sz="1600" dirty="0">
                        <a:latin typeface="Times New Roman" panose="02020603050405020304" pitchFamily="18" charset="0"/>
                        <a:cs typeface="Times New Roman" panose="02020603050405020304" pitchFamily="18" charset="0"/>
                      </a:endParaRPr>
                    </a:p>
                  </a:txBody>
                  <a:tcPr marL="91456" marR="91456"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900" dirty="0">
                          <a:latin typeface="Times New Roman" panose="02020603050405020304" pitchFamily="18" charset="0"/>
                          <a:cs typeface="Times New Roman" panose="02020603050405020304" pitchFamily="18" charset="0"/>
                        </a:rPr>
                        <a:t>2 022,0</a:t>
                      </a:r>
                    </a:p>
                  </a:txBody>
                  <a:tcPr marL="91456" marR="91456"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900" dirty="0">
                          <a:latin typeface="Times New Roman" panose="02020603050405020304" pitchFamily="18" charset="0"/>
                          <a:cs typeface="Times New Roman" panose="02020603050405020304" pitchFamily="18" charset="0"/>
                        </a:rPr>
                        <a:t>1 772,0</a:t>
                      </a:r>
                    </a:p>
                  </a:txBody>
                  <a:tcPr marL="91456" marR="91456"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900" dirty="0">
                          <a:latin typeface="Times New Roman" panose="02020603050405020304" pitchFamily="18" charset="0"/>
                          <a:cs typeface="Times New Roman" panose="02020603050405020304" pitchFamily="18" charset="0"/>
                        </a:rPr>
                        <a:t>250,0</a:t>
                      </a:r>
                    </a:p>
                  </a:txBody>
                  <a:tcPr marL="91456" marR="91456"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554618">
                <a:tc>
                  <a:txBody>
                    <a:bodyPr/>
                    <a:lstStyle/>
                    <a:p>
                      <a:r>
                        <a:rPr lang="ru-RU" sz="1600" dirty="0">
                          <a:latin typeface="Times New Roman" panose="02020603050405020304" pitchFamily="18" charset="0"/>
                          <a:cs typeface="Times New Roman" panose="02020603050405020304" pitchFamily="18" charset="0"/>
                        </a:rPr>
                        <a:t>Ограждение общественной территории, территории детских садов и другие</a:t>
                      </a:r>
                    </a:p>
                  </a:txBody>
                  <a:tcPr marL="91456" marR="91456"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900" dirty="0">
                          <a:latin typeface="Times New Roman" panose="02020603050405020304" pitchFamily="18" charset="0"/>
                          <a:cs typeface="Times New Roman" panose="02020603050405020304" pitchFamily="18" charset="0"/>
                        </a:rPr>
                        <a:t>1 283,3</a:t>
                      </a:r>
                    </a:p>
                  </a:txBody>
                  <a:tcPr marL="91456" marR="91456"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900" dirty="0">
                          <a:latin typeface="Times New Roman" panose="02020603050405020304" pitchFamily="18" charset="0"/>
                          <a:cs typeface="Times New Roman" panose="02020603050405020304" pitchFamily="18" charset="0"/>
                        </a:rPr>
                        <a:t>1 154,0</a:t>
                      </a:r>
                    </a:p>
                  </a:txBody>
                  <a:tcPr marL="91456" marR="91456"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900" dirty="0">
                          <a:latin typeface="Times New Roman" panose="02020603050405020304" pitchFamily="18" charset="0"/>
                          <a:cs typeface="Times New Roman" panose="02020603050405020304" pitchFamily="18" charset="0"/>
                        </a:rPr>
                        <a:t>129,3</a:t>
                      </a:r>
                    </a:p>
                  </a:txBody>
                  <a:tcPr marL="91456" marR="91456"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89735">
                <a:tc>
                  <a:txBody>
                    <a:bodyPr/>
                    <a:lstStyle/>
                    <a:p>
                      <a:r>
                        <a:rPr lang="ru-RU" sz="1900" dirty="0">
                          <a:latin typeface="Times New Roman" panose="02020603050405020304" pitchFamily="18" charset="0"/>
                          <a:cs typeface="Times New Roman" panose="02020603050405020304" pitchFamily="18" charset="0"/>
                        </a:rPr>
                        <a:t>Всего</a:t>
                      </a:r>
                      <a:endParaRPr lang="ru-RU" sz="1900" b="1" dirty="0">
                        <a:latin typeface="Times New Roman" panose="02020603050405020304" pitchFamily="18" charset="0"/>
                        <a:cs typeface="Times New Roman" panose="02020603050405020304" pitchFamily="18" charset="0"/>
                      </a:endParaRPr>
                    </a:p>
                  </a:txBody>
                  <a:tcPr marL="91456" marR="91456"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900" b="1" dirty="0">
                          <a:latin typeface="Times New Roman" panose="02020603050405020304" pitchFamily="18" charset="0"/>
                          <a:cs typeface="Times New Roman" panose="02020603050405020304" pitchFamily="18" charset="0"/>
                        </a:rPr>
                        <a:t>4 312,4</a:t>
                      </a:r>
                    </a:p>
                  </a:txBody>
                  <a:tcPr marL="91456" marR="91456"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900" b="1" dirty="0">
                          <a:latin typeface="Times New Roman" panose="02020603050405020304" pitchFamily="18" charset="0"/>
                          <a:cs typeface="Times New Roman" panose="02020603050405020304" pitchFamily="18" charset="0"/>
                        </a:rPr>
                        <a:t>3 840,3</a:t>
                      </a:r>
                    </a:p>
                  </a:txBody>
                  <a:tcPr marL="91456" marR="91456"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900" b="1" dirty="0">
                          <a:latin typeface="Times New Roman" panose="02020603050405020304" pitchFamily="18" charset="0"/>
                          <a:cs typeface="Times New Roman" panose="02020603050405020304" pitchFamily="18" charset="0"/>
                        </a:rPr>
                        <a:t>472,1</a:t>
                      </a:r>
                    </a:p>
                  </a:txBody>
                  <a:tcPr marL="91456" marR="91456"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12" name="TextBox 1">
            <a:extLst>
              <a:ext uri="{FF2B5EF4-FFF2-40B4-BE49-F238E27FC236}">
                <a16:creationId xmlns:a16="http://schemas.microsoft.com/office/drawing/2014/main" xmlns="" id="{4F30E533-2A68-4A57-9F36-0EB88E8EEE2C}"/>
              </a:ext>
            </a:extLst>
          </p:cNvPr>
          <p:cNvSpPr txBox="1">
            <a:spLocks noChangeArrowheads="1"/>
          </p:cNvSpPr>
          <p:nvPr/>
        </p:nvSpPr>
        <p:spPr bwMode="auto">
          <a:xfrm>
            <a:off x="0" y="2627313"/>
            <a:ext cx="9136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ru-RU" b="1" dirty="0">
                <a:solidFill>
                  <a:srgbClr val="000000"/>
                </a:solidFill>
              </a:rPr>
              <a:t>Исполнение наказов избирателей в 2019 году, тыс. рублей</a:t>
            </a:r>
          </a:p>
        </p:txBody>
      </p:sp>
      <p:graphicFrame>
        <p:nvGraphicFramePr>
          <p:cNvPr id="13" name="Схема 12">
            <a:extLst>
              <a:ext uri="{FF2B5EF4-FFF2-40B4-BE49-F238E27FC236}">
                <a16:creationId xmlns:a16="http://schemas.microsoft.com/office/drawing/2014/main" xmlns="" id="{6DD4B190-1498-4EDC-9AF4-2CDDC7260CFE}"/>
              </a:ext>
            </a:extLst>
          </p:cNvPr>
          <p:cNvGraphicFramePr/>
          <p:nvPr>
            <p:extLst>
              <p:ext uri="{D42A27DB-BD31-4B8C-83A1-F6EECF244321}">
                <p14:modId xmlns:p14="http://schemas.microsoft.com/office/powerpoint/2010/main" val="1449680337"/>
              </p:ext>
            </p:extLst>
          </p:nvPr>
        </p:nvGraphicFramePr>
        <p:xfrm>
          <a:off x="15874" y="860424"/>
          <a:ext cx="9128126" cy="1697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a:extLst>
              <a:ext uri="{FF2B5EF4-FFF2-40B4-BE49-F238E27FC236}">
                <a16:creationId xmlns="" xmlns:a16="http://schemas.microsoft.com/office/drawing/2014/main" id="{B40E64AB-AC05-42FA-AE9D-5D765768E41B}"/>
              </a:ext>
            </a:extLst>
          </p:cNvPr>
          <p:cNvSpPr>
            <a:spLocks noGrp="1" noRot="1" noChangeArrowheads="1"/>
          </p:cNvSpPr>
          <p:nvPr>
            <p:ph type="title"/>
          </p:nvPr>
        </p:nvSpPr>
        <p:spPr>
          <a:xfrm>
            <a:off x="0" y="0"/>
            <a:ext cx="9144000" cy="692696"/>
          </a:xfrm>
          <a:solidFill>
            <a:schemeClr val="bg2">
              <a:lumMod val="90000"/>
            </a:schemeClr>
          </a:solidFill>
          <a:ln>
            <a:noFill/>
          </a:ln>
        </p:spPr>
        <p:txBody>
          <a:bodyPr>
            <a:normAutofit/>
          </a:bodyPr>
          <a:lstStyle/>
          <a:p>
            <a:pPr algn="ctr" eaLnBrk="1" fontAlgn="auto" hangingPunct="1">
              <a:spcAft>
                <a:spcPts val="0"/>
              </a:spcAft>
              <a:buFont typeface="Georgia" panose="02040502050405020303" pitchFamily="18" charset="0"/>
              <a:buNone/>
              <a:defRPr/>
            </a:pPr>
            <a:r>
              <a:rPr lang="ru-RU" altLang="ru-RU" sz="1600" dirty="0">
                <a:solidFill>
                  <a:schemeClr val="tx1">
                    <a:lumMod val="95000"/>
                    <a:lumOff val="5000"/>
                  </a:schemeClr>
                </a:solidFill>
                <a:latin typeface="+mn-lt"/>
              </a:rPr>
              <a:t>                  </a:t>
            </a:r>
            <a:r>
              <a:rPr lang="ru-RU" altLang="ru-RU" sz="1600" dirty="0">
                <a:solidFill>
                  <a:schemeClr val="tx1"/>
                </a:solidFill>
                <a:latin typeface="Times New Roman" panose="02020603050405020304" pitchFamily="18" charset="0"/>
                <a:cs typeface="Times New Roman" panose="02020603050405020304" pitchFamily="18" charset="0"/>
              </a:rPr>
              <a:t>Перечень муниципальных программ муниципального района Мелеузовский </a:t>
            </a:r>
            <a:br>
              <a:rPr lang="ru-RU" altLang="ru-RU" sz="1600" dirty="0">
                <a:solidFill>
                  <a:schemeClr val="tx1"/>
                </a:solidFill>
                <a:latin typeface="Times New Roman" panose="02020603050405020304" pitchFamily="18" charset="0"/>
                <a:cs typeface="Times New Roman" panose="02020603050405020304" pitchFamily="18" charset="0"/>
              </a:rPr>
            </a:br>
            <a:r>
              <a:rPr lang="ru-RU" altLang="ru-RU" sz="1600" dirty="0">
                <a:solidFill>
                  <a:schemeClr val="tx1"/>
                </a:solidFill>
                <a:latin typeface="Times New Roman" panose="02020603050405020304" pitchFamily="18" charset="0"/>
                <a:cs typeface="Times New Roman" panose="02020603050405020304" pitchFamily="18" charset="0"/>
              </a:rPr>
              <a:t>              район Республики Башкортостан на </a:t>
            </a:r>
            <a:r>
              <a:rPr lang="ru-RU" altLang="ru-RU" sz="1600" dirty="0" smtClean="0">
                <a:solidFill>
                  <a:schemeClr val="tx1"/>
                </a:solidFill>
                <a:latin typeface="Times New Roman" panose="02020603050405020304" pitchFamily="18" charset="0"/>
                <a:cs typeface="Times New Roman" panose="02020603050405020304" pitchFamily="18" charset="0"/>
              </a:rPr>
              <a:t>2019 </a:t>
            </a:r>
            <a:r>
              <a:rPr lang="ru-RU" altLang="ru-RU" sz="1600" dirty="0">
                <a:solidFill>
                  <a:schemeClr val="tx1"/>
                </a:solidFill>
                <a:latin typeface="Times New Roman" panose="02020603050405020304" pitchFamily="18" charset="0"/>
                <a:cs typeface="Times New Roman" panose="02020603050405020304" pitchFamily="18" charset="0"/>
              </a:rPr>
              <a:t>год</a:t>
            </a:r>
          </a:p>
        </p:txBody>
      </p:sp>
      <p:sp>
        <p:nvSpPr>
          <p:cNvPr id="2" name="Номер слайда 1"/>
          <p:cNvSpPr>
            <a:spLocks noGrp="1"/>
          </p:cNvSpPr>
          <p:nvPr>
            <p:ph type="sldNum" sz="quarter" idx="12"/>
          </p:nvPr>
        </p:nvSpPr>
        <p:spPr>
          <a:xfrm>
            <a:off x="7010400" y="0"/>
            <a:ext cx="2133600" cy="365125"/>
          </a:xfrm>
        </p:spPr>
        <p:txBody>
          <a:bodyPr/>
          <a:lstStyle/>
          <a:p>
            <a:pPr>
              <a:defRPr/>
            </a:pPr>
            <a:fld id="{2D8E93F0-7722-4565-A6A6-DA02C6FE3922}" type="slidenum">
              <a:rPr lang="en-US" smtClean="0">
                <a:solidFill>
                  <a:schemeClr val="tx1"/>
                </a:solidFill>
              </a:rPr>
              <a:pPr>
                <a:defRPr/>
              </a:pPr>
              <a:t>43</a:t>
            </a:fld>
            <a:endParaRPr lang="en-US" dirty="0">
              <a:solidFill>
                <a:schemeClr val="tx1"/>
              </a:solidFill>
            </a:endParaRPr>
          </a:p>
        </p:txBody>
      </p:sp>
      <p:pic>
        <p:nvPicPr>
          <p:cNvPr id="66638" name="Picture 3">
            <a:extLst>
              <a:ext uri="{FF2B5EF4-FFF2-40B4-BE49-F238E27FC236}">
                <a16:creationId xmlns="" xmlns:a16="http://schemas.microsoft.com/office/drawing/2014/main" id="{D6DBCFD5-F1EB-4441-98FC-DEA5FBCD3A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4850" cy="820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Скругленный прямоугольник 4"/>
          <p:cNvSpPr/>
          <p:nvPr/>
        </p:nvSpPr>
        <p:spPr>
          <a:xfrm rot="10800000" flipV="1">
            <a:off x="7164288" y="726606"/>
            <a:ext cx="1979712" cy="1115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a:solidFill>
                  <a:schemeClr val="tx1"/>
                </a:solidFill>
                <a:latin typeface="Times New Roman" panose="02020603050405020304" pitchFamily="18" charset="0"/>
                <a:cs typeface="Times New Roman" panose="02020603050405020304" pitchFamily="18" charset="0"/>
              </a:rPr>
              <a:t>в </a:t>
            </a:r>
            <a:r>
              <a:rPr lang="ru-RU" sz="1000" dirty="0" err="1">
                <a:solidFill>
                  <a:schemeClr val="tx1"/>
                </a:solidFill>
                <a:latin typeface="Times New Roman" panose="02020603050405020304" pitchFamily="18" charset="0"/>
                <a:cs typeface="Times New Roman" panose="02020603050405020304" pitchFamily="18" charset="0"/>
              </a:rPr>
              <a:t>тыс.рублей</a:t>
            </a:r>
            <a:endParaRPr lang="ru-RU" sz="100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534086096"/>
              </p:ext>
            </p:extLst>
          </p:nvPr>
        </p:nvGraphicFramePr>
        <p:xfrm>
          <a:off x="539552" y="872359"/>
          <a:ext cx="8504557" cy="5869010"/>
        </p:xfrm>
        <a:graphic>
          <a:graphicData uri="http://schemas.openxmlformats.org/drawingml/2006/table">
            <a:tbl>
              <a:tblPr>
                <a:tableStyleId>{0505E3EF-67EA-436B-97B2-0124C06EBD24}</a:tableStyleId>
              </a:tblPr>
              <a:tblGrid>
                <a:gridCol w="3813254">
                  <a:extLst>
                    <a:ext uri="{9D8B030D-6E8A-4147-A177-3AD203B41FA5}">
                      <a16:colId xmlns="" xmlns:a16="http://schemas.microsoft.com/office/drawing/2014/main" val="20000"/>
                    </a:ext>
                  </a:extLst>
                </a:gridCol>
                <a:gridCol w="1347541">
                  <a:extLst>
                    <a:ext uri="{9D8B030D-6E8A-4147-A177-3AD203B41FA5}">
                      <a16:colId xmlns="" xmlns:a16="http://schemas.microsoft.com/office/drawing/2014/main" val="20001"/>
                    </a:ext>
                  </a:extLst>
                </a:gridCol>
                <a:gridCol w="1193432">
                  <a:extLst>
                    <a:ext uri="{9D8B030D-6E8A-4147-A177-3AD203B41FA5}">
                      <a16:colId xmlns="" xmlns:a16="http://schemas.microsoft.com/office/drawing/2014/main" val="20002"/>
                    </a:ext>
                  </a:extLst>
                </a:gridCol>
                <a:gridCol w="1046493">
                  <a:extLst>
                    <a:ext uri="{9D8B030D-6E8A-4147-A177-3AD203B41FA5}">
                      <a16:colId xmlns="" xmlns:a16="http://schemas.microsoft.com/office/drawing/2014/main" val="20003"/>
                    </a:ext>
                  </a:extLst>
                </a:gridCol>
                <a:gridCol w="1103837">
                  <a:extLst>
                    <a:ext uri="{9D8B030D-6E8A-4147-A177-3AD203B41FA5}">
                      <a16:colId xmlns="" xmlns:a16="http://schemas.microsoft.com/office/drawing/2014/main" val="20004"/>
                    </a:ext>
                  </a:extLst>
                </a:gridCol>
              </a:tblGrid>
              <a:tr h="608335">
                <a:tc>
                  <a:txBody>
                    <a:bodyPr/>
                    <a:lstStyle/>
                    <a:p>
                      <a:pPr algn="ctr" fontAlgn="ctr"/>
                      <a:r>
                        <a:rPr lang="ru-RU" sz="1100" u="none" strike="noStrike" dirty="0">
                          <a:effectLst/>
                        </a:rPr>
                        <a:t>Наименование муниципальной программы</a:t>
                      </a:r>
                      <a:endParaRPr lang="ru-RU" sz="1100" b="1" i="0" u="none" strike="noStrike" dirty="0">
                        <a:solidFill>
                          <a:srgbClr val="212745"/>
                        </a:solidFill>
                        <a:effectLst/>
                        <a:latin typeface="Times New Roman" panose="02020603050405020304" pitchFamily="18" charset="0"/>
                        <a:cs typeface="Times New Roman" panose="02020603050405020304" pitchFamily="18" charset="0"/>
                      </a:endParaRPr>
                    </a:p>
                  </a:txBody>
                  <a:tcPr marL="6627" marR="6627" marT="6627" marB="0" anchor="ctr">
                    <a:solidFill>
                      <a:schemeClr val="bg2">
                        <a:lumMod val="75000"/>
                      </a:schemeClr>
                    </a:solidFill>
                  </a:tcPr>
                </a:tc>
                <a:tc>
                  <a:txBody>
                    <a:bodyPr/>
                    <a:lstStyle/>
                    <a:p>
                      <a:pPr algn="ctr" fontAlgn="t"/>
                      <a:r>
                        <a:rPr lang="ru-RU" sz="1100" u="none" strike="noStrike" dirty="0">
                          <a:effectLst/>
                        </a:rPr>
                        <a:t>Утвержденный план</a:t>
                      </a:r>
                      <a:endParaRPr lang="ru-RU" sz="1100" b="1" i="0" u="none" strike="noStrike" dirty="0">
                        <a:solidFill>
                          <a:srgbClr val="212745"/>
                        </a:solidFill>
                        <a:effectLst/>
                        <a:latin typeface="Times New Roman" panose="02020603050405020304" pitchFamily="18" charset="0"/>
                        <a:cs typeface="Times New Roman" panose="02020603050405020304" pitchFamily="18" charset="0"/>
                      </a:endParaRPr>
                    </a:p>
                  </a:txBody>
                  <a:tcPr marL="6627" marR="6627" marT="6627" marB="0">
                    <a:solidFill>
                      <a:schemeClr val="bg2">
                        <a:lumMod val="75000"/>
                      </a:schemeClr>
                    </a:solidFill>
                  </a:tcPr>
                </a:tc>
                <a:tc>
                  <a:txBody>
                    <a:bodyPr/>
                    <a:lstStyle/>
                    <a:p>
                      <a:pPr algn="ctr" fontAlgn="t"/>
                      <a:r>
                        <a:rPr lang="ru-RU" sz="1100" u="none" strike="noStrike" dirty="0">
                          <a:effectLst/>
                        </a:rPr>
                        <a:t>Уточненный план </a:t>
                      </a:r>
                      <a:endParaRPr lang="ru-RU" sz="1100" b="1" i="0" u="none" strike="noStrike" dirty="0">
                        <a:solidFill>
                          <a:srgbClr val="212745"/>
                        </a:solidFill>
                        <a:effectLst/>
                        <a:latin typeface="Times New Roman" panose="02020603050405020304" pitchFamily="18" charset="0"/>
                        <a:cs typeface="Times New Roman" panose="02020603050405020304" pitchFamily="18" charset="0"/>
                      </a:endParaRPr>
                    </a:p>
                  </a:txBody>
                  <a:tcPr marL="6627" marR="6627" marT="6627" marB="0">
                    <a:solidFill>
                      <a:schemeClr val="bg2">
                        <a:lumMod val="75000"/>
                      </a:schemeClr>
                    </a:solidFill>
                  </a:tcPr>
                </a:tc>
                <a:tc>
                  <a:txBody>
                    <a:bodyPr/>
                    <a:lstStyle/>
                    <a:p>
                      <a:pPr algn="ctr" fontAlgn="t"/>
                      <a:r>
                        <a:rPr lang="ru-RU" sz="1100" u="none" strike="noStrike" dirty="0">
                          <a:effectLst/>
                        </a:rPr>
                        <a:t>Исполнено </a:t>
                      </a:r>
                      <a:endParaRPr lang="ru-RU" sz="1100" b="1" i="0" u="none" strike="noStrike" dirty="0">
                        <a:solidFill>
                          <a:srgbClr val="212745"/>
                        </a:solidFill>
                        <a:effectLst/>
                        <a:latin typeface="Times New Roman" panose="02020603050405020304" pitchFamily="18" charset="0"/>
                        <a:cs typeface="Times New Roman" panose="02020603050405020304" pitchFamily="18" charset="0"/>
                      </a:endParaRPr>
                    </a:p>
                  </a:txBody>
                  <a:tcPr marL="6627" marR="6627" marT="6627" marB="0">
                    <a:solidFill>
                      <a:schemeClr val="bg2">
                        <a:lumMod val="75000"/>
                      </a:schemeClr>
                    </a:solidFill>
                  </a:tcPr>
                </a:tc>
                <a:tc>
                  <a:txBody>
                    <a:bodyPr/>
                    <a:lstStyle/>
                    <a:p>
                      <a:pPr algn="ctr" fontAlgn="t"/>
                      <a:r>
                        <a:rPr lang="ru-RU" sz="1100" u="none" strike="noStrike" dirty="0">
                          <a:effectLst/>
                        </a:rPr>
                        <a:t>% исполнения уточненного плана </a:t>
                      </a:r>
                      <a:endParaRPr lang="ru-RU" sz="1100" b="1" i="0" u="none" strike="noStrike" dirty="0">
                        <a:solidFill>
                          <a:srgbClr val="212745"/>
                        </a:solidFill>
                        <a:effectLst/>
                        <a:latin typeface="Times New Roman" panose="02020603050405020304" pitchFamily="18" charset="0"/>
                        <a:cs typeface="Times New Roman" panose="02020603050405020304" pitchFamily="18" charset="0"/>
                      </a:endParaRPr>
                    </a:p>
                  </a:txBody>
                  <a:tcPr marL="6627" marR="6627" marT="6627" marB="0">
                    <a:solidFill>
                      <a:schemeClr val="bg2">
                        <a:lumMod val="75000"/>
                      </a:schemeClr>
                    </a:solidFill>
                  </a:tcPr>
                </a:tc>
                <a:extLst>
                  <a:ext uri="{0D108BD9-81ED-4DB2-BD59-A6C34878D82A}">
                    <a16:rowId xmlns="" xmlns:a16="http://schemas.microsoft.com/office/drawing/2014/main" val="10000"/>
                  </a:ext>
                </a:extLst>
              </a:tr>
              <a:tr h="553751">
                <a:tc>
                  <a:txBody>
                    <a:bodyPr/>
                    <a:lstStyle/>
                    <a:p>
                      <a:pPr algn="l" fontAlgn="t"/>
                      <a:r>
                        <a:rPr lang="ru-RU" sz="1000" u="none" strike="noStrike">
                          <a:effectLst/>
                        </a:rPr>
                        <a:t>Муниципальная программа "Развитие системы образования муниципального района Мелеузовский район Республики Башкортостан"</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6627" marR="6627" marT="6627" marB="0">
                    <a:solidFill>
                      <a:schemeClr val="bg2">
                        <a:lumMod val="90000"/>
                      </a:schemeClr>
                    </a:solidFill>
                  </a:tcPr>
                </a:tc>
                <a:tc>
                  <a:txBody>
                    <a:bodyPr/>
                    <a:lstStyle/>
                    <a:p>
                      <a:pPr algn="ctr" fontAlgn="ctr"/>
                      <a:r>
                        <a:rPr lang="ru-RU" sz="1100" u="none" strike="noStrike" dirty="0">
                          <a:effectLst/>
                        </a:rPr>
                        <a:t>1 094 421,7</a:t>
                      </a:r>
                      <a:endParaRPr lang="ru-RU" sz="1100" b="0" i="0" u="none" strike="noStrike" dirty="0">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fontAlgn="ctr"/>
                      <a:r>
                        <a:rPr lang="ru-RU" sz="1100" u="none" strike="noStrike">
                          <a:effectLst/>
                        </a:rPr>
                        <a:t>1 198 711,4</a:t>
                      </a:r>
                      <a:endParaRPr lang="ru-RU" sz="1100" b="0"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fontAlgn="ctr"/>
                      <a:r>
                        <a:rPr lang="ru-RU" sz="1100" u="none" strike="noStrike">
                          <a:effectLst/>
                        </a:rPr>
                        <a:t>1 183 649,8</a:t>
                      </a:r>
                      <a:endParaRPr lang="ru-RU" sz="1100" b="0"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r" fontAlgn="b"/>
                      <a:r>
                        <a:rPr lang="ru-RU" sz="1100" u="none" strike="noStrike">
                          <a:effectLst/>
                        </a:rPr>
                        <a:t>98,74</a:t>
                      </a:r>
                      <a:endParaRPr lang="ru-RU" sz="1100" b="0" i="0" u="none" strike="noStrike">
                        <a:solidFill>
                          <a:srgbClr val="000000"/>
                        </a:solidFill>
                        <a:effectLst/>
                        <a:latin typeface="Calibri" panose="020F0502020204030204" pitchFamily="34" charset="0"/>
                      </a:endParaRPr>
                    </a:p>
                  </a:txBody>
                  <a:tcPr marL="9525" marR="9525" marT="9525" marB="0" anchor="b">
                    <a:solidFill>
                      <a:schemeClr val="bg2">
                        <a:lumMod val="90000"/>
                      </a:schemeClr>
                    </a:solidFill>
                  </a:tcPr>
                </a:tc>
                <a:extLst>
                  <a:ext uri="{0D108BD9-81ED-4DB2-BD59-A6C34878D82A}">
                    <a16:rowId xmlns="" xmlns:a16="http://schemas.microsoft.com/office/drawing/2014/main" val="10001"/>
                  </a:ext>
                </a:extLst>
              </a:tr>
              <a:tr h="553751">
                <a:tc>
                  <a:txBody>
                    <a:bodyPr/>
                    <a:lstStyle/>
                    <a:p>
                      <a:pPr algn="l" fontAlgn="t"/>
                      <a:r>
                        <a:rPr lang="ru-RU" sz="1000" u="none" strike="noStrike">
                          <a:effectLst/>
                        </a:rPr>
                        <a:t>Муниципальная программа "Управление муниципальными финансами и муниципальным долгом муниципального района Мелеузовский район Республики Башкортостан"</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6627" marR="6627" marT="6627" marB="0">
                    <a:solidFill>
                      <a:schemeClr val="bg2">
                        <a:lumMod val="90000"/>
                      </a:schemeClr>
                    </a:solidFill>
                  </a:tcPr>
                </a:tc>
                <a:tc>
                  <a:txBody>
                    <a:bodyPr/>
                    <a:lstStyle/>
                    <a:p>
                      <a:pPr algn="ctr" fontAlgn="ctr"/>
                      <a:r>
                        <a:rPr lang="ru-RU" sz="1100" u="none" strike="noStrike" dirty="0">
                          <a:effectLst/>
                        </a:rPr>
                        <a:t>82 903,0</a:t>
                      </a:r>
                      <a:endParaRPr lang="ru-RU" sz="1100" b="0" i="0" u="none" strike="noStrike" dirty="0">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fontAlgn="ctr"/>
                      <a:r>
                        <a:rPr lang="ru-RU" sz="1100" u="none" strike="noStrike">
                          <a:effectLst/>
                        </a:rPr>
                        <a:t>90 508,3</a:t>
                      </a:r>
                      <a:endParaRPr lang="ru-RU" sz="1100" b="0"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fontAlgn="ctr"/>
                      <a:r>
                        <a:rPr lang="ru-RU" sz="1100" u="none" strike="noStrike">
                          <a:effectLst/>
                        </a:rPr>
                        <a:t>88 715,5</a:t>
                      </a:r>
                      <a:endParaRPr lang="ru-RU" sz="1100" b="0"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r" fontAlgn="b"/>
                      <a:r>
                        <a:rPr lang="ru-RU" sz="1100" u="none" strike="noStrike">
                          <a:effectLst/>
                        </a:rPr>
                        <a:t>98,02</a:t>
                      </a:r>
                      <a:endParaRPr lang="ru-RU" sz="1100" b="0" i="0" u="none" strike="noStrike">
                        <a:solidFill>
                          <a:srgbClr val="000000"/>
                        </a:solidFill>
                        <a:effectLst/>
                        <a:latin typeface="Calibri" panose="020F0502020204030204" pitchFamily="34" charset="0"/>
                      </a:endParaRPr>
                    </a:p>
                  </a:txBody>
                  <a:tcPr marL="9525" marR="9525" marT="9525" marB="0" anchor="b">
                    <a:solidFill>
                      <a:schemeClr val="bg2">
                        <a:lumMod val="90000"/>
                      </a:schemeClr>
                    </a:solidFill>
                  </a:tcPr>
                </a:tc>
                <a:extLst>
                  <a:ext uri="{0D108BD9-81ED-4DB2-BD59-A6C34878D82A}">
                    <a16:rowId xmlns="" xmlns:a16="http://schemas.microsoft.com/office/drawing/2014/main" val="10002"/>
                  </a:ext>
                </a:extLst>
              </a:tr>
              <a:tr h="648722">
                <a:tc>
                  <a:txBody>
                    <a:bodyPr/>
                    <a:lstStyle/>
                    <a:p>
                      <a:pPr algn="l" fontAlgn="t"/>
                      <a:r>
                        <a:rPr lang="ru-RU" sz="1000" u="none" strike="noStrike" dirty="0">
                          <a:effectLst/>
                        </a:rPr>
                        <a:t>Муниципальная программа "Развитие молодежной политики, физкультуры и спорта в муниципальном районе Мелеузовский район Республики Башкортостан"</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27" marR="6627" marT="6627" marB="0">
                    <a:solidFill>
                      <a:schemeClr val="bg2">
                        <a:lumMod val="90000"/>
                      </a:schemeClr>
                    </a:solidFill>
                  </a:tcPr>
                </a:tc>
                <a:tc>
                  <a:txBody>
                    <a:bodyPr/>
                    <a:lstStyle/>
                    <a:p>
                      <a:pPr algn="ctr" fontAlgn="ctr"/>
                      <a:r>
                        <a:rPr lang="ru-RU" sz="1100" u="none" strike="noStrike">
                          <a:effectLst/>
                        </a:rPr>
                        <a:t>51 356,0</a:t>
                      </a:r>
                      <a:endParaRPr lang="ru-RU" sz="1100" b="0"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fontAlgn="ctr"/>
                      <a:r>
                        <a:rPr lang="ru-RU" sz="1100" u="none" strike="noStrike">
                          <a:effectLst/>
                        </a:rPr>
                        <a:t>66 168,3</a:t>
                      </a:r>
                      <a:endParaRPr lang="ru-RU" sz="1100" b="0"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fontAlgn="ctr"/>
                      <a:r>
                        <a:rPr lang="ru-RU" sz="1100" u="none" strike="noStrike">
                          <a:effectLst/>
                        </a:rPr>
                        <a:t>65 438,4</a:t>
                      </a:r>
                      <a:endParaRPr lang="ru-RU" sz="1100" b="0"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r" fontAlgn="b"/>
                      <a:r>
                        <a:rPr lang="ru-RU" sz="1100" u="none" strike="noStrike">
                          <a:effectLst/>
                        </a:rPr>
                        <a:t>98,90</a:t>
                      </a:r>
                      <a:endParaRPr lang="ru-RU" sz="1100" b="0" i="0" u="none" strike="noStrike">
                        <a:solidFill>
                          <a:srgbClr val="000000"/>
                        </a:solidFill>
                        <a:effectLst/>
                        <a:latin typeface="Calibri" panose="020F0502020204030204" pitchFamily="34" charset="0"/>
                      </a:endParaRPr>
                    </a:p>
                  </a:txBody>
                  <a:tcPr marL="9525" marR="9525" marT="9525" marB="0" anchor="b">
                    <a:solidFill>
                      <a:schemeClr val="bg2">
                        <a:lumMod val="90000"/>
                      </a:schemeClr>
                    </a:solidFill>
                  </a:tcPr>
                </a:tc>
                <a:extLst>
                  <a:ext uri="{0D108BD9-81ED-4DB2-BD59-A6C34878D82A}">
                    <a16:rowId xmlns="" xmlns:a16="http://schemas.microsoft.com/office/drawing/2014/main" val="10003"/>
                  </a:ext>
                </a:extLst>
              </a:tr>
              <a:tr h="553751">
                <a:tc>
                  <a:txBody>
                    <a:bodyPr/>
                    <a:lstStyle/>
                    <a:p>
                      <a:pPr algn="l" fontAlgn="t"/>
                      <a:r>
                        <a:rPr lang="ru-RU" sz="1000" u="none" strike="noStrike">
                          <a:effectLst/>
                        </a:rPr>
                        <a:t>Муниципальная программа "Развитие и поддержка малого и среднего предпринимательства в муниципальном районе Мелеузовский район Республики Башкортостан"</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6627" marR="6627" marT="6627" marB="0">
                    <a:solidFill>
                      <a:schemeClr val="bg2">
                        <a:lumMod val="90000"/>
                      </a:schemeClr>
                    </a:solidFill>
                  </a:tcPr>
                </a:tc>
                <a:tc>
                  <a:txBody>
                    <a:bodyPr/>
                    <a:lstStyle/>
                    <a:p>
                      <a:pPr algn="ctr" fontAlgn="ctr"/>
                      <a:r>
                        <a:rPr lang="ru-RU" sz="1100" u="none" strike="noStrike">
                          <a:effectLst/>
                        </a:rPr>
                        <a:t>2 200,0</a:t>
                      </a:r>
                      <a:endParaRPr lang="ru-RU" sz="1100" b="0"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fontAlgn="ctr"/>
                      <a:r>
                        <a:rPr lang="ru-RU" sz="1100" u="none" strike="noStrike">
                          <a:effectLst/>
                        </a:rPr>
                        <a:t>5 544,8</a:t>
                      </a:r>
                      <a:endParaRPr lang="ru-RU" sz="1100" b="0"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fontAlgn="ctr"/>
                      <a:r>
                        <a:rPr lang="ru-RU" sz="1100" u="none" strike="noStrike">
                          <a:effectLst/>
                        </a:rPr>
                        <a:t>5 533,0</a:t>
                      </a:r>
                      <a:endParaRPr lang="ru-RU" sz="1100" b="0"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r" fontAlgn="b"/>
                      <a:r>
                        <a:rPr lang="ru-RU" sz="1100" u="none" strike="noStrike">
                          <a:effectLst/>
                        </a:rPr>
                        <a:t>99,79</a:t>
                      </a:r>
                      <a:endParaRPr lang="ru-RU" sz="1100" b="0" i="0" u="none" strike="noStrike">
                        <a:solidFill>
                          <a:srgbClr val="000000"/>
                        </a:solidFill>
                        <a:effectLst/>
                        <a:latin typeface="Calibri" panose="020F0502020204030204" pitchFamily="34" charset="0"/>
                      </a:endParaRPr>
                    </a:p>
                  </a:txBody>
                  <a:tcPr marL="9525" marR="9525" marT="9525" marB="0" anchor="b">
                    <a:solidFill>
                      <a:schemeClr val="bg2">
                        <a:lumMod val="90000"/>
                      </a:schemeClr>
                    </a:solidFill>
                  </a:tcPr>
                </a:tc>
                <a:extLst>
                  <a:ext uri="{0D108BD9-81ED-4DB2-BD59-A6C34878D82A}">
                    <a16:rowId xmlns="" xmlns:a16="http://schemas.microsoft.com/office/drawing/2014/main" val="10005"/>
                  </a:ext>
                </a:extLst>
              </a:tr>
              <a:tr h="735697">
                <a:tc>
                  <a:txBody>
                    <a:bodyPr/>
                    <a:lstStyle/>
                    <a:p>
                      <a:pPr algn="l" fontAlgn="t"/>
                      <a:r>
                        <a:rPr lang="ru-RU" sz="1000" u="none" strike="noStrike" dirty="0">
                          <a:effectLst/>
                        </a:rPr>
                        <a:t>Муниципальная программа "Развитие сельского хозяйства и регулирование рынков сельскохозяйственной продукции, сырья и продовольствия в муниципальном районе Мелеузовский район Республики Башкортостан"</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27" marR="6627" marT="6627" marB="0">
                    <a:solidFill>
                      <a:schemeClr val="bg2">
                        <a:lumMod val="90000"/>
                      </a:schemeClr>
                    </a:solidFill>
                  </a:tcPr>
                </a:tc>
                <a:tc>
                  <a:txBody>
                    <a:bodyPr/>
                    <a:lstStyle/>
                    <a:p>
                      <a:pPr algn="ctr" fontAlgn="ctr"/>
                      <a:r>
                        <a:rPr lang="ru-RU" sz="1100" u="none" strike="noStrike">
                          <a:effectLst/>
                        </a:rPr>
                        <a:t>19 962,6</a:t>
                      </a:r>
                      <a:endParaRPr lang="ru-RU" sz="1100" b="0"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fontAlgn="ctr"/>
                      <a:r>
                        <a:rPr lang="ru-RU" sz="1100" u="none" strike="noStrike">
                          <a:effectLst/>
                        </a:rPr>
                        <a:t>12 130,1</a:t>
                      </a:r>
                      <a:endParaRPr lang="ru-RU" sz="1100" b="0"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fontAlgn="ctr"/>
                      <a:r>
                        <a:rPr lang="ru-RU" sz="1100" u="none" strike="noStrike">
                          <a:effectLst/>
                        </a:rPr>
                        <a:t>10 807,4</a:t>
                      </a:r>
                      <a:endParaRPr lang="ru-RU" sz="1100" b="0"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r" fontAlgn="b"/>
                      <a:r>
                        <a:rPr lang="ru-RU" sz="1100" u="none" strike="noStrike">
                          <a:effectLst/>
                        </a:rPr>
                        <a:t>89,10</a:t>
                      </a:r>
                      <a:endParaRPr lang="ru-RU" sz="1100" b="0" i="0" u="none" strike="noStrike">
                        <a:solidFill>
                          <a:srgbClr val="000000"/>
                        </a:solidFill>
                        <a:effectLst/>
                        <a:latin typeface="Calibri" panose="020F0502020204030204" pitchFamily="34" charset="0"/>
                      </a:endParaRPr>
                    </a:p>
                  </a:txBody>
                  <a:tcPr marL="9525" marR="9525" marT="9525" marB="0" anchor="b">
                    <a:solidFill>
                      <a:schemeClr val="bg2">
                        <a:lumMod val="90000"/>
                      </a:schemeClr>
                    </a:solidFill>
                  </a:tcPr>
                </a:tc>
                <a:extLst>
                  <a:ext uri="{0D108BD9-81ED-4DB2-BD59-A6C34878D82A}">
                    <a16:rowId xmlns="" xmlns:a16="http://schemas.microsoft.com/office/drawing/2014/main" val="10006"/>
                  </a:ext>
                </a:extLst>
              </a:tr>
              <a:tr h="371804">
                <a:tc>
                  <a:txBody>
                    <a:bodyPr/>
                    <a:lstStyle/>
                    <a:p>
                      <a:pPr algn="l" fontAlgn="t"/>
                      <a:r>
                        <a:rPr lang="ru-RU" sz="1000" u="none" strike="noStrike">
                          <a:effectLst/>
                        </a:rPr>
                        <a:t>Муниципальная программа "Развитие культуры в муниципальном районе Мелеузовский район Республики Башкортостан"</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6627" marR="6627" marT="6627" marB="0">
                    <a:solidFill>
                      <a:schemeClr val="bg2">
                        <a:lumMod val="90000"/>
                      </a:schemeClr>
                    </a:solidFill>
                  </a:tcPr>
                </a:tc>
                <a:tc>
                  <a:txBody>
                    <a:bodyPr/>
                    <a:lstStyle/>
                    <a:p>
                      <a:pPr algn="ctr" fontAlgn="ctr"/>
                      <a:r>
                        <a:rPr lang="ru-RU" sz="1100" u="none" strike="noStrike">
                          <a:effectLst/>
                        </a:rPr>
                        <a:t>123 223,3</a:t>
                      </a:r>
                      <a:endParaRPr lang="ru-RU" sz="1100" b="0"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fontAlgn="ctr"/>
                      <a:r>
                        <a:rPr lang="ru-RU" sz="1100" u="none" strike="noStrike">
                          <a:effectLst/>
                        </a:rPr>
                        <a:t>138 170,3</a:t>
                      </a:r>
                      <a:endParaRPr lang="ru-RU" sz="1100" b="0"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fontAlgn="ctr"/>
                      <a:r>
                        <a:rPr lang="ru-RU" sz="1100" u="none" strike="noStrike">
                          <a:effectLst/>
                        </a:rPr>
                        <a:t>137 079,6</a:t>
                      </a:r>
                      <a:endParaRPr lang="ru-RU" sz="1100" b="0"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r" fontAlgn="b"/>
                      <a:r>
                        <a:rPr lang="ru-RU" sz="1100" u="none" strike="noStrike">
                          <a:effectLst/>
                        </a:rPr>
                        <a:t>99,21</a:t>
                      </a:r>
                      <a:endParaRPr lang="ru-RU" sz="1100" b="0" i="0" u="none" strike="noStrike">
                        <a:solidFill>
                          <a:srgbClr val="000000"/>
                        </a:solidFill>
                        <a:effectLst/>
                        <a:latin typeface="Calibri" panose="020F0502020204030204" pitchFamily="34" charset="0"/>
                      </a:endParaRPr>
                    </a:p>
                  </a:txBody>
                  <a:tcPr marL="9525" marR="9525" marT="9525" marB="0" anchor="b">
                    <a:solidFill>
                      <a:schemeClr val="bg2">
                        <a:lumMod val="90000"/>
                      </a:schemeClr>
                    </a:solidFill>
                  </a:tcPr>
                </a:tc>
                <a:extLst>
                  <a:ext uri="{0D108BD9-81ED-4DB2-BD59-A6C34878D82A}">
                    <a16:rowId xmlns="" xmlns:a16="http://schemas.microsoft.com/office/drawing/2014/main" val="10007"/>
                  </a:ext>
                </a:extLst>
              </a:tr>
              <a:tr h="553751">
                <a:tc>
                  <a:txBody>
                    <a:bodyPr/>
                    <a:lstStyle/>
                    <a:p>
                      <a:pPr algn="l" fontAlgn="t"/>
                      <a:r>
                        <a:rPr lang="ru-RU" sz="1000" u="none" strike="noStrike">
                          <a:effectLst/>
                        </a:rPr>
                        <a:t>Муниципальная программа "Развитие муниципальной службы в муниципальном районе Мелеузовский район Республики Башкортостан"</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6627" marR="6627" marT="6627" marB="0">
                    <a:solidFill>
                      <a:schemeClr val="bg2">
                        <a:lumMod val="90000"/>
                      </a:schemeClr>
                    </a:solidFill>
                  </a:tcPr>
                </a:tc>
                <a:tc>
                  <a:txBody>
                    <a:bodyPr/>
                    <a:lstStyle/>
                    <a:p>
                      <a:pPr algn="ctr" fontAlgn="ctr"/>
                      <a:r>
                        <a:rPr lang="ru-RU" sz="1100" u="none" strike="noStrike">
                          <a:effectLst/>
                        </a:rPr>
                        <a:t>72 668,8</a:t>
                      </a:r>
                      <a:endParaRPr lang="ru-RU" sz="1100" b="0"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fontAlgn="ctr"/>
                      <a:r>
                        <a:rPr lang="ru-RU" sz="1100" u="none" strike="noStrike">
                          <a:effectLst/>
                        </a:rPr>
                        <a:t>95 967,1</a:t>
                      </a:r>
                      <a:endParaRPr lang="ru-RU" sz="1100" b="0"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fontAlgn="ctr"/>
                      <a:r>
                        <a:rPr lang="ru-RU" sz="1100" u="none" strike="noStrike">
                          <a:effectLst/>
                        </a:rPr>
                        <a:t>89 588,8</a:t>
                      </a:r>
                      <a:endParaRPr lang="ru-RU" sz="1100" b="0"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r" fontAlgn="b"/>
                      <a:r>
                        <a:rPr lang="ru-RU" sz="1100" u="none" strike="noStrike">
                          <a:effectLst/>
                        </a:rPr>
                        <a:t>93,35</a:t>
                      </a:r>
                      <a:endParaRPr lang="ru-RU" sz="1100" b="0" i="0" u="none" strike="noStrike">
                        <a:solidFill>
                          <a:srgbClr val="000000"/>
                        </a:solidFill>
                        <a:effectLst/>
                        <a:latin typeface="Calibri" panose="020F0502020204030204" pitchFamily="34" charset="0"/>
                      </a:endParaRPr>
                    </a:p>
                  </a:txBody>
                  <a:tcPr marL="9525" marR="9525" marT="9525" marB="0" anchor="b">
                    <a:solidFill>
                      <a:schemeClr val="bg2">
                        <a:lumMod val="90000"/>
                      </a:schemeClr>
                    </a:solidFill>
                  </a:tcPr>
                </a:tc>
                <a:extLst>
                  <a:ext uri="{0D108BD9-81ED-4DB2-BD59-A6C34878D82A}">
                    <a16:rowId xmlns="" xmlns:a16="http://schemas.microsoft.com/office/drawing/2014/main" val="10008"/>
                  </a:ext>
                </a:extLst>
              </a:tr>
              <a:tr h="735697">
                <a:tc>
                  <a:txBody>
                    <a:bodyPr/>
                    <a:lstStyle/>
                    <a:p>
                      <a:pPr algn="l" fontAlgn="t"/>
                      <a:r>
                        <a:rPr lang="ru-RU" sz="1000" u="none" strike="noStrike">
                          <a:effectLst/>
                        </a:rPr>
                        <a:t>Муниципальная программа  "Развитие системы жилищно-коммунального хозяйства, строительного комплекса и управления муниципальной собственностью муниципального района Мелеузовский район Республики Башкортостан"</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6627" marR="6627" marT="6627" marB="0">
                    <a:solidFill>
                      <a:schemeClr val="bg2">
                        <a:lumMod val="90000"/>
                      </a:schemeClr>
                    </a:solidFill>
                  </a:tcPr>
                </a:tc>
                <a:tc>
                  <a:txBody>
                    <a:bodyPr/>
                    <a:lstStyle/>
                    <a:p>
                      <a:pPr algn="ctr" fontAlgn="ctr"/>
                      <a:r>
                        <a:rPr lang="ru-RU" sz="1100" u="none" strike="noStrike">
                          <a:effectLst/>
                        </a:rPr>
                        <a:t>94 616,9</a:t>
                      </a:r>
                      <a:endParaRPr lang="ru-RU" sz="1100" b="0"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fontAlgn="ctr"/>
                      <a:r>
                        <a:rPr lang="ru-RU" sz="1100" u="none" strike="noStrike">
                          <a:effectLst/>
                        </a:rPr>
                        <a:t>366 447,6</a:t>
                      </a:r>
                      <a:endParaRPr lang="ru-RU" sz="1100" b="0"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fontAlgn="ctr"/>
                      <a:r>
                        <a:rPr lang="ru-RU" sz="1100" u="none" strike="noStrike">
                          <a:effectLst/>
                        </a:rPr>
                        <a:t>292 874,4</a:t>
                      </a:r>
                      <a:endParaRPr lang="ru-RU" sz="1100" b="0"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r" fontAlgn="b"/>
                      <a:r>
                        <a:rPr lang="ru-RU" sz="1100" u="none" strike="noStrike">
                          <a:effectLst/>
                        </a:rPr>
                        <a:t>79,92</a:t>
                      </a:r>
                      <a:endParaRPr lang="ru-RU" sz="1100" b="0" i="0" u="none" strike="noStrike">
                        <a:solidFill>
                          <a:srgbClr val="000000"/>
                        </a:solidFill>
                        <a:effectLst/>
                        <a:latin typeface="Calibri" panose="020F0502020204030204" pitchFamily="34" charset="0"/>
                      </a:endParaRPr>
                    </a:p>
                  </a:txBody>
                  <a:tcPr marL="9525" marR="9525" marT="9525" marB="0" anchor="b">
                    <a:solidFill>
                      <a:schemeClr val="bg2">
                        <a:lumMod val="90000"/>
                      </a:schemeClr>
                    </a:solidFill>
                  </a:tcPr>
                </a:tc>
                <a:extLst>
                  <a:ext uri="{0D108BD9-81ED-4DB2-BD59-A6C34878D82A}">
                    <a16:rowId xmlns="" xmlns:a16="http://schemas.microsoft.com/office/drawing/2014/main" val="10009"/>
                  </a:ext>
                </a:extLst>
              </a:tr>
              <a:tr h="553751">
                <a:tc>
                  <a:txBody>
                    <a:bodyPr/>
                    <a:lstStyle/>
                    <a:p>
                      <a:pPr algn="l" fontAlgn="t"/>
                      <a:r>
                        <a:rPr lang="ru-RU" sz="1000" u="none" strike="noStrike">
                          <a:effectLst/>
                        </a:rPr>
                        <a:t>Муниципальная программа "Дорожное хозяйство и транспортное обслуживание муниципального района Мелеузовский район Республики Башкортостан"</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6627" marR="6627" marT="6627" marB="0">
                    <a:solidFill>
                      <a:schemeClr val="bg2">
                        <a:lumMod val="90000"/>
                      </a:schemeClr>
                    </a:solidFill>
                  </a:tcPr>
                </a:tc>
                <a:tc>
                  <a:txBody>
                    <a:bodyPr/>
                    <a:lstStyle/>
                    <a:p>
                      <a:pPr algn="ctr" fontAlgn="ctr"/>
                      <a:r>
                        <a:rPr lang="ru-RU" sz="1100" u="none" strike="noStrike" dirty="0">
                          <a:effectLst/>
                        </a:rPr>
                        <a:t>75 409,0</a:t>
                      </a:r>
                      <a:endParaRPr lang="ru-RU" sz="1100" b="0" i="0" u="none" strike="noStrike" dirty="0">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fontAlgn="ctr"/>
                      <a:r>
                        <a:rPr lang="ru-RU" sz="1100" u="none" strike="noStrike">
                          <a:effectLst/>
                        </a:rPr>
                        <a:t>112 420,5</a:t>
                      </a:r>
                      <a:endParaRPr lang="ru-RU" sz="1100" b="0"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fontAlgn="ctr"/>
                      <a:r>
                        <a:rPr lang="ru-RU" sz="1100" u="none" strike="noStrike" dirty="0">
                          <a:effectLst/>
                        </a:rPr>
                        <a:t>94 417,1</a:t>
                      </a:r>
                      <a:endParaRPr lang="ru-RU" sz="1100" b="0" i="0" u="none" strike="noStrike" dirty="0">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r" fontAlgn="b"/>
                      <a:r>
                        <a:rPr lang="ru-RU" sz="1100" u="none" strike="noStrike" dirty="0">
                          <a:effectLst/>
                        </a:rPr>
                        <a:t>83,99</a:t>
                      </a:r>
                      <a:endParaRPr lang="ru-RU" sz="1100" b="0" i="0" u="none" strike="noStrike" dirty="0">
                        <a:solidFill>
                          <a:srgbClr val="000000"/>
                        </a:solidFill>
                        <a:effectLst/>
                        <a:latin typeface="Calibri" panose="020F0502020204030204" pitchFamily="34" charset="0"/>
                      </a:endParaRPr>
                    </a:p>
                  </a:txBody>
                  <a:tcPr marL="9525" marR="9525" marT="9525" marB="0" anchor="b">
                    <a:solidFill>
                      <a:schemeClr val="bg2">
                        <a:lumMod val="90000"/>
                      </a:schemeClr>
                    </a:solidFill>
                  </a:tcPr>
                </a:tc>
                <a:extLst>
                  <a:ext uri="{0D108BD9-81ED-4DB2-BD59-A6C34878D82A}">
                    <a16:rowId xmlns="" xmlns:a16="http://schemas.microsoft.com/office/drawing/2014/main" val="1001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a:extLst>
              <a:ext uri="{FF2B5EF4-FFF2-40B4-BE49-F238E27FC236}">
                <a16:creationId xmlns="" xmlns:a16="http://schemas.microsoft.com/office/drawing/2014/main" id="{B40E64AB-AC05-42FA-AE9D-5D765768E41B}"/>
              </a:ext>
            </a:extLst>
          </p:cNvPr>
          <p:cNvSpPr>
            <a:spLocks noGrp="1" noRot="1" noChangeArrowheads="1"/>
          </p:cNvSpPr>
          <p:nvPr>
            <p:ph type="title"/>
          </p:nvPr>
        </p:nvSpPr>
        <p:spPr>
          <a:xfrm>
            <a:off x="0" y="0"/>
            <a:ext cx="9144000" cy="692696"/>
          </a:xfrm>
          <a:solidFill>
            <a:schemeClr val="bg2">
              <a:lumMod val="90000"/>
            </a:schemeClr>
          </a:solidFill>
          <a:ln>
            <a:noFill/>
          </a:ln>
        </p:spPr>
        <p:txBody>
          <a:bodyPr>
            <a:normAutofit/>
          </a:bodyPr>
          <a:lstStyle/>
          <a:p>
            <a:pPr algn="ctr" eaLnBrk="1" fontAlgn="auto" hangingPunct="1">
              <a:spcAft>
                <a:spcPts val="0"/>
              </a:spcAft>
              <a:buFont typeface="Georgia" panose="02040502050405020303" pitchFamily="18" charset="0"/>
              <a:buNone/>
              <a:defRPr/>
            </a:pPr>
            <a:r>
              <a:rPr lang="ru-RU" altLang="ru-RU" sz="1600" dirty="0">
                <a:solidFill>
                  <a:schemeClr val="tx1">
                    <a:lumMod val="95000"/>
                    <a:lumOff val="5000"/>
                  </a:schemeClr>
                </a:solidFill>
                <a:latin typeface="+mn-lt"/>
              </a:rPr>
              <a:t>                  </a:t>
            </a:r>
            <a:r>
              <a:rPr lang="ru-RU" altLang="ru-RU" sz="1600" dirty="0">
                <a:solidFill>
                  <a:schemeClr val="tx1"/>
                </a:solidFill>
                <a:latin typeface="Times New Roman" panose="02020603050405020304" pitchFamily="18" charset="0"/>
                <a:cs typeface="Times New Roman" panose="02020603050405020304" pitchFamily="18" charset="0"/>
              </a:rPr>
              <a:t>Перечень муниципальных программ муниципального района Мелеузовский </a:t>
            </a:r>
            <a:br>
              <a:rPr lang="ru-RU" altLang="ru-RU" sz="1600" dirty="0">
                <a:solidFill>
                  <a:schemeClr val="tx1"/>
                </a:solidFill>
                <a:latin typeface="Times New Roman" panose="02020603050405020304" pitchFamily="18" charset="0"/>
                <a:cs typeface="Times New Roman" panose="02020603050405020304" pitchFamily="18" charset="0"/>
              </a:rPr>
            </a:br>
            <a:r>
              <a:rPr lang="ru-RU" altLang="ru-RU" sz="1600" dirty="0">
                <a:solidFill>
                  <a:schemeClr val="tx1"/>
                </a:solidFill>
                <a:latin typeface="Times New Roman" panose="02020603050405020304" pitchFamily="18" charset="0"/>
                <a:cs typeface="Times New Roman" panose="02020603050405020304" pitchFamily="18" charset="0"/>
              </a:rPr>
              <a:t>              район Республики Башкортостан на </a:t>
            </a:r>
            <a:r>
              <a:rPr lang="ru-RU" altLang="ru-RU" sz="1600" dirty="0" smtClean="0">
                <a:solidFill>
                  <a:schemeClr val="tx1"/>
                </a:solidFill>
                <a:latin typeface="Times New Roman" panose="02020603050405020304" pitchFamily="18" charset="0"/>
                <a:cs typeface="Times New Roman" panose="02020603050405020304" pitchFamily="18" charset="0"/>
              </a:rPr>
              <a:t>2019 </a:t>
            </a:r>
            <a:r>
              <a:rPr lang="ru-RU" altLang="ru-RU" sz="1600" dirty="0">
                <a:solidFill>
                  <a:schemeClr val="tx1"/>
                </a:solidFill>
                <a:latin typeface="Times New Roman" panose="02020603050405020304" pitchFamily="18" charset="0"/>
                <a:cs typeface="Times New Roman" panose="02020603050405020304" pitchFamily="18" charset="0"/>
              </a:rPr>
              <a:t>год (продолжение)</a:t>
            </a:r>
          </a:p>
        </p:txBody>
      </p:sp>
      <p:sp>
        <p:nvSpPr>
          <p:cNvPr id="3" name="Номер слайда 2"/>
          <p:cNvSpPr>
            <a:spLocks noGrp="1"/>
          </p:cNvSpPr>
          <p:nvPr>
            <p:ph type="sldNum" sz="quarter" idx="12"/>
          </p:nvPr>
        </p:nvSpPr>
        <p:spPr>
          <a:xfrm>
            <a:off x="7000055" y="17227"/>
            <a:ext cx="2133600" cy="365125"/>
          </a:xfrm>
        </p:spPr>
        <p:txBody>
          <a:bodyPr/>
          <a:lstStyle/>
          <a:p>
            <a:pPr>
              <a:defRPr/>
            </a:pPr>
            <a:fld id="{2D8E93F0-7722-4565-A6A6-DA02C6FE3922}" type="slidenum">
              <a:rPr lang="en-US" smtClean="0">
                <a:solidFill>
                  <a:schemeClr val="tx1"/>
                </a:solidFill>
              </a:rPr>
              <a:pPr>
                <a:defRPr/>
              </a:pPr>
              <a:t>44</a:t>
            </a:fld>
            <a:endParaRPr lang="en-US" dirty="0">
              <a:solidFill>
                <a:schemeClr val="tx1"/>
              </a:solidFill>
            </a:endParaRPr>
          </a:p>
        </p:txBody>
      </p:sp>
      <p:pic>
        <p:nvPicPr>
          <p:cNvPr id="66638" name="Picture 3">
            <a:extLst>
              <a:ext uri="{FF2B5EF4-FFF2-40B4-BE49-F238E27FC236}">
                <a16:creationId xmlns="" xmlns:a16="http://schemas.microsoft.com/office/drawing/2014/main" id="{D6DBCFD5-F1EB-4441-98FC-DEA5FBCD3A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4850"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Скругленный прямоугольник 1"/>
          <p:cNvSpPr/>
          <p:nvPr/>
        </p:nvSpPr>
        <p:spPr>
          <a:xfrm>
            <a:off x="352425" y="4365104"/>
            <a:ext cx="5659735" cy="72008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кругленный прямоугольник 4"/>
          <p:cNvSpPr/>
          <p:nvPr/>
        </p:nvSpPr>
        <p:spPr>
          <a:xfrm>
            <a:off x="7956376" y="764704"/>
            <a:ext cx="864096"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a:solidFill>
                  <a:schemeClr val="tx1"/>
                </a:solidFill>
                <a:latin typeface="Times New Roman" panose="02020603050405020304" pitchFamily="18" charset="0"/>
                <a:cs typeface="Times New Roman" panose="02020603050405020304" pitchFamily="18" charset="0"/>
              </a:rPr>
              <a:t>в </a:t>
            </a:r>
            <a:r>
              <a:rPr lang="ru-RU" sz="900" dirty="0" err="1">
                <a:solidFill>
                  <a:schemeClr val="tx1"/>
                </a:solidFill>
                <a:latin typeface="Times New Roman" panose="02020603050405020304" pitchFamily="18" charset="0"/>
                <a:cs typeface="Times New Roman" panose="02020603050405020304" pitchFamily="18" charset="0"/>
              </a:rPr>
              <a:t>тыс.рублей</a:t>
            </a:r>
            <a:endParaRPr lang="ru-RU" sz="900" dirty="0">
              <a:solidFill>
                <a:schemeClr val="tx1"/>
              </a:solidFill>
              <a:latin typeface="Times New Roman" panose="02020603050405020304" pitchFamily="18" charset="0"/>
              <a:cs typeface="Times New Roman" panose="02020603050405020304"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88977134"/>
              </p:ext>
            </p:extLst>
          </p:nvPr>
        </p:nvGraphicFramePr>
        <p:xfrm>
          <a:off x="179512" y="1052736"/>
          <a:ext cx="8828087" cy="4104455"/>
        </p:xfrm>
        <a:graphic>
          <a:graphicData uri="http://schemas.openxmlformats.org/drawingml/2006/table">
            <a:tbl>
              <a:tblPr>
                <a:tableStyleId>{0505E3EF-67EA-436B-97B2-0124C06EBD24}</a:tableStyleId>
              </a:tblPr>
              <a:tblGrid>
                <a:gridCol w="3958316">
                  <a:extLst>
                    <a:ext uri="{9D8B030D-6E8A-4147-A177-3AD203B41FA5}">
                      <a16:colId xmlns="" xmlns:a16="http://schemas.microsoft.com/office/drawing/2014/main" val="20000"/>
                    </a:ext>
                  </a:extLst>
                </a:gridCol>
                <a:gridCol w="1398804">
                  <a:extLst>
                    <a:ext uri="{9D8B030D-6E8A-4147-A177-3AD203B41FA5}">
                      <a16:colId xmlns="" xmlns:a16="http://schemas.microsoft.com/office/drawing/2014/main" val="20001"/>
                    </a:ext>
                  </a:extLst>
                </a:gridCol>
                <a:gridCol w="1238834">
                  <a:extLst>
                    <a:ext uri="{9D8B030D-6E8A-4147-A177-3AD203B41FA5}">
                      <a16:colId xmlns="" xmlns:a16="http://schemas.microsoft.com/office/drawing/2014/main" val="20002"/>
                    </a:ext>
                  </a:extLst>
                </a:gridCol>
                <a:gridCol w="1086304">
                  <a:extLst>
                    <a:ext uri="{9D8B030D-6E8A-4147-A177-3AD203B41FA5}">
                      <a16:colId xmlns="" xmlns:a16="http://schemas.microsoft.com/office/drawing/2014/main" val="20003"/>
                    </a:ext>
                  </a:extLst>
                </a:gridCol>
                <a:gridCol w="1145829">
                  <a:extLst>
                    <a:ext uri="{9D8B030D-6E8A-4147-A177-3AD203B41FA5}">
                      <a16:colId xmlns="" xmlns:a16="http://schemas.microsoft.com/office/drawing/2014/main" val="20004"/>
                    </a:ext>
                  </a:extLst>
                </a:gridCol>
              </a:tblGrid>
              <a:tr h="737444">
                <a:tc>
                  <a:txBody>
                    <a:bodyPr/>
                    <a:lstStyle/>
                    <a:p>
                      <a:pPr algn="ctr" fontAlgn="ctr"/>
                      <a:r>
                        <a:rPr lang="ru-RU" sz="1000" u="none" strike="noStrike" dirty="0">
                          <a:effectLst/>
                        </a:rPr>
                        <a:t>Наименование муниципальной программы</a:t>
                      </a:r>
                      <a:endParaRPr lang="ru-RU" sz="1000" b="1" i="0" u="none" strike="noStrike" dirty="0">
                        <a:solidFill>
                          <a:srgbClr val="212745"/>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2">
                        <a:lumMod val="75000"/>
                      </a:schemeClr>
                    </a:solidFill>
                  </a:tcPr>
                </a:tc>
                <a:tc>
                  <a:txBody>
                    <a:bodyPr/>
                    <a:lstStyle/>
                    <a:p>
                      <a:pPr algn="ctr" fontAlgn="t"/>
                      <a:r>
                        <a:rPr lang="ru-RU" sz="1000" u="none" strike="noStrike" dirty="0">
                          <a:effectLst/>
                        </a:rPr>
                        <a:t>Утвержденный план</a:t>
                      </a:r>
                      <a:endParaRPr lang="ru-RU" sz="1000" b="1" i="0" u="none" strike="noStrike" dirty="0">
                        <a:solidFill>
                          <a:srgbClr val="212745"/>
                        </a:solidFill>
                        <a:effectLst/>
                        <a:latin typeface="Times New Roman" panose="02020603050405020304" pitchFamily="18" charset="0"/>
                        <a:cs typeface="Times New Roman" panose="02020603050405020304" pitchFamily="18" charset="0"/>
                      </a:endParaRPr>
                    </a:p>
                  </a:txBody>
                  <a:tcPr marL="9525" marR="9525" marT="9525" marB="0">
                    <a:solidFill>
                      <a:schemeClr val="bg2">
                        <a:lumMod val="75000"/>
                      </a:schemeClr>
                    </a:solidFill>
                  </a:tcPr>
                </a:tc>
                <a:tc>
                  <a:txBody>
                    <a:bodyPr/>
                    <a:lstStyle/>
                    <a:p>
                      <a:pPr algn="ctr" fontAlgn="t"/>
                      <a:r>
                        <a:rPr lang="ru-RU" sz="1000" u="none" strike="noStrike" dirty="0">
                          <a:effectLst/>
                        </a:rPr>
                        <a:t>Уточненный план </a:t>
                      </a:r>
                      <a:endParaRPr lang="ru-RU" sz="1000" b="1" i="0" u="none" strike="noStrike" dirty="0">
                        <a:solidFill>
                          <a:srgbClr val="212745"/>
                        </a:solidFill>
                        <a:effectLst/>
                        <a:latin typeface="Times New Roman" panose="02020603050405020304" pitchFamily="18" charset="0"/>
                        <a:cs typeface="Times New Roman" panose="02020603050405020304" pitchFamily="18" charset="0"/>
                      </a:endParaRPr>
                    </a:p>
                  </a:txBody>
                  <a:tcPr marL="9525" marR="9525" marT="9525" marB="0">
                    <a:solidFill>
                      <a:schemeClr val="bg2">
                        <a:lumMod val="75000"/>
                      </a:schemeClr>
                    </a:solidFill>
                  </a:tcPr>
                </a:tc>
                <a:tc>
                  <a:txBody>
                    <a:bodyPr/>
                    <a:lstStyle/>
                    <a:p>
                      <a:pPr algn="ctr" fontAlgn="t"/>
                      <a:r>
                        <a:rPr lang="ru-RU" sz="1000" u="none" strike="noStrike" dirty="0">
                          <a:effectLst/>
                        </a:rPr>
                        <a:t>Исполнено </a:t>
                      </a:r>
                      <a:endParaRPr lang="ru-RU" sz="1000" b="1" i="0" u="none" strike="noStrike" dirty="0">
                        <a:solidFill>
                          <a:srgbClr val="212745"/>
                        </a:solidFill>
                        <a:effectLst/>
                        <a:latin typeface="Times New Roman" panose="02020603050405020304" pitchFamily="18" charset="0"/>
                        <a:cs typeface="Times New Roman" panose="02020603050405020304" pitchFamily="18" charset="0"/>
                      </a:endParaRPr>
                    </a:p>
                  </a:txBody>
                  <a:tcPr marL="9525" marR="9525" marT="9525" marB="0">
                    <a:solidFill>
                      <a:schemeClr val="bg2">
                        <a:lumMod val="75000"/>
                      </a:schemeClr>
                    </a:solidFill>
                  </a:tcPr>
                </a:tc>
                <a:tc>
                  <a:txBody>
                    <a:bodyPr/>
                    <a:lstStyle/>
                    <a:p>
                      <a:pPr algn="ctr" fontAlgn="t"/>
                      <a:r>
                        <a:rPr lang="ru-RU" sz="1000" u="none" strike="noStrike" dirty="0">
                          <a:effectLst/>
                        </a:rPr>
                        <a:t>% исполнения уточненного плана </a:t>
                      </a:r>
                      <a:endParaRPr lang="ru-RU" sz="1000" b="1" i="0" u="none" strike="noStrike" dirty="0">
                        <a:solidFill>
                          <a:srgbClr val="212745"/>
                        </a:solidFill>
                        <a:effectLst/>
                        <a:latin typeface="Times New Roman" panose="02020603050405020304" pitchFamily="18" charset="0"/>
                        <a:cs typeface="Times New Roman" panose="02020603050405020304" pitchFamily="18" charset="0"/>
                      </a:endParaRPr>
                    </a:p>
                  </a:txBody>
                  <a:tcPr marL="9525" marR="9525" marT="9525" marB="0">
                    <a:solidFill>
                      <a:schemeClr val="bg2">
                        <a:lumMod val="75000"/>
                      </a:schemeClr>
                    </a:solidFill>
                  </a:tcPr>
                </a:tc>
                <a:extLst>
                  <a:ext uri="{0D108BD9-81ED-4DB2-BD59-A6C34878D82A}">
                    <a16:rowId xmlns="" xmlns:a16="http://schemas.microsoft.com/office/drawing/2014/main" val="10000"/>
                  </a:ext>
                </a:extLst>
              </a:tr>
              <a:tr h="494863">
                <a:tc>
                  <a:txBody>
                    <a:bodyPr/>
                    <a:lstStyle/>
                    <a:p>
                      <a:pPr algn="l" fontAlgn="t"/>
                      <a:r>
                        <a:rPr lang="ru-RU" sz="1000" u="none" strike="noStrike" dirty="0">
                          <a:effectLst/>
                        </a:rPr>
                        <a:t>Муниципальная программа "Развитие торговли в муниципальном районе  Мелеузовский район Республики Башкортостан"</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solidFill>
                      <a:schemeClr val="bg2">
                        <a:lumMod val="90000"/>
                      </a:schemeClr>
                    </a:solidFill>
                  </a:tcPr>
                </a:tc>
                <a:tc>
                  <a:txBody>
                    <a:bodyPr/>
                    <a:lstStyle/>
                    <a:p>
                      <a:pPr algn="ctr" fontAlgn="ctr"/>
                      <a:r>
                        <a:rPr lang="ru-RU" sz="1100" u="none" strike="noStrike">
                          <a:effectLst/>
                        </a:rPr>
                        <a:t>0,0</a:t>
                      </a:r>
                      <a:endParaRPr lang="ru-RU" sz="1100" b="0"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fontAlgn="ctr"/>
                      <a:r>
                        <a:rPr lang="ru-RU" sz="1100" u="none" strike="noStrike">
                          <a:effectLst/>
                        </a:rPr>
                        <a:t>0,0</a:t>
                      </a:r>
                      <a:endParaRPr lang="ru-RU" sz="1100" b="0"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fontAlgn="ctr"/>
                      <a:r>
                        <a:rPr lang="ru-RU" sz="1100" u="none" strike="noStrike">
                          <a:effectLst/>
                        </a:rPr>
                        <a:t>0,0</a:t>
                      </a:r>
                      <a:endParaRPr lang="ru-RU" sz="1100" b="0"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fontAlgn="b"/>
                      <a:r>
                        <a:rPr lang="ru-RU" sz="1000" u="none" strike="noStrike">
                          <a:effectLst/>
                        </a:rPr>
                        <a:t>0,0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2">
                        <a:lumMod val="90000"/>
                      </a:schemeClr>
                    </a:solidFill>
                  </a:tcPr>
                </a:tc>
                <a:extLst>
                  <a:ext uri="{0D108BD9-81ED-4DB2-BD59-A6C34878D82A}">
                    <a16:rowId xmlns="" xmlns:a16="http://schemas.microsoft.com/office/drawing/2014/main" val="10001"/>
                  </a:ext>
                </a:extLst>
              </a:tr>
              <a:tr h="698631">
                <a:tc>
                  <a:txBody>
                    <a:bodyPr/>
                    <a:lstStyle/>
                    <a:p>
                      <a:pPr algn="l" fontAlgn="t"/>
                      <a:r>
                        <a:rPr lang="ru-RU" sz="1000" u="none" strike="noStrike" dirty="0">
                          <a:effectLst/>
                        </a:rPr>
                        <a:t>Муниципальная программа "Снижение рисков и смягчение последствий чрезвычайных ситуаций природного и техногенного характера в муниципальном районе Мелеузовский район Республики Башкортостан"</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solidFill>
                      <a:schemeClr val="bg2">
                        <a:lumMod val="90000"/>
                      </a:schemeClr>
                    </a:solidFill>
                  </a:tcPr>
                </a:tc>
                <a:tc>
                  <a:txBody>
                    <a:bodyPr/>
                    <a:lstStyle/>
                    <a:p>
                      <a:pPr algn="ctr" fontAlgn="ctr"/>
                      <a:r>
                        <a:rPr lang="ru-RU" sz="1100" u="none" strike="noStrike">
                          <a:effectLst/>
                        </a:rPr>
                        <a:t>3 385,0</a:t>
                      </a:r>
                      <a:endParaRPr lang="ru-RU" sz="1100" b="0"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fontAlgn="ctr"/>
                      <a:r>
                        <a:rPr lang="ru-RU" sz="1100" u="none" strike="noStrike">
                          <a:effectLst/>
                        </a:rPr>
                        <a:t>4 508,9</a:t>
                      </a:r>
                      <a:endParaRPr lang="ru-RU" sz="1100" b="0"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fontAlgn="ctr"/>
                      <a:r>
                        <a:rPr lang="ru-RU" sz="1100" u="none" strike="noStrike">
                          <a:effectLst/>
                        </a:rPr>
                        <a:t>3 593,2</a:t>
                      </a:r>
                      <a:endParaRPr lang="ru-RU" sz="1100" b="0"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fontAlgn="b"/>
                      <a:r>
                        <a:rPr lang="ru-RU" sz="1100" u="none" strike="noStrike">
                          <a:effectLst/>
                        </a:rPr>
                        <a:t>79,69</a:t>
                      </a:r>
                      <a:endParaRPr lang="ru-RU" sz="1100" b="0" i="0" u="none" strike="noStrike">
                        <a:solidFill>
                          <a:srgbClr val="000000"/>
                        </a:solidFill>
                        <a:effectLst/>
                        <a:latin typeface="Calibri" panose="020F0502020204030204" pitchFamily="34" charset="0"/>
                      </a:endParaRPr>
                    </a:p>
                  </a:txBody>
                  <a:tcPr marL="9525" marR="9525" marT="9525" marB="0" anchor="ctr">
                    <a:solidFill>
                      <a:schemeClr val="bg2">
                        <a:lumMod val="90000"/>
                      </a:schemeClr>
                    </a:solidFill>
                  </a:tcPr>
                </a:tc>
                <a:extLst>
                  <a:ext uri="{0D108BD9-81ED-4DB2-BD59-A6C34878D82A}">
                    <a16:rowId xmlns="" xmlns:a16="http://schemas.microsoft.com/office/drawing/2014/main" val="10002"/>
                  </a:ext>
                </a:extLst>
              </a:tr>
              <a:tr h="533676">
                <a:tc>
                  <a:txBody>
                    <a:bodyPr/>
                    <a:lstStyle/>
                    <a:p>
                      <a:pPr algn="l" fontAlgn="t"/>
                      <a:r>
                        <a:rPr lang="ru-RU" sz="1000" u="none" strike="noStrike" dirty="0">
                          <a:effectLst/>
                        </a:rPr>
                        <a:t>Муниципальная программа "Обеспечение общественной безопасности в муниципальном районе Мелеузовский район Республики Башкортостан"</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solidFill>
                      <a:schemeClr val="bg2">
                        <a:lumMod val="90000"/>
                      </a:schemeClr>
                    </a:solidFill>
                  </a:tcPr>
                </a:tc>
                <a:tc>
                  <a:txBody>
                    <a:bodyPr/>
                    <a:lstStyle/>
                    <a:p>
                      <a:pPr algn="ctr" fontAlgn="ctr"/>
                      <a:r>
                        <a:rPr lang="ru-RU" sz="1100" u="none" strike="noStrike">
                          <a:effectLst/>
                        </a:rPr>
                        <a:t>770,0</a:t>
                      </a:r>
                      <a:endParaRPr lang="ru-RU" sz="1100" b="0"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fontAlgn="ctr"/>
                      <a:r>
                        <a:rPr lang="ru-RU" sz="1100" u="none" strike="noStrike">
                          <a:effectLst/>
                        </a:rPr>
                        <a:t>1 009,8</a:t>
                      </a:r>
                      <a:endParaRPr lang="ru-RU" sz="1100" b="0"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fontAlgn="ctr"/>
                      <a:r>
                        <a:rPr lang="ru-RU" sz="1100" u="none" strike="noStrike">
                          <a:effectLst/>
                        </a:rPr>
                        <a:t>1 007,9</a:t>
                      </a:r>
                      <a:endParaRPr lang="ru-RU" sz="1100" b="0"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fontAlgn="b"/>
                      <a:r>
                        <a:rPr lang="ru-RU" sz="1100" u="none" strike="noStrike">
                          <a:effectLst/>
                        </a:rPr>
                        <a:t>99,82</a:t>
                      </a:r>
                      <a:endParaRPr lang="ru-RU" sz="1100" b="0" i="0" u="none" strike="noStrike">
                        <a:solidFill>
                          <a:srgbClr val="000000"/>
                        </a:solidFill>
                        <a:effectLst/>
                        <a:latin typeface="Calibri" panose="020F0502020204030204" pitchFamily="34" charset="0"/>
                      </a:endParaRPr>
                    </a:p>
                  </a:txBody>
                  <a:tcPr marL="9525" marR="9525" marT="9525" marB="0" anchor="ctr">
                    <a:solidFill>
                      <a:schemeClr val="bg2">
                        <a:lumMod val="90000"/>
                      </a:schemeClr>
                    </a:solidFill>
                  </a:tcPr>
                </a:tc>
                <a:extLst>
                  <a:ext uri="{0D108BD9-81ED-4DB2-BD59-A6C34878D82A}">
                    <a16:rowId xmlns="" xmlns:a16="http://schemas.microsoft.com/office/drawing/2014/main" val="10003"/>
                  </a:ext>
                </a:extLst>
              </a:tr>
              <a:tr h="659818">
                <a:tc>
                  <a:txBody>
                    <a:bodyPr/>
                    <a:lstStyle/>
                    <a:p>
                      <a:pPr algn="l" rtl="0" fontAlgn="t"/>
                      <a:r>
                        <a:rPr lang="ru-RU" sz="1000" u="none" strike="noStrike" dirty="0">
                          <a:effectLst/>
                        </a:rPr>
                        <a:t>Муниципальная программа «Укрепление единства российской нации и этнокультурное развитие народов муниципального района Мелеузовский район Республики Башкортостан»</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solidFill>
                      <a:schemeClr val="bg2">
                        <a:lumMod val="90000"/>
                      </a:schemeClr>
                    </a:solidFill>
                  </a:tcPr>
                </a:tc>
                <a:tc>
                  <a:txBody>
                    <a:bodyPr/>
                    <a:lstStyle/>
                    <a:p>
                      <a:pPr algn="ctr" fontAlgn="ctr"/>
                      <a:r>
                        <a:rPr lang="ru-RU" sz="1100" u="none" strike="noStrike" dirty="0">
                          <a:effectLst/>
                        </a:rPr>
                        <a:t>0,0</a:t>
                      </a:r>
                      <a:endParaRPr lang="ru-RU" sz="1100" b="0" i="0" u="none" strike="noStrike" dirty="0">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fontAlgn="ctr"/>
                      <a:r>
                        <a:rPr lang="ru-RU" sz="1100" u="none" strike="noStrike" dirty="0">
                          <a:effectLst/>
                        </a:rPr>
                        <a:t>200,0</a:t>
                      </a:r>
                      <a:endParaRPr lang="ru-RU" sz="1100" b="0" i="0" u="none" strike="noStrike" dirty="0">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fontAlgn="ctr"/>
                      <a:r>
                        <a:rPr lang="ru-RU" sz="1100" u="none" strike="noStrike" dirty="0">
                          <a:effectLst/>
                        </a:rPr>
                        <a:t>56,8</a:t>
                      </a:r>
                      <a:endParaRPr lang="ru-RU" sz="1100" b="0" i="0" u="none" strike="noStrike" dirty="0">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fontAlgn="b"/>
                      <a:r>
                        <a:rPr lang="ru-RU" sz="1100" u="none" strike="noStrike" dirty="0">
                          <a:effectLst/>
                        </a:rPr>
                        <a:t>28,40</a:t>
                      </a:r>
                      <a:endParaRPr lang="ru-RU" sz="1100" b="0" i="0" u="none" strike="noStrike" dirty="0">
                        <a:solidFill>
                          <a:srgbClr val="000000"/>
                        </a:solidFill>
                        <a:effectLst/>
                        <a:latin typeface="Calibri" panose="020F0502020204030204" pitchFamily="34" charset="0"/>
                      </a:endParaRPr>
                    </a:p>
                  </a:txBody>
                  <a:tcPr marL="9525" marR="9525" marT="9525" marB="0" anchor="ctr">
                    <a:solidFill>
                      <a:schemeClr val="bg2">
                        <a:lumMod val="90000"/>
                      </a:schemeClr>
                    </a:solidFill>
                  </a:tcPr>
                </a:tc>
                <a:extLst>
                  <a:ext uri="{0D108BD9-81ED-4DB2-BD59-A6C34878D82A}">
                    <a16:rowId xmlns="" xmlns:a16="http://schemas.microsoft.com/office/drawing/2014/main" val="10004"/>
                  </a:ext>
                </a:extLst>
              </a:tr>
              <a:tr h="242580">
                <a:tc>
                  <a:txBody>
                    <a:bodyPr/>
                    <a:lstStyle/>
                    <a:p>
                      <a:pPr algn="l" fontAlgn="t"/>
                      <a:r>
                        <a:rPr lang="ru-RU" sz="1000" u="none" strike="noStrike">
                          <a:effectLst/>
                        </a:rPr>
                        <a:t>Итого по муниципальному району</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solidFill>
                      <a:schemeClr val="bg2">
                        <a:lumMod val="90000"/>
                      </a:schemeClr>
                    </a:solidFill>
                  </a:tcPr>
                </a:tc>
                <a:tc>
                  <a:txBody>
                    <a:bodyPr/>
                    <a:lstStyle/>
                    <a:p>
                      <a:pPr algn="ctr" fontAlgn="ctr"/>
                      <a:r>
                        <a:rPr lang="ru-RU" sz="1100" u="none" strike="noStrike">
                          <a:effectLst/>
                        </a:rPr>
                        <a:t>1 620 916,3</a:t>
                      </a:r>
                      <a:endParaRPr lang="ru-RU" sz="1100" b="0" i="0" u="none" strike="noStrike">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fontAlgn="ctr"/>
                      <a:r>
                        <a:rPr lang="ru-RU" sz="1100" u="none" strike="noStrike" dirty="0">
                          <a:effectLst/>
                        </a:rPr>
                        <a:t>2 091 587,1</a:t>
                      </a:r>
                      <a:endParaRPr lang="ru-RU" sz="1100" b="0" i="0" u="none" strike="noStrike" dirty="0">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fontAlgn="ctr"/>
                      <a:r>
                        <a:rPr lang="ru-RU" sz="1100" u="none" strike="noStrike" dirty="0">
                          <a:effectLst/>
                        </a:rPr>
                        <a:t>1 972 705,2</a:t>
                      </a:r>
                      <a:endParaRPr lang="ru-RU" sz="1100" b="0" i="0" u="none" strike="noStrike" dirty="0">
                        <a:solidFill>
                          <a:srgbClr val="000000"/>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fontAlgn="b"/>
                      <a:r>
                        <a:rPr lang="ru-RU" sz="1100" u="none" strike="noStrike" dirty="0">
                          <a:effectLst/>
                        </a:rPr>
                        <a:t>94,31</a:t>
                      </a:r>
                      <a:endParaRPr lang="ru-RU" sz="1100" b="1" i="0" u="none" strike="noStrike" dirty="0">
                        <a:solidFill>
                          <a:srgbClr val="000000"/>
                        </a:solidFill>
                        <a:effectLst/>
                        <a:latin typeface="Calibri" panose="020F0502020204030204" pitchFamily="34" charset="0"/>
                      </a:endParaRPr>
                    </a:p>
                  </a:txBody>
                  <a:tcPr marL="9525" marR="9525" marT="9525" marB="0" anchor="ctr">
                    <a:solidFill>
                      <a:schemeClr val="bg2">
                        <a:lumMod val="90000"/>
                      </a:schemeClr>
                    </a:solidFill>
                  </a:tcPr>
                </a:tc>
                <a:extLst>
                  <a:ext uri="{0D108BD9-81ED-4DB2-BD59-A6C34878D82A}">
                    <a16:rowId xmlns="" xmlns:a16="http://schemas.microsoft.com/office/drawing/2014/main" val="10005"/>
                  </a:ext>
                </a:extLst>
              </a:tr>
              <a:tr h="494863">
                <a:tc>
                  <a:txBody>
                    <a:bodyPr/>
                    <a:lstStyle/>
                    <a:p>
                      <a:pPr algn="l" fontAlgn="t"/>
                      <a:r>
                        <a:rPr lang="ru-RU" sz="1000" u="none" strike="noStrike">
                          <a:effectLst/>
                        </a:rPr>
                        <a:t>Муниципальные программы городского и сельских поселений муниципального района Мелеузовский район Республики Башкортостан</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solidFill>
                      <a:schemeClr val="bg2">
                        <a:lumMod val="90000"/>
                      </a:schemeClr>
                    </a:solidFill>
                  </a:tcPr>
                </a:tc>
                <a:tc>
                  <a:txBody>
                    <a:bodyPr/>
                    <a:lstStyle/>
                    <a:p>
                      <a:pPr algn="ctr" fontAlgn="b"/>
                      <a:r>
                        <a:rPr lang="ru-RU" sz="1000" u="none" strike="noStrike" dirty="0" smtClean="0">
                          <a:effectLst/>
                        </a:rPr>
                        <a:t>257 202,5</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2">
                        <a:lumMod val="90000"/>
                      </a:schemeClr>
                    </a:solidFill>
                  </a:tcPr>
                </a:tc>
                <a:tc>
                  <a:txBody>
                    <a:bodyPr/>
                    <a:lstStyle/>
                    <a:p>
                      <a:pPr algn="ctr" fontAlgn="b"/>
                      <a:r>
                        <a:rPr lang="ru-RU" sz="1000" u="none" strike="noStrike" dirty="0" smtClean="0">
                          <a:effectLst/>
                        </a:rPr>
                        <a:t>457</a:t>
                      </a:r>
                      <a:r>
                        <a:rPr lang="ru-RU" sz="1000" u="none" strike="noStrike" baseline="0" dirty="0" smtClean="0">
                          <a:effectLst/>
                        </a:rPr>
                        <a:t> 283,2</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2">
                        <a:lumMod val="90000"/>
                      </a:schemeClr>
                    </a:solidFill>
                  </a:tcPr>
                </a:tc>
                <a:tc>
                  <a:txBody>
                    <a:bodyPr/>
                    <a:lstStyle/>
                    <a:p>
                      <a:pPr algn="ctr" fontAlgn="b"/>
                      <a:r>
                        <a:rPr lang="ru-RU" sz="1000" u="none" strike="noStrike" dirty="0" smtClean="0">
                          <a:effectLst/>
                        </a:rPr>
                        <a:t>438 191,3</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2">
                        <a:lumMod val="90000"/>
                      </a:schemeClr>
                    </a:solidFill>
                  </a:tcPr>
                </a:tc>
                <a:tc>
                  <a:txBody>
                    <a:bodyPr/>
                    <a:lstStyle/>
                    <a:p>
                      <a:pPr algn="ctr" fontAlgn="b"/>
                      <a:r>
                        <a:rPr lang="ru-RU" sz="1000" u="none" strike="noStrike" dirty="0" smtClean="0">
                          <a:effectLst/>
                        </a:rPr>
                        <a:t>95,9</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2">
                        <a:lumMod val="90000"/>
                      </a:schemeClr>
                    </a:solidFill>
                  </a:tcPr>
                </a:tc>
                <a:extLst>
                  <a:ext uri="{0D108BD9-81ED-4DB2-BD59-A6C34878D82A}">
                    <a16:rowId xmlns="" xmlns:a16="http://schemas.microsoft.com/office/drawing/2014/main" val="10006"/>
                  </a:ext>
                </a:extLst>
              </a:tr>
              <a:tr h="242580">
                <a:tc>
                  <a:txBody>
                    <a:bodyPr/>
                    <a:lstStyle/>
                    <a:p>
                      <a:pPr algn="l" fontAlgn="b"/>
                      <a:r>
                        <a:rPr lang="ru-RU" sz="1000" u="none" strike="noStrike">
                          <a:effectLst/>
                        </a:rPr>
                        <a:t>Всего расходов по муниципальным программам</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chemeClr val="bg2">
                        <a:lumMod val="90000"/>
                      </a:schemeClr>
                    </a:solidFill>
                  </a:tcPr>
                </a:tc>
                <a:tc>
                  <a:txBody>
                    <a:bodyPr/>
                    <a:lstStyle/>
                    <a:p>
                      <a:pPr algn="ctr" fontAlgn="b"/>
                      <a:r>
                        <a:rPr lang="ru-RU" sz="1000" u="none" strike="noStrike" dirty="0" smtClean="0">
                          <a:effectLst/>
                        </a:rPr>
                        <a:t>1 878 118,8</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2">
                        <a:lumMod val="90000"/>
                      </a:schemeClr>
                    </a:solidFill>
                  </a:tcPr>
                </a:tc>
                <a:tc>
                  <a:txBody>
                    <a:bodyPr/>
                    <a:lstStyle/>
                    <a:p>
                      <a:pPr algn="ctr" fontAlgn="b"/>
                      <a:r>
                        <a:rPr lang="ru-RU" sz="1000" u="none" strike="noStrike" dirty="0" smtClean="0">
                          <a:effectLst/>
                        </a:rPr>
                        <a:t>2 548 870,3</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2">
                        <a:lumMod val="90000"/>
                      </a:schemeClr>
                    </a:solidFill>
                  </a:tcPr>
                </a:tc>
                <a:tc>
                  <a:txBody>
                    <a:bodyPr/>
                    <a:lstStyle/>
                    <a:p>
                      <a:pPr algn="ctr" fontAlgn="b"/>
                      <a:r>
                        <a:rPr lang="ru-RU" sz="1000" u="none" strike="noStrike" dirty="0" smtClean="0">
                          <a:effectLst/>
                        </a:rPr>
                        <a:t>2 410 896,5</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2">
                        <a:lumMod val="90000"/>
                      </a:schemeClr>
                    </a:solidFill>
                  </a:tcPr>
                </a:tc>
                <a:tc>
                  <a:txBody>
                    <a:bodyPr/>
                    <a:lstStyle/>
                    <a:p>
                      <a:pPr algn="ctr" fontAlgn="b"/>
                      <a:r>
                        <a:rPr lang="ru-RU" sz="1000" u="none" strike="noStrike" dirty="0" smtClean="0">
                          <a:effectLst/>
                        </a:rPr>
                        <a:t>94,9</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bg2">
                        <a:lumMod val="90000"/>
                      </a:schemeClr>
                    </a:solidFill>
                  </a:tcPr>
                </a:tc>
                <a:extLst>
                  <a:ext uri="{0D108BD9-81ED-4DB2-BD59-A6C34878D82A}">
                    <a16:rowId xmlns="" xmlns:a16="http://schemas.microsoft.com/office/drawing/2014/main" val="10007"/>
                  </a:ext>
                </a:extLst>
              </a:tr>
            </a:tbl>
          </a:graphicData>
        </a:graphic>
      </p:graphicFrame>
      <p:sp>
        <p:nvSpPr>
          <p:cNvPr id="8" name="Блок-схема: память с посл. доступом 7"/>
          <p:cNvSpPr/>
          <p:nvPr/>
        </p:nvSpPr>
        <p:spPr>
          <a:xfrm rot="21018035">
            <a:off x="4108710" y="5296602"/>
            <a:ext cx="3985182" cy="1465746"/>
          </a:xfrm>
          <a:prstGeom prst="flowChartMagneticTap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i="1" dirty="0">
                <a:solidFill>
                  <a:schemeClr val="tx1"/>
                </a:solidFill>
                <a:latin typeface="Times New Roman" panose="02020603050405020304" pitchFamily="18" charset="0"/>
                <a:cs typeface="Times New Roman" panose="02020603050405020304" pitchFamily="18" charset="0"/>
              </a:rPr>
              <a:t>Нажить много денег – храбрость; сохранить их – мудрость, а умело расходовать – искусство.</a:t>
            </a:r>
          </a:p>
          <a:p>
            <a:pPr algn="ctr"/>
            <a:endParaRPr lang="ru-RU" sz="1000" b="1" i="1" dirty="0">
              <a:solidFill>
                <a:schemeClr val="tx1"/>
              </a:solidFill>
              <a:latin typeface="Times New Roman" panose="02020603050405020304" pitchFamily="18" charset="0"/>
              <a:cs typeface="Times New Roman" panose="02020603050405020304" pitchFamily="18" charset="0"/>
            </a:endParaRPr>
          </a:p>
          <a:p>
            <a:pPr algn="ctr"/>
            <a:r>
              <a:rPr lang="ru-RU" sz="1000" b="1" i="1" dirty="0">
                <a:solidFill>
                  <a:schemeClr val="tx1"/>
                </a:solidFill>
                <a:latin typeface="Times New Roman" panose="02020603050405020304" pitchFamily="18" charset="0"/>
                <a:cs typeface="Times New Roman" panose="02020603050405020304" pitchFamily="18" charset="0"/>
              </a:rPr>
              <a:t>Бертольд Авербах</a:t>
            </a:r>
          </a:p>
        </p:txBody>
      </p:sp>
    </p:spTree>
    <p:extLst>
      <p:ext uri="{BB962C8B-B14F-4D97-AF65-F5344CB8AC3E}">
        <p14:creationId xmlns:p14="http://schemas.microsoft.com/office/powerpoint/2010/main" val="2236864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19963" y="22149"/>
            <a:ext cx="8784976" cy="735088"/>
          </a:xfrm>
        </p:spPr>
        <p:txBody>
          <a:bodyPr>
            <a:noAutofit/>
          </a:bodyPr>
          <a:lstStyle/>
          <a:p>
            <a:pPr algn="ctr"/>
            <a:r>
              <a:rPr lang="ru-RU" sz="1500" b="1" dirty="0">
                <a:latin typeface="Cambria" panose="02040503050406030204" pitchFamily="18" charset="0"/>
                <a:cs typeface="Arial" panose="020B0604020202020204" pitchFamily="34" charset="0"/>
              </a:rPr>
              <a:t>Муниципальная программа «Развитие системы образования муниципального района Мелеузовский район республики Башкортостан на 2016-2021 годы»</a:t>
            </a:r>
            <a:endParaRPr lang="ru-RU" sz="1500" dirty="0">
              <a:latin typeface="Cambria" panose="02040503050406030204" pitchFamily="18" charset="0"/>
            </a:endParaRPr>
          </a:p>
        </p:txBody>
      </p:sp>
      <p:sp>
        <p:nvSpPr>
          <p:cNvPr id="2" name="Номер слайда 1"/>
          <p:cNvSpPr>
            <a:spLocks noGrp="1"/>
          </p:cNvSpPr>
          <p:nvPr>
            <p:ph type="sldNum" sz="quarter" idx="12"/>
          </p:nvPr>
        </p:nvSpPr>
        <p:spPr>
          <a:xfrm>
            <a:off x="7010400" y="116632"/>
            <a:ext cx="2133600" cy="365125"/>
          </a:xfrm>
        </p:spPr>
        <p:txBody>
          <a:bodyPr/>
          <a:lstStyle/>
          <a:p>
            <a:pPr>
              <a:defRPr/>
            </a:pPr>
            <a:fld id="{1B7666BA-D9CA-4185-806B-0FC1DED90D94}" type="slidenum">
              <a:rPr lang="ru-RU" altLang="ru-RU" smtClean="0">
                <a:solidFill>
                  <a:schemeClr val="tx1"/>
                </a:solidFill>
              </a:rPr>
              <a:pPr>
                <a:defRPr/>
              </a:pPr>
              <a:t>45</a:t>
            </a:fld>
            <a:endParaRPr lang="ru-RU" altLang="ru-RU" dirty="0">
              <a:solidFill>
                <a:schemeClr val="tx1"/>
              </a:solidFill>
            </a:endParaRPr>
          </a:p>
        </p:txBody>
      </p:sp>
      <p:sp>
        <p:nvSpPr>
          <p:cNvPr id="4" name="Овал 3"/>
          <p:cNvSpPr/>
          <p:nvPr/>
        </p:nvSpPr>
        <p:spPr>
          <a:xfrm>
            <a:off x="101138" y="836713"/>
            <a:ext cx="8796972" cy="917304"/>
          </a:xfrm>
          <a:prstGeom prst="ellipse">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defRPr/>
            </a:pPr>
            <a:r>
              <a:rPr lang="ru-RU" sz="1400" b="1" dirty="0">
                <a:solidFill>
                  <a:prstClr val="black"/>
                </a:solidFill>
              </a:rPr>
              <a:t>ЦЕЛИ</a:t>
            </a:r>
            <a:r>
              <a:rPr lang="ru-RU" sz="1000" b="1" dirty="0">
                <a:solidFill>
                  <a:prstClr val="black"/>
                </a:solidFill>
              </a:rPr>
              <a:t> </a:t>
            </a:r>
            <a:r>
              <a:rPr lang="ru-RU" sz="1200" b="1" dirty="0">
                <a:solidFill>
                  <a:prstClr val="black"/>
                </a:solidFill>
              </a:rPr>
              <a:t>– </a:t>
            </a:r>
            <a:r>
              <a:rPr lang="ru-RU" sz="1200" b="1" i="1" dirty="0">
                <a:solidFill>
                  <a:schemeClr val="tx1"/>
                </a:solidFill>
                <a:cs typeface="Times New Roman" panose="02020603050405020304" pitchFamily="18" charset="0"/>
              </a:rPr>
              <a:t> </a:t>
            </a:r>
            <a:r>
              <a:rPr lang="ru-RU" sz="1200" b="1" i="1" dirty="0">
                <a:solidFill>
                  <a:schemeClr val="tx1"/>
                </a:solidFill>
                <a:latin typeface="Times New Roman" panose="02020603050405020304" pitchFamily="18" charset="0"/>
                <a:cs typeface="Times New Roman" panose="02020603050405020304" pitchFamily="18" charset="0"/>
              </a:rPr>
              <a:t>1.обеспечение качества и доступности образования, соответствующего     </a:t>
            </a:r>
          </a:p>
          <a:p>
            <a:pPr>
              <a:defRPr/>
            </a:pPr>
            <a:r>
              <a:rPr lang="ru-RU" sz="1200" b="1" i="1" dirty="0">
                <a:solidFill>
                  <a:schemeClr val="tx1"/>
                </a:solidFill>
                <a:latin typeface="Times New Roman" panose="02020603050405020304" pitchFamily="18" charset="0"/>
                <a:cs typeface="Times New Roman" panose="02020603050405020304" pitchFamily="18" charset="0"/>
              </a:rPr>
              <a:t>                     требованиям инновационного развития экономики, современным </a:t>
            </a:r>
          </a:p>
          <a:p>
            <a:pPr>
              <a:defRPr/>
            </a:pPr>
            <a:r>
              <a:rPr lang="ru-RU" sz="1200" b="1" i="1" dirty="0">
                <a:solidFill>
                  <a:schemeClr val="tx1"/>
                </a:solidFill>
                <a:latin typeface="Times New Roman" panose="02020603050405020304" pitchFamily="18" charset="0"/>
                <a:cs typeface="Times New Roman" panose="02020603050405020304" pitchFamily="18" charset="0"/>
              </a:rPr>
              <a:t>                    потребностям граждан Мелеузовского района, Республики Башкортостан;</a:t>
            </a:r>
          </a:p>
          <a:p>
            <a:pPr>
              <a:defRPr/>
            </a:pPr>
            <a:r>
              <a:rPr lang="ru-RU" sz="1200" b="1" i="1" dirty="0">
                <a:solidFill>
                  <a:schemeClr val="tx1"/>
                </a:solidFill>
                <a:latin typeface="Times New Roman" panose="02020603050405020304" pitchFamily="18" charset="0"/>
                <a:cs typeface="Times New Roman" panose="02020603050405020304" pitchFamily="18" charset="0"/>
              </a:rPr>
              <a:t>                2. развитие института замещающей семьи. </a:t>
            </a:r>
          </a:p>
        </p:txBody>
      </p:sp>
      <p:sp>
        <p:nvSpPr>
          <p:cNvPr id="7" name="TextBox 6"/>
          <p:cNvSpPr txBox="1"/>
          <p:nvPr/>
        </p:nvSpPr>
        <p:spPr>
          <a:xfrm>
            <a:off x="467544" y="2081064"/>
            <a:ext cx="1988621" cy="323165"/>
          </a:xfrm>
          <a:prstGeom prst="rect">
            <a:avLst/>
          </a:prstGeom>
          <a:noFill/>
        </p:spPr>
        <p:txBody>
          <a:bodyPr wrap="none" rtlCol="0">
            <a:spAutoFit/>
          </a:bodyPr>
          <a:lstStyle/>
          <a:p>
            <a:r>
              <a:rPr lang="ru-RU" sz="1500" b="1" dirty="0">
                <a:solidFill>
                  <a:prstClr val="black"/>
                </a:solidFill>
              </a:rPr>
              <a:t>ЗАДАЧИ ПРОГАММЫ:</a:t>
            </a:r>
          </a:p>
        </p:txBody>
      </p:sp>
      <p:sp>
        <p:nvSpPr>
          <p:cNvPr id="8" name="Скругленный прямоугольник 7"/>
          <p:cNvSpPr/>
          <p:nvPr/>
        </p:nvSpPr>
        <p:spPr>
          <a:xfrm>
            <a:off x="140255" y="2081064"/>
            <a:ext cx="8757855" cy="4300264"/>
          </a:xfrm>
          <a:prstGeom prst="roundRect">
            <a:avLst>
              <a:gd name="adj" fmla="val 12275"/>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marL="285750" indent="-285750">
              <a:buFontTx/>
              <a:buChar char="-"/>
              <a:defRPr/>
            </a:pPr>
            <a:r>
              <a:rPr lang="ru-RU" sz="1200" b="1" i="1" dirty="0">
                <a:solidFill>
                  <a:schemeClr val="tx1"/>
                </a:solidFill>
                <a:latin typeface="Times New Roman" panose="02020603050405020304" pitchFamily="18" charset="0"/>
                <a:cs typeface="Times New Roman" panose="02020603050405020304" pitchFamily="18" charset="0"/>
              </a:rPr>
              <a:t>создать и развивать инфраструктуру учреждений дошкольного образования, обеспечивающей доступность образования независимо от места проживания обучающихся;</a:t>
            </a:r>
          </a:p>
          <a:p>
            <a:pPr marL="285750" indent="-285750">
              <a:buFontTx/>
              <a:buChar char="-"/>
              <a:defRPr/>
            </a:pPr>
            <a:r>
              <a:rPr lang="ru-RU" sz="1200" b="1" i="1" dirty="0">
                <a:solidFill>
                  <a:schemeClr val="tx1"/>
                </a:solidFill>
                <a:latin typeface="Times New Roman" panose="02020603050405020304" pitchFamily="18" charset="0"/>
                <a:cs typeface="Times New Roman" panose="02020603050405020304" pitchFamily="18" charset="0"/>
              </a:rPr>
              <a:t>создать условия для полноценного включения в образовательное пространство и успешной социализации и самореализации всех категорий обучающихся учреждений общего образования;</a:t>
            </a:r>
          </a:p>
          <a:p>
            <a:pPr marL="285750" indent="-285750">
              <a:buFontTx/>
              <a:buChar char="-"/>
              <a:defRPr/>
            </a:pPr>
            <a:r>
              <a:rPr lang="ru-RU" sz="1200" b="1" i="1" dirty="0">
                <a:solidFill>
                  <a:schemeClr val="tx1"/>
                </a:solidFill>
                <a:latin typeface="Times New Roman" panose="02020603050405020304" pitchFamily="18" charset="0"/>
                <a:cs typeface="Times New Roman" panose="02020603050405020304" pitchFamily="18" charset="0"/>
              </a:rPr>
              <a:t>развить эффективную систему дополнительного образования обучающихся;</a:t>
            </a:r>
          </a:p>
          <a:p>
            <a:pPr marL="285750" indent="-285750">
              <a:buFontTx/>
              <a:buChar char="-"/>
              <a:defRPr/>
            </a:pPr>
            <a:r>
              <a:rPr lang="ru-RU" sz="1200" b="1" i="1" dirty="0">
                <a:solidFill>
                  <a:schemeClr val="tx1"/>
                </a:solidFill>
                <a:latin typeface="Times New Roman" panose="02020603050405020304" pitchFamily="18" charset="0"/>
                <a:cs typeface="Times New Roman" panose="02020603050405020304" pitchFamily="18" charset="0"/>
              </a:rPr>
              <a:t>реализовать меры по развитию информационно-образовательной и творческой среды в образовательных учреждениях;</a:t>
            </a:r>
          </a:p>
          <a:p>
            <a:pPr marL="285750" indent="-285750">
              <a:buFontTx/>
              <a:buChar char="-"/>
              <a:defRPr/>
            </a:pPr>
            <a:r>
              <a:rPr lang="ru-RU" sz="1200" b="1" i="1" dirty="0">
                <a:solidFill>
                  <a:schemeClr val="tx1"/>
                </a:solidFill>
                <a:latin typeface="Times New Roman" panose="02020603050405020304" pitchFamily="18" charset="0"/>
                <a:cs typeface="Times New Roman" panose="02020603050405020304" pitchFamily="18" charset="0"/>
              </a:rPr>
              <a:t>развить систему отдыха, оздоровления и дополнительной занятости детей, подростков и учащейся молодёжи в каникулярное время;</a:t>
            </a:r>
          </a:p>
          <a:p>
            <a:pPr marL="285750" indent="-285750">
              <a:buFontTx/>
              <a:buChar char="-"/>
              <a:defRPr/>
            </a:pPr>
            <a:r>
              <a:rPr lang="ru-RU" sz="1200" b="1" i="1" dirty="0">
                <a:solidFill>
                  <a:schemeClr val="tx1"/>
                </a:solidFill>
                <a:latin typeface="Times New Roman" panose="02020603050405020304" pitchFamily="18" charset="0"/>
                <a:cs typeface="Times New Roman" panose="02020603050405020304" pitchFamily="18" charset="0"/>
              </a:rPr>
              <a:t>обеспечить полноценное психофизическое, социальное, культурное развитие обучающихся;</a:t>
            </a:r>
          </a:p>
          <a:p>
            <a:pPr marL="285750" indent="-285750">
              <a:buFontTx/>
              <a:buChar char="-"/>
              <a:defRPr/>
            </a:pPr>
            <a:r>
              <a:rPr lang="ru-RU" sz="1200" b="1" i="1" dirty="0">
                <a:solidFill>
                  <a:schemeClr val="tx1"/>
                </a:solidFill>
                <a:latin typeface="Times New Roman" panose="02020603050405020304" pitchFamily="18" charset="0"/>
                <a:cs typeface="Times New Roman" panose="02020603050405020304" pitchFamily="18" charset="0"/>
              </a:rPr>
              <a:t>развить кадровый потенциал, повышать престиж профессии педагога в муниципальном районе Мелеузовский район Республики Башкортостан;</a:t>
            </a:r>
          </a:p>
          <a:p>
            <a:pPr marL="285750" indent="-285750" algn="just">
              <a:buFontTx/>
              <a:buChar char="-"/>
              <a:defRPr/>
            </a:pPr>
            <a:r>
              <a:rPr lang="ru-RU" sz="1200" b="1" i="1" dirty="0">
                <a:solidFill>
                  <a:schemeClr val="tx1"/>
                </a:solidFill>
                <a:latin typeface="Times New Roman" panose="02020603050405020304" pitchFamily="18" charset="0"/>
                <a:cs typeface="Times New Roman" panose="02020603050405020304" pitchFamily="18" charset="0"/>
              </a:rPr>
              <a:t>обеспечивать современные, качественные условия обучения и воспитания;</a:t>
            </a:r>
          </a:p>
          <a:p>
            <a:pPr marL="285750" indent="-285750">
              <a:buFontTx/>
              <a:buChar char="-"/>
              <a:defRPr/>
            </a:pPr>
            <a:r>
              <a:rPr lang="ru-RU" sz="1200" b="1" i="1" dirty="0">
                <a:solidFill>
                  <a:schemeClr val="tx1"/>
                </a:solidFill>
                <a:latin typeface="Times New Roman" panose="02020603050405020304" pitchFamily="18" charset="0"/>
                <a:cs typeface="Times New Roman" panose="02020603050405020304" pitchFamily="18" charset="0"/>
              </a:rPr>
              <a:t>оказать помощь семьям, оказавшимся в трудной жизненной ситуации, а также гражданам имеющих право на поддержку государством в соответствии с законодательством;</a:t>
            </a:r>
          </a:p>
          <a:p>
            <a:pPr marL="285750" indent="-285750">
              <a:buFontTx/>
              <a:buChar char="-"/>
              <a:defRPr/>
            </a:pPr>
            <a:r>
              <a:rPr lang="ru-RU" sz="1200" b="1" i="1" dirty="0">
                <a:solidFill>
                  <a:schemeClr val="tx1"/>
                </a:solidFill>
                <a:latin typeface="Times New Roman" panose="02020603050405020304" pitchFamily="18" charset="0"/>
                <a:cs typeface="Times New Roman" panose="02020603050405020304" pitchFamily="18" charset="0"/>
              </a:rPr>
              <a:t>обеспечить государственную поддержку детям-сиротам, и детям, оставшихся без попечения родителей, находящихся под опекой лил попечительством;</a:t>
            </a:r>
          </a:p>
          <a:p>
            <a:pPr marL="285750" indent="-285750">
              <a:buFontTx/>
              <a:buChar char="-"/>
              <a:defRPr/>
            </a:pPr>
            <a:r>
              <a:rPr lang="ru-RU" sz="1200" b="1" i="1" dirty="0">
                <a:solidFill>
                  <a:schemeClr val="tx1"/>
                </a:solidFill>
                <a:latin typeface="Times New Roman" panose="02020603050405020304" pitchFamily="18" charset="0"/>
                <a:cs typeface="Times New Roman" panose="02020603050405020304" pitchFamily="18" charset="0"/>
              </a:rPr>
              <a:t>обеспечить государственную поддержку граждан,  исполняющих обязанности опекунов и попечителей.</a:t>
            </a:r>
          </a:p>
        </p:txBody>
      </p:sp>
    </p:spTree>
    <p:extLst>
      <p:ext uri="{BB962C8B-B14F-4D97-AF65-F5344CB8AC3E}">
        <p14:creationId xmlns:p14="http://schemas.microsoft.com/office/powerpoint/2010/main" val="42446867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Line 7">
            <a:extLst>
              <a:ext uri="{FF2B5EF4-FFF2-40B4-BE49-F238E27FC236}">
                <a16:creationId xmlns="" xmlns:a16="http://schemas.microsoft.com/office/drawing/2014/main" id="{46CA2FF8-76E5-4654-9536-9CCF4E657665}"/>
              </a:ext>
            </a:extLst>
          </p:cNvPr>
          <p:cNvSpPr>
            <a:spLocks noChangeShapeType="1"/>
          </p:cNvSpPr>
          <p:nvPr/>
        </p:nvSpPr>
        <p:spPr bwMode="auto">
          <a:xfrm>
            <a:off x="1116013" y="299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1683" name="Rectangle 8">
            <a:extLst>
              <a:ext uri="{FF2B5EF4-FFF2-40B4-BE49-F238E27FC236}">
                <a16:creationId xmlns="" xmlns:a16="http://schemas.microsoft.com/office/drawing/2014/main" id="{A927D567-1608-4A87-98C0-C87918B54740}"/>
              </a:ext>
            </a:extLst>
          </p:cNvPr>
          <p:cNvSpPr>
            <a:spLocks noChangeArrowheads="1"/>
          </p:cNvSpPr>
          <p:nvPr/>
        </p:nvSpPr>
        <p:spPr bwMode="auto">
          <a:xfrm>
            <a:off x="468313" y="3648075"/>
            <a:ext cx="8496300"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p>
          <a:p>
            <a:pPr eaLnBrk="1" hangingPunct="1"/>
            <a:endParaRPr lang="ru-RU" altLang="ru-RU"/>
          </a:p>
          <a:p>
            <a:r>
              <a:rPr lang="ru-RU" altLang="ru-RU"/>
              <a:t>                                 </a:t>
            </a:r>
          </a:p>
        </p:txBody>
      </p:sp>
      <p:graphicFrame>
        <p:nvGraphicFramePr>
          <p:cNvPr id="2" name="Таблица 1">
            <a:extLst>
              <a:ext uri="{FF2B5EF4-FFF2-40B4-BE49-F238E27FC236}">
                <a16:creationId xmlns="" xmlns:a16="http://schemas.microsoft.com/office/drawing/2014/main" id="{2E648489-E80A-4006-9069-9BE20837F4B6}"/>
              </a:ext>
            </a:extLst>
          </p:cNvPr>
          <p:cNvGraphicFramePr>
            <a:graphicFrameLocks noGrp="1"/>
          </p:cNvGraphicFramePr>
          <p:nvPr>
            <p:extLst>
              <p:ext uri="{D42A27DB-BD31-4B8C-83A1-F6EECF244321}">
                <p14:modId xmlns:p14="http://schemas.microsoft.com/office/powerpoint/2010/main" val="2250620048"/>
              </p:ext>
            </p:extLst>
          </p:nvPr>
        </p:nvGraphicFramePr>
        <p:xfrm>
          <a:off x="0" y="999473"/>
          <a:ext cx="9144000" cy="6052022"/>
        </p:xfrm>
        <a:graphic>
          <a:graphicData uri="http://schemas.openxmlformats.org/drawingml/2006/table">
            <a:tbl>
              <a:tblPr>
                <a:tableStyleId>{0505E3EF-67EA-436B-97B2-0124C06EBD24}</a:tableStyleId>
              </a:tblPr>
              <a:tblGrid>
                <a:gridCol w="365760">
                  <a:extLst>
                    <a:ext uri="{9D8B030D-6E8A-4147-A177-3AD203B41FA5}">
                      <a16:colId xmlns="" xmlns:a16="http://schemas.microsoft.com/office/drawing/2014/main" val="20004"/>
                    </a:ext>
                  </a:extLst>
                </a:gridCol>
                <a:gridCol w="7095744">
                  <a:extLst>
                    <a:ext uri="{9D8B030D-6E8A-4147-A177-3AD203B41FA5}">
                      <a16:colId xmlns="" xmlns:a16="http://schemas.microsoft.com/office/drawing/2014/main" val="20000"/>
                    </a:ext>
                  </a:extLst>
                </a:gridCol>
                <a:gridCol w="585216">
                  <a:extLst>
                    <a:ext uri="{9D8B030D-6E8A-4147-A177-3AD203B41FA5}">
                      <a16:colId xmlns="" xmlns:a16="http://schemas.microsoft.com/office/drawing/2014/main" val="20001"/>
                    </a:ext>
                  </a:extLst>
                </a:gridCol>
                <a:gridCol w="585216">
                  <a:extLst>
                    <a:ext uri="{9D8B030D-6E8A-4147-A177-3AD203B41FA5}">
                      <a16:colId xmlns="" xmlns:a16="http://schemas.microsoft.com/office/drawing/2014/main" val="20002"/>
                    </a:ext>
                  </a:extLst>
                </a:gridCol>
                <a:gridCol w="512064">
                  <a:extLst>
                    <a:ext uri="{9D8B030D-6E8A-4147-A177-3AD203B41FA5}">
                      <a16:colId xmlns="" xmlns:a16="http://schemas.microsoft.com/office/drawing/2014/main" val="20003"/>
                    </a:ext>
                  </a:extLst>
                </a:gridCol>
              </a:tblGrid>
              <a:tr h="363776">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 п/п</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anchor="ctr" horzOverflow="overflow"/>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НАИМЕНОВАНИЕ ЦЕЛЕВОГО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anchor="ctr" horzOverflow="overflow"/>
                </a:tc>
                <a:tc grid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Значение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hMerge="1">
                  <a:txBody>
                    <a:bodyPr/>
                    <a:lstStyle/>
                    <a:p>
                      <a:endParaRPr lang="ru-RU"/>
                    </a:p>
                  </a:txBody>
                  <a:tcPr/>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sz="800" u="none" strike="noStrike" cap="none" normalizeH="0" baseline="0" dirty="0" err="1">
                          <a:ln>
                            <a:noFill/>
                          </a:ln>
                          <a:effectLst/>
                          <a:latin typeface="Times New Roman" panose="02020603050405020304" pitchFamily="18" charset="0"/>
                          <a:cs typeface="Times New Roman" panose="02020603050405020304" pitchFamily="18" charset="0"/>
                        </a:rPr>
                        <a:t>иполнения</a:t>
                      </a:r>
                      <a:endParaRPr kumimoji="0" lang="ru-RU"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00"/>
                  </a:ext>
                </a:extLst>
              </a:tr>
              <a:tr h="195865">
                <a:tc vMerge="1">
                  <a:txBody>
                    <a:bodyPr/>
                    <a:lstStyle/>
                    <a:p>
                      <a:endParaRPr lang="ru-RU"/>
                    </a:p>
                  </a:txBody>
                  <a:tcPr/>
                </a:tc>
                <a:tc vMerge="1">
                  <a:txBody>
                    <a:bodyPr/>
                    <a:lstStyle/>
                    <a:p>
                      <a:endParaRPr lang="ru-RU"/>
                    </a:p>
                  </a:txBody>
                  <a:tcPr/>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800" u="none" strike="noStrike" cap="none" normalizeH="0" baseline="0" dirty="0">
                          <a:ln>
                            <a:noFill/>
                          </a:ln>
                          <a:effectLst/>
                          <a:latin typeface="Times New Roman" panose="02020603050405020304" pitchFamily="18" charset="0"/>
                          <a:cs typeface="Times New Roman" panose="02020603050405020304" pitchFamily="18" charset="0"/>
                        </a:rPr>
                        <a:t>ПЛАН</a:t>
                      </a:r>
                      <a:endParaRPr kumimoji="0" lang="ru-RU"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800" u="none" strike="noStrike" cap="none" normalizeH="0" baseline="0" dirty="0">
                          <a:ln>
                            <a:noFill/>
                          </a:ln>
                          <a:effectLst/>
                          <a:latin typeface="Times New Roman" panose="02020603050405020304" pitchFamily="18" charset="0"/>
                          <a:cs typeface="Times New Roman" panose="02020603050405020304" pitchFamily="18" charset="0"/>
                        </a:rPr>
                        <a:t>ФАКТ</a:t>
                      </a:r>
                      <a:endParaRPr kumimoji="0" lang="ru-RU"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vMerge="1">
                  <a:txBody>
                    <a:bodyPr/>
                    <a:lstStyle/>
                    <a:p>
                      <a:endParaRPr lang="ru-RU"/>
                    </a:p>
                  </a:txBody>
                  <a:tcPr/>
                </a:tc>
                <a:extLst>
                  <a:ext uri="{0D108BD9-81ED-4DB2-BD59-A6C34878D82A}">
                    <a16:rowId xmlns="" xmlns:a16="http://schemas.microsoft.com/office/drawing/2014/main" val="10001"/>
                  </a:ext>
                </a:extLst>
              </a:tr>
              <a:tr h="363776">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a:spcAft>
                          <a:spcPts val="0"/>
                        </a:spcAft>
                      </a:pPr>
                      <a:r>
                        <a:rPr lang="ru-RU" sz="1000" kern="50" dirty="0">
                          <a:effectLst/>
                          <a:latin typeface="Times New Roman" panose="02020603050405020304" pitchFamily="18" charset="0"/>
                          <a:ea typeface="Times New Roman" panose="02020603050405020304" pitchFamily="18" charset="0"/>
                          <a:cs typeface="Liberation Serif"/>
                        </a:rPr>
                        <a:t>Обеспеченность детей дошкольного возраста местами в дошкольных образовательных организациях (количество мест на 1000 детей), ед.</a:t>
                      </a:r>
                      <a:endParaRPr lang="ru-RU" sz="1000" kern="50" dirty="0">
                        <a:effectLst/>
                        <a:latin typeface="Liberation Serif"/>
                        <a:ea typeface="Times New Roman" panose="02020603050405020304" pitchFamily="18" charset="0"/>
                        <a:cs typeface="Liberation Serif"/>
                      </a:endParaRPr>
                    </a:p>
                  </a:txBody>
                  <a:tcPr marL="68580" marR="68580" marT="0" marB="0"/>
                </a:tc>
                <a:tc>
                  <a:txBody>
                    <a:bodyPr/>
                    <a:lstStyle/>
                    <a:p>
                      <a:pPr algn="ctr">
                        <a:spcAft>
                          <a:spcPts val="0"/>
                        </a:spcAft>
                      </a:pPr>
                      <a:r>
                        <a:rPr lang="ru-RU" sz="900" kern="50">
                          <a:effectLst/>
                          <a:latin typeface="Times New Roman" panose="02020603050405020304" pitchFamily="18" charset="0"/>
                          <a:ea typeface="Times New Roman" panose="02020603050405020304" pitchFamily="18" charset="0"/>
                          <a:cs typeface="Liberation Serif"/>
                        </a:rPr>
                        <a:t>764</a:t>
                      </a:r>
                      <a:endParaRPr lang="ru-RU" sz="1200" kern="50">
                        <a:effectLst/>
                        <a:latin typeface="Liberation Serif"/>
                        <a:ea typeface="Times New Roman" panose="02020603050405020304" pitchFamily="18" charset="0"/>
                        <a:cs typeface="Liberation Serif"/>
                      </a:endParaRPr>
                    </a:p>
                  </a:txBody>
                  <a:tcPr marL="68580" marR="68580" marT="0" marB="0"/>
                </a:tc>
                <a:tc>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764</a:t>
                      </a:r>
                      <a:endParaRPr lang="ru-RU" sz="1200" dirty="0">
                        <a:effectLst/>
                        <a:latin typeface="Arial" panose="020B0604020202020204" pitchFamily="34" charset="0"/>
                        <a:ea typeface="Times New Roman" panose="02020603050405020304" pitchFamily="18" charset="0"/>
                      </a:endParaRPr>
                    </a:p>
                  </a:txBody>
                  <a:tcPr marL="68580" marR="68580" marT="0" marB="0"/>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02"/>
                  </a:ext>
                </a:extLst>
              </a:tr>
              <a:tr h="363776">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lang="ru-RU" sz="1350" kern="1200" dirty="0" smtClean="0">
                          <a:solidFill>
                            <a:schemeClr val="dk1"/>
                          </a:solidFill>
                          <a:effectLst/>
                          <a:latin typeface="+mn-lt"/>
                          <a:ea typeface="+mn-ea"/>
                          <a:cs typeface="+mn-cs"/>
                        </a:rPr>
                        <a:t>Доля обучающихся общеобразовательных организаций, обучающихся по федеральным государственным образовательным стандартам, в общем числе обучающихся общеобразовательных организаций, %</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algn="ctr">
                        <a:spcAft>
                          <a:spcPts val="0"/>
                        </a:spcAft>
                      </a:pPr>
                      <a:r>
                        <a:rPr lang="ru-RU" sz="900" kern="50">
                          <a:effectLst/>
                          <a:latin typeface="Times New Roman" panose="02020603050405020304" pitchFamily="18" charset="0"/>
                          <a:ea typeface="Times New Roman" panose="02020603050405020304" pitchFamily="18" charset="0"/>
                          <a:cs typeface="Liberation Serif"/>
                        </a:rPr>
                        <a:t>91,3</a:t>
                      </a:r>
                      <a:endParaRPr lang="ru-RU" sz="1200" kern="50">
                        <a:effectLst/>
                        <a:latin typeface="Liberation Serif"/>
                        <a:ea typeface="Times New Roman" panose="02020603050405020304" pitchFamily="18" charset="0"/>
                        <a:cs typeface="Liberation Serif"/>
                      </a:endParaRPr>
                    </a:p>
                  </a:txBody>
                  <a:tcPr marL="68580" marR="68580" marT="0" marB="0"/>
                </a:tc>
                <a:tc>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94,7</a:t>
                      </a:r>
                      <a:endParaRPr lang="ru-RU" sz="1200" dirty="0">
                        <a:effectLst/>
                        <a:latin typeface="Arial" panose="020B0604020202020204" pitchFamily="34" charset="0"/>
                        <a:ea typeface="Times New Roman" panose="02020603050405020304" pitchFamily="18" charset="0"/>
                      </a:endParaRPr>
                    </a:p>
                  </a:txBody>
                  <a:tcPr marL="68580" marR="68580" marT="0" marB="0"/>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103,8</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03"/>
                  </a:ext>
                </a:extLst>
              </a:tr>
              <a:tr h="363776">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a:spcAft>
                          <a:spcPts val="0"/>
                        </a:spcAft>
                      </a:pPr>
                      <a:r>
                        <a:rPr lang="ru-RU" sz="900" kern="50" dirty="0">
                          <a:effectLst/>
                          <a:latin typeface="Times New Roman" panose="02020603050405020304" pitchFamily="18" charset="0"/>
                          <a:ea typeface="Times New Roman" panose="02020603050405020304" pitchFamily="18" charset="0"/>
                          <a:cs typeface="Liberation Serif"/>
                        </a:rPr>
                        <a:t>Охват детей в возрасте от 5 до 18 лет программами дополнительного образования (удельный вес численности детей, получающих услуги дополнительного образования в общей численности детей в возрасте от 5 до 18 лет), %</a:t>
                      </a:r>
                      <a:endParaRPr lang="ru-RU" sz="1200" kern="50" dirty="0">
                        <a:effectLst/>
                        <a:latin typeface="Liberation Serif"/>
                        <a:ea typeface="Times New Roman" panose="02020603050405020304" pitchFamily="18" charset="0"/>
                        <a:cs typeface="Liberation Serif"/>
                      </a:endParaRPr>
                    </a:p>
                  </a:txBody>
                  <a:tcPr marL="68580" marR="68580" marT="0" marB="0"/>
                </a:tc>
                <a:tc>
                  <a:txBody>
                    <a:bodyPr/>
                    <a:lstStyle/>
                    <a:p>
                      <a:pPr indent="-78740" algn="ctr">
                        <a:spcAft>
                          <a:spcPts val="0"/>
                        </a:spcAft>
                      </a:pPr>
                      <a:r>
                        <a:rPr lang="ru-RU" sz="900" kern="50">
                          <a:effectLst/>
                          <a:latin typeface="Times New Roman" panose="02020603050405020304" pitchFamily="18" charset="0"/>
                          <a:ea typeface="Calibri" panose="020F0502020204030204" pitchFamily="34" charset="0"/>
                          <a:cs typeface="Liberation Serif"/>
                        </a:rPr>
                        <a:t>92,65</a:t>
                      </a:r>
                      <a:endParaRPr lang="ru-RU" sz="1200" kern="50">
                        <a:effectLst/>
                        <a:latin typeface="Liberation Serif"/>
                        <a:ea typeface="Times New Roman" panose="02020603050405020304" pitchFamily="18" charset="0"/>
                        <a:cs typeface="Liberation Serif"/>
                      </a:endParaRPr>
                    </a:p>
                  </a:txBody>
                  <a:tcPr marL="68580" marR="68580" marT="0" marB="0"/>
                </a:tc>
                <a:tc>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92,65</a:t>
                      </a:r>
                      <a:endParaRPr lang="ru-RU" sz="1200" dirty="0">
                        <a:effectLst/>
                        <a:latin typeface="Arial" panose="020B0604020202020204" pitchFamily="34" charset="0"/>
                        <a:ea typeface="Times New Roman" panose="02020603050405020304" pitchFamily="18" charset="0"/>
                      </a:endParaRPr>
                    </a:p>
                  </a:txBody>
                  <a:tcPr marL="68580" marR="68580" marT="0" marB="0"/>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04"/>
                  </a:ext>
                </a:extLst>
              </a:tr>
              <a:tr h="363776">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4</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a:spcAft>
                          <a:spcPts val="0"/>
                        </a:spcAft>
                      </a:pPr>
                      <a:r>
                        <a:rPr lang="ru-RU" sz="900" kern="50" dirty="0">
                          <a:effectLst/>
                          <a:latin typeface="Times New Roman" panose="02020603050405020304" pitchFamily="18" charset="0"/>
                          <a:ea typeface="Calibri" panose="020F0502020204030204" pitchFamily="34" charset="0"/>
                          <a:cs typeface="Liberation Serif"/>
                        </a:rPr>
                        <a:t>Количество новых мест в муниципальных общеобразова­тельных организациях, ед.</a:t>
                      </a:r>
                      <a:endParaRPr lang="ru-RU" sz="1200" kern="50" dirty="0">
                        <a:effectLst/>
                        <a:latin typeface="Liberation Serif"/>
                        <a:ea typeface="Times New Roman" panose="02020603050405020304" pitchFamily="18" charset="0"/>
                        <a:cs typeface="Liberation Serif"/>
                      </a:endParaRPr>
                    </a:p>
                  </a:txBody>
                  <a:tcPr marL="68580" marR="68580" marT="0" marB="0"/>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50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50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05"/>
                  </a:ext>
                </a:extLst>
              </a:tr>
              <a:tr h="302806">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800" u="none" strike="noStrike" cap="none" normalizeH="0" baseline="0" dirty="0">
                          <a:ln>
                            <a:noFill/>
                          </a:ln>
                          <a:effectLst/>
                          <a:latin typeface="Times New Roman" panose="02020603050405020304" pitchFamily="18" charset="0"/>
                          <a:cs typeface="Times New Roman" panose="02020603050405020304" pitchFamily="18" charset="0"/>
                        </a:rPr>
                        <a:t>Соотношение средней заработной платы педагогических работников общеобразовательных организаций и средней заработной платы в Республике Башкортостан, %</a:t>
                      </a:r>
                      <a:endParaRPr kumimoji="0" lang="ru-RU"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6" marR="91436" marT="42980" marB="429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06"/>
                  </a:ext>
                </a:extLst>
              </a:tr>
              <a:tr h="302806">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6</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800" u="none" strike="noStrike" cap="none" normalizeH="0" baseline="0" dirty="0">
                          <a:ln>
                            <a:noFill/>
                          </a:ln>
                          <a:effectLst/>
                          <a:latin typeface="Times New Roman" panose="02020603050405020304" pitchFamily="18" charset="0"/>
                          <a:cs typeface="Times New Roman" panose="02020603050405020304" pitchFamily="18" charset="0"/>
                        </a:rPr>
                        <a:t>Соотношение средней заработной платы педагогических работников дошкольных образовательных организаций и средней заработной платы в сфере общего образования в Республике Башкортостан, %</a:t>
                      </a:r>
                      <a:endParaRPr kumimoji="0" lang="ru-RU"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6" marR="91436" marT="42980" marB="429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07"/>
                  </a:ext>
                </a:extLst>
              </a:tr>
              <a:tr h="223850">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7</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a:spcAft>
                          <a:spcPts val="0"/>
                        </a:spcAft>
                      </a:pPr>
                      <a:r>
                        <a:rPr lang="ru-RU" sz="900" kern="50" dirty="0">
                          <a:effectLst/>
                          <a:latin typeface="Times New Roman" panose="02020603050405020304" pitchFamily="18" charset="0"/>
                          <a:ea typeface="Calibri" panose="020F0502020204030204" pitchFamily="34" charset="0"/>
                          <a:cs typeface="Liberation Serif"/>
                        </a:rPr>
                        <a:t>Выполнение целевого показателя среднемесячной заработной платы педагогических  работников дошкольных образовательных организаций предусмотренного соглашением между Министерством образования Республики Башкортостан и администрацией </a:t>
                      </a:r>
                      <a:r>
                        <a:rPr lang="ru-RU" sz="900" kern="50" dirty="0">
                          <a:effectLst/>
                          <a:latin typeface="Times New Roman" panose="02020603050405020304" pitchFamily="18" charset="0"/>
                          <a:ea typeface="Times New Roman" panose="02020603050405020304" pitchFamily="18" charset="0"/>
                          <a:cs typeface="Liberation Serif"/>
                        </a:rPr>
                        <a:t>МР Мелеузовский район РБ</a:t>
                      </a:r>
                      <a:r>
                        <a:rPr lang="ru-RU" sz="900" kern="50" dirty="0">
                          <a:effectLst/>
                          <a:latin typeface="Times New Roman" panose="02020603050405020304" pitchFamily="18" charset="0"/>
                          <a:ea typeface="Calibri" panose="020F0502020204030204" pitchFamily="34" charset="0"/>
                          <a:cs typeface="Liberation Serif"/>
                        </a:rPr>
                        <a:t>,  подписанным Главой </a:t>
                      </a:r>
                      <a:r>
                        <a:rPr lang="ru-RU" sz="900" kern="50" dirty="0">
                          <a:effectLst/>
                          <a:latin typeface="Times New Roman" panose="02020603050405020304" pitchFamily="18" charset="0"/>
                          <a:ea typeface="Times New Roman" panose="02020603050405020304" pitchFamily="18" charset="0"/>
                          <a:cs typeface="Liberation Serif"/>
                        </a:rPr>
                        <a:t>МР Мелеузовский район РБ</a:t>
                      </a:r>
                      <a:r>
                        <a:rPr lang="ru-RU" sz="900" kern="50" dirty="0">
                          <a:effectLst/>
                          <a:latin typeface="Times New Roman" panose="02020603050405020304" pitchFamily="18" charset="0"/>
                          <a:ea typeface="Calibri" panose="020F0502020204030204" pitchFamily="34" charset="0"/>
                          <a:cs typeface="Liberation Serif"/>
                        </a:rPr>
                        <a:t> и министром образования Республики Башкортостан, %</a:t>
                      </a:r>
                      <a:endParaRPr lang="ru-RU" sz="1200" kern="50" dirty="0">
                        <a:effectLst/>
                        <a:latin typeface="Liberation Serif"/>
                        <a:ea typeface="Times New Roman" panose="02020603050405020304" pitchFamily="18" charset="0"/>
                        <a:cs typeface="Liberation Serif"/>
                      </a:endParaRPr>
                    </a:p>
                  </a:txBody>
                  <a:tcPr marL="68580" marR="68580" marT="0" marB="0"/>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100</a:t>
                      </a:r>
                    </a:p>
                  </a:txBody>
                  <a:tcPr marL="91444" marR="91444" marT="45703" marB="45703" horzOverflow="overflow"/>
                </a:tc>
                <a:extLst>
                  <a:ext uri="{0D108BD9-81ED-4DB2-BD59-A6C34878D82A}">
                    <a16:rowId xmlns="" xmlns:a16="http://schemas.microsoft.com/office/drawing/2014/main" val="10008"/>
                  </a:ext>
                </a:extLst>
              </a:tr>
              <a:tr h="363776">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8</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a:spcAft>
                          <a:spcPts val="0"/>
                        </a:spcAft>
                      </a:pPr>
                      <a:r>
                        <a:rPr lang="ru-RU" sz="900" kern="50" dirty="0">
                          <a:effectLst/>
                          <a:latin typeface="Times New Roman" panose="02020603050405020304" pitchFamily="18" charset="0"/>
                          <a:ea typeface="Times New Roman" panose="02020603050405020304" pitchFamily="18" charset="0"/>
                          <a:cs typeface="Liberation Serif"/>
                        </a:rPr>
                        <a:t>Доля педагогических работников образовательных организаций, прошедших переподготовку или повышение квалификации по вопросам </a:t>
                      </a:r>
                      <a:endParaRPr lang="ru-RU" sz="1200" kern="50" dirty="0">
                        <a:effectLst/>
                        <a:latin typeface="Liberation Serif"/>
                        <a:ea typeface="Times New Roman" panose="02020603050405020304" pitchFamily="18" charset="0"/>
                        <a:cs typeface="Liberation Serif"/>
                      </a:endParaRPr>
                    </a:p>
                    <a:p>
                      <a:pPr>
                        <a:spcAft>
                          <a:spcPts val="0"/>
                        </a:spcAft>
                      </a:pPr>
                      <a:r>
                        <a:rPr lang="ru-RU" sz="900" kern="50" dirty="0">
                          <a:effectLst/>
                          <a:latin typeface="Times New Roman" panose="02020603050405020304" pitchFamily="18" charset="0"/>
                          <a:ea typeface="Times New Roman" panose="02020603050405020304" pitchFamily="18" charset="0"/>
                          <a:cs typeface="Liberation Serif"/>
                        </a:rPr>
                        <a:t>образования обучающихся с ограниченными возможностями здоровья и инвалидностью, в общей численности педагогических работников, работающих с детьми с ограниченными возможностями здоровья,%</a:t>
                      </a:r>
                      <a:endParaRPr lang="ru-RU" sz="1200" kern="50" dirty="0">
                        <a:effectLst/>
                        <a:latin typeface="Liberation Serif"/>
                        <a:ea typeface="Times New Roman" panose="02020603050405020304" pitchFamily="18" charset="0"/>
                        <a:cs typeface="Liberation Serif"/>
                      </a:endParaRPr>
                    </a:p>
                  </a:txBody>
                  <a:tcPr marL="68580" marR="68580" marT="0" marB="0"/>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30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30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09"/>
                  </a:ext>
                </a:extLst>
              </a:tr>
              <a:tr h="363776">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9</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a:spcAft>
                          <a:spcPts val="0"/>
                        </a:spcAft>
                      </a:pPr>
                      <a:r>
                        <a:rPr lang="ru-RU" sz="900" kern="50" dirty="0">
                          <a:effectLst/>
                          <a:latin typeface="Times New Roman" panose="02020603050405020304" pitchFamily="18" charset="0"/>
                          <a:ea typeface="Times New Roman" panose="02020603050405020304" pitchFamily="18" charset="0"/>
                          <a:cs typeface="Liberation Serif"/>
                        </a:rPr>
                        <a:t>Доля детей от 5 до 18 лет, имеющих право на получение дополнительного образования в рамках системы персонифицированного финансирования в общей численности детей в возрасте от 5 до 18 лет, %</a:t>
                      </a:r>
                      <a:endParaRPr lang="ru-RU" sz="1200" kern="50" dirty="0">
                        <a:effectLst/>
                        <a:latin typeface="Liberation Serif"/>
                        <a:ea typeface="Times New Roman" panose="02020603050405020304" pitchFamily="18" charset="0"/>
                        <a:cs typeface="Liberation Serif"/>
                      </a:endParaRPr>
                    </a:p>
                  </a:txBody>
                  <a:tcPr marL="68580" marR="68580" marT="0" marB="0"/>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50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50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10"/>
                  </a:ext>
                </a:extLst>
              </a:tr>
              <a:tr h="363776">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Доля обучающихся из многодетных семей, получивших компенсацию на приобретение школьной формы (1 раз в 2 года), в общем количестве обучающихся, имеющих право получать компенсацию, %</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algn="ctr">
                        <a:spcAft>
                          <a:spcPts val="0"/>
                        </a:spcAft>
                      </a:pPr>
                      <a:r>
                        <a:rPr lang="ru-RU" sz="900" kern="50">
                          <a:effectLst/>
                          <a:latin typeface="Times New Roman" panose="02020603050405020304" pitchFamily="18" charset="0"/>
                          <a:ea typeface="Times New Roman" panose="02020603050405020304" pitchFamily="18" charset="0"/>
                          <a:cs typeface="Liberation Serif"/>
                        </a:rPr>
                        <a:t>7,37</a:t>
                      </a:r>
                      <a:endParaRPr lang="ru-RU" sz="1200" kern="50">
                        <a:effectLst/>
                        <a:latin typeface="Liberation Serif"/>
                        <a:ea typeface="Times New Roman" panose="02020603050405020304" pitchFamily="18" charset="0"/>
                        <a:cs typeface="Liberation Serif"/>
                      </a:endParaRPr>
                    </a:p>
                  </a:txBody>
                  <a:tcPr marL="68580" marR="68580" marT="0" marB="0"/>
                </a:tc>
                <a:tc>
                  <a:txBody>
                    <a:bodyPr/>
                    <a:lstStyle/>
                    <a:p>
                      <a:pPr algn="ctr">
                        <a:spcAft>
                          <a:spcPts val="0"/>
                        </a:spcAft>
                      </a:pPr>
                      <a:r>
                        <a:rPr lang="ru-RU" sz="1000" dirty="0">
                          <a:effectLst/>
                          <a:latin typeface="Times New Roman" panose="02020603050405020304" pitchFamily="18" charset="0"/>
                          <a:ea typeface="Times New Roman" panose="02020603050405020304" pitchFamily="18" charset="0"/>
                        </a:rPr>
                        <a:t>8,3</a:t>
                      </a:r>
                      <a:endParaRPr lang="ru-RU" sz="1200" dirty="0">
                        <a:effectLst/>
                        <a:latin typeface="Arial" panose="020B0604020202020204" pitchFamily="34" charset="0"/>
                        <a:ea typeface="Times New Roman" panose="02020603050405020304" pitchFamily="18" charset="0"/>
                      </a:endParaRPr>
                    </a:p>
                  </a:txBody>
                  <a:tcPr marL="68580" marR="68580" marT="0" marB="0"/>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112,7</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12"/>
                  </a:ext>
                </a:extLst>
              </a:tr>
              <a:tr h="503702">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Доля детей, охваченных бесплатным питанием, из многодетных семей, средний душевой доход которых не превышает величины прожиточного минимума в среднем на душу населения, установленной в Республике Башкортостан, в общем количестве детей указанной категории,%</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13"/>
                  </a:ext>
                </a:extLst>
              </a:tr>
              <a:tr h="363776">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a:spcAft>
                          <a:spcPts val="0"/>
                        </a:spcAft>
                      </a:pPr>
                      <a:r>
                        <a:rPr lang="ru-RU" sz="900" kern="50" dirty="0">
                          <a:effectLst/>
                          <a:latin typeface="Times New Roman" panose="02020603050405020304" pitchFamily="18" charset="0"/>
                          <a:ea typeface="Times New Roman" panose="02020603050405020304" pitchFamily="18" charset="0"/>
                          <a:cs typeface="Liberation Serif"/>
                        </a:rPr>
                        <a:t>Доля образовательных учреждений, прошедших независимую оценку качества, в общем количестве учреждений, запланированных к проведению независимой оценки качества, %</a:t>
                      </a:r>
                      <a:endParaRPr lang="ru-RU" sz="1200" kern="50" dirty="0">
                        <a:effectLst/>
                        <a:latin typeface="Liberation Serif"/>
                        <a:ea typeface="Times New Roman" panose="02020603050405020304" pitchFamily="18" charset="0"/>
                        <a:cs typeface="Liberation Serif"/>
                      </a:endParaRPr>
                    </a:p>
                  </a:txBody>
                  <a:tcPr marL="68580" marR="68580" marT="0" marB="0"/>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11"/>
                  </a:ext>
                </a:extLst>
              </a:tr>
              <a:tr h="223850">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Доля общеобразовательных организаций в которых созданы условия для инклюзивного образования детей-инвалидов, %</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27</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27</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14"/>
                  </a:ext>
                </a:extLst>
              </a:tr>
              <a:tr h="223850">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14</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Доля дошкольных учреждений в которых созданы условия для инклюзивного образования детей-инвалидов, %</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8</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8</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15"/>
                  </a:ext>
                </a:extLst>
              </a:tr>
            </a:tbl>
          </a:graphicData>
        </a:graphic>
      </p:graphicFrame>
      <p:sp>
        <p:nvSpPr>
          <p:cNvPr id="71753" name="TextBox 2">
            <a:extLst>
              <a:ext uri="{FF2B5EF4-FFF2-40B4-BE49-F238E27FC236}">
                <a16:creationId xmlns="" xmlns:a16="http://schemas.microsoft.com/office/drawing/2014/main" id="{8BEB8FFE-15B9-41F1-8B61-144B0EE20387}"/>
              </a:ext>
            </a:extLst>
          </p:cNvPr>
          <p:cNvSpPr txBox="1">
            <a:spLocks noChangeArrowheads="1"/>
          </p:cNvSpPr>
          <p:nvPr/>
        </p:nvSpPr>
        <p:spPr bwMode="auto">
          <a:xfrm>
            <a:off x="827584" y="641656"/>
            <a:ext cx="68259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b="1" dirty="0">
                <a:solidFill>
                  <a:srgbClr val="0070C0"/>
                </a:solidFill>
              </a:rPr>
              <a:t>Достигнутые значения целевых индикаторов за </a:t>
            </a:r>
            <a:r>
              <a:rPr lang="ru-RU" altLang="ru-RU" b="1" dirty="0" smtClean="0">
                <a:solidFill>
                  <a:srgbClr val="0070C0"/>
                </a:solidFill>
              </a:rPr>
              <a:t>2019 </a:t>
            </a:r>
            <a:r>
              <a:rPr lang="ru-RU" altLang="ru-RU" b="1" dirty="0">
                <a:solidFill>
                  <a:srgbClr val="0070C0"/>
                </a:solidFill>
              </a:rPr>
              <a:t>год</a:t>
            </a:r>
          </a:p>
          <a:p>
            <a:pPr eaLnBrk="1" hangingPunct="1"/>
            <a:endParaRPr lang="ru-RU" altLang="ru-RU" dirty="0"/>
          </a:p>
        </p:txBody>
      </p:sp>
      <p:sp>
        <p:nvSpPr>
          <p:cNvPr id="11" name="Заголовок 4"/>
          <p:cNvSpPr txBox="1">
            <a:spLocks/>
          </p:cNvSpPr>
          <p:nvPr/>
        </p:nvSpPr>
        <p:spPr>
          <a:xfrm>
            <a:off x="319963" y="172962"/>
            <a:ext cx="8784976" cy="73508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500" b="1" dirty="0">
                <a:latin typeface="Cambria" panose="02040503050406030204" pitchFamily="18" charset="0"/>
                <a:cs typeface="Arial" panose="020B0604020202020204" pitchFamily="34" charset="0"/>
              </a:rPr>
              <a:t>Муниципальная программа «Развитие системы образования муниципального района Мелеузовский район республики Башкортостан на 2016-2021 годы»</a:t>
            </a:r>
            <a:endParaRPr lang="ru-RU" sz="1500" dirty="0">
              <a:latin typeface="Cambria" panose="02040503050406030204" pitchFamily="18" charset="0"/>
            </a:endParaRPr>
          </a:p>
        </p:txBody>
      </p:sp>
      <p:sp>
        <p:nvSpPr>
          <p:cNvPr id="3" name="Номер слайда 2"/>
          <p:cNvSpPr>
            <a:spLocks noGrp="1"/>
          </p:cNvSpPr>
          <p:nvPr>
            <p:ph type="sldNum" sz="quarter" idx="12"/>
          </p:nvPr>
        </p:nvSpPr>
        <p:spPr>
          <a:xfrm>
            <a:off x="7010400" y="175381"/>
            <a:ext cx="2133600" cy="365125"/>
          </a:xfrm>
        </p:spPr>
        <p:txBody>
          <a:bodyPr/>
          <a:lstStyle/>
          <a:p>
            <a:fld id="{434A3D7E-C280-4DCD-A7E1-93BBC7758E8E}" type="slidenum">
              <a:rPr lang="ru-RU" smtClean="0">
                <a:solidFill>
                  <a:schemeClr val="tx1"/>
                </a:solidFill>
              </a:rPr>
              <a:t>46</a:t>
            </a:fld>
            <a:endParaRPr lang="ru-RU">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23528" y="188640"/>
            <a:ext cx="8568952" cy="735088"/>
          </a:xfrm>
        </p:spPr>
        <p:txBody>
          <a:bodyPr>
            <a:noAutofit/>
          </a:bodyPr>
          <a:lstStyle/>
          <a:p>
            <a:pPr algn="ctr"/>
            <a:r>
              <a:rPr lang="ru-RU" sz="1500" b="1" dirty="0">
                <a:latin typeface="Cambria" panose="02040503050406030204" pitchFamily="18" charset="0"/>
                <a:cs typeface="Arial" panose="020B0604020202020204" pitchFamily="34" charset="0"/>
              </a:rPr>
              <a:t>Муниципальная программа «Управление  муниципальными финансами и муниципальным долгом муниципального района Мелеузовский район республики Башкортостан                  на 2016-2021 годы»</a:t>
            </a:r>
            <a:endParaRPr lang="ru-RU" sz="1500" dirty="0">
              <a:latin typeface="Cambria" panose="02040503050406030204" pitchFamily="18" charset="0"/>
            </a:endParaRPr>
          </a:p>
        </p:txBody>
      </p:sp>
      <p:sp>
        <p:nvSpPr>
          <p:cNvPr id="3" name="Номер слайда 2"/>
          <p:cNvSpPr>
            <a:spLocks noGrp="1"/>
          </p:cNvSpPr>
          <p:nvPr>
            <p:ph type="sldNum" sz="quarter" idx="12"/>
          </p:nvPr>
        </p:nvSpPr>
        <p:spPr>
          <a:xfrm>
            <a:off x="7012756" y="183555"/>
            <a:ext cx="2133600" cy="365125"/>
          </a:xfrm>
        </p:spPr>
        <p:txBody>
          <a:bodyPr/>
          <a:lstStyle/>
          <a:p>
            <a:pPr>
              <a:defRPr/>
            </a:pPr>
            <a:fld id="{1B7666BA-D9CA-4185-806B-0FC1DED90D94}" type="slidenum">
              <a:rPr lang="ru-RU" altLang="ru-RU" smtClean="0">
                <a:solidFill>
                  <a:schemeClr val="tx1"/>
                </a:solidFill>
              </a:rPr>
              <a:pPr>
                <a:defRPr/>
              </a:pPr>
              <a:t>47</a:t>
            </a:fld>
            <a:endParaRPr lang="ru-RU" altLang="ru-RU" dirty="0">
              <a:solidFill>
                <a:schemeClr val="tx1"/>
              </a:solidFill>
            </a:endParaRPr>
          </a:p>
        </p:txBody>
      </p:sp>
      <p:sp>
        <p:nvSpPr>
          <p:cNvPr id="4" name="Овал 3"/>
          <p:cNvSpPr/>
          <p:nvPr/>
        </p:nvSpPr>
        <p:spPr>
          <a:xfrm>
            <a:off x="0" y="980727"/>
            <a:ext cx="9036496" cy="2181170"/>
          </a:xfrm>
          <a:prstGeom prst="ellipse">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defRPr/>
            </a:pPr>
            <a:r>
              <a:rPr lang="ru-RU" sz="1200" b="1" dirty="0">
                <a:solidFill>
                  <a:schemeClr val="tx1"/>
                </a:solidFill>
              </a:rPr>
              <a:t>ЦЕЛИ</a:t>
            </a:r>
            <a:r>
              <a:rPr lang="ru-RU" sz="1000" b="1" dirty="0">
                <a:solidFill>
                  <a:schemeClr val="tx1"/>
                </a:solidFill>
              </a:rPr>
              <a:t> </a:t>
            </a:r>
            <a:r>
              <a:rPr lang="ru-RU" sz="1000" b="1" dirty="0" smtClean="0">
                <a:solidFill>
                  <a:schemeClr val="tx1"/>
                </a:solidFill>
              </a:rPr>
              <a:t>:</a:t>
            </a:r>
          </a:p>
          <a:p>
            <a:pPr marL="171450" indent="-171450">
              <a:buFontTx/>
              <a:buChar char="-"/>
              <a:defRPr/>
            </a:pPr>
            <a:r>
              <a:rPr lang="ru-RU" sz="1000" dirty="0" smtClean="0">
                <a:solidFill>
                  <a:schemeClr val="tx1"/>
                </a:solidFill>
                <a:latin typeface="Times New Roman" panose="02020603050405020304" pitchFamily="18" charset="0"/>
                <a:cs typeface="Times New Roman" panose="02020603050405020304" pitchFamily="18" charset="0"/>
              </a:rPr>
              <a:t> </a:t>
            </a:r>
            <a:r>
              <a:rPr lang="ru-RU" sz="1200" b="1" i="1" dirty="0">
                <a:solidFill>
                  <a:schemeClr val="accent3">
                    <a:lumMod val="50000"/>
                  </a:schemeClr>
                </a:solidFill>
                <a:latin typeface="Times New Roman" panose="02020603050405020304" pitchFamily="18" charset="0"/>
                <a:cs typeface="Times New Roman" panose="02020603050405020304" pitchFamily="18" charset="0"/>
              </a:rPr>
              <a:t>1.увеличить налоговые и неналоговые доходы консолидированного бюджета муниципального района Мелеузовский район РБ до 2021 года в 1,2 раза к уровню 2015 года;</a:t>
            </a:r>
          </a:p>
          <a:p>
            <a:pPr marL="171450" indent="-171450">
              <a:buFontTx/>
              <a:buChar char="-"/>
              <a:defRPr/>
            </a:pPr>
            <a:r>
              <a:rPr lang="ru-RU" sz="1200" b="1" i="1" dirty="0">
                <a:solidFill>
                  <a:schemeClr val="accent3">
                    <a:lumMod val="50000"/>
                  </a:schemeClr>
                </a:solidFill>
                <a:latin typeface="Times New Roman" panose="02020603050405020304" pitchFamily="18" charset="0"/>
                <a:cs typeface="Times New Roman" panose="02020603050405020304" pitchFamily="18" charset="0"/>
              </a:rPr>
              <a:t>2. обеспечить качество управления муниципальными финансами на уровне не ниже </a:t>
            </a:r>
            <a:r>
              <a:rPr lang="en-US" sz="1200" b="1" i="1" dirty="0">
                <a:solidFill>
                  <a:schemeClr val="accent3">
                    <a:lumMod val="50000"/>
                  </a:schemeClr>
                </a:solidFill>
                <a:latin typeface="Times New Roman" panose="02020603050405020304" pitchFamily="18" charset="0"/>
                <a:cs typeface="Times New Roman" panose="02020603050405020304" pitchFamily="18" charset="0"/>
              </a:rPr>
              <a:t>II </a:t>
            </a:r>
            <a:r>
              <a:rPr lang="ru-RU" sz="1200" b="1" i="1" dirty="0">
                <a:solidFill>
                  <a:schemeClr val="accent3">
                    <a:lumMod val="50000"/>
                  </a:schemeClr>
                </a:solidFill>
                <a:latin typeface="Times New Roman" panose="02020603050405020304" pitchFamily="18" charset="0"/>
                <a:cs typeface="Times New Roman" panose="02020603050405020304" pitchFamily="18" charset="0"/>
              </a:rPr>
              <a:t>степени качества (по оценке Министерства финансов Республики Башкортостан);</a:t>
            </a:r>
          </a:p>
          <a:p>
            <a:pPr marL="171450" indent="-171450">
              <a:buFontTx/>
              <a:buChar char="-"/>
              <a:defRPr/>
            </a:pPr>
            <a:r>
              <a:rPr lang="ru-RU" sz="1200" b="1" i="1" dirty="0">
                <a:solidFill>
                  <a:schemeClr val="accent3">
                    <a:lumMod val="50000"/>
                  </a:schemeClr>
                </a:solidFill>
                <a:latin typeface="Times New Roman" panose="02020603050405020304" pitchFamily="18" charset="0"/>
                <a:cs typeface="Times New Roman" panose="02020603050405020304" pitchFamily="18" charset="0"/>
              </a:rPr>
              <a:t>3. обеспечить уровень долговой нагрузки в пределах 10% доходов бюджета муниципального района Мелеузовский район РБ без учета безвозмездных поступлений</a:t>
            </a:r>
          </a:p>
        </p:txBody>
      </p:sp>
      <p:sp>
        <p:nvSpPr>
          <p:cNvPr id="7" name="TextBox 6"/>
          <p:cNvSpPr txBox="1"/>
          <p:nvPr/>
        </p:nvSpPr>
        <p:spPr>
          <a:xfrm>
            <a:off x="1259632" y="3294951"/>
            <a:ext cx="2095510" cy="323165"/>
          </a:xfrm>
          <a:prstGeom prst="rect">
            <a:avLst/>
          </a:prstGeom>
          <a:noFill/>
        </p:spPr>
        <p:txBody>
          <a:bodyPr wrap="none" rtlCol="0">
            <a:spAutoFit/>
          </a:bodyPr>
          <a:lstStyle/>
          <a:p>
            <a:r>
              <a:rPr lang="ru-RU" sz="1500" b="1" dirty="0">
                <a:solidFill>
                  <a:prstClr val="black"/>
                </a:solidFill>
              </a:rPr>
              <a:t>ЗАДАЧИ ПРОГРАММЫ:</a:t>
            </a:r>
          </a:p>
        </p:txBody>
      </p:sp>
      <p:sp>
        <p:nvSpPr>
          <p:cNvPr id="15" name="Скругленный прямоугольник 14"/>
          <p:cNvSpPr/>
          <p:nvPr/>
        </p:nvSpPr>
        <p:spPr>
          <a:xfrm>
            <a:off x="899592" y="3294951"/>
            <a:ext cx="6259625" cy="3107726"/>
          </a:xfrm>
          <a:prstGeom prst="roundRect">
            <a:avLst>
              <a:gd name="adj" fmla="val 12275"/>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marL="171450" indent="-171450">
              <a:buFontTx/>
              <a:buChar char="-"/>
              <a:defRPr/>
            </a:pPr>
            <a:r>
              <a:rPr lang="ru-RU" sz="1200" b="1" i="1" dirty="0">
                <a:solidFill>
                  <a:schemeClr val="accent3">
                    <a:lumMod val="50000"/>
                  </a:schemeClr>
                </a:solidFill>
                <a:latin typeface="Times New Roman" panose="02020603050405020304" pitchFamily="18" charset="0"/>
                <a:cs typeface="Times New Roman" panose="02020603050405020304" pitchFamily="18" charset="0"/>
              </a:rPr>
              <a:t>организовать работу по повышению качества администрирования доходов бюджета и совершенствованию налогового законодательства муниципального района Мелеузовский район Республики Башкортостан;</a:t>
            </a:r>
          </a:p>
          <a:p>
            <a:pPr marL="171450" indent="-171450">
              <a:buFontTx/>
              <a:buChar char="-"/>
              <a:defRPr/>
            </a:pPr>
            <a:r>
              <a:rPr lang="ru-RU" sz="1200" b="1" i="1" dirty="0">
                <a:solidFill>
                  <a:schemeClr val="accent3">
                    <a:lumMod val="50000"/>
                  </a:schemeClr>
                </a:solidFill>
                <a:latin typeface="Times New Roman" panose="02020603050405020304" pitchFamily="18" charset="0"/>
                <a:cs typeface="Times New Roman" panose="02020603050405020304" pitchFamily="18" charset="0"/>
              </a:rPr>
              <a:t>обеспечить качество организации бюджетного процесса;</a:t>
            </a:r>
          </a:p>
          <a:p>
            <a:pPr marL="171450" indent="-171450">
              <a:buFontTx/>
              <a:buChar char="-"/>
              <a:defRPr/>
            </a:pPr>
            <a:r>
              <a:rPr lang="ru-RU" sz="1200" b="1" i="1" dirty="0">
                <a:solidFill>
                  <a:schemeClr val="accent3">
                    <a:lumMod val="50000"/>
                  </a:schemeClr>
                </a:solidFill>
                <a:latin typeface="Times New Roman" panose="02020603050405020304" pitchFamily="18" charset="0"/>
                <a:cs typeface="Times New Roman" panose="02020603050405020304" pitchFamily="18" charset="0"/>
              </a:rPr>
              <a:t>совершенствовать межбюджетные отношения, повысить эффективность оказания финансовой помощи бюджетам сельских и городского поселений муниципального района Мелеузовский район Республики Башкортостан;</a:t>
            </a:r>
          </a:p>
          <a:p>
            <a:pPr marL="171450" indent="-171450">
              <a:buFontTx/>
              <a:buChar char="-"/>
              <a:defRPr/>
            </a:pPr>
            <a:r>
              <a:rPr lang="ru-RU" sz="1200" b="1" i="1" dirty="0">
                <a:solidFill>
                  <a:schemeClr val="accent3">
                    <a:lumMod val="50000"/>
                  </a:schemeClr>
                </a:solidFill>
                <a:latin typeface="Times New Roman" panose="02020603050405020304" pitchFamily="18" charset="0"/>
                <a:cs typeface="Times New Roman" panose="02020603050405020304" pitchFamily="18" charset="0"/>
              </a:rPr>
              <a:t>обеспечить организацию и осуществление контроля в финансово-бюджетной сфере и в сфере закупок;</a:t>
            </a:r>
          </a:p>
          <a:p>
            <a:pPr marL="171450" indent="-171450">
              <a:buFontTx/>
              <a:buChar char="-"/>
              <a:defRPr/>
            </a:pPr>
            <a:r>
              <a:rPr lang="ru-RU" sz="1200" b="1" i="1" dirty="0">
                <a:solidFill>
                  <a:schemeClr val="accent3">
                    <a:lumMod val="50000"/>
                  </a:schemeClr>
                </a:solidFill>
                <a:latin typeface="Times New Roman" panose="02020603050405020304" pitchFamily="18" charset="0"/>
                <a:cs typeface="Times New Roman" panose="02020603050405020304" pitchFamily="18" charset="0"/>
              </a:rPr>
              <a:t>обеспечить эффективное управление муниципальным долгом муниципального района Мелеузовский район Республики Башкортостан </a:t>
            </a:r>
          </a:p>
          <a:p>
            <a:pPr marL="171450" indent="-171450">
              <a:buFontTx/>
              <a:buChar char="-"/>
              <a:defRPr/>
            </a:pPr>
            <a:r>
              <a:rPr lang="ru-RU" sz="1200" b="1" i="1" dirty="0">
                <a:solidFill>
                  <a:schemeClr val="accent3">
                    <a:lumMod val="50000"/>
                  </a:schemeClr>
                </a:solidFill>
                <a:latin typeface="Times New Roman" panose="02020603050405020304" pitchFamily="18" charset="0"/>
                <a:cs typeface="Times New Roman" panose="02020603050405020304" pitchFamily="18" charset="0"/>
              </a:rPr>
              <a:t>организовать централизацию бухгалтерского учета муниципальных учреждений</a:t>
            </a:r>
          </a:p>
        </p:txBody>
      </p:sp>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4216" y="836712"/>
            <a:ext cx="143827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565237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Line 7">
            <a:extLst>
              <a:ext uri="{FF2B5EF4-FFF2-40B4-BE49-F238E27FC236}">
                <a16:creationId xmlns="" xmlns:a16="http://schemas.microsoft.com/office/drawing/2014/main" id="{46CA2FF8-76E5-4654-9536-9CCF4E657665}"/>
              </a:ext>
            </a:extLst>
          </p:cNvPr>
          <p:cNvSpPr>
            <a:spLocks noChangeShapeType="1"/>
          </p:cNvSpPr>
          <p:nvPr/>
        </p:nvSpPr>
        <p:spPr bwMode="auto">
          <a:xfrm>
            <a:off x="1116013" y="299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1683" name="Rectangle 8">
            <a:extLst>
              <a:ext uri="{FF2B5EF4-FFF2-40B4-BE49-F238E27FC236}">
                <a16:creationId xmlns="" xmlns:a16="http://schemas.microsoft.com/office/drawing/2014/main" id="{A927D567-1608-4A87-98C0-C87918B54740}"/>
              </a:ext>
            </a:extLst>
          </p:cNvPr>
          <p:cNvSpPr>
            <a:spLocks noChangeArrowheads="1"/>
          </p:cNvSpPr>
          <p:nvPr/>
        </p:nvSpPr>
        <p:spPr bwMode="auto">
          <a:xfrm>
            <a:off x="468313" y="3648075"/>
            <a:ext cx="8496300"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p>
          <a:p>
            <a:pPr eaLnBrk="1" hangingPunct="1"/>
            <a:endParaRPr lang="ru-RU" altLang="ru-RU"/>
          </a:p>
          <a:p>
            <a:r>
              <a:rPr lang="ru-RU" altLang="ru-RU"/>
              <a:t>                                 </a:t>
            </a:r>
          </a:p>
        </p:txBody>
      </p:sp>
      <p:graphicFrame>
        <p:nvGraphicFramePr>
          <p:cNvPr id="2" name="Таблица 1">
            <a:extLst>
              <a:ext uri="{FF2B5EF4-FFF2-40B4-BE49-F238E27FC236}">
                <a16:creationId xmlns="" xmlns:a16="http://schemas.microsoft.com/office/drawing/2014/main" id="{2E648489-E80A-4006-9069-9BE20837F4B6}"/>
              </a:ext>
            </a:extLst>
          </p:cNvPr>
          <p:cNvGraphicFramePr>
            <a:graphicFrameLocks noGrp="1"/>
          </p:cNvGraphicFramePr>
          <p:nvPr>
            <p:extLst>
              <p:ext uri="{D42A27DB-BD31-4B8C-83A1-F6EECF244321}">
                <p14:modId xmlns:p14="http://schemas.microsoft.com/office/powerpoint/2010/main" val="575370099"/>
              </p:ext>
            </p:extLst>
          </p:nvPr>
        </p:nvGraphicFramePr>
        <p:xfrm>
          <a:off x="39061" y="1372190"/>
          <a:ext cx="9104939" cy="5485812"/>
        </p:xfrm>
        <a:graphic>
          <a:graphicData uri="http://schemas.openxmlformats.org/drawingml/2006/table">
            <a:tbl>
              <a:tblPr>
                <a:tableStyleId>{0505E3EF-67EA-436B-97B2-0124C06EBD24}</a:tableStyleId>
              </a:tblPr>
              <a:tblGrid>
                <a:gridCol w="364197">
                  <a:extLst>
                    <a:ext uri="{9D8B030D-6E8A-4147-A177-3AD203B41FA5}">
                      <a16:colId xmlns="" xmlns:a16="http://schemas.microsoft.com/office/drawing/2014/main" val="20004"/>
                    </a:ext>
                  </a:extLst>
                </a:gridCol>
                <a:gridCol w="7065434">
                  <a:extLst>
                    <a:ext uri="{9D8B030D-6E8A-4147-A177-3AD203B41FA5}">
                      <a16:colId xmlns="" xmlns:a16="http://schemas.microsoft.com/office/drawing/2014/main" val="20000"/>
                    </a:ext>
                  </a:extLst>
                </a:gridCol>
                <a:gridCol w="582716">
                  <a:extLst>
                    <a:ext uri="{9D8B030D-6E8A-4147-A177-3AD203B41FA5}">
                      <a16:colId xmlns="" xmlns:a16="http://schemas.microsoft.com/office/drawing/2014/main" val="20001"/>
                    </a:ext>
                  </a:extLst>
                </a:gridCol>
                <a:gridCol w="582716">
                  <a:extLst>
                    <a:ext uri="{9D8B030D-6E8A-4147-A177-3AD203B41FA5}">
                      <a16:colId xmlns="" xmlns:a16="http://schemas.microsoft.com/office/drawing/2014/main" val="20002"/>
                    </a:ext>
                  </a:extLst>
                </a:gridCol>
                <a:gridCol w="509876">
                  <a:extLst>
                    <a:ext uri="{9D8B030D-6E8A-4147-A177-3AD203B41FA5}">
                      <a16:colId xmlns="" xmlns:a16="http://schemas.microsoft.com/office/drawing/2014/main" val="20003"/>
                    </a:ext>
                  </a:extLst>
                </a:gridCol>
              </a:tblGrid>
              <a:tr h="413693">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 п/п</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anchor="ctr" horzOverflow="overflow"/>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НАИМЕНОВАНИЕ ЦЕЛЕВОГО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anchor="ctr" horzOverflow="overflow"/>
                </a:tc>
                <a:tc grid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Значение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hMerge="1">
                  <a:txBody>
                    <a:bodyPr/>
                    <a:lstStyle/>
                    <a:p>
                      <a:endParaRPr lang="ru-RU"/>
                    </a:p>
                  </a:txBody>
                  <a:tcPr/>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sz="800" u="none" strike="noStrike" cap="none" normalizeH="0" baseline="0" dirty="0" err="1">
                          <a:ln>
                            <a:noFill/>
                          </a:ln>
                          <a:effectLst/>
                          <a:latin typeface="Times New Roman" panose="02020603050405020304" pitchFamily="18" charset="0"/>
                          <a:cs typeface="Times New Roman" panose="02020603050405020304" pitchFamily="18" charset="0"/>
                        </a:rPr>
                        <a:t>иполнения</a:t>
                      </a:r>
                      <a:endParaRPr kumimoji="0" lang="ru-RU"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00"/>
                  </a:ext>
                </a:extLst>
              </a:tr>
              <a:tr h="222741">
                <a:tc vMerge="1">
                  <a:txBody>
                    <a:bodyPr/>
                    <a:lstStyle/>
                    <a:p>
                      <a:endParaRPr lang="ru-RU"/>
                    </a:p>
                  </a:txBody>
                  <a:tcPr/>
                </a:tc>
                <a:tc vMerge="1">
                  <a:txBody>
                    <a:bodyPr/>
                    <a:lstStyle/>
                    <a:p>
                      <a:endParaRPr lang="ru-RU"/>
                    </a:p>
                  </a:txBody>
                  <a:tcPr/>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800" u="none" strike="noStrike" cap="none" normalizeH="0" baseline="0" dirty="0">
                          <a:ln>
                            <a:noFill/>
                          </a:ln>
                          <a:effectLst/>
                          <a:latin typeface="Times New Roman" panose="02020603050405020304" pitchFamily="18" charset="0"/>
                          <a:cs typeface="Times New Roman" panose="02020603050405020304" pitchFamily="18" charset="0"/>
                        </a:rPr>
                        <a:t>ПЛАН</a:t>
                      </a:r>
                      <a:endParaRPr kumimoji="0" lang="ru-RU"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800" u="none" strike="noStrike" cap="none" normalizeH="0" baseline="0" dirty="0">
                          <a:ln>
                            <a:noFill/>
                          </a:ln>
                          <a:effectLst/>
                          <a:latin typeface="Times New Roman" panose="02020603050405020304" pitchFamily="18" charset="0"/>
                          <a:cs typeface="Times New Roman" panose="02020603050405020304" pitchFamily="18" charset="0"/>
                        </a:rPr>
                        <a:t>ФАКТ</a:t>
                      </a:r>
                      <a:endParaRPr kumimoji="0" lang="ru-RU"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vMerge="1">
                  <a:txBody>
                    <a:bodyPr/>
                    <a:lstStyle/>
                    <a:p>
                      <a:endParaRPr lang="ru-RU"/>
                    </a:p>
                  </a:txBody>
                  <a:tcPr/>
                </a:tc>
                <a:extLst>
                  <a:ext uri="{0D108BD9-81ED-4DB2-BD59-A6C34878D82A}">
                    <a16:rowId xmlns="" xmlns:a16="http://schemas.microsoft.com/office/drawing/2014/main" val="10001"/>
                  </a:ext>
                </a:extLst>
              </a:tr>
              <a:tr h="408006">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lang="ru-RU" sz="1000" kern="1200" dirty="0">
                          <a:effectLst/>
                          <a:latin typeface="Times New Roman" panose="02020603050405020304" pitchFamily="18" charset="0"/>
                          <a:cs typeface="Times New Roman" panose="02020603050405020304" pitchFamily="18" charset="0"/>
                        </a:rPr>
                        <a:t>Объем налоговых и неналоговых доходов консолидированного бюджета муниципального района Мелеузовский район Республики Башкортостан, млн. рублей</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6" marR="91436" marT="42980" marB="429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754,3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841,9</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111,6</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02"/>
                  </a:ext>
                </a:extLst>
              </a:tr>
              <a:tr h="408006">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lang="ru-RU" sz="1000" kern="1200" dirty="0">
                          <a:effectLst/>
                          <a:latin typeface="Times New Roman" panose="02020603050405020304" pitchFamily="18" charset="0"/>
                          <a:cs typeface="Times New Roman" panose="02020603050405020304" pitchFamily="18" charset="0"/>
                        </a:rPr>
                        <a:t>Выполнение плана по налоговым и неналоговым доходам консолидированного бюджета муниципального района Мелеузовский район Республики Башкортостан, %</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6" marR="91436" marT="42980" marB="429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114,2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14,2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03"/>
                  </a:ext>
                </a:extLst>
              </a:tr>
              <a:tr h="567133">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lang="ru-RU" sz="1000" kern="1200" dirty="0">
                          <a:effectLst/>
                          <a:latin typeface="Times New Roman" panose="02020603050405020304" pitchFamily="18" charset="0"/>
                          <a:cs typeface="Times New Roman" panose="02020603050405020304" pitchFamily="18" charset="0"/>
                        </a:rPr>
                        <a:t>Отношение недополученных доходов по местным налогам в результате налоговых льгот, установленных нормативно - правовыми актами муниципального района Мелеузовский район Республики Башкортостан, к общему объему налоговых доходов бюджета муниципального района Мелеузовский район Республики Башкортостан, %</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6" marR="91436" marT="42980" marB="429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en-US" sz="1000" u="none" strike="noStrike" cap="none" normalizeH="0" baseline="0" dirty="0">
                          <a:ln>
                            <a:noFill/>
                          </a:ln>
                          <a:effectLst/>
                          <a:latin typeface="Times New Roman" panose="02020603050405020304" pitchFamily="18" charset="0"/>
                          <a:cs typeface="Times New Roman" panose="02020603050405020304" pitchFamily="18" charset="0"/>
                        </a:rPr>
                        <a:t>&lt;</a:t>
                      </a: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0,13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04"/>
                  </a:ext>
                </a:extLst>
              </a:tr>
              <a:tr h="506517">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4</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algn="just">
                        <a:spcAft>
                          <a:spcPts val="0"/>
                        </a:spcAft>
                      </a:pPr>
                      <a:r>
                        <a:rPr lang="ru-RU" sz="1000" dirty="0">
                          <a:effectLst/>
                          <a:latin typeface="Times New Roman" panose="02020603050405020304" pitchFamily="18" charset="0"/>
                          <a:cs typeface="Times New Roman" panose="02020603050405020304" pitchFamily="18" charset="0"/>
                        </a:rPr>
                        <a:t>Рейтинг муниципального района Мелеузовский район Республики Башкортостан среди муниципальных районов Республики Башкортостан по качеству управления муниципальными финансами (по оценке Министерства финансов Республики Башкортостан), степень качества</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lang="en-US" sz="1000" dirty="0">
                          <a:effectLst/>
                          <a:latin typeface="Times New Roman" panose="02020603050405020304" pitchFamily="18" charset="0"/>
                          <a:cs typeface="Times New Roman" panose="02020603050405020304" pitchFamily="18" charset="0"/>
                        </a:rPr>
                        <a:t>=&gt; II</a:t>
                      </a:r>
                      <a:endParaRPr lang="ru-RU" sz="1000" dirty="0">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en-US" sz="1000" u="none" strike="noStrike" cap="none" normalizeH="0" baseline="0" dirty="0">
                          <a:ln>
                            <a:noFill/>
                          </a:ln>
                          <a:effectLst/>
                          <a:latin typeface="Times New Roman" panose="02020603050405020304" pitchFamily="18" charset="0"/>
                          <a:cs typeface="Times New Roman" panose="02020603050405020304" pitchFamily="18" charset="0"/>
                        </a:rPr>
                        <a:t>I</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05"/>
                  </a:ext>
                </a:extLst>
              </a:tr>
              <a:tr h="318253">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algn="just">
                        <a:spcAft>
                          <a:spcPts val="0"/>
                        </a:spcAft>
                      </a:pPr>
                      <a:r>
                        <a:rPr lang="ru-RU" sz="1000" dirty="0">
                          <a:effectLst/>
                          <a:latin typeface="Times New Roman" panose="02020603050405020304" pitchFamily="18" charset="0"/>
                          <a:cs typeface="Times New Roman" panose="02020603050405020304" pitchFamily="18" charset="0"/>
                        </a:rPr>
                        <a:t>Соблюдение установленных законодательством Российской Федерации требований к бюджету муниципального района Мелеузовский район Республики Башкортостан и отчетности о его исполнении, да/нет (1/0)</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06"/>
                  </a:ext>
                </a:extLst>
              </a:tr>
              <a:tr h="477379">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6</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algn="just">
                        <a:spcAft>
                          <a:spcPts val="0"/>
                        </a:spcAft>
                      </a:pPr>
                      <a:r>
                        <a:rPr lang="ru-RU" sz="1000" dirty="0">
                          <a:effectLst/>
                          <a:latin typeface="Times New Roman" panose="02020603050405020304" pitchFamily="18" charset="0"/>
                          <a:cs typeface="Times New Roman" panose="02020603050405020304" pitchFamily="18" charset="0"/>
                        </a:rPr>
                        <a:t>Доля расходов бюджета муниципального района Мелеузовский район Республики Башкортостан, формируемых в рамках муниципальных программ, в общем объеме расходов бюджета муниципального района Мелеузовский район Республики Башкортостан, %</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99</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07"/>
                  </a:ext>
                </a:extLst>
              </a:tr>
              <a:tr h="318253">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7</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algn="just">
                        <a:spcAft>
                          <a:spcPts val="0"/>
                        </a:spcAft>
                      </a:pPr>
                      <a:r>
                        <a:rPr lang="ru-RU" sz="1000" dirty="0">
                          <a:effectLst/>
                          <a:latin typeface="Times New Roman" panose="02020603050405020304" pitchFamily="18" charset="0"/>
                          <a:cs typeface="Times New Roman" panose="02020603050405020304" pitchFamily="18" charset="0"/>
                        </a:rPr>
                        <a:t>Доля бюджетов муниципальных образований муниципального района Мелеузовский район Республики Башкортостан с уровнем бюджетной обеспеченности выше среднего по муниципальному району</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35,3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41,2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116,7</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08"/>
                  </a:ext>
                </a:extLst>
              </a:tr>
              <a:tr h="318253">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8</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algn="just">
                        <a:spcAft>
                          <a:spcPts val="0"/>
                        </a:spcAft>
                      </a:pPr>
                      <a:r>
                        <a:rPr lang="ru-RU" sz="1000" dirty="0">
                          <a:effectLst/>
                          <a:latin typeface="Times New Roman" panose="02020603050405020304" pitchFamily="18" charset="0"/>
                          <a:cs typeface="Times New Roman" panose="02020603050405020304" pitchFamily="18" charset="0"/>
                        </a:rPr>
                        <a:t>Количество бюджетов муниципальных образований муниципального района Мелеузовский район Республики Башкортостан с уровнем бюджетной обеспеченности выше среднего по муниципальному району, единицы</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6</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7</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116,7</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09"/>
                  </a:ext>
                </a:extLst>
              </a:tr>
              <a:tr h="477379">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9</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algn="just">
                        <a:spcAft>
                          <a:spcPts val="0"/>
                        </a:spcAft>
                      </a:pPr>
                      <a:r>
                        <a:rPr lang="ru-RU" sz="1000" dirty="0">
                          <a:effectLst/>
                          <a:latin typeface="Times New Roman" panose="02020603050405020304" pitchFamily="18" charset="0"/>
                          <a:cs typeface="Times New Roman" panose="02020603050405020304" pitchFamily="18" charset="0"/>
                        </a:rPr>
                        <a:t>Соотношение объема проверенных средств бюджета муниципального района Мелеузовский район Республики Башкортостан и общей суммы расходов бюджета муниципального района Мелеузовский район Республики Башкортостан года, предшествующего отчетному, %</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14</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40,9</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292,14</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10"/>
                  </a:ext>
                </a:extLst>
              </a:tr>
              <a:tr h="254567">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algn="just">
                        <a:spcAft>
                          <a:spcPts val="0"/>
                        </a:spcAft>
                      </a:pPr>
                      <a:r>
                        <a:rPr lang="ru-RU" sz="1000" dirty="0">
                          <a:effectLst/>
                          <a:latin typeface="Times New Roman" panose="02020603050405020304" pitchFamily="18" charset="0"/>
                          <a:cs typeface="Times New Roman" panose="02020603050405020304" pitchFamily="18" charset="0"/>
                        </a:rPr>
                        <a:t>Выполнение планов контрольных мероприятий, %</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12"/>
                  </a:ext>
                </a:extLst>
              </a:tr>
              <a:tr h="318253">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algn="just">
                        <a:spcAft>
                          <a:spcPts val="0"/>
                        </a:spcAft>
                      </a:pPr>
                      <a:r>
                        <a:rPr lang="ru-RU" sz="1000" dirty="0">
                          <a:effectLst/>
                          <a:latin typeface="Times New Roman" panose="02020603050405020304" pitchFamily="18" charset="0"/>
                          <a:cs typeface="Times New Roman" panose="02020603050405020304" pitchFamily="18" charset="0"/>
                        </a:rPr>
                        <a:t>Просроченная задолженность по долговым обязательствам муниципального района </a:t>
                      </a:r>
                      <a:r>
                        <a:rPr lang="ru-RU" sz="1000" dirty="0" err="1">
                          <a:effectLst/>
                          <a:latin typeface="Times New Roman" panose="02020603050405020304" pitchFamily="18" charset="0"/>
                          <a:cs typeface="Times New Roman" panose="02020603050405020304" pitchFamily="18" charset="0"/>
                        </a:rPr>
                        <a:t>Мелеузовский</a:t>
                      </a:r>
                      <a:r>
                        <a:rPr lang="ru-RU" sz="1000" dirty="0">
                          <a:effectLst/>
                          <a:latin typeface="Times New Roman" panose="02020603050405020304" pitchFamily="18" charset="0"/>
                          <a:cs typeface="Times New Roman" panose="02020603050405020304" pitchFamily="18" charset="0"/>
                        </a:rPr>
                        <a:t> район Республики Башкортостан, </a:t>
                      </a:r>
                      <a:r>
                        <a:rPr lang="ru-RU" sz="1000" dirty="0" err="1">
                          <a:effectLst/>
                          <a:latin typeface="Times New Roman" panose="02020603050405020304" pitchFamily="18" charset="0"/>
                          <a:cs typeface="Times New Roman" panose="02020603050405020304" pitchFamily="18" charset="0"/>
                        </a:rPr>
                        <a:t>тыс.руб</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11"/>
                  </a:ext>
                </a:extLst>
              </a:tr>
              <a:tr h="477379">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algn="just">
                        <a:spcAft>
                          <a:spcPts val="0"/>
                        </a:spcAft>
                      </a:pPr>
                      <a:r>
                        <a:rPr lang="ru-RU" sz="1000" dirty="0">
                          <a:effectLst/>
                          <a:latin typeface="Times New Roman" panose="02020603050405020304" pitchFamily="18" charset="0"/>
                          <a:cs typeface="Times New Roman" panose="02020603050405020304" pitchFamily="18" charset="0"/>
                        </a:rPr>
                        <a:t>Доля муниципальных учреждений (за исключением учреждений сферы образования), обслуживаемых МКУ Централизованная бухгалтерия муниципального района </a:t>
                      </a:r>
                      <a:r>
                        <a:rPr lang="ru-RU" sz="1000" dirty="0" err="1">
                          <a:effectLst/>
                          <a:latin typeface="Times New Roman" panose="02020603050405020304" pitchFamily="18" charset="0"/>
                          <a:cs typeface="Times New Roman" panose="02020603050405020304" pitchFamily="18" charset="0"/>
                        </a:rPr>
                        <a:t>Мелеузовский</a:t>
                      </a:r>
                      <a:r>
                        <a:rPr lang="ru-RU" sz="1000" dirty="0">
                          <a:effectLst/>
                          <a:latin typeface="Times New Roman" panose="02020603050405020304" pitchFamily="18" charset="0"/>
                          <a:cs typeface="Times New Roman" panose="02020603050405020304" pitchFamily="18" charset="0"/>
                        </a:rPr>
                        <a:t> район Республики Башкортостан от общего количества муниципальных учреждений, %</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92,3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100,0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108,3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13"/>
                  </a:ext>
                </a:extLst>
              </a:tr>
            </a:tbl>
          </a:graphicData>
        </a:graphic>
      </p:graphicFrame>
      <p:sp>
        <p:nvSpPr>
          <p:cNvPr id="71753" name="TextBox 2">
            <a:extLst>
              <a:ext uri="{FF2B5EF4-FFF2-40B4-BE49-F238E27FC236}">
                <a16:creationId xmlns="" xmlns:a16="http://schemas.microsoft.com/office/drawing/2014/main" id="{8BEB8FFE-15B9-41F1-8B61-144B0EE20387}"/>
              </a:ext>
            </a:extLst>
          </p:cNvPr>
          <p:cNvSpPr txBox="1">
            <a:spLocks noChangeArrowheads="1"/>
          </p:cNvSpPr>
          <p:nvPr/>
        </p:nvSpPr>
        <p:spPr bwMode="auto">
          <a:xfrm>
            <a:off x="835685" y="1065421"/>
            <a:ext cx="68259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b="1" dirty="0">
                <a:solidFill>
                  <a:srgbClr val="0070C0"/>
                </a:solidFill>
              </a:rPr>
              <a:t>Достигнутые значения целевых индикаторов за </a:t>
            </a:r>
            <a:r>
              <a:rPr lang="ru-RU" altLang="ru-RU" b="1" dirty="0" smtClean="0">
                <a:solidFill>
                  <a:srgbClr val="0070C0"/>
                </a:solidFill>
              </a:rPr>
              <a:t>2019 </a:t>
            </a:r>
            <a:r>
              <a:rPr lang="ru-RU" altLang="ru-RU" b="1" dirty="0">
                <a:solidFill>
                  <a:srgbClr val="0070C0"/>
                </a:solidFill>
              </a:rPr>
              <a:t>год</a:t>
            </a:r>
          </a:p>
          <a:p>
            <a:pPr eaLnBrk="1" hangingPunct="1"/>
            <a:endParaRPr lang="ru-RU" altLang="ru-RU" dirty="0"/>
          </a:p>
        </p:txBody>
      </p:sp>
      <p:sp>
        <p:nvSpPr>
          <p:cNvPr id="11" name="Заголовок 4"/>
          <p:cNvSpPr txBox="1">
            <a:spLocks/>
          </p:cNvSpPr>
          <p:nvPr/>
        </p:nvSpPr>
        <p:spPr>
          <a:xfrm>
            <a:off x="319963" y="204712"/>
            <a:ext cx="8784976" cy="43694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500" b="1" dirty="0">
                <a:latin typeface="Cambria" panose="02040503050406030204" pitchFamily="18" charset="0"/>
                <a:cs typeface="Arial" panose="020B0604020202020204" pitchFamily="34" charset="0"/>
              </a:rPr>
              <a:t>Муниципальная программа «Управление  муниципальными финансами и муниципальным долгом муниципального района Мелеузовский район республики Башкортостан                                на 2016-2021 годы»</a:t>
            </a:r>
            <a:endParaRPr lang="ru-RU" sz="1500" dirty="0">
              <a:latin typeface="Cambria" panose="02040503050406030204" pitchFamily="18" charset="0"/>
            </a:endParaRPr>
          </a:p>
        </p:txBody>
      </p:sp>
      <p:sp>
        <p:nvSpPr>
          <p:cNvPr id="3" name="Номер слайда 2"/>
          <p:cNvSpPr>
            <a:spLocks noGrp="1"/>
          </p:cNvSpPr>
          <p:nvPr>
            <p:ph type="sldNum" sz="quarter" idx="12"/>
          </p:nvPr>
        </p:nvSpPr>
        <p:spPr>
          <a:xfrm>
            <a:off x="7010400" y="175381"/>
            <a:ext cx="2133600" cy="365125"/>
          </a:xfrm>
        </p:spPr>
        <p:txBody>
          <a:bodyPr/>
          <a:lstStyle/>
          <a:p>
            <a:fld id="{434A3D7E-C280-4DCD-A7E1-93BBC7758E8E}" type="slidenum">
              <a:rPr lang="ru-RU" smtClean="0">
                <a:solidFill>
                  <a:schemeClr val="tx1"/>
                </a:solidFill>
              </a:rPr>
              <a:t>48</a:t>
            </a:fld>
            <a:endParaRPr lang="ru-RU" dirty="0">
              <a:solidFill>
                <a:schemeClr val="tx1"/>
              </a:solidFill>
            </a:endParaRPr>
          </a:p>
        </p:txBody>
      </p:sp>
    </p:spTree>
    <p:extLst>
      <p:ext uri="{BB962C8B-B14F-4D97-AF65-F5344CB8AC3E}">
        <p14:creationId xmlns:p14="http://schemas.microsoft.com/office/powerpoint/2010/main" val="1470041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62069" y="260648"/>
            <a:ext cx="8784976" cy="576064"/>
          </a:xfrm>
        </p:spPr>
        <p:txBody>
          <a:bodyPr>
            <a:noAutofit/>
          </a:bodyPr>
          <a:lstStyle/>
          <a:p>
            <a:pPr algn="ctr"/>
            <a:r>
              <a:rPr lang="ru-RU" sz="1600" b="1" dirty="0">
                <a:latin typeface="Cambria" panose="02040503050406030204" pitchFamily="18" charset="0"/>
                <a:cs typeface="Arial" panose="020B0604020202020204" pitchFamily="34" charset="0"/>
              </a:rPr>
              <a:t>Муниципальная программа «Развитие молодежной политики, физкультуры и спорта в муниципальном районе Мелеузовский район Республики Башкортостан </a:t>
            </a:r>
            <a:br>
              <a:rPr lang="ru-RU" sz="1600" b="1" dirty="0">
                <a:latin typeface="Cambria" panose="02040503050406030204" pitchFamily="18" charset="0"/>
                <a:cs typeface="Arial" panose="020B0604020202020204" pitchFamily="34" charset="0"/>
              </a:rPr>
            </a:br>
            <a:r>
              <a:rPr lang="ru-RU" sz="1600" b="1" dirty="0">
                <a:latin typeface="Cambria" panose="02040503050406030204" pitchFamily="18" charset="0"/>
                <a:cs typeface="Arial" panose="020B0604020202020204" pitchFamily="34" charset="0"/>
              </a:rPr>
              <a:t>на 2016-2021 годы»</a:t>
            </a:r>
            <a:endParaRPr lang="ru-RU" sz="1600" dirty="0">
              <a:latin typeface="Cambria" panose="02040503050406030204" pitchFamily="18" charset="0"/>
            </a:endParaRPr>
          </a:p>
        </p:txBody>
      </p:sp>
      <p:sp>
        <p:nvSpPr>
          <p:cNvPr id="3" name="Номер слайда 2"/>
          <p:cNvSpPr>
            <a:spLocks noGrp="1"/>
          </p:cNvSpPr>
          <p:nvPr>
            <p:ph type="sldNum" sz="quarter" idx="12"/>
          </p:nvPr>
        </p:nvSpPr>
        <p:spPr>
          <a:xfrm>
            <a:off x="7010400" y="116632"/>
            <a:ext cx="2133600" cy="365125"/>
          </a:xfrm>
        </p:spPr>
        <p:txBody>
          <a:bodyPr/>
          <a:lstStyle/>
          <a:p>
            <a:pPr>
              <a:defRPr/>
            </a:pPr>
            <a:fld id="{1B7666BA-D9CA-4185-806B-0FC1DED90D94}" type="slidenum">
              <a:rPr lang="ru-RU" altLang="ru-RU" smtClean="0">
                <a:solidFill>
                  <a:schemeClr val="tx1"/>
                </a:solidFill>
              </a:rPr>
              <a:pPr>
                <a:defRPr/>
              </a:pPr>
              <a:t>49</a:t>
            </a:fld>
            <a:endParaRPr lang="ru-RU" altLang="ru-RU" dirty="0">
              <a:solidFill>
                <a:schemeClr val="tx1"/>
              </a:solidFill>
            </a:endParaRPr>
          </a:p>
        </p:txBody>
      </p:sp>
      <p:sp>
        <p:nvSpPr>
          <p:cNvPr id="4" name="Овал 3"/>
          <p:cNvSpPr/>
          <p:nvPr/>
        </p:nvSpPr>
        <p:spPr>
          <a:xfrm>
            <a:off x="89710" y="986714"/>
            <a:ext cx="8995952" cy="1404000"/>
          </a:xfrm>
          <a:prstGeom prst="ellipse">
            <a:avLst/>
          </a:prstGeom>
          <a:noFill/>
          <a:ln>
            <a:noFill/>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endParaRPr lang="ru-RU" sz="1000" b="1" dirty="0">
              <a:solidFill>
                <a:prstClr val="black"/>
              </a:solidFill>
            </a:endParaRPr>
          </a:p>
          <a:p>
            <a:pPr>
              <a:defRPr/>
            </a:pPr>
            <a:r>
              <a:rPr lang="ru-RU" sz="1400" b="1" dirty="0">
                <a:solidFill>
                  <a:prstClr val="black"/>
                </a:solidFill>
              </a:rPr>
              <a:t>ЦЕЛИ</a:t>
            </a:r>
            <a:r>
              <a:rPr lang="ru-RU" sz="1000" b="1" dirty="0">
                <a:solidFill>
                  <a:prstClr val="black"/>
                </a:solidFill>
              </a:rPr>
              <a:t> </a:t>
            </a:r>
            <a:r>
              <a:rPr lang="ru-RU" sz="1000" i="1" dirty="0">
                <a:solidFill>
                  <a:prstClr val="black"/>
                </a:solidFill>
                <a:latin typeface="Times New Roman" panose="02020603050405020304" pitchFamily="18" charset="0"/>
                <a:cs typeface="Times New Roman" panose="02020603050405020304" pitchFamily="18" charset="0"/>
              </a:rPr>
              <a:t>1. создание социально-экономических, организационных, правовых условий и гарантий социального становления и развития молодых граждан, их наиболее полной самореализации в интересах общества;</a:t>
            </a:r>
          </a:p>
          <a:p>
            <a:pPr>
              <a:defRPr/>
            </a:pPr>
            <a:r>
              <a:rPr lang="ru-RU" sz="1000" i="1" dirty="0">
                <a:solidFill>
                  <a:prstClr val="black"/>
                </a:solidFill>
                <a:latin typeface="Times New Roman" panose="02020603050405020304" pitchFamily="18" charset="0"/>
                <a:cs typeface="Times New Roman" panose="02020603050405020304" pitchFamily="18" charset="0"/>
              </a:rPr>
              <a:t>2. Повышение физической активности и подготовленности всех возрастных групп населения;</a:t>
            </a:r>
          </a:p>
          <a:p>
            <a:pPr>
              <a:defRPr/>
            </a:pPr>
            <a:r>
              <a:rPr lang="ru-RU" sz="1000" i="1" dirty="0">
                <a:solidFill>
                  <a:prstClr val="black"/>
                </a:solidFill>
                <a:latin typeface="Times New Roman" panose="02020603050405020304" pitchFamily="18" charset="0"/>
                <a:cs typeface="Times New Roman" panose="02020603050405020304" pitchFamily="18" charset="0"/>
              </a:rPr>
              <a:t>3. Создание условий для подготовки спортивного резерва и успешного выступления спортсменов Мелеузовского района в официальных республиканских, российских и международных соревнованиях</a:t>
            </a:r>
          </a:p>
          <a:p>
            <a:pPr algn="ctr"/>
            <a:endParaRPr lang="ru-RU" sz="1000" b="1" dirty="0">
              <a:solidFill>
                <a:prstClr val="black"/>
              </a:solidFill>
            </a:endParaRPr>
          </a:p>
        </p:txBody>
      </p:sp>
      <p:sp>
        <p:nvSpPr>
          <p:cNvPr id="7" name="TextBox 6"/>
          <p:cNvSpPr txBox="1"/>
          <p:nvPr/>
        </p:nvSpPr>
        <p:spPr>
          <a:xfrm>
            <a:off x="251520" y="2403909"/>
            <a:ext cx="2095510" cy="323165"/>
          </a:xfrm>
          <a:prstGeom prst="rect">
            <a:avLst/>
          </a:prstGeom>
          <a:noFill/>
        </p:spPr>
        <p:txBody>
          <a:bodyPr wrap="none" rtlCol="0">
            <a:spAutoFit/>
          </a:bodyPr>
          <a:lstStyle/>
          <a:p>
            <a:r>
              <a:rPr lang="ru-RU" sz="1500" b="1" dirty="0">
                <a:solidFill>
                  <a:prstClr val="black"/>
                </a:solidFill>
              </a:rPr>
              <a:t>ЗАДАЧИ ПРОГРАММЫ:</a:t>
            </a:r>
          </a:p>
        </p:txBody>
      </p:sp>
      <p:sp>
        <p:nvSpPr>
          <p:cNvPr id="8" name="Скругленный прямоугольник 7"/>
          <p:cNvSpPr/>
          <p:nvPr/>
        </p:nvSpPr>
        <p:spPr>
          <a:xfrm>
            <a:off x="46763" y="2773241"/>
            <a:ext cx="2889269" cy="3582815"/>
          </a:xfrm>
          <a:prstGeom prst="round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just">
              <a:defRPr/>
            </a:pPr>
            <a:r>
              <a:rPr lang="ru-RU" sz="1100" b="1" i="1" dirty="0">
                <a:ln>
                  <a:noFill/>
                  <a:prstDash val="solid"/>
                  <a:bevel/>
                </a:ln>
                <a:solidFill>
                  <a:schemeClr val="tx1"/>
                </a:solidFill>
                <a:effectLst/>
                <a:cs typeface="Times New Roman" panose="02020603050405020304" pitchFamily="18" charset="0"/>
              </a:rPr>
              <a:t>- создание условий для организации и проведения культурно-досуговых и зрелищных мероприятий с детьми и молодежью муниципального района Мелеузовский район Республики Башкортостан;</a:t>
            </a:r>
          </a:p>
          <a:p>
            <a:pPr algn="just">
              <a:defRPr/>
            </a:pPr>
            <a:r>
              <a:rPr lang="ru-RU" sz="1100" b="1" i="1" dirty="0">
                <a:ln>
                  <a:noFill/>
                  <a:prstDash val="solid"/>
                  <a:bevel/>
                </a:ln>
                <a:solidFill>
                  <a:schemeClr val="tx1"/>
                </a:solidFill>
                <a:effectLst/>
                <a:cs typeface="Times New Roman" panose="02020603050405020304" pitchFamily="18" charset="0"/>
              </a:rPr>
              <a:t>- повышение эффективности мероприятий, направленных на профилактику социальных деструкций и вовлечение молодежи в социально активную деятельность;</a:t>
            </a:r>
          </a:p>
          <a:p>
            <a:pPr algn="just">
              <a:defRPr/>
            </a:pPr>
            <a:r>
              <a:rPr lang="ru-RU" sz="1100" b="1" i="1" dirty="0">
                <a:ln>
                  <a:noFill/>
                  <a:prstDash val="solid"/>
                  <a:bevel/>
                </a:ln>
                <a:solidFill>
                  <a:schemeClr val="tx1"/>
                </a:solidFill>
                <a:effectLst/>
                <a:cs typeface="Times New Roman" panose="02020603050405020304" pitchFamily="18" charset="0"/>
              </a:rPr>
              <a:t>- развитие массовой  физической культуры и спорта среди населения муниципального района Мелеузовский район Республики Башкортостан, в том числе среди лиц с ограниченными возможностями здоровья;</a:t>
            </a:r>
          </a:p>
          <a:p>
            <a:pPr algn="just">
              <a:defRPr/>
            </a:pPr>
            <a:r>
              <a:rPr lang="ru-RU" sz="1100" b="1" i="1" dirty="0">
                <a:ln>
                  <a:noFill/>
                  <a:prstDash val="solid"/>
                  <a:bevel/>
                </a:ln>
                <a:solidFill>
                  <a:schemeClr val="tx1"/>
                </a:solidFill>
                <a:effectLst/>
                <a:cs typeface="Times New Roman" panose="02020603050405020304" pitchFamily="18" charset="0"/>
              </a:rPr>
              <a:t>- развитие системы подготовки спортивного резерва.</a:t>
            </a:r>
          </a:p>
        </p:txBody>
      </p:sp>
      <p:pic>
        <p:nvPicPr>
          <p:cNvPr id="1026" name="Picture 2" descr="Картинки по запросу спорт фото"/>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0446" y="764705"/>
            <a:ext cx="1004830" cy="57606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683329" y="2403909"/>
            <a:ext cx="6462464" cy="369332"/>
          </a:xfrm>
          <a:prstGeom prst="rect">
            <a:avLst/>
          </a:prstGeom>
        </p:spPr>
        <p:txBody>
          <a:bodyPr wrap="square">
            <a:spAutoFit/>
          </a:bodyPr>
          <a:lstStyle/>
          <a:p>
            <a:pPr algn="ctr"/>
            <a:r>
              <a:rPr lang="ru-RU" altLang="ru-RU" b="1" dirty="0">
                <a:solidFill>
                  <a:srgbClr val="0070C0"/>
                </a:solidFill>
                <a:latin typeface="Times New Roman" panose="02020603050405020304" pitchFamily="18" charset="0"/>
                <a:cs typeface="Times New Roman" panose="02020603050405020304" pitchFamily="18" charset="0"/>
              </a:rPr>
              <a:t>Достигнутые значения целевых индикаторов за </a:t>
            </a:r>
            <a:r>
              <a:rPr lang="ru-RU" altLang="ru-RU" b="1" dirty="0" smtClean="0">
                <a:solidFill>
                  <a:srgbClr val="0070C0"/>
                </a:solidFill>
                <a:latin typeface="Times New Roman" panose="02020603050405020304" pitchFamily="18" charset="0"/>
                <a:cs typeface="Times New Roman" panose="02020603050405020304" pitchFamily="18" charset="0"/>
              </a:rPr>
              <a:t>2019 </a:t>
            </a:r>
            <a:r>
              <a:rPr lang="ru-RU" altLang="ru-RU" b="1" dirty="0">
                <a:solidFill>
                  <a:srgbClr val="0070C0"/>
                </a:solidFill>
                <a:latin typeface="Times New Roman" panose="02020603050405020304" pitchFamily="18" charset="0"/>
                <a:cs typeface="Times New Roman" panose="02020603050405020304" pitchFamily="18" charset="0"/>
              </a:rPr>
              <a:t>год</a:t>
            </a:r>
          </a:p>
        </p:txBody>
      </p:sp>
      <p:graphicFrame>
        <p:nvGraphicFramePr>
          <p:cNvPr id="9" name="Таблица 8">
            <a:extLst>
              <a:ext uri="{FF2B5EF4-FFF2-40B4-BE49-F238E27FC236}">
                <a16:creationId xmlns="" xmlns:a16="http://schemas.microsoft.com/office/drawing/2014/main" id="{0A8AA381-B22E-4CF3-9114-B55D1CD2FE5B}"/>
              </a:ext>
            </a:extLst>
          </p:cNvPr>
          <p:cNvGraphicFramePr>
            <a:graphicFrameLocks noGrp="1"/>
          </p:cNvGraphicFramePr>
          <p:nvPr>
            <p:extLst>
              <p:ext uri="{D42A27DB-BD31-4B8C-83A1-F6EECF244321}">
                <p14:modId xmlns:p14="http://schemas.microsoft.com/office/powerpoint/2010/main" val="1295323882"/>
              </p:ext>
            </p:extLst>
          </p:nvPr>
        </p:nvGraphicFramePr>
        <p:xfrm>
          <a:off x="2817847" y="2784909"/>
          <a:ext cx="6294105" cy="3962134"/>
        </p:xfrm>
        <a:graphic>
          <a:graphicData uri="http://schemas.openxmlformats.org/drawingml/2006/table">
            <a:tbl>
              <a:tblPr>
                <a:tableStyleId>{0505E3EF-67EA-436B-97B2-0124C06EBD24}</a:tableStyleId>
              </a:tblPr>
              <a:tblGrid>
                <a:gridCol w="386001">
                  <a:extLst>
                    <a:ext uri="{9D8B030D-6E8A-4147-A177-3AD203B41FA5}">
                      <a16:colId xmlns="" xmlns:a16="http://schemas.microsoft.com/office/drawing/2014/main" val="20004"/>
                    </a:ext>
                  </a:extLst>
                </a:gridCol>
                <a:gridCol w="4344519">
                  <a:extLst>
                    <a:ext uri="{9D8B030D-6E8A-4147-A177-3AD203B41FA5}">
                      <a16:colId xmlns="" xmlns:a16="http://schemas.microsoft.com/office/drawing/2014/main" val="20000"/>
                    </a:ext>
                  </a:extLst>
                </a:gridCol>
                <a:gridCol w="548702">
                  <a:extLst>
                    <a:ext uri="{9D8B030D-6E8A-4147-A177-3AD203B41FA5}">
                      <a16:colId xmlns="" xmlns:a16="http://schemas.microsoft.com/office/drawing/2014/main" val="20001"/>
                    </a:ext>
                  </a:extLst>
                </a:gridCol>
                <a:gridCol w="542390">
                  <a:extLst>
                    <a:ext uri="{9D8B030D-6E8A-4147-A177-3AD203B41FA5}">
                      <a16:colId xmlns="" xmlns:a16="http://schemas.microsoft.com/office/drawing/2014/main" val="20002"/>
                    </a:ext>
                  </a:extLst>
                </a:gridCol>
                <a:gridCol w="472493">
                  <a:extLst>
                    <a:ext uri="{9D8B030D-6E8A-4147-A177-3AD203B41FA5}">
                      <a16:colId xmlns="" xmlns:a16="http://schemas.microsoft.com/office/drawing/2014/main" val="20003"/>
                    </a:ext>
                  </a:extLst>
                </a:gridCol>
              </a:tblGrid>
              <a:tr h="359630">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 п/п</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anchor="ctr" horzOverflow="overflow"/>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НАИМЕНОВАНИЕ ЦЕЛЕВОГО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anchor="ctr" horzOverflow="overflow"/>
                </a:tc>
                <a:tc grid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Значение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anchor="ctr" horzOverflow="overflow"/>
                </a:tc>
                <a:tc hMerge="1">
                  <a:txBody>
                    <a:bodyPr/>
                    <a:lstStyle/>
                    <a:p>
                      <a:endParaRPr lang="ru-RU"/>
                    </a:p>
                  </a:txBody>
                  <a:tcPr/>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 исполнения</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anchor="ctr" horzOverflow="overflow"/>
                </a:tc>
                <a:extLst>
                  <a:ext uri="{0D108BD9-81ED-4DB2-BD59-A6C34878D82A}">
                    <a16:rowId xmlns="" xmlns:a16="http://schemas.microsoft.com/office/drawing/2014/main" val="10000"/>
                  </a:ext>
                </a:extLst>
              </a:tr>
              <a:tr h="221297">
                <a:tc vMerge="1">
                  <a:txBody>
                    <a:bodyPr/>
                    <a:lstStyle/>
                    <a:p>
                      <a:endParaRPr lang="ru-RU"/>
                    </a:p>
                  </a:txBody>
                  <a:tcPr/>
                </a:tc>
                <a:tc vMerge="1">
                  <a:txBody>
                    <a:bodyPr/>
                    <a:lstStyle/>
                    <a:p>
                      <a:endParaRPr lang="ru-RU"/>
                    </a:p>
                  </a:txBody>
                  <a:tcPr/>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ПЛАН</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anchor="ctr"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ФАКТ</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anchor="ctr" horzOverflow="overflow"/>
                </a:tc>
                <a:tc vMerge="1">
                  <a:txBody>
                    <a:bodyPr/>
                    <a:lstStyle/>
                    <a:p>
                      <a:endParaRPr lang="ru-RU"/>
                    </a:p>
                  </a:txBody>
                  <a:tcPr/>
                </a:tc>
                <a:extLst>
                  <a:ext uri="{0D108BD9-81ED-4DB2-BD59-A6C34878D82A}">
                    <a16:rowId xmlns="" xmlns:a16="http://schemas.microsoft.com/office/drawing/2014/main" val="10001"/>
                  </a:ext>
                </a:extLst>
              </a:tr>
              <a:tr h="359655">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73" marR="91473" marT="45714" marB="45714" horzOverflow="overflow"/>
                </a:tc>
                <a:tc>
                  <a:txBody>
                    <a:bodyPr/>
                    <a:lstStyle/>
                    <a:p>
                      <a:pPr algn="just">
                        <a:spcAft>
                          <a:spcPts val="0"/>
                        </a:spcAft>
                      </a:pPr>
                      <a:r>
                        <a:rPr lang="ru-RU" sz="1000" kern="50" dirty="0">
                          <a:effectLst/>
                          <a:latin typeface="Times New Roman" panose="02020603050405020304" pitchFamily="18" charset="0"/>
                          <a:cs typeface="Times New Roman" panose="02020603050405020304" pitchFamily="18" charset="0"/>
                        </a:rPr>
                        <a:t>Количество молодых людей, посещающих кружки и секции спортивной направленности, чел.</a:t>
                      </a:r>
                      <a:endParaRPr lang="ru-RU" sz="1400" b="0" kern="50" dirty="0">
                        <a:effectLst/>
                        <a:latin typeface="Times New Roman" panose="02020603050405020304" pitchFamily="18" charset="0"/>
                        <a:ea typeface="Times New Roman"/>
                        <a:cs typeface="Times New Roman" panose="02020603050405020304" pitchFamily="18" charset="0"/>
                      </a:endParaRPr>
                    </a:p>
                  </a:txBody>
                  <a:tcPr marL="91473" marR="91473" marT="45714" marB="45714"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785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795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101,3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horzOverflow="overflow"/>
                </a:tc>
                <a:extLst>
                  <a:ext uri="{0D108BD9-81ED-4DB2-BD59-A6C34878D82A}">
                    <a16:rowId xmlns="" xmlns:a16="http://schemas.microsoft.com/office/drawing/2014/main" val="10002"/>
                  </a:ext>
                </a:extLst>
              </a:tr>
              <a:tr h="497988">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73" marR="91473" marT="45714" marB="45714" horzOverflow="overflow"/>
                </a:tc>
                <a:tc>
                  <a:txBody>
                    <a:bodyPr/>
                    <a:lstStyle/>
                    <a:p>
                      <a:pPr algn="just">
                        <a:spcAft>
                          <a:spcPts val="0"/>
                        </a:spcAft>
                      </a:pPr>
                      <a:r>
                        <a:rPr lang="ru-RU" sz="1000" kern="50" dirty="0">
                          <a:effectLst/>
                          <a:latin typeface="Times New Roman" panose="02020603050405020304" pitchFamily="18" charset="0"/>
                          <a:cs typeface="Times New Roman" panose="02020603050405020304" pitchFamily="18" charset="0"/>
                        </a:rPr>
                        <a:t>Доля молодых граждан, с которыми проведены индивидуальные консультации и беседы, направленных на профилактику социальных деструкций,%</a:t>
                      </a:r>
                      <a:endParaRPr lang="ru-RU" sz="1400" b="0" kern="50" dirty="0">
                        <a:effectLst/>
                        <a:latin typeface="Times New Roman" panose="02020603050405020304" pitchFamily="18" charset="0"/>
                        <a:ea typeface="Times New Roman"/>
                        <a:cs typeface="Times New Roman" panose="02020603050405020304" pitchFamily="18" charset="0"/>
                      </a:endParaRPr>
                    </a:p>
                  </a:txBody>
                  <a:tcPr marL="91473" marR="91473" marT="45714" marB="45714"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horzOverflow="overflow"/>
                </a:tc>
                <a:extLst>
                  <a:ext uri="{0D108BD9-81ED-4DB2-BD59-A6C34878D82A}">
                    <a16:rowId xmlns="" xmlns:a16="http://schemas.microsoft.com/office/drawing/2014/main" val="10003"/>
                  </a:ext>
                </a:extLst>
              </a:tr>
              <a:tr h="221322">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73" marR="91473" marT="45714" marB="45714" horzOverflow="overflow"/>
                </a:tc>
                <a:tc>
                  <a:txBody>
                    <a:bodyPr/>
                    <a:lstStyle/>
                    <a:p>
                      <a:pPr algn="just">
                        <a:spcAft>
                          <a:spcPts val="0"/>
                        </a:spcAft>
                      </a:pPr>
                      <a:r>
                        <a:rPr lang="ru-RU" sz="1000" kern="50" dirty="0">
                          <a:effectLst/>
                          <a:latin typeface="Times New Roman" panose="02020603050405020304" pitchFamily="18" charset="0"/>
                          <a:cs typeface="Times New Roman" panose="02020603050405020304" pitchFamily="18" charset="0"/>
                        </a:rPr>
                        <a:t>Количество посетителей спортивных объектов ,</a:t>
                      </a:r>
                      <a:r>
                        <a:rPr lang="ru-RU" sz="1000" kern="50" dirty="0" err="1">
                          <a:effectLst/>
                          <a:latin typeface="Times New Roman" panose="02020603050405020304" pitchFamily="18" charset="0"/>
                          <a:cs typeface="Times New Roman" panose="02020603050405020304" pitchFamily="18" charset="0"/>
                        </a:rPr>
                        <a:t>тыс.чел</a:t>
                      </a:r>
                      <a:r>
                        <a:rPr lang="ru-RU" sz="1000" kern="50" dirty="0">
                          <a:effectLst/>
                          <a:latin typeface="Times New Roman" panose="02020603050405020304" pitchFamily="18" charset="0"/>
                          <a:cs typeface="Times New Roman" panose="02020603050405020304" pitchFamily="18" charset="0"/>
                        </a:rPr>
                        <a:t>.</a:t>
                      </a:r>
                      <a:endParaRPr lang="ru-RU" sz="1400" b="0" kern="50" dirty="0">
                        <a:effectLst/>
                        <a:latin typeface="Times New Roman" panose="02020603050405020304" pitchFamily="18" charset="0"/>
                        <a:ea typeface="Times New Roman"/>
                        <a:cs typeface="Times New Roman" panose="02020603050405020304" pitchFamily="18" charset="0"/>
                      </a:endParaRPr>
                    </a:p>
                  </a:txBody>
                  <a:tcPr marL="91473" marR="91473" marT="45714" marB="45714"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24,3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24,8</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102,1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horzOverflow="overflow"/>
                </a:tc>
                <a:extLst>
                  <a:ext uri="{0D108BD9-81ED-4DB2-BD59-A6C34878D82A}">
                    <a16:rowId xmlns="" xmlns:a16="http://schemas.microsoft.com/office/drawing/2014/main" val="10004"/>
                  </a:ext>
                </a:extLst>
              </a:tr>
              <a:tr h="359639">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4</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6" marR="91466" marT="45705" marB="45705" horzOverflow="overflow"/>
                </a:tc>
                <a:tc>
                  <a:txBody>
                    <a:bodyPr/>
                    <a:lstStyle/>
                    <a:p>
                      <a:pPr algn="just">
                        <a:spcAft>
                          <a:spcPts val="0"/>
                        </a:spcAft>
                      </a:pPr>
                      <a:r>
                        <a:rPr lang="ru-RU" sz="1000" kern="50" dirty="0">
                          <a:effectLst/>
                          <a:latin typeface="Times New Roman" panose="02020603050405020304" pitchFamily="18" charset="0"/>
                          <a:cs typeface="Times New Roman" panose="02020603050405020304" pitchFamily="18" charset="0"/>
                        </a:rPr>
                        <a:t>Количество посетителей занятий  физкультурно-спортивной направленности, тыс. чел.</a:t>
                      </a:r>
                      <a:endParaRPr lang="ru-RU" sz="1400" b="0" kern="50" dirty="0">
                        <a:effectLst/>
                        <a:latin typeface="Times New Roman" panose="02020603050405020304" pitchFamily="18" charset="0"/>
                        <a:ea typeface="Times New Roman"/>
                        <a:cs typeface="Times New Roman" panose="02020603050405020304" pitchFamily="18" charset="0"/>
                      </a:endParaRPr>
                    </a:p>
                  </a:txBody>
                  <a:tcPr marL="91466" marR="91466" marT="45705" marB="4570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20,1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20,5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102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horzOverflow="overflow"/>
                </a:tc>
                <a:extLst>
                  <a:ext uri="{0D108BD9-81ED-4DB2-BD59-A6C34878D82A}">
                    <a16:rowId xmlns="" xmlns:a16="http://schemas.microsoft.com/office/drawing/2014/main" val="10005"/>
                  </a:ext>
                </a:extLst>
              </a:tr>
              <a:tr h="359639">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6" marR="91466" marT="45705" marB="45705"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lang="ru-RU" sz="1000" kern="50" dirty="0">
                          <a:effectLst/>
                          <a:latin typeface="Times New Roman" panose="02020603050405020304" pitchFamily="18" charset="0"/>
                          <a:cs typeface="Times New Roman" panose="02020603050405020304" pitchFamily="18" charset="0"/>
                        </a:rPr>
                        <a:t>Количество участников физкультурно-оздоровительных  мероприятий, </a:t>
                      </a:r>
                      <a:r>
                        <a:rPr lang="ru-RU" sz="1000" kern="50" dirty="0" err="1">
                          <a:effectLst/>
                          <a:latin typeface="Times New Roman" panose="02020603050405020304" pitchFamily="18" charset="0"/>
                          <a:cs typeface="Times New Roman" panose="02020603050405020304" pitchFamily="18" charset="0"/>
                        </a:rPr>
                        <a:t>тыс.чел</a:t>
                      </a:r>
                      <a:r>
                        <a:rPr lang="ru-RU" sz="1000" kern="50" dirty="0">
                          <a:effectLst/>
                          <a:latin typeface="Times New Roman" panose="02020603050405020304" pitchFamily="18" charset="0"/>
                          <a:cs typeface="Times New Roman" panose="02020603050405020304" pitchFamily="18" charset="0"/>
                        </a:rPr>
                        <a:t>.</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6" marR="91466" marT="45705" marB="4570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22,4</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26,0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116,1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horzOverflow="overflow"/>
                </a:tc>
                <a:extLst>
                  <a:ext uri="{0D108BD9-81ED-4DB2-BD59-A6C34878D82A}">
                    <a16:rowId xmlns="" xmlns:a16="http://schemas.microsoft.com/office/drawing/2014/main" val="10006"/>
                  </a:ext>
                </a:extLst>
              </a:tr>
              <a:tr h="359639">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6</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6" marR="91466" marT="45705" marB="45705"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lang="ru-RU" sz="1000" kern="50" dirty="0">
                          <a:effectLst/>
                          <a:latin typeface="Times New Roman" panose="02020603050405020304" pitchFamily="18" charset="0"/>
                          <a:cs typeface="Times New Roman" panose="02020603050405020304" pitchFamily="18" charset="0"/>
                        </a:rPr>
                        <a:t>Доля граждан, систематически занимающихся физической культурой и спортом, %</a:t>
                      </a:r>
                      <a:endParaRPr lang="ru-RU" sz="1400" b="0" kern="50" dirty="0">
                        <a:effectLst/>
                        <a:latin typeface="Times New Roman" panose="02020603050405020304" pitchFamily="18" charset="0"/>
                        <a:ea typeface="Times New Roman"/>
                        <a:cs typeface="Times New Roman" panose="02020603050405020304" pitchFamily="18" charset="0"/>
                      </a:endParaRPr>
                    </a:p>
                  </a:txBody>
                  <a:tcPr marL="91466" marR="91466" marT="45705" marB="4570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33,8</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44</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130,2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horzOverflow="overflow"/>
                </a:tc>
                <a:extLst>
                  <a:ext uri="{0D108BD9-81ED-4DB2-BD59-A6C34878D82A}">
                    <a16:rowId xmlns="" xmlns:a16="http://schemas.microsoft.com/office/drawing/2014/main" val="10007"/>
                  </a:ext>
                </a:extLst>
              </a:tr>
              <a:tr h="359639">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7</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6" marR="91466" marT="45705" marB="45705"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lang="ru-RU" sz="1000" kern="50" dirty="0">
                          <a:effectLst/>
                          <a:latin typeface="Times New Roman" panose="02020603050405020304" pitchFamily="18" charset="0"/>
                          <a:cs typeface="Times New Roman" panose="02020603050405020304" pitchFamily="18" charset="0"/>
                        </a:rPr>
                        <a:t>Численность спортсменов включенных в состав сборных команд РБ, РФ, чел.</a:t>
                      </a:r>
                      <a:endParaRPr lang="ru-RU" sz="1400" b="0" kern="50" dirty="0">
                        <a:effectLst/>
                        <a:latin typeface="Times New Roman" panose="02020603050405020304" pitchFamily="18" charset="0"/>
                        <a:ea typeface="Times New Roman"/>
                        <a:cs typeface="Times New Roman" panose="02020603050405020304" pitchFamily="18" charset="0"/>
                      </a:endParaRPr>
                    </a:p>
                  </a:txBody>
                  <a:tcPr marL="91466" marR="91466" marT="45705" marB="4570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83,3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horzOverflow="overflow"/>
                </a:tc>
                <a:extLst>
                  <a:ext uri="{0D108BD9-81ED-4DB2-BD59-A6C34878D82A}">
                    <a16:rowId xmlns="" xmlns:a16="http://schemas.microsoft.com/office/drawing/2014/main" val="10008"/>
                  </a:ext>
                </a:extLst>
              </a:tr>
              <a:tr h="497972">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8</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6" marR="91466" marT="45705" marB="45705"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lang="ru-RU" sz="1000" kern="50" dirty="0">
                          <a:effectLst/>
                          <a:latin typeface="Times New Roman" panose="02020603050405020304" pitchFamily="18" charset="0"/>
                          <a:cs typeface="Times New Roman" panose="02020603050405020304" pitchFamily="18" charset="0"/>
                        </a:rPr>
                        <a:t>Соотношение участников с ограниченными возможностями, участвующими в физкультурно-оздоровительных</a:t>
                      </a:r>
                      <a:r>
                        <a:rPr lang="ru-RU" sz="1000" kern="50" baseline="0" dirty="0">
                          <a:effectLst/>
                          <a:latin typeface="Times New Roman" panose="02020603050405020304" pitchFamily="18" charset="0"/>
                          <a:cs typeface="Times New Roman" panose="02020603050405020304" pitchFamily="18" charset="0"/>
                        </a:rPr>
                        <a:t> мероприятиях, в </a:t>
                      </a:r>
                      <a:r>
                        <a:rPr lang="ru-RU" sz="1000" kern="50" baseline="0" dirty="0" err="1">
                          <a:effectLst/>
                          <a:latin typeface="Times New Roman" panose="02020603050405020304" pitchFamily="18" charset="0"/>
                          <a:cs typeface="Times New Roman" panose="02020603050405020304" pitchFamily="18" charset="0"/>
                        </a:rPr>
                        <a:t>т.ч</a:t>
                      </a:r>
                      <a:r>
                        <a:rPr lang="ru-RU" sz="1000" kern="50" baseline="0" dirty="0">
                          <a:effectLst/>
                          <a:latin typeface="Times New Roman" panose="02020603050405020304" pitchFamily="18" charset="0"/>
                          <a:cs typeface="Times New Roman" panose="02020603050405020304" pitchFamily="18" charset="0"/>
                        </a:rPr>
                        <a:t>. кружках и секциях, от общего числа лиц с ограниченными возможностями, %</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6" marR="91466" marT="45705" marB="4570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17,4</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18</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103,4</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horzOverflow="overflow"/>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233525107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Скругленный прямоугольник 8"/>
          <p:cNvSpPr/>
          <p:nvPr/>
        </p:nvSpPr>
        <p:spPr>
          <a:xfrm>
            <a:off x="0" y="0"/>
            <a:ext cx="9144000" cy="659011"/>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Times New Roman" panose="02020603050405020304" pitchFamily="18" charset="0"/>
                <a:cs typeface="Times New Roman" panose="02020603050405020304" pitchFamily="18" charset="0"/>
              </a:rPr>
              <a:t>Общая информация о бюджетном процессе</a:t>
            </a:r>
          </a:p>
        </p:txBody>
      </p:sp>
      <p:sp>
        <p:nvSpPr>
          <p:cNvPr id="3" name="Заголовок 2"/>
          <p:cNvSpPr>
            <a:spLocks noGrp="1"/>
          </p:cNvSpPr>
          <p:nvPr>
            <p:ph type="title"/>
          </p:nvPr>
        </p:nvSpPr>
        <p:spPr>
          <a:xfrm>
            <a:off x="457200" y="764704"/>
            <a:ext cx="8229600" cy="490066"/>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fontAlgn="auto" hangingPunct="1">
              <a:spcAft>
                <a:spcPts val="0"/>
              </a:spcAft>
              <a:defRPr/>
            </a:pPr>
            <a:r>
              <a:rPr lang="ru-RU" sz="2800"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ОЖИДАЕМЫЕ РЕЗУЛЬТАТЫ</a:t>
            </a:r>
          </a:p>
        </p:txBody>
      </p:sp>
      <p:sp>
        <p:nvSpPr>
          <p:cNvPr id="9219" name="Содержимое 1"/>
          <p:cNvSpPr>
            <a:spLocks noGrp="1"/>
          </p:cNvSpPr>
          <p:nvPr>
            <p:ph idx="1"/>
          </p:nvPr>
        </p:nvSpPr>
        <p:spPr>
          <a:xfrm>
            <a:off x="457200" y="1481138"/>
            <a:ext cx="8229600" cy="1090612"/>
          </a:xfrm>
        </p:spPr>
        <p:txBody>
          <a:bodyPr/>
          <a:lstStyle/>
          <a:p>
            <a:pPr eaLnBrk="1" hangingPunct="1">
              <a:buFont typeface="Wingdings 3" pitchFamily="18" charset="2"/>
              <a:buNone/>
            </a:pPr>
            <a:endParaRPr lang="ru-RU" altLang="ru-RU" dirty="0"/>
          </a:p>
          <a:p>
            <a:pPr eaLnBrk="1" hangingPunct="1">
              <a:buFont typeface="Wingdings 3" pitchFamily="18" charset="2"/>
              <a:buNone/>
            </a:pPr>
            <a:endParaRPr lang="ru-RU" altLang="ru-RU" dirty="0"/>
          </a:p>
        </p:txBody>
      </p:sp>
      <p:sp>
        <p:nvSpPr>
          <p:cNvPr id="2" name="Номер слайда 1"/>
          <p:cNvSpPr>
            <a:spLocks noGrp="1"/>
          </p:cNvSpPr>
          <p:nvPr>
            <p:ph type="sldNum" sz="quarter" idx="12"/>
          </p:nvPr>
        </p:nvSpPr>
        <p:spPr>
          <a:xfrm>
            <a:off x="7000056" y="70983"/>
            <a:ext cx="2133600" cy="365125"/>
          </a:xfrm>
        </p:spPr>
        <p:txBody>
          <a:bodyPr/>
          <a:lstStyle/>
          <a:p>
            <a:fld id="{434A3D7E-C280-4DCD-A7E1-93BBC7758E8E}" type="slidenum">
              <a:rPr lang="ru-RU" smtClean="0">
                <a:solidFill>
                  <a:schemeClr val="tx1"/>
                </a:solidFill>
              </a:rPr>
              <a:t>5</a:t>
            </a:fld>
            <a:endParaRPr lang="ru-RU" dirty="0">
              <a:solidFill>
                <a:schemeClr val="tx1"/>
              </a:solidFill>
            </a:endParaRPr>
          </a:p>
        </p:txBody>
      </p:sp>
      <p:graphicFrame>
        <p:nvGraphicFramePr>
          <p:cNvPr id="8" name="Схема 7"/>
          <p:cNvGraphicFramePr/>
          <p:nvPr>
            <p:extLst>
              <p:ext uri="{D42A27DB-BD31-4B8C-83A1-F6EECF244321}">
                <p14:modId xmlns:p14="http://schemas.microsoft.com/office/powerpoint/2010/main" val="2806592136"/>
              </p:ext>
            </p:extLst>
          </p:nvPr>
        </p:nvGraphicFramePr>
        <p:xfrm>
          <a:off x="143508" y="1340768"/>
          <a:ext cx="8856984" cy="142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Схема 10"/>
          <p:cNvGraphicFramePr/>
          <p:nvPr>
            <p:extLst>
              <p:ext uri="{D42A27DB-BD31-4B8C-83A1-F6EECF244321}">
                <p14:modId xmlns:p14="http://schemas.microsoft.com/office/powerpoint/2010/main" val="3463942220"/>
              </p:ext>
            </p:extLst>
          </p:nvPr>
        </p:nvGraphicFramePr>
        <p:xfrm>
          <a:off x="285720" y="2780928"/>
          <a:ext cx="8572560" cy="35004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3">
            <a:extLst>
              <a:ext uri="{FF2B5EF4-FFF2-40B4-BE49-F238E27FC236}">
                <a16:creationId xmlns="" xmlns:a16="http://schemas.microsoft.com/office/drawing/2014/main" id="{DCD22955-60C6-480E-A896-FFAD181F971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2042"/>
            <a:ext cx="7048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7612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62069" y="260648"/>
            <a:ext cx="8784976" cy="576064"/>
          </a:xfrm>
        </p:spPr>
        <p:txBody>
          <a:bodyPr>
            <a:noAutofit/>
          </a:bodyPr>
          <a:lstStyle/>
          <a:p>
            <a:pPr algn="ctr"/>
            <a:r>
              <a:rPr lang="ru-RU" sz="1600" b="1" dirty="0">
                <a:latin typeface="Cambria" panose="02040503050406030204" pitchFamily="18" charset="0"/>
                <a:cs typeface="Arial" panose="020B0604020202020204" pitchFamily="34" charset="0"/>
              </a:rPr>
              <a:t>Муниципальная программа «Развитие и поддержка малого и среднего предпринимательства в муниципальном районе Мелеузовский район Республики Башкортостан на 2014-2021 годы»</a:t>
            </a:r>
            <a:endParaRPr lang="ru-RU" sz="1600" dirty="0">
              <a:latin typeface="Cambria" panose="02040503050406030204" pitchFamily="18" charset="0"/>
            </a:endParaRPr>
          </a:p>
        </p:txBody>
      </p:sp>
      <p:sp>
        <p:nvSpPr>
          <p:cNvPr id="3" name="Номер слайда 2"/>
          <p:cNvSpPr>
            <a:spLocks noGrp="1"/>
          </p:cNvSpPr>
          <p:nvPr>
            <p:ph type="sldNum" sz="quarter" idx="12"/>
          </p:nvPr>
        </p:nvSpPr>
        <p:spPr>
          <a:xfrm>
            <a:off x="6987615" y="116632"/>
            <a:ext cx="2133600" cy="365125"/>
          </a:xfrm>
        </p:spPr>
        <p:txBody>
          <a:bodyPr/>
          <a:lstStyle/>
          <a:p>
            <a:pPr>
              <a:defRPr/>
            </a:pPr>
            <a:fld id="{1B7666BA-D9CA-4185-806B-0FC1DED90D94}" type="slidenum">
              <a:rPr lang="ru-RU" altLang="ru-RU" smtClean="0">
                <a:solidFill>
                  <a:srgbClr val="073E87"/>
                </a:solidFill>
              </a:rPr>
              <a:pPr>
                <a:defRPr/>
              </a:pPr>
              <a:t>50</a:t>
            </a:fld>
            <a:endParaRPr lang="ru-RU" altLang="ru-RU" dirty="0">
              <a:solidFill>
                <a:srgbClr val="073E87"/>
              </a:solidFill>
            </a:endParaRPr>
          </a:p>
        </p:txBody>
      </p:sp>
      <p:sp>
        <p:nvSpPr>
          <p:cNvPr id="4" name="Овал 3"/>
          <p:cNvSpPr/>
          <p:nvPr/>
        </p:nvSpPr>
        <p:spPr>
          <a:xfrm>
            <a:off x="507435" y="974392"/>
            <a:ext cx="8388000" cy="1656000"/>
          </a:xfrm>
          <a:prstGeom prst="ellipse">
            <a:avLst/>
          </a:prstGeom>
          <a:noFill/>
          <a:ln>
            <a:noFill/>
          </a:ln>
        </p:spPr>
        <p:style>
          <a:lnRef idx="1">
            <a:schemeClr val="accent3"/>
          </a:lnRef>
          <a:fillRef idx="2">
            <a:schemeClr val="accent3"/>
          </a:fillRef>
          <a:effectRef idx="1">
            <a:schemeClr val="accent3"/>
          </a:effectRef>
          <a:fontRef idx="minor">
            <a:schemeClr val="dk1"/>
          </a:fontRef>
        </p:style>
        <p:txBody>
          <a:bodyPr wrap="square" rtlCol="0" anchor="ctr">
            <a:spAutoFit/>
            <a:scene3d>
              <a:camera prst="orthographicFront"/>
              <a:lightRig rig="threePt" dir="t"/>
            </a:scene3d>
            <a:sp3d contourW="12700">
              <a:contourClr>
                <a:schemeClr val="bg1"/>
              </a:contourClr>
            </a:sp3d>
          </a:bodyPr>
          <a:lstStyle/>
          <a:p>
            <a:pPr algn="ctr"/>
            <a:endParaRPr lang="ru-RU" sz="1000" b="1" dirty="0">
              <a:noFill/>
              <a:effectLst/>
            </a:endParaRPr>
          </a:p>
          <a:p>
            <a:pPr>
              <a:defRPr/>
            </a:pPr>
            <a:r>
              <a:rPr lang="ru-RU" sz="1000" b="1" dirty="0">
                <a:solidFill>
                  <a:schemeClr val="tx1"/>
                </a:solidFill>
                <a:effectLst/>
                <a:latin typeface="Times New Roman" panose="02020603050405020304" pitchFamily="18" charset="0"/>
                <a:cs typeface="Times New Roman" panose="02020603050405020304" pitchFamily="18" charset="0"/>
              </a:rPr>
              <a:t>ЦЕЛИ</a:t>
            </a:r>
            <a:r>
              <a:rPr lang="ru-RU" sz="1000" i="1" dirty="0">
                <a:solidFill>
                  <a:schemeClr val="tx1"/>
                </a:solidFill>
                <a:effectLst/>
                <a:latin typeface="Times New Roman" panose="02020603050405020304" pitchFamily="18" charset="0"/>
                <a:cs typeface="Times New Roman" panose="02020603050405020304" pitchFamily="18" charset="0"/>
              </a:rPr>
              <a:t>:  1</a:t>
            </a:r>
            <a:r>
              <a:rPr lang="ru-RU" sz="1000" b="1" i="1" dirty="0">
                <a:solidFill>
                  <a:schemeClr val="tx1"/>
                </a:solidFill>
                <a:effectLst/>
                <a:latin typeface="Times New Roman" panose="02020603050405020304" pitchFamily="18" charset="0"/>
                <a:cs typeface="Times New Roman" panose="02020603050405020304" pitchFamily="18" charset="0"/>
              </a:rPr>
              <a:t>. создание условий для развития малого и среднего предпринимательства в муниципальном районе Мелеузовский район РБ на основе формирования эффективных механизмов его поддержки, повышение вклада малого и среднего предпринимательства в решении экономических и социальных  задач района;</a:t>
            </a:r>
          </a:p>
          <a:p>
            <a:pPr>
              <a:defRPr/>
            </a:pPr>
            <a:r>
              <a:rPr lang="ru-RU" sz="1000" b="1" i="1" dirty="0">
                <a:solidFill>
                  <a:schemeClr val="tx1"/>
                </a:solidFill>
                <a:effectLst/>
                <a:latin typeface="Times New Roman" panose="02020603050405020304" pitchFamily="18" charset="0"/>
                <a:cs typeface="Times New Roman" panose="02020603050405020304" pitchFamily="18" charset="0"/>
              </a:rPr>
              <a:t>2. Обеспечение устойчивого развития предпринимательства, как важнейшего  компонента формирования оптимальной территориальной и отраслевой экономики, способа создания новых рабочих мест, рационального использования природных, материальных и трудовых ресурсов, одного из источников пополнения бюджетов всех уровней</a:t>
            </a:r>
            <a:endParaRPr lang="ru-RU" sz="1000" b="1" i="1" dirty="0">
              <a:noFill/>
              <a:effectLst/>
              <a:latin typeface="Times New Roman" panose="02020603050405020304" pitchFamily="18" charset="0"/>
              <a:cs typeface="Times New Roman" panose="02020603050405020304" pitchFamily="18" charset="0"/>
            </a:endParaRPr>
          </a:p>
          <a:p>
            <a:pPr algn="ctr"/>
            <a:endParaRPr lang="ru-RU" sz="1000" b="1" dirty="0">
              <a:noFill/>
              <a:effectLst/>
            </a:endParaRPr>
          </a:p>
        </p:txBody>
      </p:sp>
      <p:sp>
        <p:nvSpPr>
          <p:cNvPr id="7" name="TextBox 6"/>
          <p:cNvSpPr txBox="1"/>
          <p:nvPr/>
        </p:nvSpPr>
        <p:spPr>
          <a:xfrm>
            <a:off x="251520" y="2411716"/>
            <a:ext cx="2185799" cy="323165"/>
          </a:xfrm>
          <a:prstGeom prst="rect">
            <a:avLst/>
          </a:prstGeom>
          <a:noFill/>
        </p:spPr>
        <p:txBody>
          <a:bodyPr wrap="square" rtlCol="0">
            <a:spAutoFit/>
          </a:bodyPr>
          <a:lstStyle/>
          <a:p>
            <a:r>
              <a:rPr lang="ru-RU" sz="1500" b="1" dirty="0">
                <a:solidFill>
                  <a:prstClr val="black"/>
                </a:solidFill>
              </a:rPr>
              <a:t>ЗАДАЧИ ПРОГРАММЫ:</a:t>
            </a:r>
          </a:p>
        </p:txBody>
      </p:sp>
      <p:sp>
        <p:nvSpPr>
          <p:cNvPr id="8" name="Скругленный прямоугольник 7"/>
          <p:cNvSpPr/>
          <p:nvPr/>
        </p:nvSpPr>
        <p:spPr>
          <a:xfrm>
            <a:off x="5138" y="2734882"/>
            <a:ext cx="3846782" cy="3862470"/>
          </a:xfrm>
          <a:prstGeom prst="roundRect">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just">
              <a:defRPr/>
            </a:pPr>
            <a:r>
              <a:rPr lang="ru-RU" sz="900" dirty="0">
                <a:ln w="0">
                  <a:noFill/>
                </a:ln>
                <a:solidFill>
                  <a:schemeClr val="tx1"/>
                </a:solidFill>
                <a:effectLst>
                  <a:glow rad="63500">
                    <a:schemeClr val="accent2">
                      <a:lumMod val="20000"/>
                      <a:lumOff val="80000"/>
                    </a:schemeClr>
                  </a:glow>
                </a:effectLst>
                <a:cs typeface="Times New Roman" panose="02020603050405020304" pitchFamily="18" charset="0"/>
              </a:rPr>
              <a:t>  </a:t>
            </a:r>
            <a:r>
              <a:rPr lang="ru-RU" sz="900" dirty="0">
                <a:ln w="0">
                  <a:noFill/>
                </a:ln>
                <a:solidFill>
                  <a:schemeClr val="tx1"/>
                </a:solidFill>
                <a:effectLst>
                  <a:glow rad="63500">
                    <a:schemeClr val="accent2">
                      <a:lumMod val="20000"/>
                      <a:lumOff val="80000"/>
                    </a:schemeClr>
                  </a:glow>
                </a:effectLst>
                <a:latin typeface="Times New Roman" panose="02020603050405020304" pitchFamily="18" charset="0"/>
                <a:cs typeface="Times New Roman" panose="02020603050405020304" pitchFamily="18" charset="0"/>
              </a:rPr>
              <a:t>- увеличить       финансовый      результат  от всех видов</a:t>
            </a:r>
          </a:p>
          <a:p>
            <a:pPr algn="just">
              <a:defRPr/>
            </a:pPr>
            <a:r>
              <a:rPr lang="ru-RU" sz="900" dirty="0">
                <a:ln w="0">
                  <a:noFill/>
                </a:ln>
                <a:solidFill>
                  <a:schemeClr val="tx1"/>
                </a:solidFill>
                <a:effectLst>
                  <a:glow rad="63500">
                    <a:schemeClr val="accent2">
                      <a:lumMod val="20000"/>
                      <a:lumOff val="80000"/>
                    </a:schemeClr>
                  </a:glow>
                </a:effectLst>
                <a:latin typeface="Times New Roman" panose="02020603050405020304" pitchFamily="18" charset="0"/>
                <a:cs typeface="Times New Roman" panose="02020603050405020304" pitchFamily="18" charset="0"/>
              </a:rPr>
              <a:t> предпринимательской деятельности;</a:t>
            </a:r>
          </a:p>
          <a:p>
            <a:pPr algn="just">
              <a:defRPr/>
            </a:pPr>
            <a:r>
              <a:rPr lang="ru-RU" sz="900" dirty="0">
                <a:ln w="0">
                  <a:noFill/>
                </a:ln>
                <a:solidFill>
                  <a:schemeClr val="tx1"/>
                </a:solidFill>
                <a:effectLst>
                  <a:glow rad="63500">
                    <a:schemeClr val="accent2">
                      <a:lumMod val="20000"/>
                      <a:lumOff val="80000"/>
                    </a:schemeClr>
                  </a:glow>
                </a:effectLst>
                <a:latin typeface="Times New Roman" panose="02020603050405020304" pitchFamily="18" charset="0"/>
                <a:cs typeface="Times New Roman" panose="02020603050405020304" pitchFamily="18" charset="0"/>
              </a:rPr>
              <a:t>  - увеличить численность населения </a:t>
            </a:r>
            <a:r>
              <a:rPr lang="ru-RU" sz="900" dirty="0" err="1">
                <a:ln w="0">
                  <a:noFill/>
                </a:ln>
                <a:solidFill>
                  <a:schemeClr val="tx1"/>
                </a:solidFill>
                <a:effectLst>
                  <a:glow rad="63500">
                    <a:schemeClr val="accent2">
                      <a:lumMod val="20000"/>
                      <a:lumOff val="80000"/>
                    </a:schemeClr>
                  </a:glow>
                </a:effectLst>
                <a:latin typeface="Times New Roman" panose="02020603050405020304" pitchFamily="18" charset="0"/>
                <a:cs typeface="Times New Roman" panose="02020603050405020304" pitchFamily="18" charset="0"/>
              </a:rPr>
              <a:t>Мелеузовкого</a:t>
            </a:r>
            <a:r>
              <a:rPr lang="ru-RU" sz="900" dirty="0">
                <a:ln w="0">
                  <a:noFill/>
                </a:ln>
                <a:solidFill>
                  <a:schemeClr val="tx1"/>
                </a:solidFill>
                <a:effectLst>
                  <a:glow rad="63500">
                    <a:schemeClr val="accent2">
                      <a:lumMod val="20000"/>
                      <a:lumOff val="80000"/>
                    </a:schemeClr>
                  </a:glow>
                </a:effectLst>
                <a:latin typeface="Times New Roman" panose="02020603050405020304" pitchFamily="18" charset="0"/>
                <a:cs typeface="Times New Roman" panose="02020603050405020304" pitchFamily="18" charset="0"/>
              </a:rPr>
              <a:t> района Республики Башкортостан, осуществляющего предпринимательскую деятельность и работающего в сфере малого и среднего предпринимательства;</a:t>
            </a:r>
          </a:p>
          <a:p>
            <a:pPr algn="just">
              <a:defRPr/>
            </a:pPr>
            <a:r>
              <a:rPr lang="ru-RU" sz="900" dirty="0">
                <a:ln w="0">
                  <a:noFill/>
                </a:ln>
                <a:solidFill>
                  <a:schemeClr val="tx1"/>
                </a:solidFill>
                <a:effectLst>
                  <a:glow rad="63500">
                    <a:schemeClr val="accent2">
                      <a:lumMod val="20000"/>
                      <a:lumOff val="80000"/>
                    </a:schemeClr>
                  </a:glow>
                </a:effectLst>
                <a:latin typeface="Times New Roman" panose="02020603050405020304" pitchFamily="18" charset="0"/>
                <a:cs typeface="Times New Roman" panose="02020603050405020304" pitchFamily="18" charset="0"/>
              </a:rPr>
              <a:t>  - формирование  благоприятного    климата  для развития малого и среднего бизнеса в муниципальном районе Мелеузовский район Республики Башкортостан;</a:t>
            </a:r>
          </a:p>
          <a:p>
            <a:pPr algn="just">
              <a:defRPr/>
            </a:pPr>
            <a:r>
              <a:rPr lang="ru-RU" sz="900" dirty="0">
                <a:ln w="0">
                  <a:noFill/>
                </a:ln>
                <a:solidFill>
                  <a:schemeClr val="tx1"/>
                </a:solidFill>
                <a:effectLst>
                  <a:glow rad="63500">
                    <a:schemeClr val="accent2">
                      <a:lumMod val="20000"/>
                      <a:lumOff val="80000"/>
                    </a:schemeClr>
                  </a:glow>
                </a:effectLst>
                <a:latin typeface="Times New Roman" panose="02020603050405020304" pitchFamily="18" charset="0"/>
                <a:cs typeface="Times New Roman" panose="02020603050405020304" pitchFamily="18" charset="0"/>
              </a:rPr>
              <a:t>  -  развитие  прогрессивных  технологий  финансовой  и инвестиционной  поддержки,  повышение  доступности  финансовых ресурсов  для  субъектов  малого  и  среднего  предпринимательства муниципального района Мелеузовский район Республики Башкортостан;</a:t>
            </a:r>
          </a:p>
          <a:p>
            <a:pPr algn="just">
              <a:defRPr/>
            </a:pPr>
            <a:r>
              <a:rPr lang="ru-RU" sz="900" dirty="0">
                <a:ln w="0">
                  <a:noFill/>
                </a:ln>
                <a:solidFill>
                  <a:schemeClr val="tx1"/>
                </a:solidFill>
                <a:effectLst>
                  <a:glow rad="63500">
                    <a:schemeClr val="accent2">
                      <a:lumMod val="20000"/>
                      <a:lumOff val="80000"/>
                    </a:schemeClr>
                  </a:glow>
                </a:effectLst>
                <a:latin typeface="Times New Roman" panose="02020603050405020304" pitchFamily="18" charset="0"/>
                <a:cs typeface="Times New Roman" panose="02020603050405020304" pitchFamily="18" charset="0"/>
              </a:rPr>
              <a:t>  -  создание  эффективной  инфраструктуры  поддержки  субъектов малого и среднего предпринимательства; </a:t>
            </a:r>
          </a:p>
          <a:p>
            <a:pPr algn="just">
              <a:defRPr/>
            </a:pPr>
            <a:r>
              <a:rPr lang="ru-RU" sz="900" dirty="0">
                <a:ln w="0">
                  <a:noFill/>
                </a:ln>
                <a:solidFill>
                  <a:schemeClr val="tx1"/>
                </a:solidFill>
                <a:effectLst>
                  <a:glow rad="63500">
                    <a:schemeClr val="accent2">
                      <a:lumMod val="20000"/>
                      <a:lumOff val="80000"/>
                    </a:schemeClr>
                  </a:glow>
                </a:effectLst>
                <a:latin typeface="Times New Roman" panose="02020603050405020304" pitchFamily="18" charset="0"/>
                <a:cs typeface="Times New Roman" panose="02020603050405020304" pitchFamily="18" charset="0"/>
              </a:rPr>
              <a:t>  - развитие системы информационно-консультационной, научной и образовательной  поддержки  субъектов  малого  и  среднего предпринимательства;</a:t>
            </a:r>
          </a:p>
          <a:p>
            <a:pPr algn="just">
              <a:defRPr/>
            </a:pPr>
            <a:r>
              <a:rPr lang="ru-RU" sz="900" dirty="0">
                <a:ln w="0">
                  <a:noFill/>
                </a:ln>
                <a:solidFill>
                  <a:schemeClr val="tx1"/>
                </a:solidFill>
                <a:effectLst>
                  <a:glow rad="63500">
                    <a:schemeClr val="accent2">
                      <a:lumMod val="20000"/>
                      <a:lumOff val="80000"/>
                    </a:schemeClr>
                  </a:glow>
                </a:effectLst>
                <a:latin typeface="Times New Roman" panose="02020603050405020304" pitchFamily="18" charset="0"/>
                <a:cs typeface="Times New Roman" panose="02020603050405020304" pitchFamily="18" charset="0"/>
              </a:rPr>
              <a:t>  - содействие  росту  конкурентоспособности  и  продвижению продукции  субъектов  малого  и  среднего  предпринимательства  на товарные рынки;</a:t>
            </a:r>
          </a:p>
          <a:p>
            <a:pPr algn="just">
              <a:defRPr/>
            </a:pPr>
            <a:r>
              <a:rPr lang="ru-RU" sz="900" dirty="0">
                <a:ln w="0">
                  <a:noFill/>
                </a:ln>
                <a:solidFill>
                  <a:schemeClr val="tx1"/>
                </a:solidFill>
                <a:effectLst>
                  <a:glow rad="63500">
                    <a:schemeClr val="accent2">
                      <a:lumMod val="20000"/>
                      <a:lumOff val="80000"/>
                    </a:schemeClr>
                  </a:glow>
                </a:effectLst>
                <a:latin typeface="Times New Roman" panose="02020603050405020304" pitchFamily="18" charset="0"/>
                <a:cs typeface="Times New Roman" panose="02020603050405020304" pitchFamily="18" charset="0"/>
              </a:rPr>
              <a:t>  - повышение  престижа  предпринимательской  деятельности  в муниципальном районе Мелеузовский район Республики Башкортостан;</a:t>
            </a:r>
          </a:p>
          <a:p>
            <a:pPr algn="just">
              <a:defRPr/>
            </a:pPr>
            <a:r>
              <a:rPr lang="ru-RU" sz="900" dirty="0">
                <a:ln w="0">
                  <a:noFill/>
                </a:ln>
                <a:solidFill>
                  <a:schemeClr val="tx1"/>
                </a:solidFill>
                <a:effectLst>
                  <a:glow rad="63500">
                    <a:schemeClr val="accent2">
                      <a:lumMod val="20000"/>
                      <a:lumOff val="80000"/>
                    </a:schemeClr>
                  </a:glow>
                </a:effectLst>
                <a:latin typeface="Times New Roman" panose="02020603050405020304" pitchFamily="18" charset="0"/>
                <a:cs typeface="Times New Roman" panose="02020603050405020304" pitchFamily="18" charset="0"/>
              </a:rPr>
              <a:t>  - развитие малого и среднего предпринимательства во всех отраслях и секторах экономики  муниципального района Мелеузовский район Республики Башкортостан</a:t>
            </a:r>
            <a:r>
              <a:rPr lang="ru-RU" sz="900" dirty="0">
                <a:ln w="0">
                  <a:solidFill>
                    <a:schemeClr val="tx1"/>
                  </a:solidFill>
                </a:ln>
                <a:solidFill>
                  <a:schemeClr val="tx1"/>
                </a:solidFill>
                <a:effectLst>
                  <a:glow rad="63500">
                    <a:schemeClr val="accent2">
                      <a:lumMod val="20000"/>
                      <a:lumOff val="80000"/>
                    </a:schemeClr>
                  </a:glow>
                </a:effectLst>
                <a:latin typeface="Times New Roman" panose="02020603050405020304" pitchFamily="18" charset="0"/>
                <a:cs typeface="Times New Roman" panose="02020603050405020304" pitchFamily="18" charset="0"/>
              </a:rPr>
              <a:t>.</a:t>
            </a:r>
            <a:endParaRPr lang="ru-RU" sz="900" b="1" dirty="0">
              <a:ln w="0">
                <a:solidFill>
                  <a:schemeClr val="tx1"/>
                </a:solidFill>
              </a:ln>
              <a:solidFill>
                <a:schemeClr val="tx1"/>
              </a:solidFill>
              <a:effectLst>
                <a:glow rad="63500">
                  <a:schemeClr val="accent2">
                    <a:lumMod val="20000"/>
                    <a:lumOff val="80000"/>
                  </a:schemeClr>
                </a:glow>
              </a:effectLst>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419872" y="2381752"/>
            <a:ext cx="5990607" cy="615553"/>
          </a:xfrm>
          <a:prstGeom prst="rect">
            <a:avLst/>
          </a:prstGeom>
        </p:spPr>
        <p:txBody>
          <a:bodyPr wrap="square">
            <a:spAutoFit/>
          </a:bodyPr>
          <a:lstStyle/>
          <a:p>
            <a:pPr algn="ctr"/>
            <a:endParaRPr lang="ru-RU" altLang="ru-RU" b="1" dirty="0">
              <a:solidFill>
                <a:srgbClr val="0070C0"/>
              </a:solidFill>
              <a:latin typeface="Times New Roman" panose="02020603050405020304" pitchFamily="18" charset="0"/>
              <a:cs typeface="Times New Roman" panose="02020603050405020304" pitchFamily="18" charset="0"/>
            </a:endParaRPr>
          </a:p>
          <a:p>
            <a:pPr algn="ctr"/>
            <a:r>
              <a:rPr lang="ru-RU" altLang="ru-RU" sz="1600" b="1" dirty="0">
                <a:solidFill>
                  <a:srgbClr val="0070C0"/>
                </a:solidFill>
                <a:latin typeface="Times New Roman" panose="02020603050405020304" pitchFamily="18" charset="0"/>
                <a:cs typeface="Times New Roman" panose="02020603050405020304" pitchFamily="18" charset="0"/>
              </a:rPr>
              <a:t>Достигнутые значения целевых индикаторов за </a:t>
            </a:r>
            <a:r>
              <a:rPr lang="ru-RU" altLang="ru-RU" sz="1600" b="1" dirty="0" smtClean="0">
                <a:solidFill>
                  <a:srgbClr val="0070C0"/>
                </a:solidFill>
                <a:latin typeface="Times New Roman" panose="02020603050405020304" pitchFamily="18" charset="0"/>
                <a:cs typeface="Times New Roman" panose="02020603050405020304" pitchFamily="18" charset="0"/>
              </a:rPr>
              <a:t>2019 </a:t>
            </a:r>
            <a:r>
              <a:rPr lang="ru-RU" altLang="ru-RU" sz="1600" b="1" dirty="0">
                <a:solidFill>
                  <a:srgbClr val="0070C0"/>
                </a:solidFill>
                <a:latin typeface="Times New Roman" panose="02020603050405020304" pitchFamily="18" charset="0"/>
                <a:cs typeface="Times New Roman" panose="02020603050405020304" pitchFamily="18" charset="0"/>
              </a:rPr>
              <a:t>год</a:t>
            </a:r>
          </a:p>
        </p:txBody>
      </p:sp>
      <p:graphicFrame>
        <p:nvGraphicFramePr>
          <p:cNvPr id="11" name="Таблица 10">
            <a:extLst>
              <a:ext uri="{FF2B5EF4-FFF2-40B4-BE49-F238E27FC236}">
                <a16:creationId xmlns="" xmlns:a16="http://schemas.microsoft.com/office/drawing/2014/main" id="{64AF2FF8-FF64-47FF-9A20-B0ED0D8B3D80}"/>
              </a:ext>
            </a:extLst>
          </p:cNvPr>
          <p:cNvGraphicFramePr>
            <a:graphicFrameLocks noGrp="1"/>
          </p:cNvGraphicFramePr>
          <p:nvPr>
            <p:extLst>
              <p:ext uri="{D42A27DB-BD31-4B8C-83A1-F6EECF244321}">
                <p14:modId xmlns:p14="http://schemas.microsoft.com/office/powerpoint/2010/main" val="189512483"/>
              </p:ext>
            </p:extLst>
          </p:nvPr>
        </p:nvGraphicFramePr>
        <p:xfrm>
          <a:off x="3918034" y="2983043"/>
          <a:ext cx="5225966" cy="3626796"/>
        </p:xfrm>
        <a:graphic>
          <a:graphicData uri="http://schemas.openxmlformats.org/drawingml/2006/table">
            <a:tbl>
              <a:tblPr>
                <a:tableStyleId>{0505E3EF-67EA-436B-97B2-0124C06EBD24}</a:tableStyleId>
              </a:tblPr>
              <a:tblGrid>
                <a:gridCol w="367708">
                  <a:extLst>
                    <a:ext uri="{9D8B030D-6E8A-4147-A177-3AD203B41FA5}">
                      <a16:colId xmlns="" xmlns:a16="http://schemas.microsoft.com/office/drawing/2014/main" val="20004"/>
                    </a:ext>
                  </a:extLst>
                </a:gridCol>
                <a:gridCol w="3094571">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648072">
                  <a:extLst>
                    <a:ext uri="{9D8B030D-6E8A-4147-A177-3AD203B41FA5}">
                      <a16:colId xmlns="" xmlns:a16="http://schemas.microsoft.com/office/drawing/2014/main" val="20002"/>
                    </a:ext>
                  </a:extLst>
                </a:gridCol>
                <a:gridCol w="539551">
                  <a:extLst>
                    <a:ext uri="{9D8B030D-6E8A-4147-A177-3AD203B41FA5}">
                      <a16:colId xmlns="" xmlns:a16="http://schemas.microsoft.com/office/drawing/2014/main" val="20003"/>
                    </a:ext>
                  </a:extLst>
                </a:gridCol>
              </a:tblGrid>
              <a:tr h="363193">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anchor="ctr" horzOverflow="overflow"/>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НАИМЕНОВАНИЕ ЦЕЛЕВОГО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anchor="ctr" horzOverflow="overflow"/>
                </a:tc>
                <a:tc grid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Значение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hMerge="1">
                  <a:txBody>
                    <a:bodyPr/>
                    <a:lstStyle/>
                    <a:p>
                      <a:endParaRPr lang="ru-RU"/>
                    </a:p>
                  </a:txBody>
                  <a:tcPr/>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 исполнения</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extLst>
                  <a:ext uri="{0D108BD9-81ED-4DB2-BD59-A6C34878D82A}">
                    <a16:rowId xmlns="" xmlns:a16="http://schemas.microsoft.com/office/drawing/2014/main" val="10000"/>
                  </a:ext>
                </a:extLst>
              </a:tr>
              <a:tr h="223486">
                <a:tc vMerge="1">
                  <a:txBody>
                    <a:bodyPr/>
                    <a:lstStyle/>
                    <a:p>
                      <a:endParaRPr lang="ru-RU"/>
                    </a:p>
                  </a:txBody>
                  <a:tcPr/>
                </a:tc>
                <a:tc vMerge="1">
                  <a:txBody>
                    <a:bodyPr/>
                    <a:lstStyle/>
                    <a:p>
                      <a:endParaRPr lang="ru-RU"/>
                    </a:p>
                  </a:txBody>
                  <a:tcPr/>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ПЛАН</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ФАКТ</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vMerge="1">
                  <a:txBody>
                    <a:bodyPr/>
                    <a:lstStyle/>
                    <a:p>
                      <a:endParaRPr lang="ru-RU"/>
                    </a:p>
                  </a:txBody>
                  <a:tcPr/>
                </a:tc>
                <a:extLst>
                  <a:ext uri="{0D108BD9-81ED-4DB2-BD59-A6C34878D82A}">
                    <a16:rowId xmlns="" xmlns:a16="http://schemas.microsoft.com/office/drawing/2014/main" val="10001"/>
                  </a:ext>
                </a:extLst>
              </a:tr>
              <a:tr h="502908">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1" marB="45701" horzOverflow="overflow"/>
                </a:tc>
                <a:tc>
                  <a:txBody>
                    <a:bodyPr/>
                    <a:lstStyle/>
                    <a:p>
                      <a:pPr>
                        <a:spcAft>
                          <a:spcPts val="0"/>
                        </a:spcAft>
                      </a:pPr>
                      <a:r>
                        <a:rPr lang="ru-RU" sz="1000" dirty="0">
                          <a:effectLst/>
                          <a:latin typeface="Times New Roman" panose="02020603050405020304" pitchFamily="18" charset="0"/>
                          <a:cs typeface="Times New Roman" panose="02020603050405020304" pitchFamily="18" charset="0"/>
                        </a:rPr>
                        <a:t>Доля продукции, произведенной субъектами малого и среднего предпринимательства в общем объеме отгруженной продукции муниципального района,%  </a:t>
                      </a:r>
                      <a:endParaRPr lang="ru-RU" sz="1000" b="0" dirty="0">
                        <a:effectLst/>
                        <a:latin typeface="Times New Roman" panose="02020603050405020304" pitchFamily="18" charset="0"/>
                        <a:ea typeface="Times New Roman"/>
                        <a:cs typeface="Times New Roman" panose="02020603050405020304" pitchFamily="18" charset="0"/>
                      </a:endParaRPr>
                    </a:p>
                  </a:txBody>
                  <a:tcPr marL="91444" marR="91444" marT="45701" marB="45701"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29,74</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35,2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118</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extLst>
                  <a:ext uri="{0D108BD9-81ED-4DB2-BD59-A6C34878D82A}">
                    <a16:rowId xmlns="" xmlns:a16="http://schemas.microsoft.com/office/drawing/2014/main" val="10002"/>
                  </a:ext>
                </a:extLst>
              </a:tr>
              <a:tr h="363202">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1" marB="45701" horzOverflow="overflow"/>
                </a:tc>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lang="ru-RU" sz="1000" dirty="0">
                          <a:effectLst/>
                          <a:latin typeface="Times New Roman" panose="02020603050405020304" pitchFamily="18" charset="0"/>
                          <a:cs typeface="Times New Roman" panose="02020603050405020304" pitchFamily="18" charset="0"/>
                        </a:rPr>
                        <a:t>Количество субъектов малого и среднего предпринимательства на 1000 человек населения, ед. </a:t>
                      </a:r>
                      <a:endParaRPr lang="ru-RU" sz="1000" b="0" dirty="0">
                        <a:effectLst/>
                        <a:latin typeface="Times New Roman" panose="02020603050405020304" pitchFamily="18" charset="0"/>
                        <a:ea typeface="Times New Roman"/>
                        <a:cs typeface="Times New Roman" panose="02020603050405020304" pitchFamily="18" charset="0"/>
                      </a:endParaRPr>
                    </a:p>
                  </a:txBody>
                  <a:tcPr marL="91444" marR="91444" marT="45701" marB="45701"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23,2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23,9</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101,7</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extLst>
                  <a:ext uri="{0D108BD9-81ED-4DB2-BD59-A6C34878D82A}">
                    <a16:rowId xmlns="" xmlns:a16="http://schemas.microsoft.com/office/drawing/2014/main" val="10003"/>
                  </a:ext>
                </a:extLst>
              </a:tr>
              <a:tr h="363202">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1" marB="45701" horzOverflow="overflow"/>
                </a:tc>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lang="ru-RU" sz="1000" dirty="0">
                          <a:effectLst/>
                          <a:latin typeface="Times New Roman" panose="02020603050405020304" pitchFamily="18" charset="0"/>
                          <a:cs typeface="Times New Roman" panose="02020603050405020304" pitchFamily="18" charset="0"/>
                        </a:rPr>
                        <a:t>Средняя заработная плата в сфере малого и среднего предпринимательства, </a:t>
                      </a:r>
                      <a:r>
                        <a:rPr lang="ru-RU" sz="1000" dirty="0" err="1">
                          <a:effectLst/>
                          <a:latin typeface="Times New Roman" panose="02020603050405020304" pitchFamily="18" charset="0"/>
                          <a:cs typeface="Times New Roman" panose="02020603050405020304" pitchFamily="18" charset="0"/>
                        </a:rPr>
                        <a:t>руб</a:t>
                      </a:r>
                      <a:r>
                        <a:rPr lang="ru-RU" sz="1000" dirty="0">
                          <a:effectLst/>
                          <a:latin typeface="Times New Roman" panose="02020603050405020304" pitchFamily="18" charset="0"/>
                          <a:cs typeface="Times New Roman" panose="02020603050405020304" pitchFamily="18" charset="0"/>
                        </a:rPr>
                        <a:t> </a:t>
                      </a:r>
                      <a:endParaRPr lang="ru-RU" sz="1000" b="0" dirty="0">
                        <a:effectLst/>
                        <a:latin typeface="Times New Roman" panose="02020603050405020304" pitchFamily="18" charset="0"/>
                        <a:ea typeface="Times New Roman"/>
                        <a:cs typeface="Times New Roman" panose="02020603050405020304" pitchFamily="18" charset="0"/>
                      </a:endParaRPr>
                    </a:p>
                  </a:txBody>
                  <a:tcPr marL="91444" marR="91444" marT="45701" marB="45701"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14 925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19 655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131,7</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extLst>
                  <a:ext uri="{0D108BD9-81ED-4DB2-BD59-A6C34878D82A}">
                    <a16:rowId xmlns="" xmlns:a16="http://schemas.microsoft.com/office/drawing/2014/main" val="10005"/>
                  </a:ext>
                </a:extLst>
              </a:tr>
              <a:tr h="363202">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4</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1" marB="45701" horzOverflow="overflow"/>
                </a:tc>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lang="ru-RU" sz="1000" dirty="0">
                          <a:effectLst/>
                          <a:latin typeface="Times New Roman" panose="02020603050405020304" pitchFamily="18" charset="0"/>
                          <a:cs typeface="Times New Roman" panose="02020603050405020304" pitchFamily="18" charset="0"/>
                        </a:rPr>
                        <a:t>Объем  инвестиций в основной капитал малых и средних предприятий,</a:t>
                      </a:r>
                      <a:r>
                        <a:rPr lang="ru-RU" sz="1000" baseline="0" dirty="0">
                          <a:effectLst/>
                          <a:latin typeface="Times New Roman" panose="02020603050405020304" pitchFamily="18" charset="0"/>
                          <a:cs typeface="Times New Roman" panose="02020603050405020304" pitchFamily="18" charset="0"/>
                        </a:rPr>
                        <a:t> </a:t>
                      </a:r>
                      <a:r>
                        <a:rPr lang="ru-RU" sz="1000" dirty="0" err="1">
                          <a:effectLst/>
                          <a:latin typeface="Times New Roman" panose="02020603050405020304" pitchFamily="18" charset="0"/>
                          <a:cs typeface="Times New Roman" panose="02020603050405020304" pitchFamily="18" charset="0"/>
                        </a:rPr>
                        <a:t>млн.руб</a:t>
                      </a:r>
                      <a:endParaRPr lang="ru-RU" sz="1000" b="0" dirty="0">
                        <a:effectLst/>
                        <a:latin typeface="Times New Roman" panose="02020603050405020304" pitchFamily="18" charset="0"/>
                        <a:ea typeface="Times New Roman"/>
                        <a:cs typeface="Times New Roman" panose="02020603050405020304" pitchFamily="18" charset="0"/>
                      </a:endParaRPr>
                    </a:p>
                  </a:txBody>
                  <a:tcPr marL="91444" marR="91444" marT="45701" marB="45701"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839</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985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117,4</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extLst>
                  <a:ext uri="{0D108BD9-81ED-4DB2-BD59-A6C34878D82A}">
                    <a16:rowId xmlns="" xmlns:a16="http://schemas.microsoft.com/office/drawing/2014/main" val="10006"/>
                  </a:ext>
                </a:extLst>
              </a:tr>
              <a:tr h="502908">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1" marB="45701" horzOverflow="overflow"/>
                </a:tc>
                <a:tc>
                  <a:txBody>
                    <a:bodyPr/>
                    <a:lstStyle/>
                    <a:p>
                      <a:pPr>
                        <a:spcAft>
                          <a:spcPts val="0"/>
                        </a:spcAft>
                      </a:pPr>
                      <a:r>
                        <a:rPr lang="ru-RU" sz="1000" dirty="0">
                          <a:effectLst/>
                          <a:latin typeface="Times New Roman" panose="02020603050405020304" pitchFamily="18" charset="0"/>
                          <a:cs typeface="Times New Roman" panose="02020603050405020304" pitchFamily="18" charset="0"/>
                        </a:rPr>
                        <a:t>Доля налоговых поступлений субъектов малого и среднего предпринимательства в бюджете муниципального района, %</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1" marB="45701"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21,65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22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101,6</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extLst>
                  <a:ext uri="{0D108BD9-81ED-4DB2-BD59-A6C34878D82A}">
                    <a16:rowId xmlns="" xmlns:a16="http://schemas.microsoft.com/office/drawing/2014/main" val="10007"/>
                  </a:ext>
                </a:extLst>
              </a:tr>
              <a:tr h="642615">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6</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1" marB="45701" horzOverflow="overflow"/>
                </a:tc>
                <a:tc>
                  <a:txBody>
                    <a:bodyPr/>
                    <a:lstStyle/>
                    <a:p>
                      <a:pPr>
                        <a:spcAft>
                          <a:spcPts val="0"/>
                        </a:spcAft>
                      </a:pPr>
                      <a:r>
                        <a:rPr lang="ru-RU" sz="1000" dirty="0">
                          <a:effectLst/>
                          <a:latin typeface="Times New Roman" panose="02020603050405020304" pitchFamily="18" charset="0"/>
                          <a:cs typeface="Times New Roman" panose="02020603050405020304" pitchFamily="18" charset="0"/>
                        </a:rPr>
                        <a:t>Доля среднесписочной численности работников </a:t>
                      </a:r>
                    </a:p>
                    <a:p>
                      <a:pPr>
                        <a:spcAft>
                          <a:spcPts val="0"/>
                        </a:spcAft>
                      </a:pPr>
                      <a:r>
                        <a:rPr lang="ru-RU" sz="1000" dirty="0">
                          <a:effectLst/>
                          <a:latin typeface="Times New Roman" panose="02020603050405020304" pitchFamily="18" charset="0"/>
                          <a:cs typeface="Times New Roman" panose="02020603050405020304" pitchFamily="18" charset="0"/>
                        </a:rPr>
                        <a:t>субъектов малого и среднего</a:t>
                      </a:r>
                      <a:r>
                        <a:rPr lang="ru-RU" sz="1000" baseline="0" dirty="0">
                          <a:effectLst/>
                          <a:latin typeface="Times New Roman" panose="02020603050405020304" pitchFamily="18" charset="0"/>
                          <a:cs typeface="Times New Roman" panose="02020603050405020304" pitchFamily="18" charset="0"/>
                        </a:rPr>
                        <a:t> </a:t>
                      </a:r>
                      <a:r>
                        <a:rPr lang="ru-RU" sz="1000" dirty="0">
                          <a:effectLst/>
                          <a:latin typeface="Times New Roman" panose="02020603050405020304" pitchFamily="18" charset="0"/>
                          <a:cs typeface="Times New Roman" panose="02020603050405020304" pitchFamily="18" charset="0"/>
                        </a:rPr>
                        <a:t>предпринимательства </a:t>
                      </a:r>
                    </a:p>
                    <a:p>
                      <a:pPr>
                        <a:spcAft>
                          <a:spcPts val="0"/>
                        </a:spcAft>
                      </a:pPr>
                      <a:r>
                        <a:rPr lang="ru-RU" sz="1000" dirty="0">
                          <a:effectLst/>
                          <a:latin typeface="Times New Roman" panose="02020603050405020304" pitchFamily="18" charset="0"/>
                          <a:cs typeface="Times New Roman" panose="02020603050405020304" pitchFamily="18" charset="0"/>
                        </a:rPr>
                        <a:t>в среднесписочной численности всех предприятий и организаций, %</a:t>
                      </a:r>
                      <a:endParaRPr lang="ru-RU" sz="1000" b="0" dirty="0">
                        <a:effectLst/>
                        <a:latin typeface="Times New Roman" panose="02020603050405020304" pitchFamily="18" charset="0"/>
                        <a:ea typeface="Times New Roman"/>
                        <a:cs typeface="Times New Roman" panose="02020603050405020304" pitchFamily="18" charset="0"/>
                      </a:endParaRPr>
                    </a:p>
                  </a:txBody>
                  <a:tcPr marL="91444" marR="91444" marT="45701" marB="45701"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52,65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61,9</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117,6</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extLst>
                  <a:ext uri="{0D108BD9-81ED-4DB2-BD59-A6C34878D82A}">
                    <a16:rowId xmlns="" xmlns:a16="http://schemas.microsoft.com/office/drawing/2014/main" val="10004"/>
                  </a:ext>
                </a:extLst>
              </a:tr>
            </a:tbl>
          </a:graphicData>
        </a:graphic>
      </p:graphicFrame>
      <p:pic>
        <p:nvPicPr>
          <p:cNvPr id="266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7" y="692696"/>
            <a:ext cx="1596887" cy="676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332759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19324" y="178397"/>
            <a:ext cx="8802419" cy="864096"/>
          </a:xfrm>
        </p:spPr>
        <p:txBody>
          <a:bodyPr>
            <a:noAutofit/>
          </a:bodyPr>
          <a:lstStyle/>
          <a:p>
            <a:pPr algn="ctr"/>
            <a:r>
              <a:rPr lang="ru-RU" sz="1600" b="1" dirty="0">
                <a:latin typeface="Cambria" panose="02040503050406030204" pitchFamily="18" charset="0"/>
                <a:cs typeface="Arial" panose="020B0604020202020204" pitchFamily="34" charset="0"/>
              </a:rPr>
              <a:t>Муниципальная программа «Развитие сельского хозяйства и регулирование рынков сельскохозяйственной продукции, сырья и продовольствия в муниципальном районе Мелеузовский район Республики Башкортостан на 2016-2021 годы»</a:t>
            </a:r>
            <a:endParaRPr lang="ru-RU" sz="1600" dirty="0">
              <a:latin typeface="Cambria" panose="02040503050406030204" pitchFamily="18" charset="0"/>
            </a:endParaRPr>
          </a:p>
        </p:txBody>
      </p:sp>
      <p:sp>
        <p:nvSpPr>
          <p:cNvPr id="6" name="Номер слайда 5"/>
          <p:cNvSpPr>
            <a:spLocks noGrp="1"/>
          </p:cNvSpPr>
          <p:nvPr>
            <p:ph type="sldNum" sz="quarter" idx="12"/>
          </p:nvPr>
        </p:nvSpPr>
        <p:spPr>
          <a:xfrm>
            <a:off x="7010400" y="116632"/>
            <a:ext cx="2133600" cy="365125"/>
          </a:xfrm>
        </p:spPr>
        <p:txBody>
          <a:bodyPr/>
          <a:lstStyle/>
          <a:p>
            <a:pPr>
              <a:defRPr/>
            </a:pPr>
            <a:fld id="{1B7666BA-D9CA-4185-806B-0FC1DED90D94}" type="slidenum">
              <a:rPr lang="ru-RU" altLang="ru-RU" smtClean="0">
                <a:solidFill>
                  <a:srgbClr val="073E87"/>
                </a:solidFill>
              </a:rPr>
              <a:pPr>
                <a:defRPr/>
              </a:pPr>
              <a:t>51</a:t>
            </a:fld>
            <a:endParaRPr lang="ru-RU" altLang="ru-RU" dirty="0">
              <a:solidFill>
                <a:srgbClr val="073E87"/>
              </a:solidFill>
            </a:endParaRPr>
          </a:p>
        </p:txBody>
      </p:sp>
      <p:sp>
        <p:nvSpPr>
          <p:cNvPr id="4" name="Овал 3"/>
          <p:cNvSpPr/>
          <p:nvPr/>
        </p:nvSpPr>
        <p:spPr>
          <a:xfrm>
            <a:off x="0" y="968622"/>
            <a:ext cx="8995952" cy="1428214"/>
          </a:xfrm>
          <a:prstGeom prst="ellipse">
            <a:avLst/>
          </a:prstGeom>
          <a:noFill/>
          <a:ln>
            <a:noFill/>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endParaRPr lang="ru-RU" sz="1000" b="1" dirty="0">
              <a:solidFill>
                <a:prstClr val="black"/>
              </a:solidFill>
            </a:endParaRPr>
          </a:p>
          <a:p>
            <a:pPr>
              <a:defRPr/>
            </a:pPr>
            <a:r>
              <a:rPr lang="ru-RU" sz="1400" b="1" dirty="0">
                <a:solidFill>
                  <a:prstClr val="black"/>
                </a:solidFill>
                <a:latin typeface="Times New Roman" panose="02020603050405020304" pitchFamily="18" charset="0"/>
                <a:cs typeface="Times New Roman" panose="02020603050405020304" pitchFamily="18" charset="0"/>
              </a:rPr>
              <a:t>ЦЕЛИ</a:t>
            </a:r>
            <a:r>
              <a:rPr lang="ru-RU" sz="1000" b="1" dirty="0">
                <a:solidFill>
                  <a:prstClr val="black"/>
                </a:solidFill>
                <a:latin typeface="Times New Roman" panose="02020603050405020304" pitchFamily="18" charset="0"/>
                <a:cs typeface="Times New Roman" panose="02020603050405020304" pitchFamily="18" charset="0"/>
              </a:rPr>
              <a:t> </a:t>
            </a:r>
            <a:r>
              <a:rPr lang="ru-RU" sz="1200" b="1" i="1" dirty="0">
                <a:solidFill>
                  <a:prstClr val="black"/>
                </a:solidFill>
                <a:latin typeface="Times New Roman" panose="02020603050405020304" pitchFamily="18" charset="0"/>
                <a:cs typeface="Times New Roman" panose="02020603050405020304" pitchFamily="18" charset="0"/>
              </a:rPr>
              <a:t>1.увеличение производства продукции сельского хозяйства и ее переработки;</a:t>
            </a:r>
          </a:p>
          <a:p>
            <a:pPr>
              <a:defRPr/>
            </a:pPr>
            <a:r>
              <a:rPr lang="ru-RU" sz="1200" b="1" i="1" dirty="0">
                <a:solidFill>
                  <a:prstClr val="black"/>
                </a:solidFill>
                <a:latin typeface="Times New Roman" panose="02020603050405020304" pitchFamily="18" charset="0"/>
                <a:cs typeface="Times New Roman" panose="02020603050405020304" pitchFamily="18" charset="0"/>
              </a:rPr>
              <a:t>         2. предупреждение и ликвидация заразных и массовых незаразных заболеваний животных, защита населения от болезней общих для человека и животных;</a:t>
            </a:r>
          </a:p>
          <a:p>
            <a:pPr>
              <a:defRPr/>
            </a:pPr>
            <a:r>
              <a:rPr lang="ru-RU" sz="1200" b="1" i="1" dirty="0">
                <a:solidFill>
                  <a:prstClr val="black"/>
                </a:solidFill>
                <a:latin typeface="Times New Roman" panose="02020603050405020304" pitchFamily="18" charset="0"/>
                <a:cs typeface="Times New Roman" panose="02020603050405020304" pitchFamily="18" charset="0"/>
              </a:rPr>
              <a:t>       3. повышение финансовой устойчивости предприятий агропромышленного комплекса </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7007" y="2206624"/>
            <a:ext cx="2095510" cy="323165"/>
          </a:xfrm>
          <a:prstGeom prst="rect">
            <a:avLst/>
          </a:prstGeom>
          <a:noFill/>
        </p:spPr>
        <p:txBody>
          <a:bodyPr wrap="none" rtlCol="0">
            <a:spAutoFit/>
          </a:bodyPr>
          <a:lstStyle/>
          <a:p>
            <a:r>
              <a:rPr lang="ru-RU" sz="1500" b="1" dirty="0">
                <a:solidFill>
                  <a:prstClr val="black"/>
                </a:solidFill>
              </a:rPr>
              <a:t>ЗАДАЧИ ПРОГРАММЫ:</a:t>
            </a:r>
          </a:p>
        </p:txBody>
      </p:sp>
      <p:sp>
        <p:nvSpPr>
          <p:cNvPr id="8" name="Скругленный прямоугольник 7"/>
          <p:cNvSpPr/>
          <p:nvPr/>
        </p:nvSpPr>
        <p:spPr>
          <a:xfrm>
            <a:off x="26547" y="2529789"/>
            <a:ext cx="2961277" cy="3707523"/>
          </a:xfrm>
          <a:prstGeom prst="roundRect">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threePt" dir="t"/>
            </a:scene3d>
            <a:sp3d contourW="12700">
              <a:contourClr>
                <a:schemeClr val="bg1"/>
              </a:contourClr>
            </a:sp3d>
          </a:bodyPr>
          <a:lstStyle/>
          <a:p>
            <a:pPr marL="171450" indent="-171450">
              <a:buFontTx/>
              <a:buChar char="-"/>
              <a:defRPr/>
            </a:pPr>
            <a:r>
              <a:rPr lang="ru-RU" sz="1200" dirty="0">
                <a:ln w="0">
                  <a:noFill/>
                </a:ln>
                <a:solidFill>
                  <a:schemeClr val="tx1"/>
                </a:solidFill>
                <a:effectLst/>
                <a:latin typeface="Times New Roman" panose="02020603050405020304" pitchFamily="18" charset="0"/>
                <a:cs typeface="Times New Roman" panose="02020603050405020304" pitchFamily="18" charset="0"/>
              </a:rPr>
              <a:t>стимулирование увеличения  производства основных видов сельскохозяйственной продукции и производства пищевых продуктов;</a:t>
            </a:r>
          </a:p>
          <a:p>
            <a:pPr marL="171450" indent="-171450">
              <a:buFontTx/>
              <a:buChar char="-"/>
              <a:defRPr/>
            </a:pPr>
            <a:r>
              <a:rPr lang="ru-RU" sz="1200" dirty="0">
                <a:ln w="0">
                  <a:noFill/>
                </a:ln>
                <a:solidFill>
                  <a:schemeClr val="tx1"/>
                </a:solidFill>
                <a:effectLst/>
                <a:latin typeface="Times New Roman" panose="02020603050405020304" pitchFamily="18" charset="0"/>
                <a:cs typeface="Times New Roman" panose="02020603050405020304" pitchFamily="18" charset="0"/>
              </a:rPr>
              <a:t>поддержка малых форм хозяйствования;</a:t>
            </a:r>
          </a:p>
          <a:p>
            <a:pPr marL="171450" indent="-171450">
              <a:buFontTx/>
              <a:buChar char="-"/>
              <a:defRPr/>
            </a:pPr>
            <a:r>
              <a:rPr lang="ru-RU" sz="1200" dirty="0">
                <a:ln w="0">
                  <a:noFill/>
                </a:ln>
                <a:solidFill>
                  <a:schemeClr val="tx1"/>
                </a:solidFill>
                <a:effectLst/>
                <a:latin typeface="Times New Roman" panose="02020603050405020304" pitchFamily="18" charset="0"/>
                <a:cs typeface="Times New Roman" panose="02020603050405020304" pitchFamily="18" charset="0"/>
              </a:rPr>
              <a:t>повышение уровня рентабельности в сельском хозяйстве для обеспечения его устойчивого развития;</a:t>
            </a:r>
          </a:p>
          <a:p>
            <a:pPr marL="171450" indent="-171450">
              <a:buFontTx/>
              <a:buChar char="-"/>
              <a:defRPr/>
            </a:pPr>
            <a:r>
              <a:rPr lang="ru-RU" sz="1200" dirty="0">
                <a:ln w="0">
                  <a:noFill/>
                </a:ln>
                <a:solidFill>
                  <a:schemeClr val="tx1"/>
                </a:solidFill>
                <a:effectLst/>
                <a:latin typeface="Times New Roman" panose="02020603050405020304" pitchFamily="18" charset="0"/>
                <a:cs typeface="Times New Roman" panose="02020603050405020304" pitchFamily="18" charset="0"/>
              </a:rPr>
              <a:t>стимулирование инновационной деятельности и инновационного развития агропромышленного комплекса;</a:t>
            </a:r>
          </a:p>
          <a:p>
            <a:pPr marL="171450" indent="-171450">
              <a:buFontTx/>
              <a:buChar char="-"/>
              <a:defRPr/>
            </a:pPr>
            <a:r>
              <a:rPr lang="ru-RU" sz="1200" dirty="0">
                <a:ln w="0">
                  <a:noFill/>
                </a:ln>
                <a:solidFill>
                  <a:schemeClr val="tx1"/>
                </a:solidFill>
                <a:effectLst/>
                <a:latin typeface="Times New Roman" panose="02020603050405020304" pitchFamily="18" charset="0"/>
                <a:cs typeface="Times New Roman" panose="02020603050405020304" pitchFamily="18" charset="0"/>
              </a:rPr>
              <a:t>повышение технической оснащенности в сельском хозяйстве;</a:t>
            </a:r>
          </a:p>
          <a:p>
            <a:pPr marL="171450" indent="-171450">
              <a:buFontTx/>
              <a:buChar char="-"/>
              <a:defRPr/>
            </a:pPr>
            <a:r>
              <a:rPr lang="ru-RU" sz="1200" dirty="0">
                <a:ln w="0">
                  <a:noFill/>
                </a:ln>
                <a:solidFill>
                  <a:schemeClr val="tx1"/>
                </a:solidFill>
                <a:effectLst/>
                <a:latin typeface="Times New Roman" panose="02020603050405020304" pitchFamily="18" charset="0"/>
                <a:cs typeface="Times New Roman" panose="02020603050405020304" pitchFamily="18" charset="0"/>
              </a:rPr>
              <a:t>улучшение ветеринарно-санитарной обстановки в сельском хозяйстве.</a:t>
            </a:r>
            <a:endParaRPr lang="ru-RU" sz="1200" b="1" dirty="0">
              <a:ln w="0">
                <a:noFill/>
              </a:ln>
              <a:solidFill>
                <a:schemeClr val="tx1"/>
              </a:solidFill>
              <a:effectLst/>
              <a:latin typeface="Times New Roman" panose="02020603050405020304" pitchFamily="18" charset="0"/>
              <a:cs typeface="Times New Roman" panose="02020603050405020304" pitchFamily="18" charset="0"/>
            </a:endParaRPr>
          </a:p>
          <a:p>
            <a:pPr algn="just">
              <a:defRPr/>
            </a:pPr>
            <a:endParaRPr lang="ru-RU" sz="1100" b="1" i="1" dirty="0">
              <a:ln w="0">
                <a:solidFill>
                  <a:schemeClr val="tx1"/>
                </a:solidFill>
                <a:prstDash val="solid"/>
                <a:bevel/>
              </a:ln>
              <a:solidFill>
                <a:schemeClr val="tx1"/>
              </a:solidFill>
              <a:effectLst/>
              <a:cs typeface="Times New Roman" panose="02020603050405020304" pitchFamily="18" charset="0"/>
            </a:endParaRPr>
          </a:p>
        </p:txBody>
      </p:sp>
      <p:sp>
        <p:nvSpPr>
          <p:cNvPr id="2" name="Прямоугольник 1"/>
          <p:cNvSpPr/>
          <p:nvPr/>
        </p:nvSpPr>
        <p:spPr>
          <a:xfrm>
            <a:off x="2681536" y="2529789"/>
            <a:ext cx="6462464" cy="369332"/>
          </a:xfrm>
          <a:prstGeom prst="rect">
            <a:avLst/>
          </a:prstGeom>
        </p:spPr>
        <p:txBody>
          <a:bodyPr wrap="square">
            <a:spAutoFit/>
          </a:bodyPr>
          <a:lstStyle/>
          <a:p>
            <a:pPr algn="ctr"/>
            <a:r>
              <a:rPr lang="ru-RU" altLang="ru-RU" b="1" dirty="0">
                <a:solidFill>
                  <a:srgbClr val="0070C0"/>
                </a:solidFill>
                <a:latin typeface="Times New Roman" panose="02020603050405020304" pitchFamily="18" charset="0"/>
                <a:cs typeface="Times New Roman" panose="02020603050405020304" pitchFamily="18" charset="0"/>
              </a:rPr>
              <a:t>Достигнутые значения целевых индикаторов за </a:t>
            </a:r>
            <a:r>
              <a:rPr lang="ru-RU" altLang="ru-RU" b="1" dirty="0" smtClean="0">
                <a:solidFill>
                  <a:srgbClr val="0070C0"/>
                </a:solidFill>
                <a:latin typeface="Times New Roman" panose="02020603050405020304" pitchFamily="18" charset="0"/>
                <a:cs typeface="Times New Roman" panose="02020603050405020304" pitchFamily="18" charset="0"/>
              </a:rPr>
              <a:t>2019 </a:t>
            </a:r>
            <a:r>
              <a:rPr lang="ru-RU" altLang="ru-RU" b="1" dirty="0">
                <a:solidFill>
                  <a:srgbClr val="0070C0"/>
                </a:solidFill>
                <a:latin typeface="Times New Roman" panose="02020603050405020304" pitchFamily="18" charset="0"/>
                <a:cs typeface="Times New Roman" panose="02020603050405020304" pitchFamily="18" charset="0"/>
              </a:rPr>
              <a:t>год</a:t>
            </a:r>
          </a:p>
        </p:txBody>
      </p:sp>
      <p:graphicFrame>
        <p:nvGraphicFramePr>
          <p:cNvPr id="10" name="Таблица 9">
            <a:extLst>
              <a:ext uri="{FF2B5EF4-FFF2-40B4-BE49-F238E27FC236}">
                <a16:creationId xmlns="" xmlns:a16="http://schemas.microsoft.com/office/drawing/2014/main" id="{53E5440C-D162-4664-B4D0-B8517E114499}"/>
              </a:ext>
            </a:extLst>
          </p:cNvPr>
          <p:cNvGraphicFramePr>
            <a:graphicFrameLocks noGrp="1"/>
          </p:cNvGraphicFramePr>
          <p:nvPr>
            <p:extLst>
              <p:ext uri="{D42A27DB-BD31-4B8C-83A1-F6EECF244321}">
                <p14:modId xmlns:p14="http://schemas.microsoft.com/office/powerpoint/2010/main" val="2780542818"/>
              </p:ext>
            </p:extLst>
          </p:nvPr>
        </p:nvGraphicFramePr>
        <p:xfrm>
          <a:off x="3046043" y="2885906"/>
          <a:ext cx="5949909" cy="3181311"/>
        </p:xfrm>
        <a:graphic>
          <a:graphicData uri="http://schemas.openxmlformats.org/drawingml/2006/table">
            <a:tbl>
              <a:tblPr>
                <a:tableStyleId>{0505E3EF-67EA-436B-97B2-0124C06EBD24}</a:tableStyleId>
              </a:tblPr>
              <a:tblGrid>
                <a:gridCol w="405293">
                  <a:extLst>
                    <a:ext uri="{9D8B030D-6E8A-4147-A177-3AD203B41FA5}">
                      <a16:colId xmlns="" xmlns:a16="http://schemas.microsoft.com/office/drawing/2014/main" val="20004"/>
                    </a:ext>
                  </a:extLst>
                </a:gridCol>
                <a:gridCol w="3888432">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576064">
                  <a:extLst>
                    <a:ext uri="{9D8B030D-6E8A-4147-A177-3AD203B41FA5}">
                      <a16:colId xmlns="" xmlns:a16="http://schemas.microsoft.com/office/drawing/2014/main" val="20002"/>
                    </a:ext>
                  </a:extLst>
                </a:gridCol>
                <a:gridCol w="504056">
                  <a:extLst>
                    <a:ext uri="{9D8B030D-6E8A-4147-A177-3AD203B41FA5}">
                      <a16:colId xmlns="" xmlns:a16="http://schemas.microsoft.com/office/drawing/2014/main" val="20003"/>
                    </a:ext>
                  </a:extLst>
                </a:gridCol>
              </a:tblGrid>
              <a:tr h="386706">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 п/п</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anchor="ctr" horzOverflow="overflow"/>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НАИМЕНОВАНИЕ ЦЕЛЕВОГО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anchor="ctr" horzOverflow="overflow"/>
                </a:tc>
                <a:tc grid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Значение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hMerge="1">
                  <a:txBody>
                    <a:bodyPr/>
                    <a:lstStyle/>
                    <a:p>
                      <a:endParaRPr lang="ru-RU"/>
                    </a:p>
                  </a:txBody>
                  <a:tcPr/>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 исполнения</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extLst>
                  <a:ext uri="{0D108BD9-81ED-4DB2-BD59-A6C34878D82A}">
                    <a16:rowId xmlns="" xmlns:a16="http://schemas.microsoft.com/office/drawing/2014/main" val="10000"/>
                  </a:ext>
                </a:extLst>
              </a:tr>
              <a:tr h="237954">
                <a:tc vMerge="1">
                  <a:txBody>
                    <a:bodyPr/>
                    <a:lstStyle/>
                    <a:p>
                      <a:endParaRPr lang="ru-RU"/>
                    </a:p>
                  </a:txBody>
                  <a:tcPr/>
                </a:tc>
                <a:tc vMerge="1">
                  <a:txBody>
                    <a:bodyPr/>
                    <a:lstStyle/>
                    <a:p>
                      <a:endParaRPr lang="ru-RU"/>
                    </a:p>
                  </a:txBody>
                  <a:tcPr/>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ПЛАН</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ФАКТ</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vMerge="1">
                  <a:txBody>
                    <a:bodyPr/>
                    <a:lstStyle/>
                    <a:p>
                      <a:endParaRPr lang="ru-RU"/>
                    </a:p>
                  </a:txBody>
                  <a:tcPr/>
                </a:tc>
                <a:extLst>
                  <a:ext uri="{0D108BD9-81ED-4DB2-BD59-A6C34878D82A}">
                    <a16:rowId xmlns="" xmlns:a16="http://schemas.microsoft.com/office/drawing/2014/main" val="10001"/>
                  </a:ext>
                </a:extLst>
              </a:tr>
              <a:tr h="388185">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685" marB="45685" horzOverflow="overflow"/>
                </a:tc>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lang="ru-RU" sz="1000" dirty="0">
                          <a:effectLst/>
                          <a:latin typeface="Times New Roman" panose="02020603050405020304" pitchFamily="18" charset="0"/>
                          <a:cs typeface="Times New Roman" panose="02020603050405020304" pitchFamily="18" charset="0"/>
                        </a:rPr>
                        <a:t>Индекс производства продукции сельского хозяйства в хозяйствах всех категорий (в сопоставимых ценах), %</a:t>
                      </a:r>
                      <a:endParaRPr lang="ru-RU" sz="1000" b="0" dirty="0">
                        <a:effectLst/>
                        <a:latin typeface="Times New Roman" panose="02020603050405020304" pitchFamily="18" charset="0"/>
                        <a:ea typeface="Calibri"/>
                        <a:cs typeface="Times New Roman" panose="02020603050405020304" pitchFamily="18" charset="0"/>
                      </a:endParaRPr>
                    </a:p>
                  </a:txBody>
                  <a:tcPr marL="91437" marR="91437" marT="45685" marB="4568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101,1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109,4</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108,2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 xmlns:a16="http://schemas.microsoft.com/office/drawing/2014/main" val="10002"/>
                  </a:ext>
                </a:extLst>
              </a:tr>
              <a:tr h="446245">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685" marB="45685" horzOverflow="overflow"/>
                </a:tc>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lang="ru-RU" sz="1000" dirty="0">
                          <a:effectLst/>
                          <a:latin typeface="Times New Roman" panose="02020603050405020304" pitchFamily="18" charset="0"/>
                          <a:cs typeface="Times New Roman" panose="02020603050405020304" pitchFamily="18" charset="0"/>
                        </a:rPr>
                        <a:t>Индекс производства продукции растениеводства (в сопоставимых ценах), %</a:t>
                      </a:r>
                      <a:endParaRPr lang="ru-RU" sz="1000" b="0" dirty="0">
                        <a:effectLst/>
                        <a:latin typeface="Times New Roman" panose="02020603050405020304" pitchFamily="18" charset="0"/>
                        <a:ea typeface="Calibri"/>
                        <a:cs typeface="Times New Roman" panose="02020603050405020304" pitchFamily="18" charset="0"/>
                      </a:endParaRPr>
                    </a:p>
                  </a:txBody>
                  <a:tcPr marL="91437" marR="91437" marT="45685" marB="4568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100,6</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115,9</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115,2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 xmlns:a16="http://schemas.microsoft.com/office/drawing/2014/main" val="10004"/>
                  </a:ext>
                </a:extLst>
              </a:tr>
              <a:tr h="386684">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685" marB="45685" horzOverflow="overflow"/>
                </a:tc>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lang="ru-RU" sz="1000" dirty="0">
                          <a:effectLst/>
                          <a:latin typeface="Times New Roman" panose="02020603050405020304" pitchFamily="18" charset="0"/>
                          <a:cs typeface="Times New Roman" panose="02020603050405020304" pitchFamily="18" charset="0"/>
                        </a:rPr>
                        <a:t>Индекс производства продукции животноводства</a:t>
                      </a:r>
                      <a:r>
                        <a:rPr lang="ru-RU" sz="1000" baseline="0" dirty="0">
                          <a:effectLst/>
                          <a:latin typeface="Times New Roman" panose="02020603050405020304" pitchFamily="18" charset="0"/>
                          <a:cs typeface="Times New Roman" panose="02020603050405020304" pitchFamily="18" charset="0"/>
                        </a:rPr>
                        <a:t> </a:t>
                      </a:r>
                      <a:r>
                        <a:rPr lang="ru-RU" sz="1000" dirty="0">
                          <a:effectLst/>
                          <a:latin typeface="Times New Roman" panose="02020603050405020304" pitchFamily="18" charset="0"/>
                          <a:cs typeface="Times New Roman" panose="02020603050405020304" pitchFamily="18" charset="0"/>
                        </a:rPr>
                        <a:t>(в сопоставимых ценах), %</a:t>
                      </a:r>
                      <a:endParaRPr lang="ru-RU" sz="1000" b="0" dirty="0">
                        <a:effectLst/>
                        <a:latin typeface="Times New Roman" panose="02020603050405020304" pitchFamily="18" charset="0"/>
                        <a:ea typeface="Calibri"/>
                        <a:cs typeface="Times New Roman" panose="02020603050405020304" pitchFamily="18" charset="0"/>
                      </a:endParaRPr>
                    </a:p>
                  </a:txBody>
                  <a:tcPr marL="91437" marR="91437" marT="45685" marB="4568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101,4</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102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100,6</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 xmlns:a16="http://schemas.microsoft.com/office/drawing/2014/main" val="10005"/>
                  </a:ext>
                </a:extLst>
              </a:tr>
              <a:tr h="332469">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4</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685" marB="45685" horzOverflow="overflow"/>
                </a:tc>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lang="ru-RU" sz="1000" dirty="0">
                          <a:effectLst/>
                          <a:latin typeface="Times New Roman" panose="02020603050405020304" pitchFamily="18" charset="0"/>
                          <a:cs typeface="Times New Roman" panose="02020603050405020304" pitchFamily="18" charset="0"/>
                        </a:rPr>
                        <a:t>Рентабельность сельскохозяйственных организаций, %</a:t>
                      </a:r>
                      <a:endParaRPr lang="ru-RU" sz="1000" b="0" dirty="0">
                        <a:effectLst/>
                        <a:latin typeface="Times New Roman" panose="02020603050405020304" pitchFamily="18" charset="0"/>
                        <a:ea typeface="Calibri"/>
                        <a:cs typeface="Times New Roman" panose="02020603050405020304" pitchFamily="18" charset="0"/>
                      </a:endParaRPr>
                    </a:p>
                  </a:txBody>
                  <a:tcPr marL="91437" marR="91437" marT="45685" marB="4568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10,3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145,6</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 xmlns:a16="http://schemas.microsoft.com/office/drawing/2014/main" val="10006"/>
                  </a:ext>
                </a:extLst>
              </a:tr>
              <a:tr h="421703">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685" marB="45685" horzOverflow="overflow"/>
                </a:tc>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lang="ru-RU" sz="1000" dirty="0">
                          <a:effectLst/>
                          <a:latin typeface="Times New Roman" panose="02020603050405020304" pitchFamily="18" charset="0"/>
                          <a:cs typeface="Times New Roman" panose="02020603050405020304" pitchFamily="18" charset="0"/>
                        </a:rPr>
                        <a:t>Индекс физического объема инвестиций в основной капитал сельского хозяйства, %</a:t>
                      </a:r>
                      <a:endParaRPr lang="ru-RU" sz="1000" b="0" dirty="0">
                        <a:effectLst/>
                        <a:latin typeface="Times New Roman" panose="02020603050405020304" pitchFamily="18" charset="0"/>
                        <a:ea typeface="Calibri"/>
                        <a:cs typeface="Times New Roman" panose="02020603050405020304" pitchFamily="18" charset="0"/>
                      </a:endParaRPr>
                    </a:p>
                  </a:txBody>
                  <a:tcPr marL="91437" marR="91437" marT="45685" marB="4568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68,6</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136,7</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199,3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 xmlns:a16="http://schemas.microsoft.com/office/drawing/2014/main" val="10007"/>
                  </a:ext>
                </a:extLst>
              </a:tr>
              <a:tr h="535435">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6</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685" marB="45685" horzOverflow="overflow"/>
                </a:tc>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lang="ru-RU" sz="1000" dirty="0">
                          <a:effectLst/>
                          <a:latin typeface="Times New Roman" panose="02020603050405020304" pitchFamily="18" charset="0"/>
                          <a:cs typeface="Times New Roman" panose="02020603050405020304" pitchFamily="18" charset="0"/>
                        </a:rPr>
                        <a:t>Среднемесячная номинальная заработная плата в сельском хозяйстве </a:t>
                      </a:r>
                      <a:r>
                        <a:rPr lang="ru-RU" sz="1000" baseline="0" dirty="0">
                          <a:effectLst/>
                          <a:latin typeface="Times New Roman" panose="02020603050405020304" pitchFamily="18" charset="0"/>
                          <a:cs typeface="Times New Roman" panose="02020603050405020304" pitchFamily="18" charset="0"/>
                        </a:rPr>
                        <a:t> </a:t>
                      </a:r>
                      <a:r>
                        <a:rPr lang="ru-RU" sz="1000" dirty="0">
                          <a:effectLst/>
                          <a:latin typeface="Times New Roman" panose="02020603050405020304" pitchFamily="18" charset="0"/>
                          <a:cs typeface="Times New Roman" panose="02020603050405020304" pitchFamily="18" charset="0"/>
                        </a:rPr>
                        <a:t>(по сельскохозяйственным организациям, не относящимся к субъектам малого предпринимательства), рубли</a:t>
                      </a:r>
                      <a:endParaRPr lang="ru-RU" sz="1000" b="0" dirty="0">
                        <a:effectLst/>
                        <a:latin typeface="Times New Roman" panose="02020603050405020304" pitchFamily="18" charset="0"/>
                        <a:ea typeface="Calibri"/>
                        <a:cs typeface="Times New Roman" panose="02020603050405020304" pitchFamily="18" charset="0"/>
                      </a:endParaRPr>
                    </a:p>
                  </a:txBody>
                  <a:tcPr marL="91437" marR="91437" marT="45685" marB="4568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19 400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26 499</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126,8</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 xmlns:a16="http://schemas.microsoft.com/office/drawing/2014/main" val="10008"/>
                  </a:ext>
                </a:extLst>
              </a:tr>
            </a:tbl>
          </a:graphicData>
        </a:graphic>
      </p:graphicFrame>
      <p:pic>
        <p:nvPicPr>
          <p:cNvPr id="276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1322660"/>
            <a:ext cx="1475656" cy="1207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7330418" y="2396836"/>
            <a:ext cx="1813582" cy="132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6296882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19324" y="178397"/>
            <a:ext cx="8802419" cy="864096"/>
          </a:xfrm>
        </p:spPr>
        <p:txBody>
          <a:bodyPr>
            <a:noAutofit/>
          </a:bodyPr>
          <a:lstStyle/>
          <a:p>
            <a:pPr algn="ctr"/>
            <a:r>
              <a:rPr lang="ru-RU" sz="1600" b="1" dirty="0">
                <a:latin typeface="Cambria" panose="02040503050406030204" pitchFamily="18" charset="0"/>
                <a:cs typeface="Arial" panose="020B0604020202020204" pitchFamily="34" charset="0"/>
              </a:rPr>
              <a:t>Муниципальная программа «Развитие культуры в муниципальном районе Мелеузовский район Республики Башкортостан на 2016-2021 годы»</a:t>
            </a:r>
            <a:endParaRPr lang="ru-RU" sz="1600" dirty="0">
              <a:latin typeface="Cambria" panose="02040503050406030204" pitchFamily="18" charset="0"/>
            </a:endParaRPr>
          </a:p>
        </p:txBody>
      </p:sp>
      <p:sp>
        <p:nvSpPr>
          <p:cNvPr id="3" name="Номер слайда 2"/>
          <p:cNvSpPr>
            <a:spLocks noGrp="1"/>
          </p:cNvSpPr>
          <p:nvPr>
            <p:ph type="sldNum" sz="quarter" idx="12"/>
          </p:nvPr>
        </p:nvSpPr>
        <p:spPr>
          <a:xfrm>
            <a:off x="6987356" y="116632"/>
            <a:ext cx="2133600" cy="365125"/>
          </a:xfrm>
        </p:spPr>
        <p:txBody>
          <a:bodyPr/>
          <a:lstStyle/>
          <a:p>
            <a:pPr>
              <a:defRPr/>
            </a:pPr>
            <a:fld id="{1B7666BA-D9CA-4185-806B-0FC1DED90D94}" type="slidenum">
              <a:rPr lang="ru-RU" altLang="ru-RU" smtClean="0">
                <a:solidFill>
                  <a:srgbClr val="073E87"/>
                </a:solidFill>
              </a:rPr>
              <a:pPr>
                <a:defRPr/>
              </a:pPr>
              <a:t>52</a:t>
            </a:fld>
            <a:endParaRPr lang="ru-RU" altLang="ru-RU" dirty="0">
              <a:solidFill>
                <a:srgbClr val="073E87"/>
              </a:solidFill>
            </a:endParaRPr>
          </a:p>
        </p:txBody>
      </p:sp>
      <p:sp>
        <p:nvSpPr>
          <p:cNvPr id="4" name="Овал 3"/>
          <p:cNvSpPr/>
          <p:nvPr/>
        </p:nvSpPr>
        <p:spPr>
          <a:xfrm>
            <a:off x="0" y="894042"/>
            <a:ext cx="9085208" cy="2466915"/>
          </a:xfrm>
          <a:prstGeom prst="ellipse">
            <a:avLst/>
          </a:prstGeom>
          <a:noFill/>
          <a:ln>
            <a:noFill/>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endParaRPr lang="ru-RU" sz="1000" b="1" dirty="0">
              <a:solidFill>
                <a:prstClr val="black"/>
              </a:solidFill>
            </a:endParaRPr>
          </a:p>
          <a:p>
            <a:pPr algn="just">
              <a:defRPr/>
            </a:pPr>
            <a:r>
              <a:rPr lang="ru-RU" sz="1400" b="1" dirty="0" smtClean="0">
                <a:solidFill>
                  <a:prstClr val="black"/>
                </a:solidFill>
                <a:latin typeface="Times New Roman" panose="02020603050405020304" pitchFamily="18" charset="0"/>
                <a:cs typeface="Times New Roman" panose="02020603050405020304" pitchFamily="18" charset="0"/>
              </a:rPr>
              <a:t>ЦЕЛИ</a:t>
            </a:r>
          </a:p>
          <a:p>
            <a:pPr marL="285750" indent="-285750" algn="just">
              <a:buFontTx/>
              <a:buChar char="-"/>
              <a:defRPr/>
            </a:pPr>
            <a:r>
              <a:rPr lang="ru-RU" sz="1200" dirty="0">
                <a:solidFill>
                  <a:schemeClr val="tx1"/>
                </a:solidFill>
                <a:latin typeface="Times New Roman" panose="02020603050405020304" pitchFamily="18" charset="0"/>
                <a:cs typeface="Times New Roman" panose="02020603050405020304" pitchFamily="18" charset="0"/>
              </a:rPr>
              <a:t> </a:t>
            </a:r>
            <a:r>
              <a:rPr lang="ru-RU" sz="1200" b="1" i="1" dirty="0">
                <a:solidFill>
                  <a:schemeClr val="tx1"/>
                </a:solidFill>
                <a:latin typeface="Times New Roman" panose="02020603050405020304" pitchFamily="18" charset="0"/>
                <a:cs typeface="Times New Roman" panose="02020603050405020304" pitchFamily="18" charset="0"/>
              </a:rPr>
              <a:t>1</a:t>
            </a:r>
            <a:r>
              <a:rPr lang="ru-RU" sz="1200" b="1" i="1" dirty="0" smtClean="0">
                <a:solidFill>
                  <a:schemeClr val="tx1"/>
                </a:solidFill>
                <a:latin typeface="Times New Roman" panose="02020603050405020304" pitchFamily="18" charset="0"/>
                <a:cs typeface="Times New Roman" panose="02020603050405020304" pitchFamily="18" charset="0"/>
              </a:rPr>
              <a:t>. Формирование </a:t>
            </a:r>
            <a:r>
              <a:rPr lang="ru-RU" sz="1200" b="1" i="1" dirty="0">
                <a:solidFill>
                  <a:schemeClr val="tx1"/>
                </a:solidFill>
                <a:latin typeface="Times New Roman" panose="02020603050405020304" pitchFamily="18" charset="0"/>
                <a:cs typeface="Times New Roman" panose="02020603050405020304" pitchFamily="18" charset="0"/>
              </a:rPr>
              <a:t>единого культурного пространства, создание условий для выравнивания  доступа населения к культурным ценностям, информационным ресурсам и  повышения уровня удовлетворенности населения муниципального района Мелеузовский район Республики Башкортостан качеством предоставляемых услуг в сфере культуры и искусства;</a:t>
            </a:r>
          </a:p>
          <a:p>
            <a:pPr marL="285750" indent="-285750" algn="just">
              <a:buFontTx/>
              <a:buChar char="-"/>
              <a:defRPr/>
            </a:pPr>
            <a:r>
              <a:rPr lang="ru-RU" sz="1200" b="1" i="1" dirty="0" smtClean="0">
                <a:solidFill>
                  <a:schemeClr val="tx1"/>
                </a:solidFill>
                <a:latin typeface="Times New Roman" panose="02020603050405020304" pitchFamily="18" charset="0"/>
                <a:cs typeface="Times New Roman" panose="02020603050405020304" pitchFamily="18" charset="0"/>
              </a:rPr>
              <a:t>2. Формирование </a:t>
            </a:r>
            <a:r>
              <a:rPr lang="ru-RU" sz="1200" b="1" i="1" dirty="0">
                <a:solidFill>
                  <a:schemeClr val="tx1"/>
                </a:solidFill>
                <a:latin typeface="Times New Roman" panose="02020603050405020304" pitchFamily="18" charset="0"/>
                <a:cs typeface="Times New Roman" panose="02020603050405020304" pitchFamily="18" charset="0"/>
              </a:rPr>
              <a:t>открытого информационного пространства на территории муниципального района  Мелеузовский район.</a:t>
            </a:r>
          </a:p>
        </p:txBody>
      </p:sp>
      <p:sp>
        <p:nvSpPr>
          <p:cNvPr id="7" name="TextBox 6"/>
          <p:cNvSpPr txBox="1"/>
          <p:nvPr/>
        </p:nvSpPr>
        <p:spPr>
          <a:xfrm>
            <a:off x="827584" y="3468161"/>
            <a:ext cx="2095510" cy="323165"/>
          </a:xfrm>
          <a:prstGeom prst="rect">
            <a:avLst/>
          </a:prstGeom>
          <a:noFill/>
        </p:spPr>
        <p:txBody>
          <a:bodyPr wrap="none" rtlCol="0">
            <a:spAutoFit/>
          </a:bodyPr>
          <a:lstStyle/>
          <a:p>
            <a:r>
              <a:rPr lang="ru-RU" sz="1500" b="1" dirty="0">
                <a:solidFill>
                  <a:prstClr val="black"/>
                </a:solidFill>
              </a:rPr>
              <a:t>ЗАДАЧИ ПРОГРАММЫ:</a:t>
            </a:r>
          </a:p>
        </p:txBody>
      </p:sp>
      <p:sp>
        <p:nvSpPr>
          <p:cNvPr id="8" name="Скругленный прямоугольник 7"/>
          <p:cNvSpPr/>
          <p:nvPr/>
        </p:nvSpPr>
        <p:spPr>
          <a:xfrm>
            <a:off x="613561" y="3356993"/>
            <a:ext cx="7929829" cy="2376264"/>
          </a:xfrm>
          <a:prstGeom prst="roundRect">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threePt" dir="t"/>
            </a:scene3d>
            <a:sp3d contourW="12700">
              <a:contourClr>
                <a:schemeClr val="bg1"/>
              </a:contourClr>
            </a:sp3d>
          </a:bodyPr>
          <a:lstStyle/>
          <a:p>
            <a:pPr marL="285750" indent="-285750" algn="just">
              <a:buFontTx/>
              <a:buChar char="-"/>
              <a:defRPr/>
            </a:pPr>
            <a:r>
              <a:rPr lang="ru-RU" sz="1200" b="1" i="1" dirty="0">
                <a:ln>
                  <a:noFill/>
                  <a:prstDash val="solid"/>
                  <a:bevel/>
                </a:ln>
                <a:solidFill>
                  <a:schemeClr val="tx1"/>
                </a:solidFill>
                <a:effectLst>
                  <a:glow>
                    <a:schemeClr val="accent2">
                      <a:lumMod val="20000"/>
                      <a:lumOff val="80000"/>
                    </a:schemeClr>
                  </a:glow>
                </a:effectLst>
                <a:latin typeface="Times New Roman" panose="02020603050405020304" pitchFamily="18" charset="0"/>
                <a:cs typeface="Times New Roman" panose="02020603050405020304" pitchFamily="18" charset="0"/>
              </a:rPr>
              <a:t>со</a:t>
            </a:r>
            <a:r>
              <a:rPr lang="ru-RU" sz="1200" b="1" i="1" dirty="0">
                <a:solidFill>
                  <a:schemeClr val="tx1"/>
                </a:solidFill>
                <a:latin typeface="Times New Roman" panose="02020603050405020304" pitchFamily="18" charset="0"/>
                <a:cs typeface="Times New Roman" panose="02020603050405020304" pitchFamily="18" charset="0"/>
              </a:rPr>
              <a:t>здать благоприятные условия для устойчивого развития сферы культуры и искусства, сохранить культурное и историческое наследие, увеличить доступ населения к культурным ценностям и информации;</a:t>
            </a:r>
          </a:p>
          <a:p>
            <a:pPr marL="285750" indent="-285750" algn="just">
              <a:buFontTx/>
              <a:buChar char="-"/>
              <a:defRPr/>
            </a:pPr>
            <a:r>
              <a:rPr lang="ru-RU" sz="1200" b="1" i="1" dirty="0">
                <a:solidFill>
                  <a:schemeClr val="tx1"/>
                </a:solidFill>
                <a:latin typeface="Times New Roman" panose="02020603050405020304" pitchFamily="18" charset="0"/>
                <a:cs typeface="Times New Roman" panose="02020603050405020304" pitchFamily="18" charset="0"/>
              </a:rPr>
              <a:t>создать условия для эффективного развития системы дополнительного образования детей  в сфере культуры и искусства;</a:t>
            </a:r>
          </a:p>
          <a:p>
            <a:pPr marL="285750" indent="-285750" algn="just">
              <a:buFontTx/>
              <a:buChar char="-"/>
              <a:defRPr/>
            </a:pPr>
            <a:r>
              <a:rPr lang="ru-RU" sz="1200" b="1" i="1" dirty="0">
                <a:solidFill>
                  <a:schemeClr val="tx1"/>
                </a:solidFill>
                <a:latin typeface="Times New Roman" panose="02020603050405020304" pitchFamily="18" charset="0"/>
                <a:cs typeface="Times New Roman" panose="02020603050405020304" pitchFamily="18" charset="0"/>
              </a:rPr>
              <a:t>обеспечение прав граждан в сфере информатизации и расширение  информационного пространства на территории муниципального района Мелеузовский район Республики Башкортостан</a:t>
            </a:r>
            <a:endParaRPr lang="ru-RU" sz="1200" b="1" i="1" dirty="0">
              <a:ln>
                <a:solidFill>
                  <a:schemeClr val="accent6">
                    <a:lumMod val="75000"/>
                  </a:schemeClr>
                </a:solidFill>
              </a:ln>
              <a:solidFill>
                <a:schemeClr val="tx1"/>
              </a:solidFill>
              <a:effectLst>
                <a:glow rad="63500">
                  <a:schemeClr val="accent2">
                    <a:lumMod val="20000"/>
                    <a:lumOff val="80000"/>
                  </a:schemeClr>
                </a:glow>
              </a:effectLst>
              <a:latin typeface="Times New Roman" panose="02020603050405020304" pitchFamily="18" charset="0"/>
              <a:cs typeface="Times New Roman" panose="02020603050405020304" pitchFamily="18" charset="0"/>
            </a:endParaRPr>
          </a:p>
          <a:p>
            <a:pPr algn="just">
              <a:defRPr/>
            </a:pPr>
            <a:endParaRPr lang="ru-RU" sz="1100" b="1" i="1" dirty="0">
              <a:ln w="0">
                <a:solidFill>
                  <a:schemeClr val="tx1"/>
                </a:solidFill>
                <a:prstDash val="solid"/>
                <a:bevel/>
              </a:ln>
              <a:solidFill>
                <a:schemeClr val="tx1"/>
              </a:solidFill>
              <a:effectLst/>
              <a:cs typeface="Times New Roman" panose="02020603050405020304" pitchFamily="18" charset="0"/>
            </a:endParaRPr>
          </a:p>
        </p:txBody>
      </p:sp>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7919" y="908720"/>
            <a:ext cx="1954890"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403880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Line 7">
            <a:extLst>
              <a:ext uri="{FF2B5EF4-FFF2-40B4-BE49-F238E27FC236}">
                <a16:creationId xmlns="" xmlns:a16="http://schemas.microsoft.com/office/drawing/2014/main" id="{46CA2FF8-76E5-4654-9536-9CCF4E657665}"/>
              </a:ext>
            </a:extLst>
          </p:cNvPr>
          <p:cNvSpPr>
            <a:spLocks noChangeShapeType="1"/>
          </p:cNvSpPr>
          <p:nvPr/>
        </p:nvSpPr>
        <p:spPr bwMode="auto">
          <a:xfrm>
            <a:off x="1116013" y="299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1683" name="Rectangle 8">
            <a:extLst>
              <a:ext uri="{FF2B5EF4-FFF2-40B4-BE49-F238E27FC236}">
                <a16:creationId xmlns="" xmlns:a16="http://schemas.microsoft.com/office/drawing/2014/main" id="{A927D567-1608-4A87-98C0-C87918B54740}"/>
              </a:ext>
            </a:extLst>
          </p:cNvPr>
          <p:cNvSpPr>
            <a:spLocks noChangeArrowheads="1"/>
          </p:cNvSpPr>
          <p:nvPr/>
        </p:nvSpPr>
        <p:spPr bwMode="auto">
          <a:xfrm>
            <a:off x="468313" y="3648075"/>
            <a:ext cx="8496300"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p>
          <a:p>
            <a:pPr eaLnBrk="1" hangingPunct="1"/>
            <a:endParaRPr lang="ru-RU" altLang="ru-RU"/>
          </a:p>
          <a:p>
            <a:r>
              <a:rPr lang="ru-RU" altLang="ru-RU"/>
              <a:t>                                 </a:t>
            </a:r>
          </a:p>
        </p:txBody>
      </p:sp>
      <p:graphicFrame>
        <p:nvGraphicFramePr>
          <p:cNvPr id="2" name="Таблица 1">
            <a:extLst>
              <a:ext uri="{FF2B5EF4-FFF2-40B4-BE49-F238E27FC236}">
                <a16:creationId xmlns="" xmlns:a16="http://schemas.microsoft.com/office/drawing/2014/main" id="{2E648489-E80A-4006-9069-9BE20837F4B6}"/>
              </a:ext>
            </a:extLst>
          </p:cNvPr>
          <p:cNvGraphicFramePr>
            <a:graphicFrameLocks noGrp="1"/>
          </p:cNvGraphicFramePr>
          <p:nvPr>
            <p:extLst>
              <p:ext uri="{D42A27DB-BD31-4B8C-83A1-F6EECF244321}">
                <p14:modId xmlns:p14="http://schemas.microsoft.com/office/powerpoint/2010/main" val="1747565415"/>
              </p:ext>
            </p:extLst>
          </p:nvPr>
        </p:nvGraphicFramePr>
        <p:xfrm>
          <a:off x="12700" y="1604077"/>
          <a:ext cx="9104939" cy="4508416"/>
        </p:xfrm>
        <a:graphic>
          <a:graphicData uri="http://schemas.openxmlformats.org/drawingml/2006/table">
            <a:tbl>
              <a:tblPr>
                <a:tableStyleId>{0505E3EF-67EA-436B-97B2-0124C06EBD24}</a:tableStyleId>
              </a:tblPr>
              <a:tblGrid>
                <a:gridCol w="364197">
                  <a:extLst>
                    <a:ext uri="{9D8B030D-6E8A-4147-A177-3AD203B41FA5}">
                      <a16:colId xmlns="" xmlns:a16="http://schemas.microsoft.com/office/drawing/2014/main" val="20004"/>
                    </a:ext>
                  </a:extLst>
                </a:gridCol>
                <a:gridCol w="7065434">
                  <a:extLst>
                    <a:ext uri="{9D8B030D-6E8A-4147-A177-3AD203B41FA5}">
                      <a16:colId xmlns="" xmlns:a16="http://schemas.microsoft.com/office/drawing/2014/main" val="20000"/>
                    </a:ext>
                  </a:extLst>
                </a:gridCol>
                <a:gridCol w="582716">
                  <a:extLst>
                    <a:ext uri="{9D8B030D-6E8A-4147-A177-3AD203B41FA5}">
                      <a16:colId xmlns="" xmlns:a16="http://schemas.microsoft.com/office/drawing/2014/main" val="20001"/>
                    </a:ext>
                  </a:extLst>
                </a:gridCol>
                <a:gridCol w="582716">
                  <a:extLst>
                    <a:ext uri="{9D8B030D-6E8A-4147-A177-3AD203B41FA5}">
                      <a16:colId xmlns="" xmlns:a16="http://schemas.microsoft.com/office/drawing/2014/main" val="20002"/>
                    </a:ext>
                  </a:extLst>
                </a:gridCol>
                <a:gridCol w="509876">
                  <a:extLst>
                    <a:ext uri="{9D8B030D-6E8A-4147-A177-3AD203B41FA5}">
                      <a16:colId xmlns="" xmlns:a16="http://schemas.microsoft.com/office/drawing/2014/main" val="20003"/>
                    </a:ext>
                  </a:extLst>
                </a:gridCol>
              </a:tblGrid>
              <a:tr h="387080">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 п/п</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anchor="ctr" horzOverflow="overflow"/>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НАИМЕНОВАНИЕ ЦЕЛЕВОГО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anchor="ctr" horzOverflow="overflow"/>
                </a:tc>
                <a:tc grid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Значение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hMerge="1">
                  <a:txBody>
                    <a:bodyPr/>
                    <a:lstStyle/>
                    <a:p>
                      <a:endParaRPr lang="ru-RU"/>
                    </a:p>
                  </a:txBody>
                  <a:tcPr/>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sz="800" u="none" strike="noStrike" cap="none" normalizeH="0" baseline="0" dirty="0" err="1">
                          <a:ln>
                            <a:noFill/>
                          </a:ln>
                          <a:effectLst/>
                          <a:latin typeface="Times New Roman" panose="02020603050405020304" pitchFamily="18" charset="0"/>
                          <a:cs typeface="Times New Roman" panose="02020603050405020304" pitchFamily="18" charset="0"/>
                        </a:rPr>
                        <a:t>иполнения</a:t>
                      </a:r>
                      <a:endParaRPr kumimoji="0" lang="ru-RU"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00"/>
                  </a:ext>
                </a:extLst>
              </a:tr>
              <a:tr h="208412">
                <a:tc vMerge="1">
                  <a:txBody>
                    <a:bodyPr/>
                    <a:lstStyle/>
                    <a:p>
                      <a:endParaRPr lang="ru-RU"/>
                    </a:p>
                  </a:txBody>
                  <a:tcPr/>
                </a:tc>
                <a:tc vMerge="1">
                  <a:txBody>
                    <a:bodyPr/>
                    <a:lstStyle/>
                    <a:p>
                      <a:endParaRPr lang="ru-RU"/>
                    </a:p>
                  </a:txBody>
                  <a:tcPr/>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800" u="none" strike="noStrike" cap="none" normalizeH="0" baseline="0" dirty="0">
                          <a:ln>
                            <a:noFill/>
                          </a:ln>
                          <a:effectLst/>
                          <a:latin typeface="Times New Roman" panose="02020603050405020304" pitchFamily="18" charset="0"/>
                          <a:cs typeface="Times New Roman" panose="02020603050405020304" pitchFamily="18" charset="0"/>
                        </a:rPr>
                        <a:t>ПЛАН</a:t>
                      </a:r>
                      <a:endParaRPr kumimoji="0" lang="ru-RU"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800" u="none" strike="noStrike" cap="none" normalizeH="0" baseline="0" dirty="0">
                          <a:ln>
                            <a:noFill/>
                          </a:ln>
                          <a:effectLst/>
                          <a:latin typeface="Times New Roman" panose="02020603050405020304" pitchFamily="18" charset="0"/>
                          <a:cs typeface="Times New Roman" panose="02020603050405020304" pitchFamily="18" charset="0"/>
                        </a:rPr>
                        <a:t>ФАКТ</a:t>
                      </a:r>
                      <a:endParaRPr kumimoji="0" lang="ru-RU"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vMerge="1">
                  <a:txBody>
                    <a:bodyPr/>
                    <a:lstStyle/>
                    <a:p>
                      <a:endParaRPr lang="ru-RU"/>
                    </a:p>
                  </a:txBody>
                  <a:tcPr/>
                </a:tc>
                <a:extLst>
                  <a:ext uri="{0D108BD9-81ED-4DB2-BD59-A6C34878D82A}">
                    <a16:rowId xmlns="" xmlns:a16="http://schemas.microsoft.com/office/drawing/2014/main" val="10001"/>
                  </a:ext>
                </a:extLst>
              </a:tr>
              <a:tr h="238190">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a:t>
                      </a:r>
                      <a:endPar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6" marR="91436" marT="42980" marB="42980" horzOverflow="overflow"/>
                </a:tc>
                <a:tc>
                  <a:txBody>
                    <a:bodyPr/>
                    <a:lstStyle/>
                    <a:p>
                      <a:pPr algn="just">
                        <a:lnSpc>
                          <a:spcPct val="115000"/>
                        </a:lnSpc>
                        <a:spcAft>
                          <a:spcPts val="0"/>
                        </a:spcAft>
                      </a:pPr>
                      <a:r>
                        <a:rPr lang="ru-RU" sz="1000" dirty="0" err="1">
                          <a:effectLst/>
                          <a:latin typeface="Times New Roman" panose="02020603050405020304" pitchFamily="18" charset="0"/>
                          <a:cs typeface="Times New Roman" panose="02020603050405020304" pitchFamily="18" charset="0"/>
                        </a:rPr>
                        <a:t>Книгообеспеченность</a:t>
                      </a:r>
                      <a:r>
                        <a:rPr lang="ru-RU" sz="1000" dirty="0">
                          <a:effectLst/>
                          <a:latin typeface="Times New Roman" panose="02020603050405020304" pitchFamily="18" charset="0"/>
                          <a:cs typeface="Times New Roman" panose="02020603050405020304" pitchFamily="18" charset="0"/>
                        </a:rPr>
                        <a:t> на 1 жителя, ед.</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4,69</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4,9</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104,5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02"/>
                  </a:ext>
                </a:extLst>
              </a:tr>
              <a:tr h="238190">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2</a:t>
                      </a:r>
                      <a:endPar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6" marR="91436" marT="42980" marB="42980" horzOverflow="overflow"/>
                </a:tc>
                <a:tc>
                  <a:txBody>
                    <a:bodyPr/>
                    <a:lstStyle/>
                    <a:p>
                      <a:pPr algn="just">
                        <a:lnSpc>
                          <a:spcPct val="115000"/>
                        </a:lnSpc>
                        <a:spcAft>
                          <a:spcPts val="0"/>
                        </a:spcAft>
                      </a:pPr>
                      <a:r>
                        <a:rPr lang="ru-RU" sz="1000" dirty="0">
                          <a:effectLst/>
                          <a:latin typeface="Times New Roman" panose="02020603050405020304" pitchFamily="18" charset="0"/>
                          <a:cs typeface="Times New Roman" panose="02020603050405020304" pitchFamily="18" charset="0"/>
                        </a:rPr>
                        <a:t>Число посещений библиотек на 1000 чел, чел</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5270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5270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03"/>
                  </a:ext>
                </a:extLst>
              </a:tr>
              <a:tr h="289872">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algn="just">
                        <a:lnSpc>
                          <a:spcPct val="115000"/>
                        </a:lnSpc>
                        <a:spcAft>
                          <a:spcPts val="0"/>
                        </a:spcAft>
                      </a:pPr>
                      <a:r>
                        <a:rPr lang="ru-RU" sz="1000" dirty="0">
                          <a:effectLst/>
                          <a:latin typeface="Times New Roman" panose="02020603050405020304" pitchFamily="18" charset="0"/>
                          <a:cs typeface="Times New Roman" panose="02020603050405020304" pitchFamily="18" charset="0"/>
                        </a:rPr>
                        <a:t>Доля документов из фондов библиотеки, библиографические описания которых отражены в электронном каталоге, %</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15000"/>
                        </a:lnSpc>
                        <a:spcAft>
                          <a:spcPts val="0"/>
                        </a:spcAft>
                      </a:pPr>
                      <a:r>
                        <a:rPr lang="ru-RU" sz="1000" dirty="0" smtClean="0">
                          <a:effectLst/>
                          <a:latin typeface="Times New Roman" panose="02020603050405020304" pitchFamily="18" charset="0"/>
                          <a:cs typeface="Times New Roman" panose="02020603050405020304" pitchFamily="18" charset="0"/>
                        </a:rPr>
                        <a:t>9</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000" dirty="0" smtClean="0">
                          <a:effectLst/>
                          <a:latin typeface="Times New Roman" panose="02020603050405020304" pitchFamily="18" charset="0"/>
                          <a:cs typeface="Times New Roman" panose="02020603050405020304" pitchFamily="18" charset="0"/>
                        </a:rPr>
                        <a:t>9,2</a:t>
                      </a:r>
                      <a:endParaRPr lang="ru-RU" sz="1000" b="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102,2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04"/>
                  </a:ext>
                </a:extLst>
              </a:tr>
              <a:tr h="258888">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4</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algn="just">
                        <a:lnSpc>
                          <a:spcPct val="115000"/>
                        </a:lnSpc>
                        <a:spcAft>
                          <a:spcPts val="0"/>
                        </a:spcAft>
                      </a:pPr>
                      <a:r>
                        <a:rPr lang="ru-RU" sz="1000" dirty="0">
                          <a:effectLst/>
                          <a:latin typeface="Times New Roman" panose="02020603050405020304" pitchFamily="18" charset="0"/>
                          <a:cs typeface="Times New Roman" panose="02020603050405020304" pitchFamily="18" charset="0"/>
                        </a:rPr>
                        <a:t>Охват населения мероприятиями, проведенными учреждениями культуры,%</a:t>
                      </a:r>
                      <a:endParaRPr lang="ru-RU" sz="1000" b="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15000"/>
                        </a:lnSpc>
                        <a:spcAft>
                          <a:spcPts val="0"/>
                        </a:spcAft>
                      </a:pPr>
                      <a:r>
                        <a:rPr lang="ru-RU" sz="1000" dirty="0">
                          <a:effectLst/>
                          <a:latin typeface="Times New Roman" panose="02020603050405020304" pitchFamily="18" charset="0"/>
                          <a:cs typeface="Times New Roman" panose="02020603050405020304" pitchFamily="18" charset="0"/>
                        </a:rPr>
                        <a:t>21,6</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15000"/>
                        </a:lnSpc>
                        <a:spcAft>
                          <a:spcPts val="0"/>
                        </a:spcAft>
                      </a:pPr>
                      <a:r>
                        <a:rPr lang="ru-RU" sz="1000" dirty="0" smtClean="0">
                          <a:effectLst/>
                          <a:latin typeface="Times New Roman" panose="02020603050405020304" pitchFamily="18" charset="0"/>
                          <a:cs typeface="Times New Roman" panose="02020603050405020304" pitchFamily="18" charset="0"/>
                        </a:rPr>
                        <a:t>24,44</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113,2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05"/>
                  </a:ext>
                </a:extLst>
              </a:tr>
              <a:tr h="238190">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algn="just">
                        <a:lnSpc>
                          <a:spcPct val="115000"/>
                        </a:lnSpc>
                        <a:spcAft>
                          <a:spcPts val="0"/>
                        </a:spcAft>
                      </a:pPr>
                      <a:r>
                        <a:rPr lang="ru-RU" sz="1000" dirty="0">
                          <a:effectLst/>
                          <a:latin typeface="Times New Roman" panose="02020603050405020304" pitchFamily="18" charset="0"/>
                          <a:cs typeface="Times New Roman" panose="02020603050405020304" pitchFamily="18" charset="0"/>
                        </a:rPr>
                        <a:t>Количество клубных формирований, </a:t>
                      </a:r>
                      <a:r>
                        <a:rPr lang="ru-RU" sz="1000" dirty="0" err="1">
                          <a:effectLst/>
                          <a:latin typeface="Times New Roman" panose="02020603050405020304" pitchFamily="18" charset="0"/>
                          <a:cs typeface="Times New Roman" panose="02020603050405020304" pitchFamily="18" charset="0"/>
                        </a:rPr>
                        <a:t>ед</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15000"/>
                        </a:lnSpc>
                        <a:spcAft>
                          <a:spcPts val="0"/>
                        </a:spcAft>
                      </a:pPr>
                      <a:r>
                        <a:rPr lang="ru-RU" sz="1000" dirty="0">
                          <a:effectLst/>
                          <a:latin typeface="Times New Roman" panose="02020603050405020304" pitchFamily="18" charset="0"/>
                          <a:cs typeface="Times New Roman" panose="02020603050405020304" pitchFamily="18" charset="0"/>
                        </a:rPr>
                        <a:t>286</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15000"/>
                        </a:lnSpc>
                        <a:spcAft>
                          <a:spcPts val="0"/>
                        </a:spcAft>
                      </a:pPr>
                      <a:r>
                        <a:rPr lang="ru-RU" sz="1000" dirty="0">
                          <a:effectLst/>
                          <a:latin typeface="Times New Roman" panose="02020603050405020304" pitchFamily="18" charset="0"/>
                          <a:cs typeface="Times New Roman" panose="02020603050405020304" pitchFamily="18" charset="0"/>
                        </a:rPr>
                        <a:t>286</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06"/>
                  </a:ext>
                </a:extLst>
              </a:tr>
              <a:tr h="446669">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6</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000" dirty="0">
                          <a:effectLst/>
                          <a:latin typeface="Times New Roman" panose="02020603050405020304" pitchFamily="18" charset="0"/>
                          <a:cs typeface="Times New Roman" panose="02020603050405020304" pitchFamily="18" charset="0"/>
                        </a:rPr>
                        <a:t>Доля  культурно-массовых, просветительских мероприятий, направленных на сохранность и популяризацию культурного наследия народов,  населяющих муниципальный район Мелеузовский район, %</a:t>
                      </a:r>
                    </a:p>
                    <a:p>
                      <a:pPr algn="just">
                        <a:spcAft>
                          <a:spcPts val="0"/>
                        </a:spcAft>
                      </a:pP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22,5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22,5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07"/>
                  </a:ext>
                </a:extLst>
              </a:tr>
              <a:tr h="446669">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7</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000" dirty="0">
                          <a:effectLst/>
                          <a:latin typeface="Times New Roman" panose="02020603050405020304" pitchFamily="18" charset="0"/>
                          <a:cs typeface="Times New Roman" panose="02020603050405020304" pitchFamily="18" charset="0"/>
                        </a:rPr>
                        <a:t>Доля детей, привлекаемых к участию в творческих мероприятиях в целях выявления и поддержки юных талантов, в общем числе детей республики, %</a:t>
                      </a:r>
                    </a:p>
                    <a:p>
                      <a:pPr algn="just">
                        <a:spcAft>
                          <a:spcPts val="0"/>
                        </a:spcAft>
                      </a:pP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8</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8</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08"/>
                  </a:ext>
                </a:extLst>
              </a:tr>
              <a:tr h="297779">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8</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000" dirty="0">
                          <a:effectLst/>
                          <a:latin typeface="Times New Roman" panose="02020603050405020304" pitchFamily="18" charset="0"/>
                          <a:cs typeface="Times New Roman" panose="02020603050405020304" pitchFamily="18" charset="0"/>
                        </a:rPr>
                        <a:t>Доля лауреатов, дипломантов конкурсов, фестивалей, смотров, художественных выставках различного уровня,%</a:t>
                      </a:r>
                    </a:p>
                    <a:p>
                      <a:pPr algn="just">
                        <a:spcAft>
                          <a:spcPts val="0"/>
                        </a:spcAft>
                      </a:pP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30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38,18</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127,3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09"/>
                  </a:ext>
                </a:extLst>
              </a:tr>
              <a:tr h="446669">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9</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000" dirty="0">
                          <a:effectLst/>
                          <a:latin typeface="Times New Roman" panose="02020603050405020304" pitchFamily="18" charset="0"/>
                          <a:cs typeface="Times New Roman" panose="02020603050405020304" pitchFamily="18" charset="0"/>
                        </a:rPr>
                        <a:t>Доля  выпускников, продолживших обучение по программам среднего и высшего профессионального образования в области культуры и искусства,%</a:t>
                      </a:r>
                    </a:p>
                    <a:p>
                      <a:pPr algn="just">
                        <a:spcAft>
                          <a:spcPts val="0"/>
                        </a:spcAft>
                      </a:pP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17</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20,78</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122,2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10"/>
                  </a:ext>
                </a:extLst>
              </a:tr>
              <a:tr h="446669">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000" dirty="0">
                          <a:effectLst/>
                          <a:latin typeface="Times New Roman" panose="02020603050405020304" pitchFamily="18" charset="0"/>
                          <a:cs typeface="Times New Roman" panose="02020603050405020304" pitchFamily="18" charset="0"/>
                        </a:rPr>
                        <a:t>Удовлетворенность населения качеством и доступностью получения информации о социально-экономическом, общественно-политическом и культурном развитии муниципального района, %</a:t>
                      </a:r>
                    </a:p>
                    <a:p>
                      <a:pPr algn="just">
                        <a:spcAft>
                          <a:spcPts val="0"/>
                        </a:spcAft>
                      </a:pP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85,0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85,0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12"/>
                  </a:ext>
                </a:extLst>
              </a:tr>
              <a:tr h="473932">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000" dirty="0">
                          <a:effectLst/>
                          <a:latin typeface="Times New Roman" panose="02020603050405020304" pitchFamily="18" charset="0"/>
                          <a:cs typeface="Times New Roman" panose="02020603050405020304" pitchFamily="18" charset="0"/>
                        </a:rPr>
                        <a:t>Количество размещенных тематических материалов, ед.</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4000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4000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p>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11"/>
                  </a:ext>
                </a:extLst>
              </a:tr>
            </a:tbl>
          </a:graphicData>
        </a:graphic>
      </p:graphicFrame>
      <p:sp>
        <p:nvSpPr>
          <p:cNvPr id="71753" name="TextBox 2">
            <a:extLst>
              <a:ext uri="{FF2B5EF4-FFF2-40B4-BE49-F238E27FC236}">
                <a16:creationId xmlns="" xmlns:a16="http://schemas.microsoft.com/office/drawing/2014/main" id="{8BEB8FFE-15B9-41F1-8B61-144B0EE20387}"/>
              </a:ext>
            </a:extLst>
          </p:cNvPr>
          <p:cNvSpPr txBox="1">
            <a:spLocks noChangeArrowheads="1"/>
          </p:cNvSpPr>
          <p:nvPr/>
        </p:nvSpPr>
        <p:spPr bwMode="auto">
          <a:xfrm>
            <a:off x="835685" y="1065421"/>
            <a:ext cx="68259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b="1" dirty="0">
                <a:solidFill>
                  <a:srgbClr val="0070C0"/>
                </a:solidFill>
              </a:rPr>
              <a:t>Достигнутые значения целевых индикаторов за </a:t>
            </a:r>
            <a:r>
              <a:rPr lang="ru-RU" altLang="ru-RU" b="1" dirty="0" smtClean="0">
                <a:solidFill>
                  <a:srgbClr val="0070C0"/>
                </a:solidFill>
              </a:rPr>
              <a:t>2019 </a:t>
            </a:r>
            <a:r>
              <a:rPr lang="ru-RU" altLang="ru-RU" b="1" dirty="0">
                <a:solidFill>
                  <a:srgbClr val="0070C0"/>
                </a:solidFill>
              </a:rPr>
              <a:t>год</a:t>
            </a:r>
          </a:p>
          <a:p>
            <a:pPr eaLnBrk="1" hangingPunct="1"/>
            <a:endParaRPr lang="ru-RU" altLang="ru-RU" dirty="0"/>
          </a:p>
        </p:txBody>
      </p:sp>
      <p:sp>
        <p:nvSpPr>
          <p:cNvPr id="11" name="Заголовок 4"/>
          <p:cNvSpPr txBox="1">
            <a:spLocks/>
          </p:cNvSpPr>
          <p:nvPr/>
        </p:nvSpPr>
        <p:spPr>
          <a:xfrm>
            <a:off x="319963" y="204712"/>
            <a:ext cx="8784976" cy="43694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500" b="1" dirty="0">
                <a:latin typeface="Cambria" panose="02040503050406030204" pitchFamily="18" charset="0"/>
                <a:cs typeface="Arial" panose="020B0604020202020204" pitchFamily="34" charset="0"/>
              </a:rPr>
              <a:t>Муниципальная программа «</a:t>
            </a:r>
            <a:r>
              <a:rPr lang="ru-RU" sz="1400" b="1" dirty="0">
                <a:latin typeface="Cambria" panose="02040503050406030204" pitchFamily="18" charset="0"/>
                <a:cs typeface="Arial" panose="020B0604020202020204" pitchFamily="34" charset="0"/>
              </a:rPr>
              <a:t>Развитие культуры в муниципальном районе Мелеузовский район Республики Башкортостан на 2016-2021 годы</a:t>
            </a:r>
            <a:r>
              <a:rPr lang="ru-RU" sz="1500" b="1" dirty="0">
                <a:latin typeface="Cambria" panose="02040503050406030204" pitchFamily="18" charset="0"/>
                <a:cs typeface="Arial" panose="020B0604020202020204" pitchFamily="34" charset="0"/>
              </a:rPr>
              <a:t>»</a:t>
            </a:r>
            <a:endParaRPr lang="ru-RU" sz="1500" dirty="0">
              <a:latin typeface="Cambria" panose="02040503050406030204" pitchFamily="18" charset="0"/>
            </a:endParaRPr>
          </a:p>
        </p:txBody>
      </p:sp>
      <p:sp>
        <p:nvSpPr>
          <p:cNvPr id="3" name="Номер слайда 2"/>
          <p:cNvSpPr>
            <a:spLocks noGrp="1"/>
          </p:cNvSpPr>
          <p:nvPr>
            <p:ph type="sldNum" sz="quarter" idx="12"/>
          </p:nvPr>
        </p:nvSpPr>
        <p:spPr>
          <a:xfrm>
            <a:off x="7010400" y="175381"/>
            <a:ext cx="2133600" cy="365125"/>
          </a:xfrm>
        </p:spPr>
        <p:txBody>
          <a:bodyPr/>
          <a:lstStyle/>
          <a:p>
            <a:fld id="{434A3D7E-C280-4DCD-A7E1-93BBC7758E8E}" type="slidenum">
              <a:rPr lang="ru-RU" smtClean="0">
                <a:solidFill>
                  <a:schemeClr val="tx1"/>
                </a:solidFill>
              </a:rPr>
              <a:t>53</a:t>
            </a:fld>
            <a:endParaRPr lang="ru-RU" dirty="0">
              <a:solidFill>
                <a:schemeClr val="tx1"/>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4879" y="642633"/>
            <a:ext cx="1389734" cy="84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6292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7" y="598579"/>
            <a:ext cx="1033935" cy="764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Заголовок 4"/>
          <p:cNvSpPr>
            <a:spLocks noGrp="1"/>
          </p:cNvSpPr>
          <p:nvPr>
            <p:ph type="title"/>
          </p:nvPr>
        </p:nvSpPr>
        <p:spPr>
          <a:xfrm>
            <a:off x="119324" y="178397"/>
            <a:ext cx="8802419" cy="864096"/>
          </a:xfrm>
        </p:spPr>
        <p:txBody>
          <a:bodyPr>
            <a:noAutofit/>
          </a:bodyPr>
          <a:lstStyle/>
          <a:p>
            <a:pPr algn="ctr"/>
            <a:r>
              <a:rPr lang="ru-RU" sz="1600" b="1" dirty="0">
                <a:latin typeface="Cambria" panose="02040503050406030204" pitchFamily="18" charset="0"/>
                <a:cs typeface="Arial" panose="020B0604020202020204" pitchFamily="34" charset="0"/>
              </a:rPr>
              <a:t>Муниципальная программа «Развитие муниципальной службы в муниципальном районе Мелеузовский район Республики Башкортостан на 2016-2021 годы»</a:t>
            </a:r>
            <a:endParaRPr lang="ru-RU" sz="1600" dirty="0">
              <a:latin typeface="Cambria" panose="02040503050406030204" pitchFamily="18" charset="0"/>
            </a:endParaRPr>
          </a:p>
        </p:txBody>
      </p:sp>
      <p:sp>
        <p:nvSpPr>
          <p:cNvPr id="3" name="Номер слайда 2"/>
          <p:cNvSpPr>
            <a:spLocks noGrp="1"/>
          </p:cNvSpPr>
          <p:nvPr>
            <p:ph type="sldNum" sz="quarter" idx="12"/>
          </p:nvPr>
        </p:nvSpPr>
        <p:spPr>
          <a:xfrm>
            <a:off x="7010400" y="116632"/>
            <a:ext cx="2133600" cy="365125"/>
          </a:xfrm>
        </p:spPr>
        <p:txBody>
          <a:bodyPr/>
          <a:lstStyle/>
          <a:p>
            <a:pPr>
              <a:defRPr/>
            </a:pPr>
            <a:fld id="{1B7666BA-D9CA-4185-806B-0FC1DED90D94}" type="slidenum">
              <a:rPr lang="ru-RU" altLang="ru-RU" smtClean="0">
                <a:solidFill>
                  <a:srgbClr val="073E87"/>
                </a:solidFill>
              </a:rPr>
              <a:pPr>
                <a:defRPr/>
              </a:pPr>
              <a:t>54</a:t>
            </a:fld>
            <a:endParaRPr lang="ru-RU" altLang="ru-RU" dirty="0">
              <a:solidFill>
                <a:srgbClr val="073E87"/>
              </a:solidFill>
            </a:endParaRPr>
          </a:p>
        </p:txBody>
      </p:sp>
      <p:sp>
        <p:nvSpPr>
          <p:cNvPr id="4" name="Овал 3"/>
          <p:cNvSpPr/>
          <p:nvPr/>
        </p:nvSpPr>
        <p:spPr>
          <a:xfrm>
            <a:off x="15180" y="980728"/>
            <a:ext cx="9085208" cy="1168539"/>
          </a:xfrm>
          <a:prstGeom prst="ellipse">
            <a:avLst/>
          </a:prstGeom>
          <a:noFill/>
          <a:ln>
            <a:noFill/>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endParaRPr lang="ru-RU" sz="1000" b="1" dirty="0">
              <a:solidFill>
                <a:prstClr val="black"/>
              </a:solidFill>
            </a:endParaRPr>
          </a:p>
          <a:p>
            <a:pPr lvl="0">
              <a:defRPr/>
            </a:pPr>
            <a:r>
              <a:rPr lang="ru-RU" sz="1400" b="1" dirty="0">
                <a:solidFill>
                  <a:prstClr val="black"/>
                </a:solidFill>
                <a:latin typeface="Times New Roman" panose="02020603050405020304" pitchFamily="18" charset="0"/>
                <a:cs typeface="Times New Roman" panose="02020603050405020304" pitchFamily="18" charset="0"/>
              </a:rPr>
              <a:t>ЦЕЛЬ:</a:t>
            </a:r>
            <a:r>
              <a:rPr lang="ru-RU" sz="1000" b="1" dirty="0">
                <a:solidFill>
                  <a:prstClr val="black"/>
                </a:solidFill>
                <a:latin typeface="Times New Roman" panose="02020603050405020304" pitchFamily="18" charset="0"/>
                <a:cs typeface="Times New Roman" panose="02020603050405020304" pitchFamily="18" charset="0"/>
              </a:rPr>
              <a:t> </a:t>
            </a:r>
            <a:r>
              <a:rPr lang="ru-RU" sz="1200" b="1" i="1" dirty="0">
                <a:solidFill>
                  <a:schemeClr val="tx1"/>
                </a:solidFill>
                <a:latin typeface="Times New Roman" panose="02020603050405020304" pitchFamily="18" charset="0"/>
                <a:cs typeface="Times New Roman" panose="02020603050405020304" pitchFamily="18" charset="0"/>
              </a:rPr>
              <a:t>совершенствование организации муниципальной службы в муниципальном район Мелеузовский район Республики Башкортостан, повышение эффективности муниципального управления</a:t>
            </a:r>
            <a:r>
              <a:rPr lang="ru-RU" sz="1200" b="1" i="1" dirty="0">
                <a:ln>
                  <a:solidFill>
                    <a:srgbClr val="A5D028">
                      <a:lumMod val="50000"/>
                    </a:srgbClr>
                  </a:solidFill>
                </a:ln>
                <a:solidFill>
                  <a:schemeClr val="tx1"/>
                </a:solidFill>
                <a:latin typeface="Times New Roman" panose="02020603050405020304" pitchFamily="18" charset="0"/>
                <a:cs typeface="Times New Roman" panose="02020603050405020304" pitchFamily="18" charset="0"/>
              </a:rPr>
              <a:t>.</a:t>
            </a:r>
            <a:endParaRPr lang="ru-RU" sz="1200" b="1" i="1" dirty="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98250" y="2153270"/>
            <a:ext cx="2095510" cy="323165"/>
          </a:xfrm>
          <a:prstGeom prst="rect">
            <a:avLst/>
          </a:prstGeom>
          <a:noFill/>
        </p:spPr>
        <p:txBody>
          <a:bodyPr wrap="none" rtlCol="0">
            <a:spAutoFit/>
          </a:bodyPr>
          <a:lstStyle/>
          <a:p>
            <a:r>
              <a:rPr lang="ru-RU" sz="1500" b="1" dirty="0">
                <a:solidFill>
                  <a:prstClr val="black"/>
                </a:solidFill>
              </a:rPr>
              <a:t>ЗАДАЧИ ПРОГРАММЫ:</a:t>
            </a:r>
          </a:p>
        </p:txBody>
      </p:sp>
      <p:sp>
        <p:nvSpPr>
          <p:cNvPr id="8" name="Скругленный прямоугольник 7"/>
          <p:cNvSpPr/>
          <p:nvPr/>
        </p:nvSpPr>
        <p:spPr>
          <a:xfrm>
            <a:off x="0" y="2452523"/>
            <a:ext cx="3033285" cy="3797295"/>
          </a:xfrm>
          <a:prstGeom prst="roundRect">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threePt" dir="t"/>
            </a:scene3d>
            <a:sp3d contourW="12700">
              <a:contourClr>
                <a:schemeClr val="bg1"/>
              </a:contourClr>
            </a:sp3d>
          </a:bodyPr>
          <a:lstStyle/>
          <a:p>
            <a:pPr marL="285750" indent="-285750">
              <a:buFontTx/>
              <a:buChar char="-"/>
              <a:defRPr/>
            </a:pPr>
            <a:r>
              <a:rPr lang="ru-RU" sz="1200" b="1" i="1" dirty="0">
                <a:solidFill>
                  <a:schemeClr val="tx1"/>
                </a:solidFill>
                <a:latin typeface="Times New Roman" panose="02020603050405020304" pitchFamily="18" charset="0"/>
                <a:cs typeface="Times New Roman" panose="02020603050405020304" pitchFamily="18" charset="0"/>
              </a:rPr>
              <a:t>стимулирование органов местного самоуправления к наращиванию социально-экономического потенциала муниципального образования;</a:t>
            </a:r>
          </a:p>
          <a:p>
            <a:pPr marL="285750" indent="-285750">
              <a:buFontTx/>
              <a:buChar char="-"/>
              <a:defRPr/>
            </a:pPr>
            <a:r>
              <a:rPr lang="ru-RU" sz="1200" b="1" i="1" dirty="0">
                <a:solidFill>
                  <a:schemeClr val="tx1"/>
                </a:solidFill>
                <a:latin typeface="Times New Roman" panose="02020603050405020304" pitchFamily="18" charset="0"/>
                <a:cs typeface="Times New Roman" panose="02020603050405020304" pitchFamily="18" charset="0"/>
              </a:rPr>
              <a:t>повышение профессиональной компетенции муниципальных служащих в </a:t>
            </a:r>
            <a:r>
              <a:rPr lang="ru-RU" sz="1200" b="1" i="1" dirty="0" err="1">
                <a:solidFill>
                  <a:schemeClr val="tx1"/>
                </a:solidFill>
                <a:latin typeface="Times New Roman" panose="02020603050405020304" pitchFamily="18" charset="0"/>
                <a:cs typeface="Times New Roman" panose="02020603050405020304" pitchFamily="18" charset="0"/>
              </a:rPr>
              <a:t>Мелеузовском</a:t>
            </a:r>
            <a:r>
              <a:rPr lang="ru-RU" sz="1200" b="1" i="1" dirty="0">
                <a:solidFill>
                  <a:schemeClr val="tx1"/>
                </a:solidFill>
                <a:latin typeface="Times New Roman" panose="02020603050405020304" pitchFamily="18" charset="0"/>
                <a:cs typeface="Times New Roman" panose="02020603050405020304" pitchFamily="18" charset="0"/>
              </a:rPr>
              <a:t> районе; повышение привлекательности муниципальной службы;</a:t>
            </a:r>
          </a:p>
          <a:p>
            <a:pPr marL="285750" indent="-285750">
              <a:buFontTx/>
              <a:buChar char="-"/>
              <a:defRPr/>
            </a:pPr>
            <a:r>
              <a:rPr lang="ru-RU" sz="1200" b="1" i="1" dirty="0">
                <a:solidFill>
                  <a:schemeClr val="tx1"/>
                </a:solidFill>
                <a:latin typeface="Times New Roman" panose="02020603050405020304" pitchFamily="18" charset="0"/>
                <a:cs typeface="Times New Roman" panose="02020603050405020304" pitchFamily="18" charset="0"/>
              </a:rPr>
              <a:t>организовать исполнение полномочий в части первичного воинского учета на территориях сельских поселений;</a:t>
            </a:r>
          </a:p>
          <a:p>
            <a:pPr marL="285750" indent="-285750">
              <a:buFontTx/>
              <a:buChar char="-"/>
              <a:defRPr/>
            </a:pPr>
            <a:r>
              <a:rPr lang="ru-RU" sz="1200" b="1" i="1" dirty="0">
                <a:solidFill>
                  <a:schemeClr val="tx1"/>
                </a:solidFill>
                <a:latin typeface="Times New Roman" panose="02020603050405020304" pitchFamily="18" charset="0"/>
                <a:cs typeface="Times New Roman" panose="02020603050405020304" pitchFamily="18" charset="0"/>
              </a:rPr>
              <a:t>обеспечить проведение выборов в представительный орган местного самоуправления.</a:t>
            </a:r>
            <a:endParaRPr lang="ru-RU" sz="1200" b="1" i="1" dirty="0">
              <a:ln>
                <a:solidFill>
                  <a:schemeClr val="accent6">
                    <a:lumMod val="75000"/>
                  </a:schemeClr>
                </a:solidFill>
              </a:ln>
              <a:solidFill>
                <a:schemeClr val="tx1"/>
              </a:solidFill>
              <a:effectLst>
                <a:glow rad="63500">
                  <a:schemeClr val="accent2">
                    <a:lumMod val="20000"/>
                    <a:lumOff val="80000"/>
                  </a:schemeClr>
                </a:glow>
              </a:effectLst>
              <a:latin typeface="Times New Roman" panose="02020603050405020304" pitchFamily="18" charset="0"/>
              <a:cs typeface="Times New Roman" panose="02020603050405020304" pitchFamily="18" charset="0"/>
            </a:endParaRPr>
          </a:p>
          <a:p>
            <a:pPr algn="just">
              <a:defRPr/>
            </a:pPr>
            <a:endParaRPr lang="ru-RU" sz="1100" b="1" i="1" dirty="0">
              <a:ln w="0">
                <a:solidFill>
                  <a:schemeClr val="tx1"/>
                </a:solidFill>
                <a:prstDash val="solid"/>
                <a:bevel/>
              </a:ln>
              <a:solidFill>
                <a:schemeClr val="tx1"/>
              </a:solidFill>
              <a:effectLst/>
              <a:cs typeface="Times New Roman" panose="02020603050405020304" pitchFamily="18" charset="0"/>
            </a:endParaRPr>
          </a:p>
        </p:txBody>
      </p:sp>
      <p:sp>
        <p:nvSpPr>
          <p:cNvPr id="2" name="Прямоугольник 1"/>
          <p:cNvSpPr/>
          <p:nvPr/>
        </p:nvSpPr>
        <p:spPr>
          <a:xfrm>
            <a:off x="2546544" y="2225471"/>
            <a:ext cx="6462464" cy="369332"/>
          </a:xfrm>
          <a:prstGeom prst="rect">
            <a:avLst/>
          </a:prstGeom>
        </p:spPr>
        <p:txBody>
          <a:bodyPr wrap="square">
            <a:spAutoFit/>
          </a:bodyPr>
          <a:lstStyle/>
          <a:p>
            <a:pPr algn="ctr"/>
            <a:r>
              <a:rPr lang="ru-RU" altLang="ru-RU" b="1" dirty="0">
                <a:solidFill>
                  <a:srgbClr val="0070C0"/>
                </a:solidFill>
                <a:latin typeface="Times New Roman" panose="02020603050405020304" pitchFamily="18" charset="0"/>
                <a:cs typeface="Times New Roman" panose="02020603050405020304" pitchFamily="18" charset="0"/>
              </a:rPr>
              <a:t>Достигнутые значения целевых индикаторов за </a:t>
            </a:r>
            <a:r>
              <a:rPr lang="ru-RU" altLang="ru-RU" b="1" dirty="0" smtClean="0">
                <a:solidFill>
                  <a:srgbClr val="0070C0"/>
                </a:solidFill>
                <a:latin typeface="Times New Roman" panose="02020603050405020304" pitchFamily="18" charset="0"/>
                <a:cs typeface="Times New Roman" panose="02020603050405020304" pitchFamily="18" charset="0"/>
              </a:rPr>
              <a:t>2019 </a:t>
            </a:r>
            <a:r>
              <a:rPr lang="ru-RU" altLang="ru-RU" b="1" dirty="0">
                <a:solidFill>
                  <a:srgbClr val="0070C0"/>
                </a:solidFill>
                <a:latin typeface="Times New Roman" panose="02020603050405020304" pitchFamily="18" charset="0"/>
                <a:cs typeface="Times New Roman" panose="02020603050405020304" pitchFamily="18" charset="0"/>
              </a:rPr>
              <a:t>год</a:t>
            </a:r>
          </a:p>
        </p:txBody>
      </p:sp>
      <p:graphicFrame>
        <p:nvGraphicFramePr>
          <p:cNvPr id="11" name="Таблица 10">
            <a:extLst>
              <a:ext uri="{FF2B5EF4-FFF2-40B4-BE49-F238E27FC236}">
                <a16:creationId xmlns="" xmlns:a16="http://schemas.microsoft.com/office/drawing/2014/main" id="{53E5440C-D162-4664-B4D0-B8517E114499}"/>
              </a:ext>
            </a:extLst>
          </p:cNvPr>
          <p:cNvGraphicFramePr>
            <a:graphicFrameLocks noGrp="1"/>
          </p:cNvGraphicFramePr>
          <p:nvPr>
            <p:extLst>
              <p:ext uri="{D42A27DB-BD31-4B8C-83A1-F6EECF244321}">
                <p14:modId xmlns:p14="http://schemas.microsoft.com/office/powerpoint/2010/main" val="1475045360"/>
              </p:ext>
            </p:extLst>
          </p:nvPr>
        </p:nvGraphicFramePr>
        <p:xfrm>
          <a:off x="3150479" y="2691371"/>
          <a:ext cx="5949909" cy="4166628"/>
        </p:xfrm>
        <a:graphic>
          <a:graphicData uri="http://schemas.openxmlformats.org/drawingml/2006/table">
            <a:tbl>
              <a:tblPr>
                <a:tableStyleId>{0505E3EF-67EA-436B-97B2-0124C06EBD24}</a:tableStyleId>
              </a:tblPr>
              <a:tblGrid>
                <a:gridCol w="405293">
                  <a:extLst>
                    <a:ext uri="{9D8B030D-6E8A-4147-A177-3AD203B41FA5}">
                      <a16:colId xmlns="" xmlns:a16="http://schemas.microsoft.com/office/drawing/2014/main" val="20004"/>
                    </a:ext>
                  </a:extLst>
                </a:gridCol>
                <a:gridCol w="3888432">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576064">
                  <a:extLst>
                    <a:ext uri="{9D8B030D-6E8A-4147-A177-3AD203B41FA5}">
                      <a16:colId xmlns="" xmlns:a16="http://schemas.microsoft.com/office/drawing/2014/main" val="20002"/>
                    </a:ext>
                  </a:extLst>
                </a:gridCol>
                <a:gridCol w="504056">
                  <a:extLst>
                    <a:ext uri="{9D8B030D-6E8A-4147-A177-3AD203B41FA5}">
                      <a16:colId xmlns="" xmlns:a16="http://schemas.microsoft.com/office/drawing/2014/main" val="20003"/>
                    </a:ext>
                  </a:extLst>
                </a:gridCol>
              </a:tblGrid>
              <a:tr h="410612">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 п/п</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anchor="ctr" horzOverflow="overflow"/>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НАИМЕНОВАНИЕ ЦЕЛЕВОГО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anchor="ctr" horzOverflow="overflow"/>
                </a:tc>
                <a:tc grid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Значение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hMerge="1">
                  <a:txBody>
                    <a:bodyPr/>
                    <a:lstStyle/>
                    <a:p>
                      <a:endParaRPr lang="ru-RU"/>
                    </a:p>
                  </a:txBody>
                  <a:tcPr/>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 исполнения</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extLst>
                  <a:ext uri="{0D108BD9-81ED-4DB2-BD59-A6C34878D82A}">
                    <a16:rowId xmlns="" xmlns:a16="http://schemas.microsoft.com/office/drawing/2014/main" val="10000"/>
                  </a:ext>
                </a:extLst>
              </a:tr>
              <a:tr h="252665">
                <a:tc vMerge="1">
                  <a:txBody>
                    <a:bodyPr/>
                    <a:lstStyle/>
                    <a:p>
                      <a:endParaRPr lang="ru-RU"/>
                    </a:p>
                  </a:txBody>
                  <a:tcPr/>
                </a:tc>
                <a:tc vMerge="1">
                  <a:txBody>
                    <a:bodyPr/>
                    <a:lstStyle/>
                    <a:p>
                      <a:endParaRPr lang="ru-RU"/>
                    </a:p>
                  </a:txBody>
                  <a:tcPr/>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ПЛАН</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ФАКТ</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vMerge="1">
                  <a:txBody>
                    <a:bodyPr/>
                    <a:lstStyle/>
                    <a:p>
                      <a:endParaRPr lang="ru-RU"/>
                    </a:p>
                  </a:txBody>
                  <a:tcPr/>
                </a:tc>
                <a:extLst>
                  <a:ext uri="{0D108BD9-81ED-4DB2-BD59-A6C34878D82A}">
                    <a16:rowId xmlns="" xmlns:a16="http://schemas.microsoft.com/office/drawing/2014/main" val="10001"/>
                  </a:ext>
                </a:extLst>
              </a:tr>
              <a:tr h="568536">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685" marB="45685" horzOverflow="overflow"/>
                </a:tc>
                <a:tc>
                  <a:txBody>
                    <a:bodyPr/>
                    <a:lstStyle/>
                    <a:p>
                      <a:pPr algn="just">
                        <a:spcAft>
                          <a:spcPts val="0"/>
                        </a:spcAft>
                      </a:pPr>
                      <a:r>
                        <a:rPr lang="ru-RU" sz="1000" dirty="0">
                          <a:effectLst/>
                          <a:latin typeface="Times New Roman" panose="02020603050405020304" pitchFamily="18" charset="0"/>
                          <a:cs typeface="Times New Roman" panose="02020603050405020304" pitchFamily="18" charset="0"/>
                        </a:rPr>
                        <a:t>Доля муниципальных служащих, прошедших повышение квалификации относительно количества муниципальных служащих, которым подлежит пройти повышение квалификации,%</a:t>
                      </a:r>
                      <a:endParaRPr lang="ru-RU" sz="1000" b="0" dirty="0">
                        <a:effectLst/>
                        <a:latin typeface="Times New Roman" panose="02020603050405020304" pitchFamily="18" charset="0"/>
                        <a:ea typeface="Times New Roman"/>
                        <a:cs typeface="Times New Roman" panose="02020603050405020304" pitchFamily="18" charset="0"/>
                      </a:endParaRPr>
                    </a:p>
                  </a:txBody>
                  <a:tcPr marL="91437" marR="91437" marT="45685" marB="4568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35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20,2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57,8</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 xmlns:a16="http://schemas.microsoft.com/office/drawing/2014/main" val="10002"/>
                  </a:ext>
                </a:extLst>
              </a:tr>
              <a:tr h="410589">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685" marB="45685" horzOverflow="overflow"/>
                </a:tc>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lang="ru-RU" sz="1000" dirty="0">
                          <a:effectLst/>
                          <a:latin typeface="Times New Roman" panose="02020603050405020304" pitchFamily="18" charset="0"/>
                          <a:cs typeface="Times New Roman" panose="02020603050405020304" pitchFamily="18" charset="0"/>
                        </a:rPr>
                        <a:t>Доля муниципальных служащих соблюдающих запреты и ограничения, направленных на предупреждение коррупции,%</a:t>
                      </a:r>
                      <a:endParaRPr lang="ru-RU" sz="1000" b="0" dirty="0">
                        <a:effectLst/>
                        <a:latin typeface="Times New Roman" panose="02020603050405020304" pitchFamily="18" charset="0"/>
                        <a:ea typeface="Times New Roman"/>
                        <a:cs typeface="Times New Roman" panose="02020603050405020304" pitchFamily="18" charset="0"/>
                      </a:endParaRPr>
                    </a:p>
                  </a:txBody>
                  <a:tcPr marL="91437" marR="91437" marT="45685" marB="4568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 xmlns:a16="http://schemas.microsoft.com/office/drawing/2014/main" val="10004"/>
                  </a:ext>
                </a:extLst>
              </a:tr>
              <a:tr h="568536">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685" marB="45685" horzOverflow="overflow"/>
                </a:tc>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lang="ru-RU" sz="1000" dirty="0">
                          <a:effectLst/>
                          <a:latin typeface="Times New Roman" panose="02020603050405020304" pitchFamily="18" charset="0"/>
                          <a:cs typeface="Times New Roman" panose="02020603050405020304" pitchFamily="18" charset="0"/>
                        </a:rPr>
                        <a:t>Доля участия муниципальных  служащих в проведении семинаров-совещаний, видеоконференций   по актуальным проблемам применения законодательства в сфере   муниципальной службы,%</a:t>
                      </a:r>
                      <a:endParaRPr lang="ru-RU" sz="1000" b="0" dirty="0">
                        <a:effectLst/>
                        <a:latin typeface="Times New Roman" panose="02020603050405020304" pitchFamily="18" charset="0"/>
                        <a:ea typeface="Calibri"/>
                        <a:cs typeface="Times New Roman" panose="02020603050405020304" pitchFamily="18" charset="0"/>
                      </a:endParaRPr>
                    </a:p>
                  </a:txBody>
                  <a:tcPr marL="91437" marR="91437" marT="45685" marB="4568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 xmlns:a16="http://schemas.microsoft.com/office/drawing/2014/main" val="10005"/>
                  </a:ext>
                </a:extLst>
              </a:tr>
              <a:tr h="726483">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4</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685" marB="45685" horzOverflow="overflow"/>
                </a:tc>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lang="ru-RU" sz="1000" dirty="0">
                          <a:effectLst/>
                          <a:latin typeface="Times New Roman" panose="02020603050405020304" pitchFamily="18" charset="0"/>
                          <a:cs typeface="Times New Roman" panose="02020603050405020304" pitchFamily="18" charset="0"/>
                        </a:rPr>
                        <a:t>Доля размещенных муниципальных нормативно-правовых  </a:t>
                      </a:r>
                      <a:br>
                        <a:rPr lang="ru-RU" sz="1000" dirty="0">
                          <a:effectLst/>
                          <a:latin typeface="Times New Roman" panose="02020603050405020304" pitchFamily="18" charset="0"/>
                          <a:cs typeface="Times New Roman" panose="02020603050405020304" pitchFamily="18" charset="0"/>
                        </a:rPr>
                      </a:br>
                      <a:r>
                        <a:rPr lang="ru-RU" sz="1000" dirty="0">
                          <a:effectLst/>
                          <a:latin typeface="Times New Roman" panose="02020603050405020304" pitchFamily="18" charset="0"/>
                          <a:cs typeface="Times New Roman" panose="02020603050405020304" pitchFamily="18" charset="0"/>
                        </a:rPr>
                        <a:t>актов в сфере муниципальной службы   на    официальном сайте     органа   местного самоуправления от общего количества, подлежащего размещению,%</a:t>
                      </a:r>
                      <a:endParaRPr lang="ru-RU" sz="1000" b="0" dirty="0">
                        <a:effectLst/>
                        <a:latin typeface="Times New Roman" panose="02020603050405020304" pitchFamily="18" charset="0"/>
                        <a:ea typeface="Calibri"/>
                        <a:cs typeface="Times New Roman" panose="02020603050405020304" pitchFamily="18" charset="0"/>
                      </a:endParaRPr>
                    </a:p>
                  </a:txBody>
                  <a:tcPr marL="91437" marR="91437" marT="45685" marB="4568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 xmlns:a16="http://schemas.microsoft.com/office/drawing/2014/main" val="10006"/>
                  </a:ext>
                </a:extLst>
              </a:tr>
              <a:tr h="568536">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685" marB="45685" horzOverflow="overflow"/>
                </a:tc>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lang="ru-RU" sz="1000" dirty="0">
                          <a:effectLst/>
                          <a:latin typeface="Times New Roman" panose="02020603050405020304" pitchFamily="18" charset="0"/>
                          <a:cs typeface="Times New Roman" panose="02020603050405020304" pitchFamily="18" charset="0"/>
                        </a:rPr>
                        <a:t>Организация первичного воинского учета в сельских поселениях, на территориях которых отсутствуют воинские комиссариаты от общего количества сельских поселений, %</a:t>
                      </a:r>
                      <a:endParaRPr lang="ru-RU" sz="1000" b="0" dirty="0">
                        <a:effectLst/>
                        <a:latin typeface="Times New Roman" panose="02020603050405020304" pitchFamily="18" charset="0"/>
                        <a:ea typeface="Calibri"/>
                        <a:cs typeface="Times New Roman" panose="02020603050405020304" pitchFamily="18" charset="0"/>
                      </a:endParaRPr>
                    </a:p>
                  </a:txBody>
                  <a:tcPr marL="91437" marR="91437" marT="45685" marB="4568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 xmlns:a16="http://schemas.microsoft.com/office/drawing/2014/main" val="10007"/>
                  </a:ext>
                </a:extLst>
              </a:tr>
              <a:tr h="660671">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6</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685" marB="45685" horzOverflow="overflow"/>
                </a:tc>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lang="ru-RU" sz="1000" dirty="0">
                          <a:effectLst/>
                          <a:latin typeface="Times New Roman" panose="02020603050405020304" pitchFamily="18" charset="0"/>
                          <a:cs typeface="Times New Roman" panose="02020603050405020304" pitchFamily="18" charset="0"/>
                        </a:rPr>
                        <a:t>Организация выборов в представительный орган муниципального образования на всех участках избирательных комиссий, %</a:t>
                      </a:r>
                    </a:p>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endParaRPr lang="ru-RU" sz="1000" b="0" dirty="0">
                        <a:effectLst/>
                        <a:latin typeface="Times New Roman" panose="02020603050405020304" pitchFamily="18" charset="0"/>
                        <a:ea typeface="Calibri"/>
                        <a:cs typeface="Times New Roman" panose="02020603050405020304" pitchFamily="18" charset="0"/>
                      </a:endParaRPr>
                    </a:p>
                  </a:txBody>
                  <a:tcPr marL="91437" marR="91437" marT="45685" marB="4568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137124847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accent3">
            <a:tint val="20000"/>
          </a:schemeClr>
        </a:solid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19324" y="178397"/>
            <a:ext cx="8802419" cy="864096"/>
          </a:xfrm>
        </p:spPr>
        <p:txBody>
          <a:bodyPr>
            <a:noAutofit/>
          </a:bodyPr>
          <a:lstStyle/>
          <a:p>
            <a:pPr algn="ctr"/>
            <a:r>
              <a:rPr lang="ru-RU" sz="1600" b="1" dirty="0">
                <a:latin typeface="Cambria" panose="02040503050406030204" pitchFamily="18" charset="0"/>
                <a:cs typeface="Arial" panose="020B0604020202020204" pitchFamily="34" charset="0"/>
              </a:rPr>
              <a:t>Муниципальная программа «Развитие системы жилищно-коммунального хозяйства, строительного комплекса и управления муниципальной собственностью  муниципального района Мелеузовский район Республики Башкортостан                            на 2016-2021 годы»</a:t>
            </a:r>
            <a:endParaRPr lang="ru-RU" sz="1600" dirty="0">
              <a:latin typeface="Cambria" panose="02040503050406030204" pitchFamily="18" charset="0"/>
            </a:endParaRPr>
          </a:p>
        </p:txBody>
      </p:sp>
      <p:sp>
        <p:nvSpPr>
          <p:cNvPr id="2" name="Номер слайда 1"/>
          <p:cNvSpPr>
            <a:spLocks noGrp="1"/>
          </p:cNvSpPr>
          <p:nvPr>
            <p:ph type="sldNum" sz="quarter" idx="12"/>
          </p:nvPr>
        </p:nvSpPr>
        <p:spPr>
          <a:xfrm>
            <a:off x="7010400" y="116632"/>
            <a:ext cx="2133600" cy="365125"/>
          </a:xfrm>
        </p:spPr>
        <p:txBody>
          <a:bodyPr/>
          <a:lstStyle/>
          <a:p>
            <a:pPr>
              <a:defRPr/>
            </a:pPr>
            <a:fld id="{1B7666BA-D9CA-4185-806B-0FC1DED90D94}" type="slidenum">
              <a:rPr lang="ru-RU" altLang="ru-RU" smtClean="0">
                <a:solidFill>
                  <a:srgbClr val="073E87"/>
                </a:solidFill>
              </a:rPr>
              <a:pPr>
                <a:defRPr/>
              </a:pPr>
              <a:t>55</a:t>
            </a:fld>
            <a:endParaRPr lang="ru-RU" altLang="ru-RU" dirty="0">
              <a:solidFill>
                <a:srgbClr val="073E87"/>
              </a:solidFill>
            </a:endParaRPr>
          </a:p>
        </p:txBody>
      </p:sp>
      <p:sp>
        <p:nvSpPr>
          <p:cNvPr id="4" name="Овал 3"/>
          <p:cNvSpPr/>
          <p:nvPr/>
        </p:nvSpPr>
        <p:spPr>
          <a:xfrm>
            <a:off x="1" y="1171373"/>
            <a:ext cx="9143999" cy="1944000"/>
          </a:xfrm>
          <a:prstGeom prst="ellipse">
            <a:avLst/>
          </a:prstGeom>
          <a:noFill/>
          <a:ln>
            <a:noFill/>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endParaRPr lang="ru-RU" sz="1000" b="1" dirty="0">
              <a:solidFill>
                <a:prstClr val="black"/>
              </a:solidFill>
            </a:endParaRPr>
          </a:p>
          <a:p>
            <a:pPr>
              <a:defRPr/>
            </a:pPr>
            <a:r>
              <a:rPr lang="ru-RU" sz="1400" b="1" dirty="0">
                <a:solidFill>
                  <a:prstClr val="black"/>
                </a:solidFill>
                <a:latin typeface="Times New Roman" panose="02020603050405020304" pitchFamily="18" charset="0"/>
                <a:cs typeface="Times New Roman" panose="02020603050405020304" pitchFamily="18" charset="0"/>
              </a:rPr>
              <a:t>ЦЕЛИ:</a:t>
            </a:r>
            <a:r>
              <a:rPr lang="ru-RU" sz="1000" b="1" dirty="0">
                <a:solidFill>
                  <a:prstClr val="black"/>
                </a:solidFill>
                <a:latin typeface="Times New Roman" panose="02020603050405020304" pitchFamily="18" charset="0"/>
                <a:cs typeface="Times New Roman" panose="02020603050405020304" pitchFamily="18" charset="0"/>
              </a:rPr>
              <a:t> 1.</a:t>
            </a:r>
            <a:r>
              <a:rPr lang="ru-RU" sz="1200" b="1" i="1" dirty="0">
                <a:solidFill>
                  <a:schemeClr val="tx1"/>
                </a:solidFill>
                <a:latin typeface="Times New Roman" panose="02020603050405020304" pitchFamily="18" charset="0"/>
                <a:cs typeface="Times New Roman" panose="02020603050405020304" pitchFamily="18" charset="0"/>
              </a:rPr>
              <a:t>создание условий для обеспечения устойчивого роста объектов ввода жилья,   повысить уровень обеспеченности жилыми помещениями до 18 м</a:t>
            </a:r>
            <a:r>
              <a:rPr lang="ru-RU" sz="1200" b="1" i="1" baseline="30000" dirty="0">
                <a:solidFill>
                  <a:schemeClr val="tx1"/>
                </a:solidFill>
                <a:latin typeface="Times New Roman" panose="02020603050405020304" pitchFamily="18" charset="0"/>
                <a:cs typeface="Times New Roman" panose="02020603050405020304" pitchFamily="18" charset="0"/>
              </a:rPr>
              <a:t>2</a:t>
            </a:r>
            <a:r>
              <a:rPr lang="ru-RU" sz="1200" b="1" i="1" dirty="0">
                <a:solidFill>
                  <a:schemeClr val="tx1"/>
                </a:solidFill>
                <a:latin typeface="Times New Roman" panose="02020603050405020304" pitchFamily="18" charset="0"/>
                <a:cs typeface="Times New Roman" panose="02020603050405020304" pitchFamily="18" charset="0"/>
              </a:rPr>
              <a:t> на 1 проживающего; </a:t>
            </a:r>
          </a:p>
          <a:p>
            <a:pPr>
              <a:defRPr/>
            </a:pPr>
            <a:r>
              <a:rPr lang="ru-RU" sz="1200" b="1" i="1" dirty="0">
                <a:solidFill>
                  <a:schemeClr val="tx1"/>
                </a:solidFill>
                <a:latin typeface="Times New Roman" panose="02020603050405020304" pitchFamily="18" charset="0"/>
                <a:cs typeface="Times New Roman" panose="02020603050405020304" pitchFamily="18" charset="0"/>
              </a:rPr>
              <a:t>               2. создание благоприятных и комфортных условий для проживания населения;</a:t>
            </a:r>
          </a:p>
          <a:p>
            <a:pPr>
              <a:defRPr/>
            </a:pPr>
            <a:r>
              <a:rPr lang="ru-RU" sz="1200" b="1" i="1" dirty="0">
                <a:solidFill>
                  <a:schemeClr val="tx1"/>
                </a:solidFill>
                <a:latin typeface="Times New Roman" panose="02020603050405020304" pitchFamily="18" charset="0"/>
                <a:cs typeface="Times New Roman" panose="02020603050405020304" pitchFamily="18" charset="0"/>
              </a:rPr>
              <a:t>               3. повышение качества оказания услуг и эффективности управления в сфере жилищно-коммунального хозяйства;</a:t>
            </a:r>
          </a:p>
          <a:p>
            <a:pPr>
              <a:defRPr/>
            </a:pPr>
            <a:r>
              <a:rPr lang="ru-RU" sz="1200" b="1" i="1" dirty="0">
                <a:solidFill>
                  <a:schemeClr val="tx1"/>
                </a:solidFill>
                <a:latin typeface="Times New Roman" panose="02020603050405020304" pitchFamily="18" charset="0"/>
                <a:cs typeface="Times New Roman" panose="02020603050405020304" pitchFamily="18" charset="0"/>
              </a:rPr>
              <a:t>             4.обеспечение гарантированности  поставок коммунальных ресурсов при минимальных показателях потерь</a:t>
            </a:r>
          </a:p>
        </p:txBody>
      </p:sp>
      <p:sp>
        <p:nvSpPr>
          <p:cNvPr id="7" name="TextBox 6"/>
          <p:cNvSpPr txBox="1"/>
          <p:nvPr/>
        </p:nvSpPr>
        <p:spPr>
          <a:xfrm>
            <a:off x="66320" y="2958797"/>
            <a:ext cx="2095510" cy="323165"/>
          </a:xfrm>
          <a:prstGeom prst="rect">
            <a:avLst/>
          </a:prstGeom>
          <a:noFill/>
        </p:spPr>
        <p:txBody>
          <a:bodyPr wrap="none" rtlCol="0">
            <a:spAutoFit/>
          </a:bodyPr>
          <a:lstStyle/>
          <a:p>
            <a:r>
              <a:rPr lang="ru-RU" sz="1500" b="1" dirty="0">
                <a:solidFill>
                  <a:prstClr val="black"/>
                </a:solidFill>
              </a:rPr>
              <a:t>ЗАДАЧИ ПРОГРАММЫ:</a:t>
            </a:r>
          </a:p>
        </p:txBody>
      </p:sp>
      <p:sp>
        <p:nvSpPr>
          <p:cNvPr id="8" name="Скругленный прямоугольник 7"/>
          <p:cNvSpPr/>
          <p:nvPr/>
        </p:nvSpPr>
        <p:spPr>
          <a:xfrm>
            <a:off x="633023" y="3281962"/>
            <a:ext cx="8217861" cy="2976984"/>
          </a:xfrm>
          <a:prstGeom prst="roundRect">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threePt" dir="t"/>
            </a:scene3d>
            <a:sp3d contourW="12700">
              <a:contourClr>
                <a:schemeClr val="bg1"/>
              </a:contourClr>
            </a:sp3d>
          </a:bodyPr>
          <a:lstStyle/>
          <a:p>
            <a:pPr marL="285750" indent="-285750">
              <a:spcBef>
                <a:spcPts val="100"/>
              </a:spcBef>
              <a:buFontTx/>
              <a:buChar char="-"/>
              <a:defRPr/>
            </a:pPr>
            <a:r>
              <a:rPr lang="ru-RU" sz="1200" b="1" i="1" dirty="0">
                <a:solidFill>
                  <a:schemeClr val="tx1"/>
                </a:solidFill>
                <a:latin typeface="Times New Roman" panose="02020603050405020304" pitchFamily="18" charset="0"/>
                <a:cs typeface="Times New Roman" panose="02020603050405020304" pitchFamily="18" charset="0"/>
              </a:rPr>
              <a:t>обеспечивать инфраструктурой, земельными участками для жилищной застройки;</a:t>
            </a:r>
          </a:p>
          <a:p>
            <a:pPr marL="285750" indent="-285750">
              <a:spcBef>
                <a:spcPts val="100"/>
              </a:spcBef>
              <a:buFontTx/>
              <a:buChar char="-"/>
              <a:defRPr/>
            </a:pPr>
            <a:r>
              <a:rPr lang="ru-RU" sz="1200" b="1" i="1" dirty="0">
                <a:solidFill>
                  <a:schemeClr val="tx1"/>
                </a:solidFill>
                <a:latin typeface="Times New Roman" panose="02020603050405020304" pitchFamily="18" charset="0"/>
                <a:cs typeface="Times New Roman" panose="02020603050405020304" pitchFamily="18" charset="0"/>
              </a:rPr>
              <a:t>обеспечить переселение граждан из аварийного жилья;</a:t>
            </a:r>
          </a:p>
          <a:p>
            <a:pPr marL="285750" indent="-285750">
              <a:spcBef>
                <a:spcPts val="100"/>
              </a:spcBef>
              <a:buFontTx/>
              <a:buChar char="-"/>
              <a:defRPr/>
            </a:pPr>
            <a:r>
              <a:rPr lang="ru-RU" sz="1200" b="1" i="1" dirty="0">
                <a:solidFill>
                  <a:schemeClr val="tx1"/>
                </a:solidFill>
                <a:latin typeface="Times New Roman" panose="02020603050405020304" pitchFamily="18" charset="0"/>
                <a:cs typeface="Times New Roman" panose="02020603050405020304" pitchFamily="18" charset="0"/>
              </a:rPr>
              <a:t>обеспечить подготовку проектной документации и осуществление надзора в сфере строительства;</a:t>
            </a:r>
          </a:p>
          <a:p>
            <a:pPr marL="285750" indent="-285750">
              <a:spcBef>
                <a:spcPts val="100"/>
              </a:spcBef>
              <a:buFontTx/>
              <a:buChar char="-"/>
              <a:defRPr/>
            </a:pPr>
            <a:r>
              <a:rPr lang="ru-RU" sz="1200" b="1" i="1" dirty="0">
                <a:solidFill>
                  <a:schemeClr val="tx1"/>
                </a:solidFill>
                <a:latin typeface="Times New Roman" panose="02020603050405020304" pitchFamily="18" charset="0"/>
                <a:cs typeface="Times New Roman" panose="02020603050405020304" pitchFamily="18" charset="0"/>
              </a:rPr>
              <a:t>повысить уровень благоустройства населенных пунктов муниципального района Мелеузовский район Республики Башкортостан;</a:t>
            </a:r>
          </a:p>
          <a:p>
            <a:pPr marL="285750" indent="-285750">
              <a:spcBef>
                <a:spcPts val="100"/>
              </a:spcBef>
              <a:buFontTx/>
              <a:buChar char="-"/>
              <a:defRPr/>
            </a:pPr>
            <a:r>
              <a:rPr lang="ru-RU" sz="1200" b="1" i="1" dirty="0">
                <a:solidFill>
                  <a:schemeClr val="tx1"/>
                </a:solidFill>
                <a:latin typeface="Times New Roman" panose="02020603050405020304" pitchFamily="18" charset="0"/>
                <a:cs typeface="Times New Roman" panose="02020603050405020304" pitchFamily="18" charset="0"/>
              </a:rPr>
              <a:t>обеспечить сферу жилищно-коммунального хозяйства района профессиональными кадрами;</a:t>
            </a:r>
          </a:p>
          <a:p>
            <a:pPr marL="285750" indent="-285750">
              <a:spcBef>
                <a:spcPts val="100"/>
              </a:spcBef>
              <a:buFontTx/>
              <a:buChar char="-"/>
              <a:defRPr/>
            </a:pPr>
            <a:r>
              <a:rPr lang="ru-RU" sz="1200" b="1" i="1" dirty="0">
                <a:solidFill>
                  <a:schemeClr val="tx1"/>
                </a:solidFill>
                <a:latin typeface="Times New Roman" panose="02020603050405020304" pitchFamily="18" charset="0"/>
                <a:cs typeface="Times New Roman" panose="02020603050405020304" pitchFamily="18" charset="0"/>
              </a:rPr>
              <a:t>модернизировать инженерные сети, повысить </a:t>
            </a:r>
            <a:r>
              <a:rPr lang="ru-RU" sz="1200" b="1" i="1" dirty="0" err="1">
                <a:solidFill>
                  <a:schemeClr val="tx1"/>
                </a:solidFill>
                <a:latin typeface="Times New Roman" panose="02020603050405020304" pitchFamily="18" charset="0"/>
                <a:cs typeface="Times New Roman" panose="02020603050405020304" pitchFamily="18" charset="0"/>
              </a:rPr>
              <a:t>энерго</a:t>
            </a:r>
            <a:r>
              <a:rPr lang="ru-RU" sz="1200" b="1" i="1" dirty="0">
                <a:solidFill>
                  <a:schemeClr val="tx1"/>
                </a:solidFill>
                <a:latin typeface="Times New Roman" panose="02020603050405020304" pitchFamily="18" charset="0"/>
                <a:cs typeface="Times New Roman" panose="02020603050405020304" pitchFamily="18" charset="0"/>
              </a:rPr>
              <a:t> и </a:t>
            </a:r>
            <a:r>
              <a:rPr lang="ru-RU" sz="1200" b="1" i="1" dirty="0" err="1">
                <a:solidFill>
                  <a:schemeClr val="tx1"/>
                </a:solidFill>
                <a:latin typeface="Times New Roman" panose="02020603050405020304" pitchFamily="18" charset="0"/>
                <a:cs typeface="Times New Roman" panose="02020603050405020304" pitchFamily="18" charset="0"/>
              </a:rPr>
              <a:t>ресурсоэффективность</a:t>
            </a:r>
            <a:r>
              <a:rPr lang="ru-RU" sz="1200" b="1" i="1" dirty="0">
                <a:solidFill>
                  <a:schemeClr val="tx1"/>
                </a:solidFill>
                <a:latin typeface="Times New Roman" panose="02020603050405020304" pitchFamily="18" charset="0"/>
                <a:cs typeface="Times New Roman" panose="02020603050405020304" pitchFamily="18" charset="0"/>
              </a:rPr>
              <a:t> жилищно-коммунального хозяйства;</a:t>
            </a:r>
          </a:p>
          <a:p>
            <a:pPr marL="285750" indent="-285750">
              <a:spcBef>
                <a:spcPts val="100"/>
              </a:spcBef>
              <a:buFontTx/>
              <a:buChar char="-"/>
              <a:defRPr/>
            </a:pPr>
            <a:r>
              <a:rPr lang="ru-RU" sz="1200" b="1" i="1" dirty="0">
                <a:solidFill>
                  <a:schemeClr val="tx1"/>
                </a:solidFill>
                <a:latin typeface="Times New Roman" panose="02020603050405020304" pitchFamily="18" charset="0"/>
                <a:cs typeface="Times New Roman" panose="02020603050405020304" pitchFamily="18" charset="0"/>
              </a:rPr>
              <a:t>обеспечить жилыми помещениями граждан, перед которыми государство имеет обязательства в соответствии с законодательством;</a:t>
            </a:r>
          </a:p>
          <a:p>
            <a:pPr marL="285750" indent="-285750">
              <a:spcBef>
                <a:spcPts val="100"/>
              </a:spcBef>
              <a:buFontTx/>
              <a:buChar char="-"/>
              <a:defRPr/>
            </a:pPr>
            <a:r>
              <a:rPr lang="ru-RU" sz="1200" b="1" i="1" dirty="0">
                <a:solidFill>
                  <a:schemeClr val="tx1"/>
                </a:solidFill>
                <a:latin typeface="Times New Roman" panose="02020603050405020304" pitchFamily="18" charset="0"/>
                <a:cs typeface="Times New Roman" panose="02020603050405020304" pitchFamily="18" charset="0"/>
              </a:rPr>
              <a:t>повышение эффективности управления  объектов муниципальной собственности,  создания условий для обеспечения гарантийной защиты прав муниципальной собственности на объекты недвижимости;</a:t>
            </a:r>
          </a:p>
          <a:p>
            <a:pPr marL="285750" indent="-285750">
              <a:spcBef>
                <a:spcPts val="100"/>
              </a:spcBef>
              <a:buFontTx/>
              <a:buChar char="-"/>
              <a:defRPr/>
            </a:pPr>
            <a:r>
              <a:rPr lang="ru-RU" sz="1200" b="1" i="1" dirty="0">
                <a:solidFill>
                  <a:schemeClr val="tx1"/>
                </a:solidFill>
                <a:latin typeface="Times New Roman" panose="02020603050405020304" pitchFamily="18" charset="0"/>
                <a:cs typeface="Times New Roman" panose="02020603050405020304" pitchFamily="18" charset="0"/>
              </a:rPr>
              <a:t>повышение эффективности управления и распоряжения земельными участками.</a:t>
            </a:r>
            <a:endParaRPr lang="ru-RU" sz="1200" b="1" i="1" dirty="0">
              <a:ln>
                <a:solidFill>
                  <a:schemeClr val="accent6">
                    <a:lumMod val="75000"/>
                  </a:schemeClr>
                </a:solidFill>
              </a:ln>
              <a:solidFill>
                <a:schemeClr val="tx1"/>
              </a:solidFill>
              <a:effectLst>
                <a:glow rad="63500">
                  <a:schemeClr val="accent2">
                    <a:lumMod val="20000"/>
                    <a:lumOff val="80000"/>
                  </a:schemeClr>
                </a:glow>
              </a:effectLst>
              <a:latin typeface="Times New Roman" panose="02020603050405020304" pitchFamily="18" charset="0"/>
              <a:cs typeface="Times New Roman" panose="02020603050405020304" pitchFamily="18" charset="0"/>
            </a:endParaRPr>
          </a:p>
          <a:p>
            <a:pPr algn="just">
              <a:defRPr/>
            </a:pPr>
            <a:endParaRPr lang="ru-RU" sz="1100" b="1" i="1" dirty="0">
              <a:ln w="0">
                <a:solidFill>
                  <a:schemeClr val="tx1"/>
                </a:solidFill>
                <a:prstDash val="solid"/>
                <a:bevel/>
              </a:ln>
              <a:solidFill>
                <a:schemeClr val="tx1"/>
              </a:solidFill>
              <a:effectLst/>
              <a:cs typeface="Times New Roman" panose="02020603050405020304" pitchFamily="18" charset="0"/>
            </a:endParaRPr>
          </a:p>
        </p:txBody>
      </p:sp>
      <p:pic>
        <p:nvPicPr>
          <p:cNvPr id="286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6244" y="908721"/>
            <a:ext cx="1465015"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181564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Line 7">
            <a:extLst>
              <a:ext uri="{FF2B5EF4-FFF2-40B4-BE49-F238E27FC236}">
                <a16:creationId xmlns="" xmlns:a16="http://schemas.microsoft.com/office/drawing/2014/main" id="{46CA2FF8-76E5-4654-9536-9CCF4E657665}"/>
              </a:ext>
            </a:extLst>
          </p:cNvPr>
          <p:cNvSpPr>
            <a:spLocks noChangeShapeType="1"/>
          </p:cNvSpPr>
          <p:nvPr/>
        </p:nvSpPr>
        <p:spPr bwMode="auto">
          <a:xfrm>
            <a:off x="1116013" y="299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1683" name="Rectangle 8">
            <a:extLst>
              <a:ext uri="{FF2B5EF4-FFF2-40B4-BE49-F238E27FC236}">
                <a16:creationId xmlns="" xmlns:a16="http://schemas.microsoft.com/office/drawing/2014/main" id="{A927D567-1608-4A87-98C0-C87918B54740}"/>
              </a:ext>
            </a:extLst>
          </p:cNvPr>
          <p:cNvSpPr>
            <a:spLocks noChangeArrowheads="1"/>
          </p:cNvSpPr>
          <p:nvPr/>
        </p:nvSpPr>
        <p:spPr bwMode="auto">
          <a:xfrm>
            <a:off x="468313" y="3648075"/>
            <a:ext cx="8496300"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p>
          <a:p>
            <a:pPr eaLnBrk="1" hangingPunct="1"/>
            <a:endParaRPr lang="ru-RU" altLang="ru-RU"/>
          </a:p>
          <a:p>
            <a:r>
              <a:rPr lang="ru-RU" altLang="ru-RU"/>
              <a:t>                                 </a:t>
            </a:r>
          </a:p>
        </p:txBody>
      </p:sp>
      <p:sp>
        <p:nvSpPr>
          <p:cNvPr id="71753" name="TextBox 2">
            <a:extLst>
              <a:ext uri="{FF2B5EF4-FFF2-40B4-BE49-F238E27FC236}">
                <a16:creationId xmlns="" xmlns:a16="http://schemas.microsoft.com/office/drawing/2014/main" id="{8BEB8FFE-15B9-41F1-8B61-144B0EE20387}"/>
              </a:ext>
            </a:extLst>
          </p:cNvPr>
          <p:cNvSpPr txBox="1">
            <a:spLocks noChangeArrowheads="1"/>
          </p:cNvSpPr>
          <p:nvPr/>
        </p:nvSpPr>
        <p:spPr bwMode="auto">
          <a:xfrm>
            <a:off x="767017" y="1161617"/>
            <a:ext cx="68979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ru-RU" b="1" dirty="0">
                <a:solidFill>
                  <a:srgbClr val="0070C0"/>
                </a:solidFill>
              </a:rPr>
              <a:t>Достигнутые значения целевых индикаторов за </a:t>
            </a:r>
            <a:r>
              <a:rPr lang="ru-RU" altLang="ru-RU" b="1" dirty="0" smtClean="0">
                <a:solidFill>
                  <a:srgbClr val="0070C0"/>
                </a:solidFill>
              </a:rPr>
              <a:t>2019 </a:t>
            </a:r>
            <a:r>
              <a:rPr lang="ru-RU" altLang="ru-RU" b="1" dirty="0">
                <a:solidFill>
                  <a:srgbClr val="0070C0"/>
                </a:solidFill>
              </a:rPr>
              <a:t>год</a:t>
            </a:r>
          </a:p>
          <a:p>
            <a:pPr eaLnBrk="1" hangingPunct="1"/>
            <a:endParaRPr lang="ru-RU" altLang="ru-RU" dirty="0"/>
          </a:p>
        </p:txBody>
      </p:sp>
      <p:sp>
        <p:nvSpPr>
          <p:cNvPr id="11" name="Заголовок 4"/>
          <p:cNvSpPr txBox="1">
            <a:spLocks/>
          </p:cNvSpPr>
          <p:nvPr/>
        </p:nvSpPr>
        <p:spPr>
          <a:xfrm>
            <a:off x="319963" y="172962"/>
            <a:ext cx="8784976" cy="73508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latin typeface="Cambria" panose="02040503050406030204" pitchFamily="18" charset="0"/>
                <a:cs typeface="Arial" panose="020B0604020202020204" pitchFamily="34" charset="0"/>
              </a:rPr>
              <a:t>Муниципальная программа «Развитие системы жилищно-коммунального хозяйства, строительного комплекса и управления муниципальной собственностью  муниципального района Мелеузовский район Республики Башкортостан                          на 2016-2021 годы»</a:t>
            </a:r>
            <a:endParaRPr lang="ru-RU" sz="1600" dirty="0">
              <a:latin typeface="Cambria" panose="02040503050406030204" pitchFamily="18" charset="0"/>
            </a:endParaRPr>
          </a:p>
        </p:txBody>
      </p:sp>
      <p:pic>
        <p:nvPicPr>
          <p:cNvPr id="296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1078" y="729093"/>
            <a:ext cx="1220571" cy="825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Номер слайда 1"/>
          <p:cNvSpPr>
            <a:spLocks noGrp="1"/>
          </p:cNvSpPr>
          <p:nvPr>
            <p:ph type="sldNum" sz="quarter" idx="12"/>
          </p:nvPr>
        </p:nvSpPr>
        <p:spPr>
          <a:xfrm>
            <a:off x="7010400" y="83306"/>
            <a:ext cx="2133600" cy="365125"/>
          </a:xfrm>
        </p:spPr>
        <p:txBody>
          <a:bodyPr/>
          <a:lstStyle/>
          <a:p>
            <a:fld id="{434A3D7E-C280-4DCD-A7E1-93BBC7758E8E}" type="slidenum">
              <a:rPr lang="ru-RU" smtClean="0"/>
              <a:t>56</a:t>
            </a:fld>
            <a:endParaRPr lang="ru-RU" dirty="0"/>
          </a:p>
        </p:txBody>
      </p:sp>
      <p:graphicFrame>
        <p:nvGraphicFramePr>
          <p:cNvPr id="10" name="Таблица 9">
            <a:extLst>
              <a:ext uri="{FF2B5EF4-FFF2-40B4-BE49-F238E27FC236}">
                <a16:creationId xmlns="" xmlns:a16="http://schemas.microsoft.com/office/drawing/2014/main" id="{2E648489-E80A-4006-9069-9BE20837F4B6}"/>
              </a:ext>
            </a:extLst>
          </p:cNvPr>
          <p:cNvGraphicFramePr>
            <a:graphicFrameLocks noGrp="1"/>
          </p:cNvGraphicFramePr>
          <p:nvPr>
            <p:extLst>
              <p:ext uri="{D42A27DB-BD31-4B8C-83A1-F6EECF244321}">
                <p14:modId xmlns:p14="http://schemas.microsoft.com/office/powerpoint/2010/main" val="3725436014"/>
              </p:ext>
            </p:extLst>
          </p:nvPr>
        </p:nvGraphicFramePr>
        <p:xfrm>
          <a:off x="12700" y="1604077"/>
          <a:ext cx="9104939" cy="4922409"/>
        </p:xfrm>
        <a:graphic>
          <a:graphicData uri="http://schemas.openxmlformats.org/drawingml/2006/table">
            <a:tbl>
              <a:tblPr>
                <a:tableStyleId>{0505E3EF-67EA-436B-97B2-0124C06EBD24}</a:tableStyleId>
              </a:tblPr>
              <a:tblGrid>
                <a:gridCol w="364197">
                  <a:extLst>
                    <a:ext uri="{9D8B030D-6E8A-4147-A177-3AD203B41FA5}">
                      <a16:colId xmlns="" xmlns:a16="http://schemas.microsoft.com/office/drawing/2014/main" val="20004"/>
                    </a:ext>
                  </a:extLst>
                </a:gridCol>
                <a:gridCol w="7065434">
                  <a:extLst>
                    <a:ext uri="{9D8B030D-6E8A-4147-A177-3AD203B41FA5}">
                      <a16:colId xmlns="" xmlns:a16="http://schemas.microsoft.com/office/drawing/2014/main" val="20000"/>
                    </a:ext>
                  </a:extLst>
                </a:gridCol>
                <a:gridCol w="582716">
                  <a:extLst>
                    <a:ext uri="{9D8B030D-6E8A-4147-A177-3AD203B41FA5}">
                      <a16:colId xmlns="" xmlns:a16="http://schemas.microsoft.com/office/drawing/2014/main" val="20001"/>
                    </a:ext>
                  </a:extLst>
                </a:gridCol>
                <a:gridCol w="582716">
                  <a:extLst>
                    <a:ext uri="{9D8B030D-6E8A-4147-A177-3AD203B41FA5}">
                      <a16:colId xmlns="" xmlns:a16="http://schemas.microsoft.com/office/drawing/2014/main" val="20002"/>
                    </a:ext>
                  </a:extLst>
                </a:gridCol>
                <a:gridCol w="509876">
                  <a:extLst>
                    <a:ext uri="{9D8B030D-6E8A-4147-A177-3AD203B41FA5}">
                      <a16:colId xmlns="" xmlns:a16="http://schemas.microsoft.com/office/drawing/2014/main" val="20003"/>
                    </a:ext>
                  </a:extLst>
                </a:gridCol>
              </a:tblGrid>
              <a:tr h="349310">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 п/п</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anchor="ctr" horzOverflow="overflow"/>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НАИМЕНОВАНИЕ ЦЕЛЕВОГО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anchor="ctr" horzOverflow="overflow"/>
                </a:tc>
                <a:tc grid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Значение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hMerge="1">
                  <a:txBody>
                    <a:bodyPr/>
                    <a:lstStyle/>
                    <a:p>
                      <a:endParaRPr lang="ru-RU"/>
                    </a:p>
                  </a:txBody>
                  <a:tcPr/>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sz="800" u="none" strike="noStrike" cap="none" normalizeH="0" baseline="0" dirty="0" err="1">
                          <a:ln>
                            <a:noFill/>
                          </a:ln>
                          <a:effectLst/>
                          <a:latin typeface="Times New Roman" panose="02020603050405020304" pitchFamily="18" charset="0"/>
                          <a:cs typeface="Times New Roman" panose="02020603050405020304" pitchFamily="18" charset="0"/>
                        </a:rPr>
                        <a:t>иполнения</a:t>
                      </a:r>
                      <a:endParaRPr kumimoji="0" lang="ru-RU"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00"/>
                  </a:ext>
                </a:extLst>
              </a:tr>
              <a:tr h="188076">
                <a:tc vMerge="1">
                  <a:txBody>
                    <a:bodyPr/>
                    <a:lstStyle/>
                    <a:p>
                      <a:endParaRPr lang="ru-RU"/>
                    </a:p>
                  </a:txBody>
                  <a:tcPr/>
                </a:tc>
                <a:tc vMerge="1">
                  <a:txBody>
                    <a:bodyPr/>
                    <a:lstStyle/>
                    <a:p>
                      <a:endParaRPr lang="ru-RU"/>
                    </a:p>
                  </a:txBody>
                  <a:tcPr/>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800" u="none" strike="noStrike" cap="none" normalizeH="0" baseline="0" dirty="0">
                          <a:ln>
                            <a:noFill/>
                          </a:ln>
                          <a:effectLst/>
                          <a:latin typeface="Times New Roman" panose="02020603050405020304" pitchFamily="18" charset="0"/>
                          <a:cs typeface="Times New Roman" panose="02020603050405020304" pitchFamily="18" charset="0"/>
                        </a:rPr>
                        <a:t>ПЛАН</a:t>
                      </a:r>
                      <a:endParaRPr kumimoji="0" lang="ru-RU"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800" u="none" strike="noStrike" cap="none" normalizeH="0" baseline="0" dirty="0">
                          <a:ln>
                            <a:noFill/>
                          </a:ln>
                          <a:effectLst/>
                          <a:latin typeface="Times New Roman" panose="02020603050405020304" pitchFamily="18" charset="0"/>
                          <a:cs typeface="Times New Roman" panose="02020603050405020304" pitchFamily="18" charset="0"/>
                        </a:rPr>
                        <a:t>ФАКТ</a:t>
                      </a:r>
                      <a:endParaRPr kumimoji="0" lang="ru-RU"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vMerge="1">
                  <a:txBody>
                    <a:bodyPr/>
                    <a:lstStyle/>
                    <a:p>
                      <a:endParaRPr lang="ru-RU"/>
                    </a:p>
                  </a:txBody>
                  <a:tcPr/>
                </a:tc>
                <a:extLst>
                  <a:ext uri="{0D108BD9-81ED-4DB2-BD59-A6C34878D82A}">
                    <a16:rowId xmlns="" xmlns:a16="http://schemas.microsoft.com/office/drawing/2014/main" val="10001"/>
                  </a:ext>
                </a:extLst>
              </a:tr>
              <a:tr h="251087">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a:t>
                      </a:r>
                      <a:endPar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6" marR="91436" marT="42980" marB="42980" horzOverflow="overflow"/>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dirty="0">
                          <a:effectLst/>
                          <a:latin typeface="Times New Roman" panose="02020603050405020304" pitchFamily="18" charset="0"/>
                          <a:cs typeface="Times New Roman" panose="02020603050405020304" pitchFamily="18" charset="0"/>
                        </a:rPr>
                        <a:t> </a:t>
                      </a:r>
                      <a:r>
                        <a:rPr lang="ru-RU" sz="1000" kern="0" dirty="0">
                          <a:effectLst/>
                          <a:latin typeface="Times New Roman" panose="02020603050405020304" pitchFamily="18" charset="0"/>
                          <a:cs typeface="Times New Roman" panose="02020603050405020304" pitchFamily="18" charset="0"/>
                        </a:rPr>
                        <a:t>Доля инженерных сетей, введенных в эксплуатацию, к общему объему ввода инженерных сетей, %</a:t>
                      </a:r>
                      <a:endParaRPr lang="ru-RU" sz="1000" b="0" kern="5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50,5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50,5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99,4</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02"/>
                  </a:ext>
                </a:extLst>
              </a:tr>
              <a:tr h="214949">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2</a:t>
                      </a:r>
                      <a:endPar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6" marR="91436" marT="42980" marB="42980" horzOverflow="overflow"/>
                </a:tc>
                <a:tc>
                  <a:txBody>
                    <a:bodyPr/>
                    <a:lstStyle/>
                    <a:p>
                      <a:pPr>
                        <a:spcAft>
                          <a:spcPts val="0"/>
                        </a:spcAft>
                      </a:pPr>
                      <a:r>
                        <a:rPr lang="ru-RU" sz="1000" kern="0" dirty="0">
                          <a:effectLst/>
                          <a:latin typeface="Times New Roman" panose="02020603050405020304" pitchFamily="18" charset="0"/>
                          <a:cs typeface="Times New Roman" panose="02020603050405020304" pitchFamily="18" charset="0"/>
                        </a:rPr>
                        <a:t>Доля расселенного аварийного и ветхого жилья в общей площади аварийного и ветхого жилья, %</a:t>
                      </a:r>
                      <a:endParaRPr lang="ru-RU" sz="1000" b="0" kern="5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74</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74</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03"/>
                  </a:ext>
                </a:extLst>
              </a:tr>
              <a:tr h="214949">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ru-RU" sz="1000" dirty="0">
                          <a:effectLst/>
                          <a:latin typeface="Times New Roman" panose="02020603050405020304" pitchFamily="18" charset="0"/>
                          <a:cs typeface="Times New Roman" panose="02020603050405020304" pitchFamily="18" charset="0"/>
                        </a:rPr>
                        <a:t>Обеспеченность благоустроенных  дорог и улиц городского и сельских поселений, %</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15000"/>
                        </a:lnSpc>
                        <a:spcAft>
                          <a:spcPts val="0"/>
                        </a:spcAft>
                      </a:pPr>
                      <a:r>
                        <a:rPr lang="ru-RU" sz="1000" dirty="0">
                          <a:effectLst/>
                          <a:latin typeface="Times New Roman" panose="02020603050405020304" pitchFamily="18" charset="0"/>
                          <a:cs typeface="Times New Roman" panose="02020603050405020304" pitchFamily="18" charset="0"/>
                        </a:rPr>
                        <a:t>100</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000" dirty="0">
                          <a:effectLst/>
                          <a:latin typeface="Times New Roman" panose="02020603050405020304" pitchFamily="18" charset="0"/>
                          <a:cs typeface="Times New Roman" panose="02020603050405020304" pitchFamily="18" charset="0"/>
                        </a:rPr>
                        <a:t>100</a:t>
                      </a:r>
                      <a:endParaRPr lang="ru-RU" sz="1000" b="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04"/>
                  </a:ext>
                </a:extLst>
              </a:tr>
              <a:tr h="214949">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4</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algn="just">
                        <a:lnSpc>
                          <a:spcPct val="115000"/>
                        </a:lnSpc>
                        <a:spcAft>
                          <a:spcPts val="0"/>
                        </a:spcAft>
                      </a:pPr>
                      <a:r>
                        <a:rPr lang="ru-RU" sz="1000" dirty="0">
                          <a:effectLst/>
                          <a:latin typeface="Times New Roman" panose="02020603050405020304" pitchFamily="18" charset="0"/>
                          <a:cs typeface="Times New Roman" panose="02020603050405020304" pitchFamily="18" charset="0"/>
                        </a:rPr>
                        <a:t>Доля инвалидов,</a:t>
                      </a:r>
                      <a:r>
                        <a:rPr lang="ru-RU" sz="1000" baseline="0" dirty="0">
                          <a:effectLst/>
                          <a:latin typeface="Times New Roman" panose="02020603050405020304" pitchFamily="18" charset="0"/>
                          <a:cs typeface="Times New Roman" panose="02020603050405020304" pitchFamily="18" charset="0"/>
                        </a:rPr>
                        <a:t> обеспеченных беспрепятственным доступам к жилым помещениям в многоквартирных домах, %</a:t>
                      </a:r>
                      <a:endParaRPr lang="ru-RU" sz="1000" b="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15000"/>
                        </a:lnSpc>
                        <a:spcAft>
                          <a:spcPts val="0"/>
                        </a:spcAft>
                      </a:pPr>
                      <a:r>
                        <a:rPr lang="ru-RU" sz="1000" dirty="0">
                          <a:effectLst/>
                          <a:latin typeface="Times New Roman" panose="02020603050405020304" pitchFamily="18" charset="0"/>
                          <a:cs typeface="Times New Roman" panose="02020603050405020304" pitchFamily="18" charset="0"/>
                        </a:rPr>
                        <a:t>100</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15000"/>
                        </a:lnSpc>
                        <a:spcAft>
                          <a:spcPts val="0"/>
                        </a:spcAft>
                      </a:pPr>
                      <a:r>
                        <a:rPr lang="ru-RU" sz="1000" dirty="0">
                          <a:effectLst/>
                          <a:latin typeface="Times New Roman" panose="02020603050405020304" pitchFamily="18" charset="0"/>
                          <a:cs typeface="Times New Roman" panose="02020603050405020304" pitchFamily="18" charset="0"/>
                        </a:rPr>
                        <a:t>100</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05"/>
                  </a:ext>
                </a:extLst>
              </a:tr>
              <a:tr h="296660">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ru-RU" sz="1000" dirty="0">
                          <a:effectLst/>
                          <a:latin typeface="Times New Roman" panose="02020603050405020304" pitchFamily="18" charset="0"/>
                          <a:cs typeface="Times New Roman" panose="02020603050405020304" pitchFamily="18" charset="0"/>
                        </a:rPr>
                        <a:t>Доля  сетей теплоснабжения, водоснабжения и водоотведения, нуждающихся в замене, в их суммарной протяженности по </a:t>
                      </a:r>
                      <a:r>
                        <a:rPr lang="ru-RU" sz="1000" dirty="0" err="1">
                          <a:effectLst/>
                          <a:latin typeface="Times New Roman" panose="02020603050405020304" pitchFamily="18" charset="0"/>
                          <a:cs typeface="Times New Roman" panose="02020603050405020304" pitchFamily="18" charset="0"/>
                        </a:rPr>
                        <a:t>Мелеузовскому</a:t>
                      </a:r>
                      <a:r>
                        <a:rPr lang="ru-RU" sz="1000" dirty="0">
                          <a:effectLst/>
                          <a:latin typeface="Times New Roman" panose="02020603050405020304" pitchFamily="18" charset="0"/>
                          <a:cs typeface="Times New Roman" panose="02020603050405020304" pitchFamily="18" charset="0"/>
                        </a:rPr>
                        <a:t> району Республики Башкортостан, %</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15000"/>
                        </a:lnSpc>
                        <a:spcAft>
                          <a:spcPts val="0"/>
                        </a:spcAft>
                      </a:pPr>
                      <a:r>
                        <a:rPr lang="ru-RU" sz="1000" dirty="0" smtClean="0">
                          <a:effectLst/>
                          <a:latin typeface="Times New Roman" panose="02020603050405020304" pitchFamily="18" charset="0"/>
                          <a:cs typeface="Times New Roman" panose="02020603050405020304" pitchFamily="18" charset="0"/>
                        </a:rPr>
                        <a:t>11,8</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15000"/>
                        </a:lnSpc>
                        <a:spcAft>
                          <a:spcPts val="0"/>
                        </a:spcAft>
                      </a:pPr>
                      <a:r>
                        <a:rPr lang="ru-RU" sz="1000" dirty="0" smtClean="0">
                          <a:effectLst/>
                          <a:latin typeface="Times New Roman" panose="02020603050405020304" pitchFamily="18" charset="0"/>
                          <a:cs typeface="Times New Roman" panose="02020603050405020304" pitchFamily="18" charset="0"/>
                        </a:rPr>
                        <a:t>11,9</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100,9</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06"/>
                  </a:ext>
                </a:extLst>
              </a:tr>
              <a:tr h="403085">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6</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000" dirty="0">
                          <a:effectLst/>
                          <a:latin typeface="Times New Roman" panose="02020603050405020304" pitchFamily="18" charset="0"/>
                          <a:cs typeface="Times New Roman" panose="02020603050405020304" pitchFamily="18" charset="0"/>
                        </a:rPr>
                        <a:t>Доля  детей, находящихся под опекой (попечительством), не имеющих закрепленного жилого помещения и получивших право на получение жилья в текущем году, обеспеченных жилыми помещениями, %</a:t>
                      </a:r>
                    </a:p>
                    <a:p>
                      <a:pPr algn="just">
                        <a:spcAft>
                          <a:spcPts val="0"/>
                        </a:spcAft>
                      </a:pP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31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31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07"/>
                  </a:ext>
                </a:extLst>
              </a:tr>
              <a:tr h="403085">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7</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000" dirty="0">
                          <a:effectLst/>
                          <a:latin typeface="Times New Roman" panose="02020603050405020304" pitchFamily="18" charset="0"/>
                          <a:cs typeface="Times New Roman" panose="02020603050405020304" pitchFamily="18" charset="0"/>
                        </a:rPr>
                        <a:t>Доля детей-сирот, детей, оставшихся без попечения родителей, лиц из их числа, имеющих право на проведение ремонта ранее занимаемого жилого помещения, %</a:t>
                      </a:r>
                    </a:p>
                    <a:p>
                      <a:pPr algn="just">
                        <a:spcAft>
                          <a:spcPts val="0"/>
                        </a:spcAft>
                      </a:pP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17</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17</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08"/>
                  </a:ext>
                </a:extLst>
              </a:tr>
              <a:tr h="268723">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8</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000" dirty="0">
                          <a:effectLst/>
                          <a:latin typeface="Times New Roman" panose="02020603050405020304" pitchFamily="18" charset="0"/>
                          <a:cs typeface="Times New Roman" panose="02020603050405020304" pitchFamily="18" charset="0"/>
                        </a:rPr>
                        <a:t>Объем вводимого жилья  участниками Программы </a:t>
                      </a:r>
                      <a:r>
                        <a:rPr lang="ru-RU" sz="1000" dirty="0" err="1">
                          <a:effectLst/>
                          <a:latin typeface="Times New Roman" panose="02020603050405020304" pitchFamily="18" charset="0"/>
                          <a:cs typeface="Times New Roman" panose="02020603050405020304" pitchFamily="18" charset="0"/>
                        </a:rPr>
                        <a:t>кв.м</a:t>
                      </a:r>
                      <a:r>
                        <a:rPr lang="ru-RU" sz="1000" dirty="0">
                          <a:effectLst/>
                          <a:latin typeface="Times New Roman" panose="02020603050405020304" pitchFamily="18" charset="0"/>
                          <a:cs typeface="Times New Roman" panose="02020603050405020304" pitchFamily="18" charset="0"/>
                        </a:rPr>
                        <a:t>., %</a:t>
                      </a:r>
                    </a:p>
                    <a:p>
                      <a:pPr algn="just">
                        <a:spcAft>
                          <a:spcPts val="0"/>
                        </a:spcAft>
                      </a:pP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111,3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111,3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09"/>
                  </a:ext>
                </a:extLst>
              </a:tr>
              <a:tr h="537446">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9</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000" dirty="0">
                          <a:effectLst/>
                          <a:latin typeface="Times New Roman" panose="02020603050405020304" pitchFamily="18" charset="0"/>
                          <a:cs typeface="Times New Roman" panose="02020603050405020304" pitchFamily="18" charset="0"/>
                        </a:rPr>
                        <a:t>Доля организаций Мелеузовского района Республики Башкортостан, своевременно получивших паспорта готовности к прохождению очередного осенне-зимнего периода, в общем количестве организаций Мелеузовского района Республики Башкортостан, %</a:t>
                      </a:r>
                    </a:p>
                    <a:p>
                      <a:pPr algn="just">
                        <a:spcAft>
                          <a:spcPts val="0"/>
                        </a:spcAft>
                      </a:pP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10"/>
                  </a:ext>
                </a:extLst>
              </a:tr>
              <a:tr h="403085">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000" dirty="0">
                          <a:effectLst/>
                          <a:latin typeface="Times New Roman" panose="02020603050405020304" pitchFamily="18" charset="0"/>
                          <a:cs typeface="Times New Roman" panose="02020603050405020304" pitchFamily="18" charset="0"/>
                        </a:rPr>
                        <a:t>Обеспечение потребности в оплате взносов на капитальный ремонт общего имущества многоквартирного дома по объектам муниципальной собственности, %</a:t>
                      </a:r>
                    </a:p>
                    <a:p>
                      <a:pPr algn="just">
                        <a:spcAft>
                          <a:spcPts val="0"/>
                        </a:spcAft>
                      </a:pP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12"/>
                  </a:ext>
                </a:extLst>
              </a:tr>
              <a:tr h="403085">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000" dirty="0">
                          <a:effectLst/>
                          <a:latin typeface="Times New Roman" panose="02020603050405020304" pitchFamily="18" charset="0"/>
                          <a:cs typeface="Times New Roman" panose="02020603050405020304" pitchFamily="18" charset="0"/>
                        </a:rPr>
                        <a:t>Уровень обеспеченности граждан земельными участками, имеющих право на получение земельного участка однократно и бесплатно, %</a:t>
                      </a:r>
                    </a:p>
                  </a:txBody>
                  <a:tcPr marL="68580" marR="68580" marT="0" marB="0"/>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48</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48</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11"/>
                  </a:ext>
                </a:extLst>
              </a:tr>
              <a:tr h="268723">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000" dirty="0">
                          <a:effectLst/>
                          <a:latin typeface="Times New Roman" panose="02020603050405020304" pitchFamily="18" charset="0"/>
                          <a:cs typeface="Times New Roman" panose="02020603050405020304" pitchFamily="18" charset="0"/>
                        </a:rPr>
                        <a:t>Доля разработанных проектов планировок микрорайонов жилой застройки на территории муниципального</a:t>
                      </a:r>
                      <a:r>
                        <a:rPr lang="ru-RU" sz="1000" baseline="0" dirty="0">
                          <a:effectLst/>
                          <a:latin typeface="Times New Roman" panose="02020603050405020304" pitchFamily="18" charset="0"/>
                          <a:cs typeface="Times New Roman" panose="02020603050405020304" pitchFamily="18" charset="0"/>
                        </a:rPr>
                        <a:t> района Мелеузовский район, %</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39,7</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39,7</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13"/>
                  </a:ext>
                </a:extLst>
              </a:tr>
            </a:tbl>
          </a:graphicData>
        </a:graphic>
      </p:graphicFrame>
    </p:spTree>
    <p:extLst>
      <p:ext uri="{BB962C8B-B14F-4D97-AF65-F5344CB8AC3E}">
        <p14:creationId xmlns:p14="http://schemas.microsoft.com/office/powerpoint/2010/main" val="2233547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5527" y="1893379"/>
            <a:ext cx="1593588" cy="127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Заголовок 4"/>
          <p:cNvSpPr>
            <a:spLocks noGrp="1"/>
          </p:cNvSpPr>
          <p:nvPr>
            <p:ph type="title"/>
          </p:nvPr>
        </p:nvSpPr>
        <p:spPr>
          <a:xfrm>
            <a:off x="119324" y="178397"/>
            <a:ext cx="8802419" cy="864096"/>
          </a:xfrm>
        </p:spPr>
        <p:txBody>
          <a:bodyPr>
            <a:noAutofit/>
          </a:bodyPr>
          <a:lstStyle/>
          <a:p>
            <a:pPr algn="ctr"/>
            <a:r>
              <a:rPr lang="ru-RU" sz="1600" b="1" dirty="0">
                <a:latin typeface="Cambria" panose="02040503050406030204" pitchFamily="18" charset="0"/>
                <a:cs typeface="Arial" panose="020B0604020202020204" pitchFamily="34" charset="0"/>
              </a:rPr>
              <a:t>Муниципальная программа «Дорожное хозяйство и транспортное обслуживание муниципального района Мелеузовский район Республики Башкортостан </a:t>
            </a:r>
            <a:br>
              <a:rPr lang="ru-RU" sz="1600" b="1" dirty="0">
                <a:latin typeface="Cambria" panose="02040503050406030204" pitchFamily="18" charset="0"/>
                <a:cs typeface="Arial" panose="020B0604020202020204" pitchFamily="34" charset="0"/>
              </a:rPr>
            </a:br>
            <a:r>
              <a:rPr lang="ru-RU" sz="1600" b="1" dirty="0">
                <a:latin typeface="Cambria" panose="02040503050406030204" pitchFamily="18" charset="0"/>
                <a:cs typeface="Arial" panose="020B0604020202020204" pitchFamily="34" charset="0"/>
              </a:rPr>
              <a:t>на 2014-2021 годы»</a:t>
            </a:r>
            <a:endParaRPr lang="ru-RU" sz="1600" dirty="0">
              <a:latin typeface="Cambria" panose="02040503050406030204" pitchFamily="18" charset="0"/>
            </a:endParaRPr>
          </a:p>
        </p:txBody>
      </p:sp>
      <p:sp>
        <p:nvSpPr>
          <p:cNvPr id="6" name="Номер слайда 5"/>
          <p:cNvSpPr>
            <a:spLocks noGrp="1"/>
          </p:cNvSpPr>
          <p:nvPr>
            <p:ph type="sldNum" sz="quarter" idx="12"/>
          </p:nvPr>
        </p:nvSpPr>
        <p:spPr>
          <a:xfrm>
            <a:off x="6990352" y="116632"/>
            <a:ext cx="2133600" cy="365125"/>
          </a:xfrm>
        </p:spPr>
        <p:txBody>
          <a:bodyPr/>
          <a:lstStyle/>
          <a:p>
            <a:pPr>
              <a:defRPr/>
            </a:pPr>
            <a:fld id="{1B7666BA-D9CA-4185-806B-0FC1DED90D94}" type="slidenum">
              <a:rPr lang="ru-RU" altLang="ru-RU" smtClean="0">
                <a:solidFill>
                  <a:srgbClr val="073E87"/>
                </a:solidFill>
              </a:rPr>
              <a:pPr>
                <a:defRPr/>
              </a:pPr>
              <a:t>57</a:t>
            </a:fld>
            <a:endParaRPr lang="ru-RU" altLang="ru-RU" dirty="0">
              <a:solidFill>
                <a:srgbClr val="073E87"/>
              </a:solidFill>
            </a:endParaRPr>
          </a:p>
        </p:txBody>
      </p:sp>
      <p:sp>
        <p:nvSpPr>
          <p:cNvPr id="4" name="Овал 3"/>
          <p:cNvSpPr/>
          <p:nvPr/>
        </p:nvSpPr>
        <p:spPr>
          <a:xfrm>
            <a:off x="15180" y="980728"/>
            <a:ext cx="9085208" cy="1168539"/>
          </a:xfrm>
          <a:prstGeom prst="ellipse">
            <a:avLst/>
          </a:prstGeom>
          <a:noFill/>
          <a:ln>
            <a:noFill/>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endParaRPr lang="ru-RU" sz="1000" b="1" dirty="0">
              <a:solidFill>
                <a:prstClr val="black"/>
              </a:solidFill>
            </a:endParaRPr>
          </a:p>
          <a:p>
            <a:pPr>
              <a:defRPr/>
            </a:pPr>
            <a:r>
              <a:rPr lang="ru-RU" sz="1400" b="1" dirty="0">
                <a:solidFill>
                  <a:prstClr val="black"/>
                </a:solidFill>
                <a:latin typeface="Times New Roman" panose="02020603050405020304" pitchFamily="18" charset="0"/>
                <a:cs typeface="Times New Roman" panose="02020603050405020304" pitchFamily="18" charset="0"/>
              </a:rPr>
              <a:t>ЦЕЛЬ:</a:t>
            </a:r>
            <a:r>
              <a:rPr lang="ru-RU" sz="1000" b="1" dirty="0">
                <a:solidFill>
                  <a:prstClr val="black"/>
                </a:solidFill>
                <a:latin typeface="Times New Roman" panose="02020603050405020304" pitchFamily="18" charset="0"/>
                <a:cs typeface="Times New Roman" panose="02020603050405020304" pitchFamily="18" charset="0"/>
              </a:rPr>
              <a:t> </a:t>
            </a:r>
            <a:r>
              <a:rPr lang="ru-RU" sz="1200" b="1" i="1" dirty="0">
                <a:solidFill>
                  <a:schemeClr val="tx1"/>
                </a:solidFill>
                <a:latin typeface="Times New Roman" panose="02020603050405020304" pitchFamily="18" charset="0"/>
                <a:cs typeface="Times New Roman" panose="02020603050405020304" pitchFamily="18" charset="0"/>
              </a:rPr>
              <a:t>обеспечение устойчивости и сохранения существующей сети автомобильных дорог общего пользования, повышение их доступности для населения муниципального района Мелеузовский район Республики Башкортостан</a:t>
            </a:r>
          </a:p>
        </p:txBody>
      </p:sp>
      <p:sp>
        <p:nvSpPr>
          <p:cNvPr id="7" name="TextBox 6"/>
          <p:cNvSpPr txBox="1"/>
          <p:nvPr/>
        </p:nvSpPr>
        <p:spPr>
          <a:xfrm>
            <a:off x="198250" y="2368207"/>
            <a:ext cx="2095510" cy="323165"/>
          </a:xfrm>
          <a:prstGeom prst="rect">
            <a:avLst/>
          </a:prstGeom>
          <a:noFill/>
        </p:spPr>
        <p:txBody>
          <a:bodyPr wrap="none" rtlCol="0">
            <a:spAutoFit/>
          </a:bodyPr>
          <a:lstStyle/>
          <a:p>
            <a:r>
              <a:rPr lang="ru-RU" sz="1500" b="1" dirty="0">
                <a:solidFill>
                  <a:prstClr val="black"/>
                </a:solidFill>
              </a:rPr>
              <a:t>ЗАДАЧИ ПРОГРАММЫ:</a:t>
            </a:r>
          </a:p>
        </p:txBody>
      </p:sp>
      <p:sp>
        <p:nvSpPr>
          <p:cNvPr id="8" name="Скругленный прямоугольник 7"/>
          <p:cNvSpPr/>
          <p:nvPr/>
        </p:nvSpPr>
        <p:spPr>
          <a:xfrm>
            <a:off x="26547" y="2876038"/>
            <a:ext cx="2889269" cy="3073242"/>
          </a:xfrm>
          <a:prstGeom prst="roundRect">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threePt" dir="t"/>
            </a:scene3d>
            <a:sp3d contourW="12700">
              <a:contourClr>
                <a:schemeClr val="bg1"/>
              </a:contourClr>
            </a:sp3d>
          </a:bodyPr>
          <a:lstStyle/>
          <a:p>
            <a:pPr marL="285750" indent="-285750">
              <a:buFontTx/>
              <a:buChar char="-"/>
              <a:defRPr/>
            </a:pPr>
            <a:r>
              <a:rPr lang="ru-RU" sz="1400" b="1" i="1" dirty="0">
                <a:solidFill>
                  <a:schemeClr val="tx1"/>
                </a:solidFill>
                <a:latin typeface="Times New Roman" panose="02020603050405020304" pitchFamily="18" charset="0"/>
                <a:cs typeface="Times New Roman" panose="02020603050405020304" pitchFamily="18" charset="0"/>
              </a:rPr>
              <a:t>формирование единой дорожной сети круглогодичной доступности для населения муниципального района Мелеузовский район Республики Башкортостан;</a:t>
            </a:r>
          </a:p>
          <a:p>
            <a:pPr marL="285750" indent="-285750" algn="just">
              <a:buFontTx/>
              <a:buChar char="-"/>
              <a:defRPr/>
            </a:pPr>
            <a:r>
              <a:rPr lang="ru-RU" sz="1400" b="1" i="1" dirty="0">
                <a:solidFill>
                  <a:schemeClr val="tx1"/>
                </a:solidFill>
                <a:latin typeface="Times New Roman" panose="02020603050405020304" pitchFamily="18" charset="0"/>
                <a:cs typeface="Times New Roman" panose="02020603050405020304" pitchFamily="18" charset="0"/>
              </a:rPr>
              <a:t>оказание мер социальной поддержки населению района при проезде на общественном транспорте.</a:t>
            </a:r>
            <a:endParaRPr lang="ru-RU" sz="1400" b="1" i="1" dirty="0">
              <a:ln>
                <a:solidFill>
                  <a:schemeClr val="accent6">
                    <a:lumMod val="75000"/>
                  </a:schemeClr>
                </a:solidFill>
              </a:ln>
              <a:solidFill>
                <a:schemeClr val="tx1"/>
              </a:solidFill>
              <a:effectLst>
                <a:glow rad="63500">
                  <a:schemeClr val="accent2">
                    <a:lumMod val="20000"/>
                    <a:lumOff val="80000"/>
                  </a:schemeClr>
                </a:glow>
              </a:effectLst>
              <a:latin typeface="Times New Roman" panose="02020603050405020304" pitchFamily="18" charset="0"/>
              <a:cs typeface="Times New Roman" panose="02020603050405020304" pitchFamily="18" charset="0"/>
            </a:endParaRPr>
          </a:p>
          <a:p>
            <a:pPr algn="just">
              <a:defRPr/>
            </a:pPr>
            <a:endParaRPr lang="ru-RU" sz="1200" b="1" i="1" dirty="0">
              <a:ln>
                <a:solidFill>
                  <a:schemeClr val="accent6">
                    <a:lumMod val="75000"/>
                  </a:schemeClr>
                </a:solidFill>
              </a:ln>
              <a:solidFill>
                <a:schemeClr val="tx1"/>
              </a:solidFill>
              <a:effectLst>
                <a:glow rad="63500">
                  <a:schemeClr val="accent2">
                    <a:lumMod val="20000"/>
                    <a:lumOff val="80000"/>
                  </a:schemeClr>
                </a:glow>
              </a:effectLst>
              <a:latin typeface="Times New Roman" panose="02020603050405020304" pitchFamily="18" charset="0"/>
              <a:cs typeface="Times New Roman" panose="02020603050405020304" pitchFamily="18" charset="0"/>
            </a:endParaRPr>
          </a:p>
          <a:p>
            <a:pPr algn="just">
              <a:defRPr/>
            </a:pPr>
            <a:endParaRPr lang="ru-RU" sz="1100" b="1" i="1" dirty="0">
              <a:ln w="0">
                <a:solidFill>
                  <a:schemeClr val="tx1"/>
                </a:solidFill>
                <a:prstDash val="solid"/>
                <a:bevel/>
              </a:ln>
              <a:solidFill>
                <a:schemeClr val="tx1"/>
              </a:solidFill>
              <a:effectLst/>
              <a:cs typeface="Times New Roman" panose="02020603050405020304" pitchFamily="18" charset="0"/>
            </a:endParaRPr>
          </a:p>
        </p:txBody>
      </p:sp>
      <p:graphicFrame>
        <p:nvGraphicFramePr>
          <p:cNvPr id="10" name="Таблица 9">
            <a:extLst>
              <a:ext uri="{FF2B5EF4-FFF2-40B4-BE49-F238E27FC236}">
                <a16:creationId xmlns="" xmlns:a16="http://schemas.microsoft.com/office/drawing/2014/main" id="{53E5440C-D162-4664-B4D0-B8517E114499}"/>
              </a:ext>
            </a:extLst>
          </p:cNvPr>
          <p:cNvGraphicFramePr>
            <a:graphicFrameLocks noGrp="1"/>
          </p:cNvGraphicFramePr>
          <p:nvPr>
            <p:extLst>
              <p:ext uri="{D42A27DB-BD31-4B8C-83A1-F6EECF244321}">
                <p14:modId xmlns:p14="http://schemas.microsoft.com/office/powerpoint/2010/main" val="3601194810"/>
              </p:ext>
            </p:extLst>
          </p:nvPr>
        </p:nvGraphicFramePr>
        <p:xfrm>
          <a:off x="3216330" y="3232607"/>
          <a:ext cx="5884058" cy="2742947"/>
        </p:xfrm>
        <a:graphic>
          <a:graphicData uri="http://schemas.openxmlformats.org/drawingml/2006/table">
            <a:tbl>
              <a:tblPr>
                <a:tableStyleId>{0505E3EF-67EA-436B-97B2-0124C06EBD24}</a:tableStyleId>
              </a:tblPr>
              <a:tblGrid>
                <a:gridCol w="504056">
                  <a:extLst>
                    <a:ext uri="{9D8B030D-6E8A-4147-A177-3AD203B41FA5}">
                      <a16:colId xmlns="" xmlns:a16="http://schemas.microsoft.com/office/drawing/2014/main" val="20004"/>
                    </a:ext>
                  </a:extLst>
                </a:gridCol>
                <a:gridCol w="3671697">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648072">
                  <a:extLst>
                    <a:ext uri="{9D8B030D-6E8A-4147-A177-3AD203B41FA5}">
                      <a16:colId xmlns="" xmlns:a16="http://schemas.microsoft.com/office/drawing/2014/main" val="20002"/>
                    </a:ext>
                  </a:extLst>
                </a:gridCol>
                <a:gridCol w="484169">
                  <a:extLst>
                    <a:ext uri="{9D8B030D-6E8A-4147-A177-3AD203B41FA5}">
                      <a16:colId xmlns="" xmlns:a16="http://schemas.microsoft.com/office/drawing/2014/main" val="20003"/>
                    </a:ext>
                  </a:extLst>
                </a:gridCol>
              </a:tblGrid>
              <a:tr h="267910">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 п/п</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anchor="ctr" horzOverflow="overflow"/>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НАИМЕНОВАНИЕ ЦЕЛЕВОГО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anchor="ctr" horzOverflow="overflow"/>
                </a:tc>
                <a:tc grid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Значение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hMerge="1">
                  <a:txBody>
                    <a:bodyPr/>
                    <a:lstStyle/>
                    <a:p>
                      <a:endParaRPr lang="ru-RU"/>
                    </a:p>
                  </a:txBody>
                  <a:tcPr/>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sz="800" u="none" strike="noStrike" cap="none" normalizeH="0" baseline="0" dirty="0" err="1">
                          <a:ln>
                            <a:noFill/>
                          </a:ln>
                          <a:effectLst/>
                          <a:latin typeface="Times New Roman" panose="02020603050405020304" pitchFamily="18" charset="0"/>
                          <a:cs typeface="Times New Roman" panose="02020603050405020304" pitchFamily="18" charset="0"/>
                        </a:rPr>
                        <a:t>иполнения</a:t>
                      </a:r>
                      <a:endParaRPr kumimoji="0" lang="ru-RU"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00"/>
                  </a:ext>
                </a:extLst>
              </a:tr>
              <a:tr h="334933">
                <a:tc vMerge="1">
                  <a:txBody>
                    <a:bodyPr/>
                    <a:lstStyle/>
                    <a:p>
                      <a:endParaRPr lang="ru-RU"/>
                    </a:p>
                  </a:txBody>
                  <a:tcPr/>
                </a:tc>
                <a:tc vMerge="1">
                  <a:txBody>
                    <a:bodyPr/>
                    <a:lstStyle/>
                    <a:p>
                      <a:endParaRPr lang="ru-RU"/>
                    </a:p>
                  </a:txBody>
                  <a:tcPr/>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800" u="none" strike="noStrike" cap="none" normalizeH="0" baseline="0" dirty="0">
                          <a:ln>
                            <a:noFill/>
                          </a:ln>
                          <a:effectLst/>
                          <a:latin typeface="Times New Roman" panose="02020603050405020304" pitchFamily="18" charset="0"/>
                          <a:cs typeface="Times New Roman" panose="02020603050405020304" pitchFamily="18" charset="0"/>
                        </a:rPr>
                        <a:t>ПЛАН</a:t>
                      </a:r>
                      <a:endParaRPr kumimoji="0" lang="ru-RU"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800" u="none" strike="noStrike" cap="none" normalizeH="0" baseline="0" dirty="0">
                          <a:ln>
                            <a:noFill/>
                          </a:ln>
                          <a:effectLst/>
                          <a:latin typeface="Times New Roman" panose="02020603050405020304" pitchFamily="18" charset="0"/>
                          <a:cs typeface="Times New Roman" panose="02020603050405020304" pitchFamily="18" charset="0"/>
                        </a:rPr>
                        <a:t>ФАКТ</a:t>
                      </a:r>
                      <a:endParaRPr kumimoji="0" lang="ru-RU"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vMerge="1">
                  <a:txBody>
                    <a:bodyPr/>
                    <a:lstStyle/>
                    <a:p>
                      <a:endParaRPr lang="ru-RU"/>
                    </a:p>
                  </a:txBody>
                  <a:tcPr/>
                </a:tc>
                <a:extLst>
                  <a:ext uri="{0D108BD9-81ED-4DB2-BD59-A6C34878D82A}">
                    <a16:rowId xmlns="" xmlns:a16="http://schemas.microsoft.com/office/drawing/2014/main" val="10001"/>
                  </a:ext>
                </a:extLst>
              </a:tr>
              <a:tr h="602853">
                <a:tc>
                  <a:txBody>
                    <a:bodyPr/>
                    <a:lstStyle/>
                    <a:p>
                      <a:pPr algn="just">
                        <a:spcAft>
                          <a:spcPts val="0"/>
                        </a:spcAft>
                      </a:pPr>
                      <a:r>
                        <a:rPr lang="ru-RU" sz="1200" dirty="0">
                          <a:effectLst/>
                          <a:latin typeface="Times New Roman" panose="02020603050405020304" pitchFamily="18" charset="0"/>
                          <a:cs typeface="Times New Roman" panose="02020603050405020304" pitchFamily="18" charset="0"/>
                        </a:rPr>
                        <a:t>1</a:t>
                      </a:r>
                      <a:endParaRPr lang="ru-RU" sz="1200" b="1" dirty="0">
                        <a:effectLst/>
                        <a:latin typeface="Times New Roman" panose="02020603050405020304" pitchFamily="18" charset="0"/>
                        <a:ea typeface="Times New Roman"/>
                        <a:cs typeface="Times New Roman" panose="02020603050405020304" pitchFamily="18" charset="0"/>
                      </a:endParaRPr>
                    </a:p>
                  </a:txBody>
                  <a:tcPr marL="91446" marR="91446" marT="45752" marB="45752" horzOverflow="overflow"/>
                </a:tc>
                <a:tc>
                  <a:txBody>
                    <a:bodyPr/>
                    <a:lstStyle/>
                    <a:p>
                      <a:pPr algn="just">
                        <a:spcAft>
                          <a:spcPts val="0"/>
                        </a:spcAft>
                      </a:pPr>
                      <a:r>
                        <a:rPr lang="ru-RU" sz="1200" dirty="0">
                          <a:effectLst/>
                          <a:latin typeface="Times New Roman" panose="02020603050405020304" pitchFamily="18" charset="0"/>
                          <a:cs typeface="Times New Roman" panose="02020603050405020304" pitchFamily="18" charset="0"/>
                        </a:rPr>
                        <a:t>Доля протяженности автомобильных дорог общего пользования местного значения, не отвечающих нормативным требованиям, в общей</a:t>
                      </a:r>
                      <a:r>
                        <a:rPr lang="ru-RU" sz="1200" baseline="0" dirty="0">
                          <a:effectLst/>
                          <a:latin typeface="Times New Roman" panose="02020603050405020304" pitchFamily="18" charset="0"/>
                          <a:cs typeface="Times New Roman" panose="02020603050405020304" pitchFamily="18" charset="0"/>
                        </a:rPr>
                        <a:t> протяженности автомобильных дорог общего пользования местного значения, %</a:t>
                      </a:r>
                      <a:endParaRPr lang="ru-RU" sz="1200" b="0" dirty="0">
                        <a:effectLst/>
                        <a:latin typeface="Times New Roman" panose="02020603050405020304" pitchFamily="18" charset="0"/>
                        <a:ea typeface="Times New Roman"/>
                        <a:cs typeface="Times New Roman" panose="02020603050405020304" pitchFamily="18" charset="0"/>
                      </a:endParaRPr>
                    </a:p>
                  </a:txBody>
                  <a:tcPr marL="91446" marR="91446" marT="45752" marB="45752"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a:ln>
                            <a:noFill/>
                          </a:ln>
                          <a:effectLst/>
                          <a:latin typeface="Times New Roman" panose="02020603050405020304" pitchFamily="18" charset="0"/>
                          <a:cs typeface="Times New Roman" panose="02020603050405020304" pitchFamily="18" charset="0"/>
                        </a:rPr>
                        <a:t>11</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smtClean="0">
                          <a:ln>
                            <a:noFill/>
                          </a:ln>
                          <a:effectLst/>
                          <a:latin typeface="Times New Roman" panose="02020603050405020304" pitchFamily="18" charset="0"/>
                          <a:cs typeface="Times New Roman" panose="02020603050405020304" pitchFamily="18" charset="0"/>
                        </a:rPr>
                        <a:t>10,5</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smtClean="0">
                          <a:ln>
                            <a:noFill/>
                          </a:ln>
                          <a:effectLst/>
                          <a:latin typeface="Times New Roman" panose="02020603050405020304" pitchFamily="18" charset="0"/>
                          <a:cs typeface="Times New Roman" panose="02020603050405020304" pitchFamily="18" charset="0"/>
                        </a:rPr>
                        <a:t>95,5</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 xmlns:a16="http://schemas.microsoft.com/office/drawing/2014/main" val="10002"/>
                  </a:ext>
                </a:extLst>
              </a:tr>
              <a:tr h="602853">
                <a:tc>
                  <a:txBody>
                    <a:bodyPr/>
                    <a:lstStyle/>
                    <a:p>
                      <a:pPr lvl="0" algn="just" rtl="0"/>
                      <a:r>
                        <a:rPr lang="ru-RU" sz="1200" dirty="0">
                          <a:latin typeface="Times New Roman" panose="02020603050405020304" pitchFamily="18" charset="0"/>
                          <a:cs typeface="Times New Roman" panose="02020603050405020304" pitchFamily="18" charset="0"/>
                        </a:rPr>
                        <a:t>2</a:t>
                      </a:r>
                    </a:p>
                  </a:txBody>
                  <a:tcPr marL="91446" marR="91446" marT="45752" marB="45752" horzOverflow="overflow"/>
                </a:tc>
                <a:tc>
                  <a:txBody>
                    <a:bodyPr/>
                    <a:lstStyle/>
                    <a:p>
                      <a:pPr lvl="0" algn="just" rtl="0"/>
                      <a:r>
                        <a:rPr lang="ru-RU" sz="1200" dirty="0">
                          <a:latin typeface="Times New Roman" panose="02020603050405020304" pitchFamily="18" charset="0"/>
                          <a:cs typeface="Times New Roman" panose="02020603050405020304" pitchFamily="18" charset="0"/>
                        </a:rPr>
                        <a:t>Доля пассажиров, перевезенных</a:t>
                      </a:r>
                      <a:r>
                        <a:rPr lang="ru-RU" sz="1200" baseline="0" dirty="0">
                          <a:latin typeface="Times New Roman" panose="02020603050405020304" pitchFamily="18" charset="0"/>
                          <a:cs typeface="Times New Roman" panose="02020603050405020304" pitchFamily="18" charset="0"/>
                        </a:rPr>
                        <a:t> общественным транспортом и имеющим право на меры социальной поддержки, в общей численности пассажиров, перевезенных общественным транспортом муниципального района Мелеузовский район, %</a:t>
                      </a:r>
                      <a:endParaRPr lang="ru-RU" sz="1200" dirty="0">
                        <a:latin typeface="Times New Roman" panose="02020603050405020304" pitchFamily="18" charset="0"/>
                        <a:cs typeface="Times New Roman" panose="02020603050405020304" pitchFamily="18" charset="0"/>
                      </a:endParaRPr>
                    </a:p>
                  </a:txBody>
                  <a:tcPr marL="91446" marR="91446" marT="45752" marB="45752"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a:ln>
                            <a:noFill/>
                          </a:ln>
                          <a:effectLst/>
                          <a:latin typeface="Times New Roman" panose="02020603050405020304" pitchFamily="18" charset="0"/>
                          <a:cs typeface="Times New Roman" panose="02020603050405020304" pitchFamily="18" charset="0"/>
                        </a:rPr>
                        <a:t>10</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a:ln>
                            <a:noFill/>
                          </a:ln>
                          <a:effectLst/>
                          <a:latin typeface="Times New Roman" panose="02020603050405020304" pitchFamily="18" charset="0"/>
                          <a:cs typeface="Times New Roman" panose="02020603050405020304" pitchFamily="18" charset="0"/>
                        </a:rPr>
                        <a:t>10</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 xmlns:a16="http://schemas.microsoft.com/office/drawing/2014/main" val="10004"/>
                  </a:ext>
                </a:extLst>
              </a:tr>
            </a:tbl>
          </a:graphicData>
        </a:graphic>
      </p:graphicFrame>
      <p:sp>
        <p:nvSpPr>
          <p:cNvPr id="3" name="Прямоугольник 2"/>
          <p:cNvSpPr/>
          <p:nvPr/>
        </p:nvSpPr>
        <p:spPr>
          <a:xfrm>
            <a:off x="6930874" y="3315748"/>
            <a:ext cx="2108241" cy="1525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784500" y="2876038"/>
            <a:ext cx="6462464" cy="369332"/>
          </a:xfrm>
          <a:prstGeom prst="rect">
            <a:avLst/>
          </a:prstGeom>
        </p:spPr>
        <p:txBody>
          <a:bodyPr wrap="square">
            <a:spAutoFit/>
          </a:bodyPr>
          <a:lstStyle/>
          <a:p>
            <a:pPr algn="ctr"/>
            <a:r>
              <a:rPr lang="ru-RU" altLang="ru-RU" b="1" dirty="0">
                <a:solidFill>
                  <a:srgbClr val="0070C0"/>
                </a:solidFill>
                <a:latin typeface="Times New Roman" panose="02020603050405020304" pitchFamily="18" charset="0"/>
                <a:cs typeface="Times New Roman" panose="02020603050405020304" pitchFamily="18" charset="0"/>
              </a:rPr>
              <a:t>Достигнутые значения целевых индикаторов за </a:t>
            </a:r>
            <a:r>
              <a:rPr lang="ru-RU" altLang="ru-RU" b="1" dirty="0" smtClean="0">
                <a:solidFill>
                  <a:srgbClr val="0070C0"/>
                </a:solidFill>
                <a:latin typeface="Times New Roman" panose="02020603050405020304" pitchFamily="18" charset="0"/>
                <a:cs typeface="Times New Roman" panose="02020603050405020304" pitchFamily="18" charset="0"/>
              </a:rPr>
              <a:t>2019 </a:t>
            </a:r>
            <a:r>
              <a:rPr lang="ru-RU" altLang="ru-RU" b="1" dirty="0">
                <a:solidFill>
                  <a:srgbClr val="0070C0"/>
                </a:solidFill>
                <a:latin typeface="Times New Roman" panose="02020603050405020304" pitchFamily="18" charset="0"/>
                <a:cs typeface="Times New Roman" panose="02020603050405020304" pitchFamily="18" charset="0"/>
              </a:rPr>
              <a:t>год</a:t>
            </a:r>
          </a:p>
        </p:txBody>
      </p:sp>
    </p:spTree>
    <p:extLst>
      <p:ext uri="{BB962C8B-B14F-4D97-AF65-F5344CB8AC3E}">
        <p14:creationId xmlns:p14="http://schemas.microsoft.com/office/powerpoint/2010/main" val="142262229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chemeClr val="accent3">
            <a:tint val="20000"/>
          </a:schemeClr>
        </a:solid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19324" y="178397"/>
            <a:ext cx="8802419" cy="864096"/>
          </a:xfrm>
        </p:spPr>
        <p:txBody>
          <a:bodyPr>
            <a:noAutofit/>
          </a:bodyPr>
          <a:lstStyle/>
          <a:p>
            <a:pPr algn="ctr"/>
            <a:r>
              <a:rPr lang="ru-RU" sz="1600" b="1" dirty="0">
                <a:latin typeface="Cambria" panose="02040503050406030204" pitchFamily="18" charset="0"/>
                <a:cs typeface="Arial" panose="020B0604020202020204" pitchFamily="34" charset="0"/>
              </a:rPr>
              <a:t>Муниципальная программа «Развитие торговли в муниципальном районе Мелеузовский район Республики Башкортостан </a:t>
            </a:r>
            <a:br>
              <a:rPr lang="ru-RU" sz="1600" b="1" dirty="0">
                <a:latin typeface="Cambria" panose="02040503050406030204" pitchFamily="18" charset="0"/>
                <a:cs typeface="Arial" panose="020B0604020202020204" pitchFamily="34" charset="0"/>
              </a:rPr>
            </a:br>
            <a:r>
              <a:rPr lang="ru-RU" sz="1600" b="1" dirty="0">
                <a:latin typeface="Cambria" panose="02040503050406030204" pitchFamily="18" charset="0"/>
                <a:cs typeface="Arial" panose="020B0604020202020204" pitchFamily="34" charset="0"/>
              </a:rPr>
              <a:t>на 2014-2021 годы»</a:t>
            </a:r>
            <a:endParaRPr lang="ru-RU" sz="1600" dirty="0">
              <a:latin typeface="Cambria" panose="02040503050406030204" pitchFamily="18" charset="0"/>
            </a:endParaRPr>
          </a:p>
        </p:txBody>
      </p:sp>
      <p:sp>
        <p:nvSpPr>
          <p:cNvPr id="10" name="Номер слайда 9"/>
          <p:cNvSpPr>
            <a:spLocks noGrp="1"/>
          </p:cNvSpPr>
          <p:nvPr>
            <p:ph type="sldNum" sz="quarter" idx="12"/>
          </p:nvPr>
        </p:nvSpPr>
        <p:spPr>
          <a:xfrm>
            <a:off x="7010400" y="116632"/>
            <a:ext cx="2133600" cy="365125"/>
          </a:xfrm>
        </p:spPr>
        <p:txBody>
          <a:bodyPr/>
          <a:lstStyle/>
          <a:p>
            <a:pPr>
              <a:defRPr/>
            </a:pPr>
            <a:fld id="{1B7666BA-D9CA-4185-806B-0FC1DED90D94}" type="slidenum">
              <a:rPr lang="ru-RU" altLang="ru-RU" smtClean="0">
                <a:solidFill>
                  <a:srgbClr val="073E87"/>
                </a:solidFill>
              </a:rPr>
              <a:pPr>
                <a:defRPr/>
              </a:pPr>
              <a:t>58</a:t>
            </a:fld>
            <a:endParaRPr lang="ru-RU" altLang="ru-RU" dirty="0">
              <a:solidFill>
                <a:srgbClr val="073E87"/>
              </a:solidFill>
            </a:endParaRPr>
          </a:p>
        </p:txBody>
      </p:sp>
      <p:sp>
        <p:nvSpPr>
          <p:cNvPr id="4" name="Овал 3"/>
          <p:cNvSpPr/>
          <p:nvPr/>
        </p:nvSpPr>
        <p:spPr>
          <a:xfrm>
            <a:off x="-10592" y="1043686"/>
            <a:ext cx="8136904" cy="1428214"/>
          </a:xfrm>
          <a:prstGeom prst="ellipse">
            <a:avLst/>
          </a:prstGeom>
          <a:noFill/>
          <a:ln>
            <a:noFill/>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endParaRPr lang="ru-RU" sz="1000" b="1" dirty="0">
              <a:solidFill>
                <a:prstClr val="black"/>
              </a:solidFill>
            </a:endParaRPr>
          </a:p>
          <a:p>
            <a:pPr>
              <a:defRPr/>
            </a:pPr>
            <a:r>
              <a:rPr lang="ru-RU" sz="1400" b="1" dirty="0">
                <a:solidFill>
                  <a:prstClr val="black"/>
                </a:solidFill>
                <a:latin typeface="Times New Roman" panose="02020603050405020304" pitchFamily="18" charset="0"/>
                <a:cs typeface="Times New Roman" panose="02020603050405020304" pitchFamily="18" charset="0"/>
              </a:rPr>
              <a:t>ЦЕЛЬ:</a:t>
            </a:r>
            <a:r>
              <a:rPr lang="ru-RU" sz="1000" b="1" dirty="0">
                <a:solidFill>
                  <a:prstClr val="black"/>
                </a:solidFill>
                <a:latin typeface="Times New Roman" panose="02020603050405020304" pitchFamily="18" charset="0"/>
                <a:cs typeface="Times New Roman" panose="02020603050405020304" pitchFamily="18" charset="0"/>
              </a:rPr>
              <a:t> </a:t>
            </a:r>
            <a:r>
              <a:rPr lang="ru-RU" sz="1200" b="1" i="1" dirty="0">
                <a:solidFill>
                  <a:schemeClr val="tx1"/>
                </a:solidFill>
                <a:latin typeface="Times New Roman" panose="02020603050405020304" pitchFamily="18" charset="0"/>
                <a:cs typeface="Times New Roman" panose="02020603050405020304" pitchFamily="18" charset="0"/>
              </a:rPr>
              <a:t>создание условий для формирования комфортной среды для субъектов предпринимательской деятельности (как производителей товаров, так и субъектов торговой деятельности), а также обеспечение населения в полной мере качественными, безопасными товарами и услугами по доступным ценам</a:t>
            </a:r>
          </a:p>
        </p:txBody>
      </p:sp>
      <p:sp>
        <p:nvSpPr>
          <p:cNvPr id="7" name="TextBox 6"/>
          <p:cNvSpPr txBox="1"/>
          <p:nvPr/>
        </p:nvSpPr>
        <p:spPr>
          <a:xfrm>
            <a:off x="198250" y="2368207"/>
            <a:ext cx="2095510" cy="323165"/>
          </a:xfrm>
          <a:prstGeom prst="rect">
            <a:avLst/>
          </a:prstGeom>
          <a:noFill/>
        </p:spPr>
        <p:txBody>
          <a:bodyPr wrap="none" rtlCol="0">
            <a:spAutoFit/>
          </a:bodyPr>
          <a:lstStyle/>
          <a:p>
            <a:r>
              <a:rPr lang="ru-RU" sz="1500" b="1" dirty="0">
                <a:solidFill>
                  <a:prstClr val="black"/>
                </a:solidFill>
              </a:rPr>
              <a:t>ЗАДАЧИ ПРОГРАММЫ:</a:t>
            </a:r>
          </a:p>
        </p:txBody>
      </p:sp>
      <p:sp>
        <p:nvSpPr>
          <p:cNvPr id="8" name="Скругленный прямоугольник 7"/>
          <p:cNvSpPr/>
          <p:nvPr/>
        </p:nvSpPr>
        <p:spPr>
          <a:xfrm>
            <a:off x="26547" y="2691372"/>
            <a:ext cx="2745253" cy="4166628"/>
          </a:xfrm>
          <a:prstGeom prst="roundRect">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threePt" dir="t"/>
            </a:scene3d>
            <a:sp3d contourW="12700">
              <a:contourClr>
                <a:schemeClr val="bg1"/>
              </a:contourClr>
            </a:sp3d>
          </a:bodyPr>
          <a:lstStyle/>
          <a:p>
            <a:pPr marL="285750" indent="-285750" algn="just">
              <a:buFontTx/>
              <a:buChar char="-"/>
              <a:defRPr/>
            </a:pPr>
            <a:r>
              <a:rPr lang="ru-RU" sz="1000" b="1" i="1" dirty="0">
                <a:solidFill>
                  <a:schemeClr val="tx1"/>
                </a:solidFill>
                <a:latin typeface="Times New Roman" panose="02020603050405020304" pitchFamily="18" charset="0"/>
                <a:cs typeface="Times New Roman" panose="02020603050405020304" pitchFamily="18" charset="0"/>
              </a:rPr>
              <a:t>повышение экономической и физической доступности товаров и услуг на потребительском рынке, качество и культуру обслуживания населения при их предоставлении;</a:t>
            </a:r>
          </a:p>
          <a:p>
            <a:pPr marL="285750" indent="-285750" algn="just">
              <a:buFontTx/>
              <a:buChar char="-"/>
              <a:defRPr/>
            </a:pPr>
            <a:r>
              <a:rPr lang="ru-RU" sz="1000" b="1" i="1" dirty="0">
                <a:solidFill>
                  <a:schemeClr val="tx1"/>
                </a:solidFill>
                <a:latin typeface="Times New Roman" panose="02020603050405020304" pitchFamily="18" charset="0"/>
                <a:cs typeface="Times New Roman" panose="02020603050405020304" pitchFamily="18" charset="0"/>
              </a:rPr>
              <a:t>обеспечение сбалансированного развития торговли и сервисной инфраструктуры;</a:t>
            </a:r>
          </a:p>
          <a:p>
            <a:pPr marL="285750" indent="-285750" algn="just">
              <a:buFontTx/>
              <a:buChar char="-"/>
              <a:defRPr/>
            </a:pPr>
            <a:r>
              <a:rPr lang="ru-RU" sz="1000" b="1" i="1" dirty="0">
                <a:solidFill>
                  <a:schemeClr val="tx1"/>
                </a:solidFill>
                <a:latin typeface="Times New Roman" panose="02020603050405020304" pitchFamily="18" charset="0"/>
                <a:cs typeface="Times New Roman" panose="02020603050405020304" pitchFamily="18" charset="0"/>
              </a:rPr>
              <a:t>содействие продвижению продукции отечественных производителей;</a:t>
            </a:r>
          </a:p>
          <a:p>
            <a:pPr marL="285750" indent="-285750" algn="just">
              <a:buFontTx/>
              <a:buChar char="-"/>
              <a:defRPr/>
            </a:pPr>
            <a:r>
              <a:rPr lang="ru-RU" sz="1000" b="1" i="1" dirty="0">
                <a:solidFill>
                  <a:schemeClr val="tx1"/>
                </a:solidFill>
                <a:latin typeface="Times New Roman" panose="02020603050405020304" pitchFamily="18" charset="0"/>
                <a:cs typeface="Times New Roman" panose="02020603050405020304" pitchFamily="18" charset="0"/>
              </a:rPr>
              <a:t>развитие ярмарочной, нестационарной и мобильной торговли;</a:t>
            </a:r>
          </a:p>
          <a:p>
            <a:pPr marL="285750" indent="-285750" algn="just">
              <a:buFontTx/>
              <a:buChar char="-"/>
              <a:defRPr/>
            </a:pPr>
            <a:r>
              <a:rPr lang="ru-RU" sz="1000" b="1" i="1" dirty="0">
                <a:solidFill>
                  <a:schemeClr val="tx1"/>
                </a:solidFill>
                <a:latin typeface="Times New Roman" panose="02020603050405020304" pitchFamily="18" charset="0"/>
                <a:cs typeface="Times New Roman" panose="02020603050405020304" pitchFamily="18" charset="0"/>
              </a:rPr>
              <a:t>обеспечение качество и безопасности товаров и услуг на потребительском рынке, в том числе алкогольной продукции, поступающей в розничную торговлю на территории муниципального района Мелеузовский район;</a:t>
            </a:r>
          </a:p>
          <a:p>
            <a:pPr marL="285750" indent="-285750" algn="just">
              <a:buFontTx/>
              <a:buChar char="-"/>
              <a:defRPr/>
            </a:pPr>
            <a:r>
              <a:rPr lang="ru-RU" sz="1000" b="1" i="1" dirty="0">
                <a:solidFill>
                  <a:schemeClr val="tx1"/>
                </a:solidFill>
                <a:latin typeface="Times New Roman" panose="02020603050405020304" pitchFamily="18" charset="0"/>
                <a:cs typeface="Times New Roman" panose="02020603050405020304" pitchFamily="18" charset="0"/>
              </a:rPr>
              <a:t>совершенствование норматива обеспеченности населения площадью торговых объектов.</a:t>
            </a:r>
            <a:endParaRPr lang="ru-RU" sz="1000" b="1" i="1" dirty="0">
              <a:ln>
                <a:solidFill>
                  <a:schemeClr val="accent6">
                    <a:lumMod val="75000"/>
                  </a:schemeClr>
                </a:solidFill>
              </a:ln>
              <a:solidFill>
                <a:schemeClr val="tx1"/>
              </a:solidFill>
              <a:effectLst>
                <a:glow rad="63500">
                  <a:schemeClr val="accent2">
                    <a:lumMod val="20000"/>
                    <a:lumOff val="80000"/>
                  </a:schemeClr>
                </a:glow>
              </a:effectLst>
              <a:latin typeface="Times New Roman" panose="02020603050405020304" pitchFamily="18" charset="0"/>
              <a:cs typeface="Times New Roman" panose="02020603050405020304" pitchFamily="18" charset="0"/>
            </a:endParaRPr>
          </a:p>
          <a:p>
            <a:pPr algn="just">
              <a:defRPr/>
            </a:pPr>
            <a:endParaRPr lang="ru-RU" sz="1200" b="1" i="1" dirty="0">
              <a:ln>
                <a:solidFill>
                  <a:schemeClr val="accent6">
                    <a:lumMod val="75000"/>
                  </a:schemeClr>
                </a:solidFill>
              </a:ln>
              <a:solidFill>
                <a:schemeClr val="tx1"/>
              </a:solidFill>
              <a:effectLst>
                <a:glow rad="63500">
                  <a:schemeClr val="accent2">
                    <a:lumMod val="20000"/>
                    <a:lumOff val="80000"/>
                  </a:schemeClr>
                </a:glow>
              </a:effectLst>
              <a:latin typeface="Times New Roman" panose="02020603050405020304" pitchFamily="18" charset="0"/>
              <a:cs typeface="Times New Roman" panose="02020603050405020304" pitchFamily="18" charset="0"/>
            </a:endParaRPr>
          </a:p>
          <a:p>
            <a:pPr algn="just">
              <a:defRPr/>
            </a:pPr>
            <a:endParaRPr lang="ru-RU" sz="1100" b="1" i="1" dirty="0">
              <a:ln w="0">
                <a:solidFill>
                  <a:schemeClr val="tx1"/>
                </a:solidFill>
                <a:prstDash val="solid"/>
                <a:bevel/>
              </a:ln>
              <a:solidFill>
                <a:schemeClr val="tx1"/>
              </a:solidFill>
              <a:effectLst/>
              <a:cs typeface="Times New Roman" panose="02020603050405020304" pitchFamily="18" charset="0"/>
            </a:endParaRPr>
          </a:p>
        </p:txBody>
      </p:sp>
      <p:sp>
        <p:nvSpPr>
          <p:cNvPr id="3" name="Прямоугольник 2"/>
          <p:cNvSpPr/>
          <p:nvPr/>
        </p:nvSpPr>
        <p:spPr>
          <a:xfrm>
            <a:off x="6930875" y="3321574"/>
            <a:ext cx="2108241" cy="1525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586068" y="2524352"/>
            <a:ext cx="6462464" cy="369332"/>
          </a:xfrm>
          <a:prstGeom prst="rect">
            <a:avLst/>
          </a:prstGeom>
        </p:spPr>
        <p:txBody>
          <a:bodyPr wrap="square">
            <a:spAutoFit/>
          </a:bodyPr>
          <a:lstStyle/>
          <a:p>
            <a:pPr algn="ctr"/>
            <a:r>
              <a:rPr lang="ru-RU" altLang="ru-RU" b="1" dirty="0">
                <a:solidFill>
                  <a:srgbClr val="0070C0"/>
                </a:solidFill>
                <a:latin typeface="Times New Roman" panose="02020603050405020304" pitchFamily="18" charset="0"/>
                <a:cs typeface="Times New Roman" panose="02020603050405020304" pitchFamily="18" charset="0"/>
              </a:rPr>
              <a:t>Достигнутые значения целевых индикаторов за </a:t>
            </a:r>
            <a:r>
              <a:rPr lang="ru-RU" altLang="ru-RU" b="1" dirty="0" smtClean="0">
                <a:solidFill>
                  <a:srgbClr val="0070C0"/>
                </a:solidFill>
                <a:latin typeface="Times New Roman" panose="02020603050405020304" pitchFamily="18" charset="0"/>
                <a:cs typeface="Times New Roman" panose="02020603050405020304" pitchFamily="18" charset="0"/>
              </a:rPr>
              <a:t>2019 </a:t>
            </a:r>
            <a:r>
              <a:rPr lang="ru-RU" altLang="ru-RU" b="1" dirty="0">
                <a:solidFill>
                  <a:srgbClr val="0070C0"/>
                </a:solidFill>
                <a:latin typeface="Times New Roman" panose="02020603050405020304" pitchFamily="18" charset="0"/>
                <a:cs typeface="Times New Roman" panose="02020603050405020304" pitchFamily="18" charset="0"/>
              </a:rPr>
              <a:t>год</a:t>
            </a:r>
          </a:p>
        </p:txBody>
      </p:sp>
      <p:sp>
        <p:nvSpPr>
          <p:cNvPr id="9" name="10-конечная звезда 8"/>
          <p:cNvSpPr/>
          <p:nvPr/>
        </p:nvSpPr>
        <p:spPr>
          <a:xfrm rot="19946127">
            <a:off x="7309756" y="1379326"/>
            <a:ext cx="1469036" cy="978186"/>
          </a:xfrm>
          <a:prstGeom prst="star1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a:solidFill>
                  <a:schemeClr val="tx1">
                    <a:lumMod val="75000"/>
                    <a:lumOff val="25000"/>
                  </a:schemeClr>
                </a:solidFill>
                <a:latin typeface="Times New Roman" panose="02020603050405020304" pitchFamily="18" charset="0"/>
                <a:cs typeface="Times New Roman" panose="02020603050405020304" pitchFamily="18" charset="0"/>
              </a:rPr>
              <a:t>Финансирование из бюджета муниципального района не предусмотрено</a:t>
            </a:r>
          </a:p>
        </p:txBody>
      </p:sp>
      <p:graphicFrame>
        <p:nvGraphicFramePr>
          <p:cNvPr id="11" name="Таблица 10">
            <a:extLst>
              <a:ext uri="{FF2B5EF4-FFF2-40B4-BE49-F238E27FC236}">
                <a16:creationId xmlns="" xmlns:a16="http://schemas.microsoft.com/office/drawing/2014/main" id="{53E5440C-D162-4664-B4D0-B8517E114499}"/>
              </a:ext>
            </a:extLst>
          </p:cNvPr>
          <p:cNvGraphicFramePr>
            <a:graphicFrameLocks noGrp="1"/>
          </p:cNvGraphicFramePr>
          <p:nvPr>
            <p:extLst>
              <p:ext uri="{D42A27DB-BD31-4B8C-83A1-F6EECF244321}">
                <p14:modId xmlns:p14="http://schemas.microsoft.com/office/powerpoint/2010/main" val="588993460"/>
              </p:ext>
            </p:extLst>
          </p:nvPr>
        </p:nvGraphicFramePr>
        <p:xfrm>
          <a:off x="3066655" y="2915760"/>
          <a:ext cx="5949909" cy="3203060"/>
        </p:xfrm>
        <a:graphic>
          <a:graphicData uri="http://schemas.openxmlformats.org/drawingml/2006/table">
            <a:tbl>
              <a:tblPr>
                <a:tableStyleId>{0505E3EF-67EA-436B-97B2-0124C06EBD24}</a:tableStyleId>
              </a:tblPr>
              <a:tblGrid>
                <a:gridCol w="402673">
                  <a:extLst>
                    <a:ext uri="{9D8B030D-6E8A-4147-A177-3AD203B41FA5}">
                      <a16:colId xmlns="" xmlns:a16="http://schemas.microsoft.com/office/drawing/2014/main" val="20004"/>
                    </a:ext>
                  </a:extLst>
                </a:gridCol>
                <a:gridCol w="3783548">
                  <a:extLst>
                    <a:ext uri="{9D8B030D-6E8A-4147-A177-3AD203B41FA5}">
                      <a16:colId xmlns="" xmlns:a16="http://schemas.microsoft.com/office/drawing/2014/main" val="20000"/>
                    </a:ext>
                  </a:extLst>
                </a:gridCol>
                <a:gridCol w="683568">
                  <a:extLst>
                    <a:ext uri="{9D8B030D-6E8A-4147-A177-3AD203B41FA5}">
                      <a16:colId xmlns="" xmlns:a16="http://schemas.microsoft.com/office/drawing/2014/main" val="20001"/>
                    </a:ext>
                  </a:extLst>
                </a:gridCol>
                <a:gridCol w="576064">
                  <a:extLst>
                    <a:ext uri="{9D8B030D-6E8A-4147-A177-3AD203B41FA5}">
                      <a16:colId xmlns="" xmlns:a16="http://schemas.microsoft.com/office/drawing/2014/main" val="20002"/>
                    </a:ext>
                  </a:extLst>
                </a:gridCol>
                <a:gridCol w="504056">
                  <a:extLst>
                    <a:ext uri="{9D8B030D-6E8A-4147-A177-3AD203B41FA5}">
                      <a16:colId xmlns="" xmlns:a16="http://schemas.microsoft.com/office/drawing/2014/main" val="20003"/>
                    </a:ext>
                  </a:extLst>
                </a:gridCol>
              </a:tblGrid>
              <a:tr h="352528">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 п/п</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anchor="ctr" horzOverflow="overflow"/>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НАИМЕНОВАНИЕ ЦЕЛЕВОГО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anchor="ctr" horzOverflow="overflow"/>
                </a:tc>
                <a:tc grid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Значение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hMerge="1">
                  <a:txBody>
                    <a:bodyPr/>
                    <a:lstStyle/>
                    <a:p>
                      <a:endParaRPr lang="ru-RU"/>
                    </a:p>
                  </a:txBody>
                  <a:tcPr/>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 исполнения</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extLst>
                  <a:ext uri="{0D108BD9-81ED-4DB2-BD59-A6C34878D82A}">
                    <a16:rowId xmlns="" xmlns:a16="http://schemas.microsoft.com/office/drawing/2014/main" val="10000"/>
                  </a:ext>
                </a:extLst>
              </a:tr>
              <a:tr h="216924">
                <a:tc vMerge="1">
                  <a:txBody>
                    <a:bodyPr/>
                    <a:lstStyle/>
                    <a:p>
                      <a:endParaRPr lang="ru-RU"/>
                    </a:p>
                  </a:txBody>
                  <a:tcPr/>
                </a:tc>
                <a:tc vMerge="1">
                  <a:txBody>
                    <a:bodyPr/>
                    <a:lstStyle/>
                    <a:p>
                      <a:endParaRPr lang="ru-RU"/>
                    </a:p>
                  </a:txBody>
                  <a:tcPr/>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ПЛАН</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ФАКТ</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vMerge="1">
                  <a:txBody>
                    <a:bodyPr/>
                    <a:lstStyle/>
                    <a:p>
                      <a:endParaRPr lang="ru-RU"/>
                    </a:p>
                  </a:txBody>
                  <a:tcPr/>
                </a:tc>
                <a:extLst>
                  <a:ext uri="{0D108BD9-81ED-4DB2-BD59-A6C34878D82A}">
                    <a16:rowId xmlns="" xmlns:a16="http://schemas.microsoft.com/office/drawing/2014/main" val="10001"/>
                  </a:ext>
                </a:extLst>
              </a:tr>
              <a:tr h="488112">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685" marB="45685" horzOverflow="overflow"/>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000" dirty="0">
                          <a:effectLst/>
                          <a:latin typeface="Times New Roman" panose="02020603050405020304" pitchFamily="18" charset="0"/>
                          <a:cs typeface="Times New Roman" panose="02020603050405020304" pitchFamily="18" charset="0"/>
                        </a:rPr>
                        <a:t>Темп роста розничной и оптовой торговли, общественного питания, платных и бытовых  услуг населению  в муниципальном районе Мелеузовский район Республики Башкортостан, ,%</a:t>
                      </a:r>
                      <a:endParaRPr lang="ru-RU" sz="1000" b="0" dirty="0">
                        <a:effectLst/>
                        <a:latin typeface="Times New Roman" panose="02020603050405020304" pitchFamily="18" charset="0"/>
                        <a:ea typeface="Times New Roman"/>
                        <a:cs typeface="Times New Roman" panose="02020603050405020304" pitchFamily="18" charset="0"/>
                      </a:endParaRPr>
                    </a:p>
                  </a:txBody>
                  <a:tcPr marL="91437" marR="91437" marT="45685" marB="4568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104,6</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101,4</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96,95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 xmlns:a16="http://schemas.microsoft.com/office/drawing/2014/main" val="10002"/>
                  </a:ext>
                </a:extLst>
              </a:tr>
              <a:tr h="503086">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685" marB="45685" horzOverflow="overflow"/>
                </a:tc>
                <a:tc>
                  <a:txBody>
                    <a:bodyPr/>
                    <a:lstStyle/>
                    <a:p>
                      <a:pPr>
                        <a:lnSpc>
                          <a:spcPct val="106000"/>
                        </a:lnSpc>
                        <a:spcAft>
                          <a:spcPts val="0"/>
                        </a:spcAft>
                      </a:pPr>
                      <a:r>
                        <a:rPr lang="ru-RU" sz="1000" dirty="0">
                          <a:effectLst/>
                          <a:latin typeface="Times New Roman" panose="02020603050405020304" pitchFamily="18" charset="0"/>
                          <a:cs typeface="Times New Roman" panose="02020603050405020304" pitchFamily="18" charset="0"/>
                        </a:rPr>
                        <a:t>Обеспеченность населения площадью торговых объектов в муниципальном районе Мелеузовский район Республики Башкортостан, кв. м на 1000 человек</a:t>
                      </a:r>
                      <a:endParaRPr lang="ru-RU" sz="1100" b="0" dirty="0">
                        <a:effectLst/>
                        <a:latin typeface="Times New Roman" panose="02020603050405020304" pitchFamily="18" charset="0"/>
                        <a:ea typeface="Calibri"/>
                        <a:cs typeface="Times New Roman" panose="02020603050405020304" pitchFamily="18" charset="0"/>
                      </a:endParaRPr>
                    </a:p>
                  </a:txBody>
                  <a:tcPr marL="91437" marR="91437" marT="45685" marB="4568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665,7</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739,98</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112,9</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 xmlns:a16="http://schemas.microsoft.com/office/drawing/2014/main" val="10004"/>
                  </a:ext>
                </a:extLst>
              </a:tr>
              <a:tr h="216904">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685" marB="45685" horzOverflow="overflow"/>
                </a:tc>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lang="ru-RU" sz="1000" dirty="0">
                          <a:effectLst/>
                          <a:latin typeface="Times New Roman" panose="02020603050405020304" pitchFamily="18" charset="0"/>
                          <a:cs typeface="Times New Roman" panose="02020603050405020304" pitchFamily="18" charset="0"/>
                        </a:rPr>
                        <a:t>Количество стационарных торговых объектов всех форматов, ед.</a:t>
                      </a:r>
                      <a:endParaRPr lang="ru-RU" sz="1000" b="0" dirty="0">
                        <a:effectLst/>
                        <a:latin typeface="Times New Roman" panose="02020603050405020304" pitchFamily="18" charset="0"/>
                        <a:ea typeface="Calibri"/>
                        <a:cs typeface="Times New Roman" panose="02020603050405020304" pitchFamily="18" charset="0"/>
                      </a:endParaRPr>
                    </a:p>
                  </a:txBody>
                  <a:tcPr marL="91437" marR="91437" marT="45685" marB="4568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550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556</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101,7</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 xmlns:a16="http://schemas.microsoft.com/office/drawing/2014/main" val="10005"/>
                  </a:ext>
                </a:extLst>
              </a:tr>
              <a:tr h="352508">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4</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685" marB="45685" horzOverflow="overflow"/>
                </a:tc>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lang="ru-RU" sz="1000" dirty="0">
                          <a:effectLst/>
                          <a:latin typeface="Times New Roman" panose="02020603050405020304" pitchFamily="18" charset="0"/>
                          <a:cs typeface="Times New Roman" panose="02020603050405020304" pitchFamily="18" charset="0"/>
                        </a:rPr>
                        <a:t>Обеспеченность населения торговыми павильонами и киосками по продаже продукции общественного питания, ед. на 10000 чел.</a:t>
                      </a:r>
                      <a:endParaRPr lang="ru-RU" sz="1000" b="0" dirty="0">
                        <a:effectLst/>
                        <a:latin typeface="Times New Roman" panose="02020603050405020304" pitchFamily="18" charset="0"/>
                        <a:ea typeface="Calibri"/>
                        <a:cs typeface="Times New Roman" panose="02020603050405020304" pitchFamily="18" charset="0"/>
                      </a:endParaRPr>
                    </a:p>
                  </a:txBody>
                  <a:tcPr marL="91437" marR="91437" marT="45685" marB="4568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9</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17,56</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195,1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 xmlns:a16="http://schemas.microsoft.com/office/drawing/2014/main" val="10006"/>
                  </a:ext>
                </a:extLst>
              </a:tr>
              <a:tr h="216904">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685" marB="45685" horzOverflow="overflow"/>
                </a:tc>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lang="ru-RU" sz="1000" dirty="0">
                          <a:effectLst/>
                          <a:latin typeface="Times New Roman" panose="02020603050405020304" pitchFamily="18" charset="0"/>
                          <a:cs typeface="Times New Roman" panose="02020603050405020304" pitchFamily="18" charset="0"/>
                        </a:rPr>
                        <a:t>Количество проведенных ярмарок, ед.</a:t>
                      </a:r>
                      <a:endParaRPr lang="ru-RU" sz="1000" b="0" dirty="0">
                        <a:effectLst/>
                        <a:latin typeface="Times New Roman" panose="02020603050405020304" pitchFamily="18" charset="0"/>
                        <a:ea typeface="Calibri"/>
                        <a:cs typeface="Times New Roman" panose="02020603050405020304" pitchFamily="18" charset="0"/>
                      </a:endParaRPr>
                    </a:p>
                  </a:txBody>
                  <a:tcPr marL="91437" marR="91437" marT="45685" marB="4568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20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19</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95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 xmlns:a16="http://schemas.microsoft.com/office/drawing/2014/main" val="10007"/>
                  </a:ext>
                </a:extLst>
              </a:tr>
              <a:tr h="503086">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6</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685" marB="45685" horzOverflow="overflow"/>
                </a:tc>
                <a:tc>
                  <a:txBody>
                    <a:bodyPr/>
                    <a:lstStyle/>
                    <a:p>
                      <a:pPr>
                        <a:lnSpc>
                          <a:spcPct val="106000"/>
                        </a:lnSpc>
                        <a:spcAft>
                          <a:spcPts val="0"/>
                        </a:spcAft>
                      </a:pPr>
                      <a:r>
                        <a:rPr lang="ru-RU" sz="1000" dirty="0">
                          <a:effectLst/>
                          <a:latin typeface="Times New Roman" panose="02020603050405020304" pitchFamily="18" charset="0"/>
                          <a:cs typeface="Times New Roman" panose="02020603050405020304" pitchFamily="18" charset="0"/>
                        </a:rPr>
                        <a:t>Представленность социально значимых продуктов питания, произведенных в Республике Башкортостан, в общем товарном ассортименте социально значимых продуктов питания, %</a:t>
                      </a:r>
                      <a:endParaRPr lang="ru-RU" sz="1000" b="0" dirty="0">
                        <a:effectLst/>
                        <a:latin typeface="Times New Roman" panose="02020603050405020304" pitchFamily="18" charset="0"/>
                        <a:ea typeface="Calibri"/>
                        <a:cs typeface="Times New Roman" panose="02020603050405020304" pitchFamily="18" charset="0"/>
                      </a:endParaRPr>
                    </a:p>
                  </a:txBody>
                  <a:tcPr marL="91437" marR="91437" marT="45685" marB="4568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72,8</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70,56</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96,9</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124948789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19324" y="178397"/>
            <a:ext cx="8802419" cy="864096"/>
          </a:xfrm>
        </p:spPr>
        <p:txBody>
          <a:bodyPr>
            <a:noAutofit/>
          </a:bodyPr>
          <a:lstStyle/>
          <a:p>
            <a:pPr algn="ctr"/>
            <a:r>
              <a:rPr lang="ru-RU" sz="1600" b="1" dirty="0">
                <a:latin typeface="Cambria" panose="02040503050406030204" pitchFamily="18" charset="0"/>
                <a:cs typeface="Arial" panose="020B0604020202020204" pitchFamily="34" charset="0"/>
              </a:rPr>
              <a:t>Муниципальная программа «Снижение рисков и смягчение последствий чрезвычайных ситуаций природного и техногенного характера в муниципальном района Мелеузовский район Республики Башкортостан на 2014-2021 годы»</a:t>
            </a:r>
            <a:endParaRPr lang="ru-RU" sz="1600" dirty="0">
              <a:latin typeface="Cambria" panose="02040503050406030204" pitchFamily="18" charset="0"/>
            </a:endParaRPr>
          </a:p>
        </p:txBody>
      </p:sp>
      <p:sp>
        <p:nvSpPr>
          <p:cNvPr id="6" name="Номер слайда 5"/>
          <p:cNvSpPr>
            <a:spLocks noGrp="1"/>
          </p:cNvSpPr>
          <p:nvPr>
            <p:ph type="sldNum" sz="quarter" idx="12"/>
          </p:nvPr>
        </p:nvSpPr>
        <p:spPr>
          <a:xfrm>
            <a:off x="7010400" y="116632"/>
            <a:ext cx="2133600" cy="365125"/>
          </a:xfrm>
        </p:spPr>
        <p:txBody>
          <a:bodyPr/>
          <a:lstStyle/>
          <a:p>
            <a:pPr>
              <a:defRPr/>
            </a:pPr>
            <a:fld id="{1B7666BA-D9CA-4185-806B-0FC1DED90D94}" type="slidenum">
              <a:rPr lang="ru-RU" altLang="ru-RU" smtClean="0">
                <a:solidFill>
                  <a:srgbClr val="073E87"/>
                </a:solidFill>
              </a:rPr>
              <a:pPr>
                <a:defRPr/>
              </a:pPr>
              <a:t>59</a:t>
            </a:fld>
            <a:endParaRPr lang="ru-RU" altLang="ru-RU" dirty="0">
              <a:solidFill>
                <a:srgbClr val="073E87"/>
              </a:solidFill>
            </a:endParaRPr>
          </a:p>
        </p:txBody>
      </p:sp>
      <p:sp>
        <p:nvSpPr>
          <p:cNvPr id="4" name="Овал 3"/>
          <p:cNvSpPr/>
          <p:nvPr/>
        </p:nvSpPr>
        <p:spPr>
          <a:xfrm>
            <a:off x="-14412" y="1098707"/>
            <a:ext cx="8845480" cy="1260000"/>
          </a:xfrm>
          <a:prstGeom prst="ellipse">
            <a:avLst/>
          </a:prstGeom>
          <a:noFill/>
          <a:ln>
            <a:noFill/>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endParaRPr lang="ru-RU" sz="1000" b="1" dirty="0">
              <a:solidFill>
                <a:prstClr val="black"/>
              </a:solidFill>
            </a:endParaRPr>
          </a:p>
          <a:p>
            <a:pPr>
              <a:defRPr/>
            </a:pPr>
            <a:r>
              <a:rPr lang="ru-RU" sz="1400" b="1" dirty="0">
                <a:solidFill>
                  <a:prstClr val="black"/>
                </a:solidFill>
                <a:latin typeface="Times New Roman" panose="02020603050405020304" pitchFamily="18" charset="0"/>
                <a:cs typeface="Times New Roman" panose="02020603050405020304" pitchFamily="18" charset="0"/>
              </a:rPr>
              <a:t>ЦЕЛЬ</a:t>
            </a:r>
            <a:r>
              <a:rPr lang="ru-RU" sz="1400" b="1" dirty="0">
                <a:solidFill>
                  <a:schemeClr val="tx1"/>
                </a:solidFill>
                <a:latin typeface="Times New Roman" panose="02020603050405020304" pitchFamily="18" charset="0"/>
                <a:cs typeface="Times New Roman" panose="02020603050405020304" pitchFamily="18" charset="0"/>
              </a:rPr>
              <a:t>:</a:t>
            </a:r>
            <a:r>
              <a:rPr lang="ru-RU" sz="1000" b="1" dirty="0">
                <a:solidFill>
                  <a:schemeClr val="tx1"/>
                </a:solidFill>
                <a:latin typeface="Times New Roman" panose="02020603050405020304" pitchFamily="18" charset="0"/>
                <a:cs typeface="Times New Roman" panose="02020603050405020304" pitchFamily="18" charset="0"/>
              </a:rPr>
              <a:t> </a:t>
            </a:r>
            <a:r>
              <a:rPr lang="ru-RU" sz="1200" b="1" i="1" dirty="0">
                <a:ln w="6350" cmpd="thinThick">
                  <a:noFill/>
                  <a:miter lim="800000"/>
                </a:ln>
                <a:solidFill>
                  <a:schemeClr val="tx1"/>
                </a:solidFill>
                <a:effectLst>
                  <a:glow>
                    <a:srgbClr val="216D57"/>
                  </a:glow>
                </a:effectLst>
                <a:latin typeface="Times New Roman" panose="02020603050405020304" pitchFamily="18" charset="0"/>
                <a:cs typeface="Times New Roman" panose="02020603050405020304" pitchFamily="18" charset="0"/>
              </a:rPr>
              <a:t>п</a:t>
            </a:r>
            <a:r>
              <a:rPr lang="ru-RU" sz="1200" b="1" i="1" dirty="0">
                <a:solidFill>
                  <a:schemeClr val="tx1"/>
                </a:solidFill>
                <a:latin typeface="Times New Roman" panose="02020603050405020304" pitchFamily="18" charset="0"/>
                <a:cs typeface="Times New Roman" panose="02020603050405020304" pitchFamily="18" charset="0"/>
              </a:rPr>
              <a:t>оследовательное снижение рисков чрезвычайных ситуаций, повышение безопасности населения муниципального района. Обеспечение необходимых условий для безопасности жизнедеятельности и устойчивого социально-экономического развития муниципального района</a:t>
            </a:r>
            <a:r>
              <a:rPr lang="ru-RU" sz="1200" b="1" i="1" dirty="0">
                <a:solidFill>
                  <a:srgbClr val="C92535"/>
                </a:solidFill>
                <a:latin typeface="Times New Roman" panose="02020603050405020304" pitchFamily="18" charset="0"/>
                <a:cs typeface="Times New Roman" panose="02020603050405020304" pitchFamily="18" charset="0"/>
              </a:rPr>
              <a:t>.  </a:t>
            </a:r>
          </a:p>
          <a:p>
            <a:pPr>
              <a:defRPr/>
            </a:pPr>
            <a:endParaRPr lang="ru-RU" sz="1200" b="1" i="1" dirty="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98250" y="2368207"/>
            <a:ext cx="2095510" cy="323165"/>
          </a:xfrm>
          <a:prstGeom prst="rect">
            <a:avLst/>
          </a:prstGeom>
          <a:noFill/>
        </p:spPr>
        <p:txBody>
          <a:bodyPr wrap="none" rtlCol="0">
            <a:spAutoFit/>
          </a:bodyPr>
          <a:lstStyle/>
          <a:p>
            <a:r>
              <a:rPr lang="ru-RU" sz="1500" b="1" dirty="0">
                <a:solidFill>
                  <a:prstClr val="black"/>
                </a:solidFill>
              </a:rPr>
              <a:t>ЗАДАЧИ ПРОГРАММЫ:</a:t>
            </a:r>
          </a:p>
        </p:txBody>
      </p:sp>
      <p:sp>
        <p:nvSpPr>
          <p:cNvPr id="8" name="Скругленный прямоугольник 7"/>
          <p:cNvSpPr/>
          <p:nvPr/>
        </p:nvSpPr>
        <p:spPr>
          <a:xfrm>
            <a:off x="26547" y="2876038"/>
            <a:ext cx="3249309" cy="3649306"/>
          </a:xfrm>
          <a:prstGeom prst="roundRect">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threePt" dir="t"/>
            </a:scene3d>
            <a:sp3d contourW="12700">
              <a:contourClr>
                <a:schemeClr val="bg1"/>
              </a:contourClr>
            </a:sp3d>
          </a:bodyPr>
          <a:lstStyle/>
          <a:p>
            <a:pPr marL="285750" indent="-285750">
              <a:buFontTx/>
              <a:buChar char="-"/>
              <a:defRPr/>
            </a:pPr>
            <a:endParaRPr lang="ru-RU" sz="1200" b="1" i="1" dirty="0">
              <a:ln>
                <a:noFill/>
                <a:prstDash val="solid"/>
                <a:bevel/>
              </a:ln>
              <a:solidFill>
                <a:schemeClr val="tx1"/>
              </a:solidFill>
              <a:effectLst>
                <a:glow>
                  <a:schemeClr val="accent2">
                    <a:lumMod val="20000"/>
                    <a:lumOff val="80000"/>
                  </a:schemeClr>
                </a:glow>
              </a:effectLst>
              <a:latin typeface="Times New Roman" panose="02020603050405020304" pitchFamily="18" charset="0"/>
              <a:cs typeface="Times New Roman" panose="02020603050405020304" pitchFamily="18" charset="0"/>
            </a:endParaRPr>
          </a:p>
          <a:p>
            <a:pPr marL="285750" indent="-285750">
              <a:buFontTx/>
              <a:buChar char="-"/>
              <a:defRPr/>
            </a:pPr>
            <a:endParaRPr lang="ru-RU" sz="1200" b="1" i="1" dirty="0">
              <a:ln>
                <a:noFill/>
                <a:prstDash val="solid"/>
                <a:bevel/>
              </a:ln>
              <a:solidFill>
                <a:schemeClr val="tx1"/>
              </a:solidFill>
              <a:effectLst>
                <a:glow>
                  <a:schemeClr val="accent2">
                    <a:lumMod val="20000"/>
                    <a:lumOff val="80000"/>
                  </a:schemeClr>
                </a:glow>
              </a:effectLst>
              <a:latin typeface="Times New Roman" panose="02020603050405020304" pitchFamily="18" charset="0"/>
              <a:cs typeface="Times New Roman" panose="02020603050405020304" pitchFamily="18" charset="0"/>
            </a:endParaRPr>
          </a:p>
          <a:p>
            <a:pPr marL="285750" indent="-285750">
              <a:buFontTx/>
              <a:buChar char="-"/>
              <a:defRPr/>
            </a:pPr>
            <a:r>
              <a:rPr lang="ru-RU" sz="1200" b="1" i="1" dirty="0">
                <a:ln>
                  <a:noFill/>
                  <a:prstDash val="solid"/>
                  <a:bevel/>
                </a:ln>
                <a:solidFill>
                  <a:schemeClr val="tx1"/>
                </a:solidFill>
                <a:effectLst>
                  <a:glow>
                    <a:schemeClr val="accent2">
                      <a:lumMod val="20000"/>
                      <a:lumOff val="80000"/>
                    </a:schemeClr>
                  </a:glow>
                </a:effectLst>
                <a:latin typeface="Times New Roman" panose="02020603050405020304" pitchFamily="18" charset="0"/>
                <a:cs typeface="Times New Roman" panose="02020603050405020304" pitchFamily="18" charset="0"/>
              </a:rPr>
              <a:t>с</a:t>
            </a:r>
            <a:r>
              <a:rPr lang="ru-RU" sz="1200" b="1" i="1" dirty="0">
                <a:solidFill>
                  <a:schemeClr val="tx1"/>
                </a:solidFill>
                <a:latin typeface="Times New Roman" panose="02020603050405020304" pitchFamily="18" charset="0"/>
                <a:cs typeface="Times New Roman" panose="02020603050405020304" pitchFamily="18" charset="0"/>
              </a:rPr>
              <a:t>нижение экономического ущерба и повышение эффективности работы экстренных служб муниципального района в критических условиях и чрезвычайных ситуациях;</a:t>
            </a:r>
          </a:p>
          <a:p>
            <a:pPr marL="285750" indent="-285750">
              <a:buFontTx/>
              <a:buChar char="-"/>
              <a:defRPr/>
            </a:pPr>
            <a:r>
              <a:rPr lang="ru-RU" sz="1200" b="1" i="1" dirty="0">
                <a:solidFill>
                  <a:schemeClr val="tx1"/>
                </a:solidFill>
                <a:latin typeface="Times New Roman" panose="02020603050405020304" pitchFamily="18" charset="0"/>
                <a:cs typeface="Times New Roman" panose="02020603050405020304" pitchFamily="18" charset="0"/>
              </a:rPr>
              <a:t>создание (развитие) информационного обеспечения, совершенствование системы связи и оповещения при чрезвычайных ситуациях. Развитие единой системы экстренного оповещения «Служба 112» на базе МКУ «ЕДДС муниципального района»;</a:t>
            </a:r>
          </a:p>
          <a:p>
            <a:pPr marL="285750" indent="-285750">
              <a:buFontTx/>
              <a:buChar char="-"/>
              <a:defRPr/>
            </a:pPr>
            <a:r>
              <a:rPr lang="ru-RU" sz="1200" b="1" i="1" dirty="0">
                <a:solidFill>
                  <a:schemeClr val="tx1"/>
                </a:solidFill>
                <a:latin typeface="Times New Roman" panose="02020603050405020304" pitchFamily="18" charset="0"/>
                <a:cs typeface="Times New Roman" panose="02020603050405020304" pitchFamily="18" charset="0"/>
              </a:rPr>
              <a:t>обучение населения действиям  в области защиты от чрезвычайных ситуаций природного и техногенного характера, а также правилам поведения в чрезвычайных ситуациях.</a:t>
            </a:r>
          </a:p>
          <a:p>
            <a:pPr algn="just">
              <a:defRPr/>
            </a:pPr>
            <a:endParaRPr lang="ru-RU" sz="1200" b="1" i="1" dirty="0">
              <a:ln>
                <a:solidFill>
                  <a:schemeClr val="accent6">
                    <a:lumMod val="75000"/>
                  </a:schemeClr>
                </a:solidFill>
              </a:ln>
              <a:solidFill>
                <a:schemeClr val="tx1"/>
              </a:solidFill>
              <a:effectLst>
                <a:glow rad="63500">
                  <a:schemeClr val="accent2">
                    <a:lumMod val="20000"/>
                    <a:lumOff val="80000"/>
                  </a:schemeClr>
                </a:glow>
              </a:effectLst>
              <a:latin typeface="Times New Roman" panose="02020603050405020304" pitchFamily="18" charset="0"/>
              <a:cs typeface="Times New Roman" panose="02020603050405020304" pitchFamily="18" charset="0"/>
            </a:endParaRPr>
          </a:p>
          <a:p>
            <a:pPr algn="just">
              <a:defRPr/>
            </a:pPr>
            <a:endParaRPr lang="ru-RU" sz="1100" b="1" i="1" dirty="0">
              <a:ln w="0">
                <a:solidFill>
                  <a:schemeClr val="tx1"/>
                </a:solidFill>
                <a:prstDash val="solid"/>
                <a:bevel/>
              </a:ln>
              <a:solidFill>
                <a:schemeClr val="tx1"/>
              </a:solidFill>
              <a:effectLst/>
              <a:cs typeface="Times New Roman" panose="02020603050405020304" pitchFamily="18" charset="0"/>
            </a:endParaRPr>
          </a:p>
        </p:txBody>
      </p:sp>
      <p:sp>
        <p:nvSpPr>
          <p:cNvPr id="2" name="Прямоугольник 1"/>
          <p:cNvSpPr/>
          <p:nvPr/>
        </p:nvSpPr>
        <p:spPr>
          <a:xfrm>
            <a:off x="2368604" y="2580540"/>
            <a:ext cx="6462464" cy="646331"/>
          </a:xfrm>
          <a:prstGeom prst="rect">
            <a:avLst/>
          </a:prstGeom>
        </p:spPr>
        <p:txBody>
          <a:bodyPr wrap="square">
            <a:spAutoFit/>
          </a:bodyPr>
          <a:lstStyle/>
          <a:p>
            <a:pPr algn="ctr"/>
            <a:r>
              <a:rPr lang="ru-RU" altLang="ru-RU" b="1" dirty="0">
                <a:solidFill>
                  <a:srgbClr val="0070C0"/>
                </a:solidFill>
                <a:latin typeface="Times New Roman" panose="02020603050405020304" pitchFamily="18" charset="0"/>
                <a:cs typeface="Times New Roman" panose="02020603050405020304" pitchFamily="18" charset="0"/>
              </a:rPr>
              <a:t>Достигнутые значения целевых </a:t>
            </a:r>
          </a:p>
          <a:p>
            <a:pPr algn="ctr"/>
            <a:r>
              <a:rPr lang="ru-RU" altLang="ru-RU" b="1" dirty="0">
                <a:solidFill>
                  <a:srgbClr val="0070C0"/>
                </a:solidFill>
                <a:latin typeface="Times New Roman" panose="02020603050405020304" pitchFamily="18" charset="0"/>
                <a:cs typeface="Times New Roman" panose="02020603050405020304" pitchFamily="18" charset="0"/>
              </a:rPr>
              <a:t>индикаторов за </a:t>
            </a:r>
            <a:r>
              <a:rPr lang="ru-RU" altLang="ru-RU" b="1" dirty="0" smtClean="0">
                <a:solidFill>
                  <a:srgbClr val="0070C0"/>
                </a:solidFill>
                <a:latin typeface="Times New Roman" panose="02020603050405020304" pitchFamily="18" charset="0"/>
                <a:cs typeface="Times New Roman" panose="02020603050405020304" pitchFamily="18" charset="0"/>
              </a:rPr>
              <a:t>2019 </a:t>
            </a:r>
            <a:r>
              <a:rPr lang="ru-RU" altLang="ru-RU" b="1" dirty="0">
                <a:solidFill>
                  <a:srgbClr val="0070C0"/>
                </a:solidFill>
                <a:latin typeface="Times New Roman" panose="02020603050405020304" pitchFamily="18" charset="0"/>
                <a:cs typeface="Times New Roman" panose="02020603050405020304" pitchFamily="18" charset="0"/>
              </a:rPr>
              <a:t>год</a:t>
            </a:r>
          </a:p>
        </p:txBody>
      </p:sp>
      <p:pic>
        <p:nvPicPr>
          <p:cNvPr id="317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2145498"/>
            <a:ext cx="1349688" cy="108137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11" name="Таблица 10">
            <a:extLst>
              <a:ext uri="{FF2B5EF4-FFF2-40B4-BE49-F238E27FC236}">
                <a16:creationId xmlns="" xmlns:a16="http://schemas.microsoft.com/office/drawing/2014/main" id="{53E5440C-D162-4664-B4D0-B8517E114499}"/>
              </a:ext>
            </a:extLst>
          </p:cNvPr>
          <p:cNvGraphicFramePr>
            <a:graphicFrameLocks noGrp="1"/>
          </p:cNvGraphicFramePr>
          <p:nvPr>
            <p:extLst>
              <p:ext uri="{D42A27DB-BD31-4B8C-83A1-F6EECF244321}">
                <p14:modId xmlns:p14="http://schemas.microsoft.com/office/powerpoint/2010/main" val="1868233096"/>
              </p:ext>
            </p:extLst>
          </p:nvPr>
        </p:nvGraphicFramePr>
        <p:xfrm>
          <a:off x="3186635" y="3302111"/>
          <a:ext cx="5906565" cy="3437304"/>
        </p:xfrm>
        <a:graphic>
          <a:graphicData uri="http://schemas.openxmlformats.org/drawingml/2006/table">
            <a:tbl>
              <a:tblPr>
                <a:tableStyleId>{0505E3EF-67EA-436B-97B2-0124C06EBD24}</a:tableStyleId>
              </a:tblPr>
              <a:tblGrid>
                <a:gridCol w="504056">
                  <a:extLst>
                    <a:ext uri="{9D8B030D-6E8A-4147-A177-3AD203B41FA5}">
                      <a16:colId xmlns="" xmlns:a16="http://schemas.microsoft.com/office/drawing/2014/main" val="20004"/>
                    </a:ext>
                  </a:extLst>
                </a:gridCol>
                <a:gridCol w="3671697">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648072">
                  <a:extLst>
                    <a:ext uri="{9D8B030D-6E8A-4147-A177-3AD203B41FA5}">
                      <a16:colId xmlns="" xmlns:a16="http://schemas.microsoft.com/office/drawing/2014/main" val="20002"/>
                    </a:ext>
                  </a:extLst>
                </a:gridCol>
                <a:gridCol w="506676">
                  <a:extLst>
                    <a:ext uri="{9D8B030D-6E8A-4147-A177-3AD203B41FA5}">
                      <a16:colId xmlns="" xmlns:a16="http://schemas.microsoft.com/office/drawing/2014/main" val="20003"/>
                    </a:ext>
                  </a:extLst>
                </a:gridCol>
              </a:tblGrid>
              <a:tr h="267910">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 п/п</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anchor="ctr" horzOverflow="overflow"/>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НАИМЕНОВАНИЕ ЦЕЛЕВОГО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anchor="ctr" horzOverflow="overflow"/>
                </a:tc>
                <a:tc grid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Значение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hMerge="1">
                  <a:txBody>
                    <a:bodyPr/>
                    <a:lstStyle/>
                    <a:p>
                      <a:endParaRPr lang="ru-RU"/>
                    </a:p>
                  </a:txBody>
                  <a:tcPr/>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sz="800" u="none" strike="noStrike" cap="none" normalizeH="0" baseline="0" dirty="0" err="1">
                          <a:ln>
                            <a:noFill/>
                          </a:ln>
                          <a:effectLst/>
                          <a:latin typeface="Times New Roman" panose="02020603050405020304" pitchFamily="18" charset="0"/>
                          <a:cs typeface="Times New Roman" panose="02020603050405020304" pitchFamily="18" charset="0"/>
                        </a:rPr>
                        <a:t>иполнения</a:t>
                      </a:r>
                      <a:endParaRPr kumimoji="0" lang="ru-RU"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00"/>
                  </a:ext>
                </a:extLst>
              </a:tr>
              <a:tr h="334933">
                <a:tc vMerge="1">
                  <a:txBody>
                    <a:bodyPr/>
                    <a:lstStyle/>
                    <a:p>
                      <a:endParaRPr lang="ru-RU"/>
                    </a:p>
                  </a:txBody>
                  <a:tcPr/>
                </a:tc>
                <a:tc vMerge="1">
                  <a:txBody>
                    <a:bodyPr/>
                    <a:lstStyle/>
                    <a:p>
                      <a:endParaRPr lang="ru-RU"/>
                    </a:p>
                  </a:txBody>
                  <a:tcPr/>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800" u="none" strike="noStrike" cap="none" normalizeH="0" baseline="0" dirty="0">
                          <a:ln>
                            <a:noFill/>
                          </a:ln>
                          <a:effectLst/>
                          <a:latin typeface="Times New Roman" panose="02020603050405020304" pitchFamily="18" charset="0"/>
                          <a:cs typeface="Times New Roman" panose="02020603050405020304" pitchFamily="18" charset="0"/>
                        </a:rPr>
                        <a:t>ПЛАН</a:t>
                      </a:r>
                      <a:endParaRPr kumimoji="0" lang="ru-RU"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800" u="none" strike="noStrike" cap="none" normalizeH="0" baseline="0" dirty="0">
                          <a:ln>
                            <a:noFill/>
                          </a:ln>
                          <a:effectLst/>
                          <a:latin typeface="Times New Roman" panose="02020603050405020304" pitchFamily="18" charset="0"/>
                          <a:cs typeface="Times New Roman" panose="02020603050405020304" pitchFamily="18" charset="0"/>
                        </a:rPr>
                        <a:t>ФАКТ</a:t>
                      </a:r>
                      <a:endParaRPr kumimoji="0" lang="ru-RU"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vMerge="1">
                  <a:txBody>
                    <a:bodyPr/>
                    <a:lstStyle/>
                    <a:p>
                      <a:endParaRPr lang="ru-RU"/>
                    </a:p>
                  </a:txBody>
                  <a:tcPr/>
                </a:tc>
                <a:extLst>
                  <a:ext uri="{0D108BD9-81ED-4DB2-BD59-A6C34878D82A}">
                    <a16:rowId xmlns="" xmlns:a16="http://schemas.microsoft.com/office/drawing/2014/main" val="10001"/>
                  </a:ext>
                </a:extLst>
              </a:tr>
              <a:tr h="602853">
                <a:tc>
                  <a:txBody>
                    <a:bodyPr/>
                    <a:lstStyle/>
                    <a:p>
                      <a:pPr algn="just">
                        <a:spcAft>
                          <a:spcPts val="0"/>
                        </a:spcAft>
                      </a:pPr>
                      <a:r>
                        <a:rPr lang="ru-RU" sz="1200" dirty="0">
                          <a:effectLst/>
                          <a:latin typeface="Times New Roman" panose="02020603050405020304" pitchFamily="18" charset="0"/>
                          <a:cs typeface="Times New Roman" panose="02020603050405020304" pitchFamily="18" charset="0"/>
                        </a:rPr>
                        <a:t>1</a:t>
                      </a:r>
                      <a:endParaRPr lang="ru-RU" sz="1200" b="0" dirty="0">
                        <a:effectLst/>
                        <a:latin typeface="Times New Roman" panose="02020603050405020304" pitchFamily="18" charset="0"/>
                        <a:ea typeface="Times New Roman"/>
                        <a:cs typeface="Times New Roman" panose="02020603050405020304" pitchFamily="18" charset="0"/>
                      </a:endParaRPr>
                    </a:p>
                  </a:txBody>
                  <a:tcPr marL="91446" marR="91446" marT="45752" marB="45752" horzOverflow="overflow"/>
                </a:tc>
                <a:tc>
                  <a:txBody>
                    <a:bodyPr/>
                    <a:lstStyle/>
                    <a:p>
                      <a:pPr algn="just">
                        <a:spcAft>
                          <a:spcPts val="0"/>
                        </a:spcAft>
                      </a:pPr>
                      <a:r>
                        <a:rPr lang="ru-RU" sz="1200" dirty="0">
                          <a:effectLst/>
                          <a:latin typeface="Times New Roman" panose="02020603050405020304" pitchFamily="18" charset="0"/>
                          <a:cs typeface="Times New Roman" panose="02020603050405020304" pitchFamily="18" charset="0"/>
                        </a:rPr>
                        <a:t>Снижение косвенного экономического ущерба, увеличение объема резерва материальных ресурсов для ликвидации чрезвычайных ситуаций,%</a:t>
                      </a:r>
                      <a:endParaRPr lang="ru-RU" sz="1200" b="0" dirty="0">
                        <a:effectLst/>
                        <a:latin typeface="Times New Roman" panose="02020603050405020304" pitchFamily="18" charset="0"/>
                        <a:ea typeface="Times New Roman"/>
                        <a:cs typeface="Times New Roman" panose="02020603050405020304" pitchFamily="18" charset="0"/>
                      </a:endParaRPr>
                    </a:p>
                  </a:txBody>
                  <a:tcPr marL="91446" marR="91446" marT="45752" marB="45752"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 xmlns:a16="http://schemas.microsoft.com/office/drawing/2014/main" val="10002"/>
                  </a:ext>
                </a:extLst>
              </a:tr>
              <a:tr h="602853">
                <a:tc>
                  <a:txBody>
                    <a:bodyPr/>
                    <a:lstStyle/>
                    <a:p>
                      <a:pPr lvl="0" algn="just" rtl="0"/>
                      <a:r>
                        <a:rPr lang="ru-RU" sz="1200" dirty="0">
                          <a:latin typeface="Times New Roman" panose="02020603050405020304" pitchFamily="18" charset="0"/>
                          <a:cs typeface="Times New Roman" panose="02020603050405020304" pitchFamily="18" charset="0"/>
                        </a:rPr>
                        <a:t>2</a:t>
                      </a:r>
                    </a:p>
                  </a:txBody>
                  <a:tcPr marL="91446" marR="91446" marT="45752" marB="45752" horzOverflow="overflow"/>
                </a:tc>
                <a:tc>
                  <a:txBody>
                    <a:bodyPr/>
                    <a:lstStyle/>
                    <a:p>
                      <a:pPr lvl="0" algn="just" rtl="0"/>
                      <a:r>
                        <a:rPr lang="ru-RU" sz="1200" dirty="0">
                          <a:latin typeface="Times New Roman" panose="02020603050405020304" pitchFamily="18" charset="0"/>
                          <a:cs typeface="Times New Roman" panose="02020603050405020304" pitchFamily="18" charset="0"/>
                        </a:rPr>
                        <a:t>Количество погибших от чрезвычайных ситуаций, пожаров, ДТП и несчастных случаев на воде, люди</a:t>
                      </a:r>
                    </a:p>
                  </a:txBody>
                  <a:tcPr marL="91446" marR="91446" marT="45752" marB="45752"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a:ln>
                            <a:noFill/>
                          </a:ln>
                          <a:effectLst/>
                          <a:latin typeface="Times New Roman" panose="02020603050405020304" pitchFamily="18" charset="0"/>
                          <a:cs typeface="Times New Roman" panose="02020603050405020304" pitchFamily="18" charset="0"/>
                        </a:rPr>
                        <a:t>20</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smtClean="0">
                          <a:ln>
                            <a:noFill/>
                          </a:ln>
                          <a:effectLst/>
                          <a:latin typeface="Times New Roman" panose="02020603050405020304" pitchFamily="18" charset="0"/>
                          <a:cs typeface="Times New Roman" panose="02020603050405020304" pitchFamily="18" charset="0"/>
                        </a:rPr>
                        <a:t>20</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smtClean="0">
                          <a:ln>
                            <a:noFill/>
                          </a:ln>
                          <a:effectLst/>
                          <a:latin typeface="Times New Roman" panose="02020603050405020304" pitchFamily="18" charset="0"/>
                          <a:cs typeface="Times New Roman" panose="02020603050405020304" pitchFamily="18" charset="0"/>
                        </a:rPr>
                        <a:t>100</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 xmlns:a16="http://schemas.microsoft.com/office/drawing/2014/main" val="10004"/>
                  </a:ext>
                </a:extLst>
              </a:tr>
              <a:tr h="411512">
                <a:tc>
                  <a:txBody>
                    <a:bodyPr/>
                    <a:lstStyle/>
                    <a:p>
                      <a:pPr lvl="0" algn="just" rtl="0"/>
                      <a:r>
                        <a:rPr lang="ru-RU" sz="1200" dirty="0">
                          <a:latin typeface="Times New Roman" panose="02020603050405020304" pitchFamily="18" charset="0"/>
                          <a:cs typeface="Times New Roman" panose="02020603050405020304" pitchFamily="18" charset="0"/>
                        </a:rPr>
                        <a:t>3</a:t>
                      </a:r>
                    </a:p>
                  </a:txBody>
                  <a:tcPr marL="91446" marR="91446" marT="45752" marB="45752" horzOverflow="overflow"/>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1200" dirty="0">
                          <a:latin typeface="Times New Roman" panose="02020603050405020304" pitchFamily="18" charset="0"/>
                          <a:cs typeface="Times New Roman" panose="02020603050405020304" pitchFamily="18" charset="0"/>
                        </a:rPr>
                        <a:t>Увеличение доли неработающего населения, обученного действиями по сигналам экстренного оповещения, правилами поведения в чрезвычайных ситуациях, %</a:t>
                      </a:r>
                    </a:p>
                  </a:txBody>
                  <a:tcPr marL="91446" marR="91446" marT="45752" marB="45752"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a:ln>
                            <a:noFill/>
                          </a:ln>
                          <a:effectLst/>
                          <a:latin typeface="Times New Roman" panose="02020603050405020304" pitchFamily="18" charset="0"/>
                          <a:cs typeface="Times New Roman" panose="02020603050405020304" pitchFamily="18" charset="0"/>
                        </a:rPr>
                        <a:t>65</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a:ln>
                            <a:noFill/>
                          </a:ln>
                          <a:effectLst/>
                          <a:latin typeface="Times New Roman" panose="02020603050405020304" pitchFamily="18" charset="0"/>
                          <a:cs typeface="Times New Roman" panose="02020603050405020304" pitchFamily="18" charset="0"/>
                        </a:rPr>
                        <a:t>65</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 xmlns:a16="http://schemas.microsoft.com/office/drawing/2014/main" val="10005"/>
                  </a:ext>
                </a:extLst>
              </a:tr>
              <a:tr h="411512">
                <a:tc>
                  <a:txBody>
                    <a:bodyPr/>
                    <a:lstStyle/>
                    <a:p>
                      <a:pPr lvl="0" algn="just" rtl="0"/>
                      <a:r>
                        <a:rPr lang="ru-RU" sz="1200" dirty="0" smtClean="0">
                          <a:latin typeface="Times New Roman" panose="02020603050405020304" pitchFamily="18" charset="0"/>
                          <a:cs typeface="Times New Roman" panose="02020603050405020304" pitchFamily="18" charset="0"/>
                        </a:rPr>
                        <a:t>4</a:t>
                      </a:r>
                      <a:endParaRPr lang="ru-RU" sz="1200" dirty="0">
                        <a:latin typeface="Times New Roman" panose="02020603050405020304" pitchFamily="18" charset="0"/>
                        <a:cs typeface="Times New Roman" panose="02020603050405020304" pitchFamily="18" charset="0"/>
                      </a:endParaRPr>
                    </a:p>
                  </a:txBody>
                  <a:tcPr marL="91446" marR="91446" marT="45752" marB="45752" horzOverflow="overflow"/>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dk1"/>
                          </a:solidFill>
                          <a:latin typeface="Times New Roman" panose="02020603050405020304" pitchFamily="18" charset="0"/>
                          <a:ea typeface="+mn-ea"/>
                          <a:cs typeface="Times New Roman" panose="02020603050405020304" pitchFamily="18" charset="0"/>
                        </a:rPr>
                        <a:t>Доля населения муниципального района охваченного комплексной системой экстренного оповещения населения (далее КСЭОН),%</a:t>
                      </a:r>
                      <a:endParaRPr lang="ru-RU" sz="1200" kern="1200" dirty="0">
                        <a:solidFill>
                          <a:schemeClr val="dk1"/>
                        </a:solidFill>
                        <a:latin typeface="Times New Roman" panose="02020603050405020304" pitchFamily="18" charset="0"/>
                        <a:ea typeface="+mn-ea"/>
                        <a:cs typeface="Times New Roman" panose="02020603050405020304" pitchFamily="18" charset="0"/>
                      </a:endParaRPr>
                    </a:p>
                  </a:txBody>
                  <a:tcPr marL="91446" marR="91446" marT="45752" marB="45752"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85</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85</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100</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r>
            </a:tbl>
          </a:graphicData>
        </a:graphic>
      </p:graphicFrame>
    </p:spTree>
    <p:extLst>
      <p:ext uri="{BB962C8B-B14F-4D97-AF65-F5344CB8AC3E}">
        <p14:creationId xmlns:p14="http://schemas.microsoft.com/office/powerpoint/2010/main" val="392300737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Скругленный прямоугольник 9"/>
          <p:cNvSpPr/>
          <p:nvPr/>
        </p:nvSpPr>
        <p:spPr>
          <a:xfrm>
            <a:off x="0" y="0"/>
            <a:ext cx="9144000" cy="659011"/>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Times New Roman" panose="02020603050405020304" pitchFamily="18" charset="0"/>
                <a:cs typeface="Times New Roman" panose="02020603050405020304" pitchFamily="18" charset="0"/>
              </a:rPr>
              <a:t>Общая информация о бюджетном процессе</a:t>
            </a:r>
          </a:p>
        </p:txBody>
      </p:sp>
      <p:sp>
        <p:nvSpPr>
          <p:cNvPr id="5" name="Заголовок 2"/>
          <p:cNvSpPr>
            <a:spLocks noGrp="1"/>
          </p:cNvSpPr>
          <p:nvPr>
            <p:ph type="title"/>
          </p:nvPr>
        </p:nvSpPr>
        <p:spPr>
          <a:xfrm>
            <a:off x="949500" y="429071"/>
            <a:ext cx="7992888" cy="928694"/>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fontAlgn="auto" hangingPunct="1">
              <a:spcAft>
                <a:spcPts val="0"/>
              </a:spcAft>
              <a:defRPr/>
            </a:pPr>
            <a:r>
              <a:rPr lang="ru-RU" sz="2800"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Гражданин, его участие в бюджетном процессе</a:t>
            </a:r>
          </a:p>
        </p:txBody>
      </p:sp>
      <p:sp>
        <p:nvSpPr>
          <p:cNvPr id="2" name="Номер слайда 1"/>
          <p:cNvSpPr>
            <a:spLocks noGrp="1"/>
          </p:cNvSpPr>
          <p:nvPr>
            <p:ph type="sldNum" sz="quarter" idx="12"/>
          </p:nvPr>
        </p:nvSpPr>
        <p:spPr>
          <a:xfrm>
            <a:off x="7010400" y="75554"/>
            <a:ext cx="2133600" cy="365125"/>
          </a:xfrm>
        </p:spPr>
        <p:txBody>
          <a:bodyPr/>
          <a:lstStyle/>
          <a:p>
            <a:fld id="{434A3D7E-C280-4DCD-A7E1-93BBC7758E8E}" type="slidenum">
              <a:rPr lang="ru-RU" smtClean="0">
                <a:solidFill>
                  <a:schemeClr val="tx1"/>
                </a:solidFill>
              </a:rPr>
              <a:t>6</a:t>
            </a:fld>
            <a:endParaRPr lang="ru-RU" dirty="0">
              <a:solidFill>
                <a:schemeClr val="tx1"/>
              </a:solidFill>
            </a:endParaRPr>
          </a:p>
        </p:txBody>
      </p:sp>
      <p:graphicFrame>
        <p:nvGraphicFramePr>
          <p:cNvPr id="11" name="Схема 10"/>
          <p:cNvGraphicFramePr/>
          <p:nvPr>
            <p:extLst>
              <p:ext uri="{D42A27DB-BD31-4B8C-83A1-F6EECF244321}">
                <p14:modId xmlns:p14="http://schemas.microsoft.com/office/powerpoint/2010/main" val="278619771"/>
              </p:ext>
            </p:extLst>
          </p:nvPr>
        </p:nvGraphicFramePr>
        <p:xfrm>
          <a:off x="0" y="1233468"/>
          <a:ext cx="8858280" cy="2786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Схема 11"/>
          <p:cNvGraphicFramePr/>
          <p:nvPr>
            <p:extLst>
              <p:ext uri="{D42A27DB-BD31-4B8C-83A1-F6EECF244321}">
                <p14:modId xmlns:p14="http://schemas.microsoft.com/office/powerpoint/2010/main" val="896799353"/>
              </p:ext>
            </p:extLst>
          </p:nvPr>
        </p:nvGraphicFramePr>
        <p:xfrm>
          <a:off x="214282" y="3571876"/>
          <a:ext cx="8643998" cy="26432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Скругленная прямоугольная выноска 12"/>
          <p:cNvSpPr/>
          <p:nvPr/>
        </p:nvSpPr>
        <p:spPr>
          <a:xfrm>
            <a:off x="4714875" y="5929313"/>
            <a:ext cx="3786188" cy="714375"/>
          </a:xfrm>
          <a:prstGeom prst="wedgeRoundRectCallout">
            <a:avLst>
              <a:gd name="adj1" fmla="val -42270"/>
              <a:gd name="adj2" fmla="val -117572"/>
              <a:gd name="adj3" fmla="val 16667"/>
            </a:avLst>
          </a:prstGeom>
          <a:no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ru-RU" b="1" dirty="0">
                <a:solidFill>
                  <a:schemeClr val="tx1"/>
                </a:solidFill>
                <a:latin typeface="Times New Roman" pitchFamily="18" charset="0"/>
                <a:cs typeface="Times New Roman" pitchFamily="18" charset="0"/>
              </a:rPr>
              <a:t>Возможность влияния гражданина на состав бюджета</a:t>
            </a:r>
          </a:p>
        </p:txBody>
      </p:sp>
      <p:pic>
        <p:nvPicPr>
          <p:cNvPr id="9"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706437"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8113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24224" y="1976302"/>
            <a:ext cx="1419776" cy="996512"/>
          </a:xfrm>
          <a:prstGeom prst="rect">
            <a:avLst/>
          </a:prstGeom>
          <a:solidFill>
            <a:schemeClr val="bg1"/>
          </a:solidFill>
          <a:ln>
            <a:noFill/>
          </a:ln>
          <a:extLst/>
        </p:spPr>
      </p:pic>
      <p:sp>
        <p:nvSpPr>
          <p:cNvPr id="5" name="Заголовок 4"/>
          <p:cNvSpPr>
            <a:spLocks noGrp="1"/>
          </p:cNvSpPr>
          <p:nvPr>
            <p:ph type="title"/>
          </p:nvPr>
        </p:nvSpPr>
        <p:spPr>
          <a:xfrm>
            <a:off x="119324" y="178397"/>
            <a:ext cx="8802419" cy="864096"/>
          </a:xfrm>
        </p:spPr>
        <p:txBody>
          <a:bodyPr>
            <a:noAutofit/>
          </a:bodyPr>
          <a:lstStyle/>
          <a:p>
            <a:pPr algn="ctr"/>
            <a:r>
              <a:rPr lang="ru-RU" sz="1600" b="1" dirty="0">
                <a:latin typeface="Cambria" panose="02040503050406030204" pitchFamily="18" charset="0"/>
                <a:cs typeface="Arial" panose="020B0604020202020204" pitchFamily="34" charset="0"/>
              </a:rPr>
              <a:t>Муниципальная программа «Обеспечение общественной безопасности в муниципальном района Мелеузовский район Республики Башкортостан </a:t>
            </a:r>
            <a:br>
              <a:rPr lang="ru-RU" sz="1600" b="1" dirty="0">
                <a:latin typeface="Cambria" panose="02040503050406030204" pitchFamily="18" charset="0"/>
                <a:cs typeface="Arial" panose="020B0604020202020204" pitchFamily="34" charset="0"/>
              </a:rPr>
            </a:br>
            <a:r>
              <a:rPr lang="ru-RU" sz="1600" b="1" dirty="0">
                <a:latin typeface="Cambria" panose="02040503050406030204" pitchFamily="18" charset="0"/>
                <a:cs typeface="Arial" panose="020B0604020202020204" pitchFamily="34" charset="0"/>
              </a:rPr>
              <a:t>на 2016-2021 годы»</a:t>
            </a:r>
            <a:endParaRPr lang="ru-RU" sz="1600" dirty="0">
              <a:latin typeface="Cambria" panose="02040503050406030204" pitchFamily="18" charset="0"/>
            </a:endParaRPr>
          </a:p>
        </p:txBody>
      </p:sp>
      <p:sp>
        <p:nvSpPr>
          <p:cNvPr id="6" name="Номер слайда 5"/>
          <p:cNvSpPr>
            <a:spLocks noGrp="1"/>
          </p:cNvSpPr>
          <p:nvPr>
            <p:ph type="sldNum" sz="quarter" idx="12"/>
          </p:nvPr>
        </p:nvSpPr>
        <p:spPr>
          <a:xfrm>
            <a:off x="7010400" y="116632"/>
            <a:ext cx="2133600" cy="365125"/>
          </a:xfrm>
        </p:spPr>
        <p:txBody>
          <a:bodyPr/>
          <a:lstStyle/>
          <a:p>
            <a:pPr>
              <a:defRPr/>
            </a:pPr>
            <a:fld id="{1B7666BA-D9CA-4185-806B-0FC1DED90D94}" type="slidenum">
              <a:rPr lang="ru-RU" altLang="ru-RU" smtClean="0">
                <a:solidFill>
                  <a:srgbClr val="073E87"/>
                </a:solidFill>
              </a:rPr>
              <a:pPr>
                <a:defRPr/>
              </a:pPr>
              <a:t>60</a:t>
            </a:fld>
            <a:endParaRPr lang="ru-RU" altLang="ru-RU" dirty="0">
              <a:solidFill>
                <a:srgbClr val="073E87"/>
              </a:solidFill>
            </a:endParaRPr>
          </a:p>
        </p:txBody>
      </p:sp>
      <p:sp>
        <p:nvSpPr>
          <p:cNvPr id="4" name="Овал 3"/>
          <p:cNvSpPr/>
          <p:nvPr/>
        </p:nvSpPr>
        <p:spPr>
          <a:xfrm>
            <a:off x="-14412" y="1252635"/>
            <a:ext cx="8845480" cy="952143"/>
          </a:xfrm>
          <a:prstGeom prst="ellipse">
            <a:avLst/>
          </a:prstGeom>
          <a:noFill/>
          <a:ln>
            <a:noFill/>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defRPr/>
            </a:pPr>
            <a:r>
              <a:rPr lang="ru-RU" sz="1400" b="1" dirty="0" smtClean="0">
                <a:solidFill>
                  <a:schemeClr val="tx1"/>
                </a:solidFill>
                <a:latin typeface="Times New Roman" panose="02020603050405020304" pitchFamily="18" charset="0"/>
                <a:cs typeface="Times New Roman" panose="02020603050405020304" pitchFamily="18" charset="0"/>
              </a:rPr>
              <a:t>ЦЕЛЬ</a:t>
            </a:r>
            <a:r>
              <a:rPr lang="ru-RU" sz="1400" b="1" dirty="0">
                <a:solidFill>
                  <a:schemeClr val="tx1"/>
                </a:solidFill>
                <a:latin typeface="Times New Roman" panose="02020603050405020304" pitchFamily="18" charset="0"/>
                <a:cs typeface="Times New Roman" panose="02020603050405020304" pitchFamily="18" charset="0"/>
              </a:rPr>
              <a:t>:</a:t>
            </a:r>
            <a:r>
              <a:rPr lang="ru-RU" sz="1000" b="1" dirty="0">
                <a:solidFill>
                  <a:schemeClr val="tx1"/>
                </a:solidFill>
                <a:latin typeface="Times New Roman" panose="02020603050405020304" pitchFamily="18" charset="0"/>
                <a:cs typeface="Times New Roman" panose="02020603050405020304" pitchFamily="18" charset="0"/>
              </a:rPr>
              <a:t> </a:t>
            </a:r>
            <a:r>
              <a:rPr lang="ru-RU" sz="1200" b="1" i="1" dirty="0">
                <a:solidFill>
                  <a:schemeClr val="tx1"/>
                </a:solidFill>
                <a:latin typeface="Times New Roman" panose="02020603050405020304" pitchFamily="18" charset="0"/>
                <a:cs typeface="Times New Roman" panose="02020603050405020304" pitchFamily="18" charset="0"/>
              </a:rPr>
              <a:t>обеспечить комплексную безопасность населения и объектов социальной инфраструктуры на территории муниципального района Мелеузовский район Республики Башкортостан.</a:t>
            </a:r>
          </a:p>
        </p:txBody>
      </p:sp>
      <p:sp>
        <p:nvSpPr>
          <p:cNvPr id="7" name="TextBox 6"/>
          <p:cNvSpPr txBox="1"/>
          <p:nvPr/>
        </p:nvSpPr>
        <p:spPr>
          <a:xfrm>
            <a:off x="179512" y="2151393"/>
            <a:ext cx="2095510" cy="323165"/>
          </a:xfrm>
          <a:prstGeom prst="rect">
            <a:avLst/>
          </a:prstGeom>
          <a:noFill/>
        </p:spPr>
        <p:txBody>
          <a:bodyPr wrap="none" rtlCol="0">
            <a:spAutoFit/>
          </a:bodyPr>
          <a:lstStyle/>
          <a:p>
            <a:r>
              <a:rPr lang="ru-RU" sz="1500" b="1" dirty="0">
                <a:solidFill>
                  <a:prstClr val="black"/>
                </a:solidFill>
              </a:rPr>
              <a:t>ЗАДАЧИ ПРОГРАММЫ:</a:t>
            </a:r>
          </a:p>
        </p:txBody>
      </p:sp>
      <p:sp>
        <p:nvSpPr>
          <p:cNvPr id="2" name="Прямоугольник 1"/>
          <p:cNvSpPr/>
          <p:nvPr/>
        </p:nvSpPr>
        <p:spPr>
          <a:xfrm>
            <a:off x="3057128" y="2312975"/>
            <a:ext cx="6462464" cy="646331"/>
          </a:xfrm>
          <a:prstGeom prst="rect">
            <a:avLst/>
          </a:prstGeom>
        </p:spPr>
        <p:txBody>
          <a:bodyPr wrap="square">
            <a:spAutoFit/>
          </a:bodyPr>
          <a:lstStyle/>
          <a:p>
            <a:pPr algn="ctr"/>
            <a:r>
              <a:rPr lang="ru-RU" altLang="ru-RU" b="1" dirty="0">
                <a:solidFill>
                  <a:srgbClr val="0070C0"/>
                </a:solidFill>
                <a:latin typeface="Times New Roman" panose="02020603050405020304" pitchFamily="18" charset="0"/>
                <a:cs typeface="Times New Roman" panose="02020603050405020304" pitchFamily="18" charset="0"/>
              </a:rPr>
              <a:t>Достигнутые значения целевых </a:t>
            </a:r>
          </a:p>
          <a:p>
            <a:pPr algn="ctr"/>
            <a:r>
              <a:rPr lang="ru-RU" altLang="ru-RU" b="1" dirty="0">
                <a:solidFill>
                  <a:srgbClr val="0070C0"/>
                </a:solidFill>
                <a:latin typeface="Times New Roman" panose="02020603050405020304" pitchFamily="18" charset="0"/>
                <a:cs typeface="Times New Roman" panose="02020603050405020304" pitchFamily="18" charset="0"/>
              </a:rPr>
              <a:t>индикаторов за </a:t>
            </a:r>
            <a:r>
              <a:rPr lang="ru-RU" altLang="ru-RU" b="1" dirty="0" smtClean="0">
                <a:solidFill>
                  <a:srgbClr val="0070C0"/>
                </a:solidFill>
                <a:latin typeface="Times New Roman" panose="02020603050405020304" pitchFamily="18" charset="0"/>
                <a:cs typeface="Times New Roman" panose="02020603050405020304" pitchFamily="18" charset="0"/>
              </a:rPr>
              <a:t>2019 </a:t>
            </a:r>
            <a:r>
              <a:rPr lang="ru-RU" altLang="ru-RU" b="1" dirty="0">
                <a:solidFill>
                  <a:srgbClr val="0070C0"/>
                </a:solidFill>
                <a:latin typeface="Times New Roman" panose="02020603050405020304" pitchFamily="18" charset="0"/>
                <a:cs typeface="Times New Roman" panose="02020603050405020304" pitchFamily="18" charset="0"/>
              </a:rPr>
              <a:t>год</a:t>
            </a:r>
          </a:p>
        </p:txBody>
      </p:sp>
      <p:sp>
        <p:nvSpPr>
          <p:cNvPr id="11" name="Скругленный прямоугольник 10"/>
          <p:cNvSpPr/>
          <p:nvPr/>
        </p:nvSpPr>
        <p:spPr>
          <a:xfrm>
            <a:off x="21735" y="2412644"/>
            <a:ext cx="3537341" cy="3833972"/>
          </a:xfrm>
          <a:prstGeom prst="roundRect">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threePt" dir="t"/>
            </a:scene3d>
            <a:sp3d contourW="12700">
              <a:contourClr>
                <a:schemeClr val="bg1"/>
              </a:contourClr>
            </a:sp3d>
          </a:bodyPr>
          <a:lstStyle/>
          <a:p>
            <a:pPr marL="285750" indent="-285750">
              <a:buFontTx/>
              <a:buChar char="-"/>
              <a:defRPr/>
            </a:pPr>
            <a:endParaRPr lang="ru-RU" sz="1200" b="1" i="1" dirty="0">
              <a:ln>
                <a:noFill/>
                <a:prstDash val="solid"/>
                <a:bevel/>
              </a:ln>
              <a:solidFill>
                <a:schemeClr val="tx1"/>
              </a:solidFill>
              <a:effectLst>
                <a:glow>
                  <a:schemeClr val="accent2">
                    <a:lumMod val="20000"/>
                    <a:lumOff val="80000"/>
                  </a:schemeClr>
                </a:glow>
              </a:effectLst>
              <a:latin typeface="Times New Roman" panose="02020603050405020304" pitchFamily="18" charset="0"/>
              <a:cs typeface="Times New Roman" panose="02020603050405020304" pitchFamily="18" charset="0"/>
            </a:endParaRPr>
          </a:p>
          <a:p>
            <a:pPr marL="285750" indent="-285750">
              <a:buFontTx/>
              <a:buChar char="-"/>
              <a:defRPr/>
            </a:pPr>
            <a:endParaRPr lang="ru-RU" sz="1200" b="1" i="1" dirty="0">
              <a:ln>
                <a:noFill/>
                <a:prstDash val="solid"/>
                <a:bevel/>
              </a:ln>
              <a:solidFill>
                <a:schemeClr val="tx1"/>
              </a:solidFill>
              <a:effectLst>
                <a:glow>
                  <a:schemeClr val="accent2">
                    <a:lumMod val="20000"/>
                    <a:lumOff val="80000"/>
                  </a:schemeClr>
                </a:glow>
              </a:effectLst>
              <a:latin typeface="Times New Roman" panose="02020603050405020304" pitchFamily="18" charset="0"/>
              <a:cs typeface="Times New Roman" panose="02020603050405020304" pitchFamily="18" charset="0"/>
            </a:endParaRPr>
          </a:p>
          <a:p>
            <a:pPr marL="285750" indent="-285750" algn="just">
              <a:buFontTx/>
              <a:buChar char="-"/>
              <a:defRPr/>
            </a:pPr>
            <a:r>
              <a:rPr lang="ru-RU" sz="1200" b="1" i="1" dirty="0">
                <a:ln>
                  <a:noFill/>
                  <a:prstDash val="solid"/>
                  <a:bevel/>
                </a:ln>
                <a:solidFill>
                  <a:schemeClr val="tx1"/>
                </a:solidFill>
                <a:effectLst>
                  <a:glow>
                    <a:schemeClr val="accent2">
                      <a:lumMod val="20000"/>
                      <a:lumOff val="80000"/>
                    </a:schemeClr>
                  </a:glow>
                </a:effectLst>
                <a:latin typeface="Times New Roman" panose="02020603050405020304" pitchFamily="18" charset="0"/>
                <a:cs typeface="Times New Roman" panose="02020603050405020304" pitchFamily="18" charset="0"/>
              </a:rPr>
              <a:t>Снизить уровень преступности в муниципальном районе Мелеузовский район Республики Башкортостан к 2021 году на 10% по сравнению с 2015 годом;</a:t>
            </a:r>
          </a:p>
          <a:p>
            <a:pPr marL="285750" indent="-285750" algn="just">
              <a:buFontTx/>
              <a:buChar char="-"/>
              <a:defRPr/>
            </a:pPr>
            <a:r>
              <a:rPr lang="ru-RU" sz="1200" b="1" i="1" dirty="0">
                <a:ln>
                  <a:noFill/>
                  <a:prstDash val="solid"/>
                  <a:bevel/>
                </a:ln>
                <a:solidFill>
                  <a:schemeClr val="tx1"/>
                </a:solidFill>
                <a:effectLst>
                  <a:glow>
                    <a:schemeClr val="accent2">
                      <a:lumMod val="20000"/>
                      <a:lumOff val="80000"/>
                    </a:schemeClr>
                  </a:glow>
                </a:effectLst>
                <a:latin typeface="Times New Roman" panose="02020603050405020304" pitchFamily="18" charset="0"/>
                <a:cs typeface="Times New Roman" panose="02020603050405020304" pitchFamily="18" charset="0"/>
              </a:rPr>
              <a:t>Предотвратить проявления терроризма и экстремизма в муниципальном районе Мелеузовский район республики Башкортостан;</a:t>
            </a:r>
          </a:p>
          <a:p>
            <a:pPr marL="285750" indent="-285750" algn="just">
              <a:buFontTx/>
              <a:buChar char="-"/>
              <a:defRPr/>
            </a:pPr>
            <a:r>
              <a:rPr lang="ru-RU" sz="1200" b="1" i="1" dirty="0">
                <a:ln>
                  <a:noFill/>
                  <a:prstDash val="solid"/>
                  <a:bevel/>
                </a:ln>
                <a:solidFill>
                  <a:schemeClr val="tx1"/>
                </a:solidFill>
                <a:effectLst>
                  <a:glow>
                    <a:schemeClr val="accent2">
                      <a:lumMod val="20000"/>
                      <a:lumOff val="80000"/>
                    </a:schemeClr>
                  </a:glow>
                </a:effectLst>
                <a:latin typeface="Times New Roman" panose="02020603050405020304" pitchFamily="18" charset="0"/>
                <a:cs typeface="Times New Roman" panose="02020603050405020304" pitchFamily="18" charset="0"/>
              </a:rPr>
              <a:t>обеспечить состояние </a:t>
            </a:r>
            <a:r>
              <a:rPr lang="ru-RU" sz="1200" b="1" i="1" dirty="0" err="1">
                <a:ln>
                  <a:noFill/>
                  <a:prstDash val="solid"/>
                  <a:bevel/>
                </a:ln>
                <a:solidFill>
                  <a:schemeClr val="tx1"/>
                </a:solidFill>
                <a:effectLst>
                  <a:glow>
                    <a:schemeClr val="accent2">
                      <a:lumMod val="20000"/>
                      <a:lumOff val="80000"/>
                    </a:schemeClr>
                  </a:glow>
                </a:effectLst>
                <a:latin typeface="Times New Roman" panose="02020603050405020304" pitchFamily="18" charset="0"/>
                <a:cs typeface="Times New Roman" panose="02020603050405020304" pitchFamily="18" charset="0"/>
              </a:rPr>
              <a:t>наркоситуации</a:t>
            </a:r>
            <a:r>
              <a:rPr lang="ru-RU" sz="1200" b="1" i="1" dirty="0">
                <a:ln>
                  <a:noFill/>
                  <a:prstDash val="solid"/>
                  <a:bevel/>
                </a:ln>
                <a:solidFill>
                  <a:schemeClr val="tx1"/>
                </a:solidFill>
                <a:effectLst>
                  <a:glow>
                    <a:schemeClr val="accent2">
                      <a:lumMod val="20000"/>
                      <a:lumOff val="80000"/>
                    </a:schemeClr>
                  </a:glow>
                </a:effectLst>
                <a:latin typeface="Times New Roman" panose="02020603050405020304" pitchFamily="18" charset="0"/>
                <a:cs typeface="Times New Roman" panose="02020603050405020304" pitchFamily="18" charset="0"/>
              </a:rPr>
              <a:t> в муниципальном районе Мелеузовский район к 2021 году как «удовлетворительное» по сравнению с 2015 годом. Состояние </a:t>
            </a:r>
            <a:r>
              <a:rPr lang="ru-RU" sz="1200" b="1" i="1" dirty="0" err="1">
                <a:ln>
                  <a:noFill/>
                  <a:prstDash val="solid"/>
                  <a:bevel/>
                </a:ln>
                <a:solidFill>
                  <a:schemeClr val="tx1"/>
                </a:solidFill>
                <a:effectLst>
                  <a:glow>
                    <a:schemeClr val="accent2">
                      <a:lumMod val="20000"/>
                      <a:lumOff val="80000"/>
                    </a:schemeClr>
                  </a:glow>
                </a:effectLst>
                <a:latin typeface="Times New Roman" panose="02020603050405020304" pitchFamily="18" charset="0"/>
                <a:cs typeface="Times New Roman" panose="02020603050405020304" pitchFamily="18" charset="0"/>
              </a:rPr>
              <a:t>наркоситуации</a:t>
            </a:r>
            <a:r>
              <a:rPr lang="ru-RU" sz="1200" b="1" i="1" dirty="0">
                <a:ln>
                  <a:noFill/>
                  <a:prstDash val="solid"/>
                  <a:bevel/>
                </a:ln>
                <a:solidFill>
                  <a:schemeClr val="tx1"/>
                </a:solidFill>
                <a:effectLst>
                  <a:glow>
                    <a:schemeClr val="accent2">
                      <a:lumMod val="20000"/>
                      <a:lumOff val="80000"/>
                    </a:schemeClr>
                  </a:glow>
                </a:effectLst>
                <a:latin typeface="Times New Roman" panose="02020603050405020304" pitchFamily="18" charset="0"/>
                <a:cs typeface="Times New Roman" panose="02020603050405020304" pitchFamily="18" charset="0"/>
              </a:rPr>
              <a:t> в 2015 году оценивалось как «тяжелое»;</a:t>
            </a:r>
          </a:p>
          <a:p>
            <a:pPr marL="285750" indent="-285750" algn="just">
              <a:buFontTx/>
              <a:buChar char="-"/>
              <a:defRPr/>
            </a:pPr>
            <a:r>
              <a:rPr lang="ru-RU" sz="1200" b="1" i="1" dirty="0">
                <a:ln>
                  <a:noFill/>
                  <a:prstDash val="solid"/>
                  <a:bevel/>
                </a:ln>
                <a:solidFill>
                  <a:schemeClr val="tx1"/>
                </a:solidFill>
                <a:effectLst>
                  <a:glow>
                    <a:schemeClr val="accent2">
                      <a:lumMod val="20000"/>
                      <a:lumOff val="80000"/>
                    </a:schemeClr>
                  </a:glow>
                </a:effectLst>
                <a:latin typeface="Times New Roman" panose="02020603050405020304" pitchFamily="18" charset="0"/>
                <a:cs typeface="Times New Roman" panose="02020603050405020304" pitchFamily="18" charset="0"/>
              </a:rPr>
              <a:t>организация отдыха несовершеннолетних в муниципальном районе Мелеузовский район Республики Башкортостан.</a:t>
            </a:r>
            <a:endParaRPr lang="ru-RU" sz="1200" b="1" i="1" dirty="0">
              <a:solidFill>
                <a:schemeClr val="tx1"/>
              </a:solidFill>
              <a:latin typeface="Times New Roman" panose="02020603050405020304" pitchFamily="18" charset="0"/>
              <a:cs typeface="Times New Roman" panose="02020603050405020304" pitchFamily="18" charset="0"/>
            </a:endParaRPr>
          </a:p>
          <a:p>
            <a:pPr algn="just">
              <a:defRPr/>
            </a:pPr>
            <a:endParaRPr lang="ru-RU" sz="1200" b="1" i="1" dirty="0">
              <a:ln>
                <a:solidFill>
                  <a:schemeClr val="accent6">
                    <a:lumMod val="75000"/>
                  </a:schemeClr>
                </a:solidFill>
              </a:ln>
              <a:solidFill>
                <a:schemeClr val="tx1"/>
              </a:solidFill>
              <a:effectLst>
                <a:glow rad="63500">
                  <a:schemeClr val="accent2">
                    <a:lumMod val="20000"/>
                    <a:lumOff val="80000"/>
                  </a:schemeClr>
                </a:glow>
              </a:effectLst>
              <a:latin typeface="Times New Roman" panose="02020603050405020304" pitchFamily="18" charset="0"/>
              <a:cs typeface="Times New Roman" panose="02020603050405020304" pitchFamily="18" charset="0"/>
            </a:endParaRPr>
          </a:p>
          <a:p>
            <a:pPr algn="just">
              <a:defRPr/>
            </a:pPr>
            <a:endParaRPr lang="ru-RU" sz="1100" b="1" i="1" dirty="0">
              <a:ln w="0">
                <a:solidFill>
                  <a:schemeClr val="tx1"/>
                </a:solidFill>
                <a:prstDash val="solid"/>
                <a:bevel/>
              </a:ln>
              <a:solidFill>
                <a:schemeClr val="tx1"/>
              </a:solidFill>
              <a:effectLst/>
              <a:cs typeface="Times New Roman" panose="02020603050405020304" pitchFamily="18" charset="0"/>
            </a:endParaRPr>
          </a:p>
        </p:txBody>
      </p:sp>
      <p:graphicFrame>
        <p:nvGraphicFramePr>
          <p:cNvPr id="12" name="Таблица 11">
            <a:extLst>
              <a:ext uri="{FF2B5EF4-FFF2-40B4-BE49-F238E27FC236}">
                <a16:creationId xmlns="" xmlns:a16="http://schemas.microsoft.com/office/drawing/2014/main" id="{53E5440C-D162-4664-B4D0-B8517E114499}"/>
              </a:ext>
            </a:extLst>
          </p:cNvPr>
          <p:cNvGraphicFramePr>
            <a:graphicFrameLocks noGrp="1"/>
          </p:cNvGraphicFramePr>
          <p:nvPr>
            <p:extLst>
              <p:ext uri="{D42A27DB-BD31-4B8C-83A1-F6EECF244321}">
                <p14:modId xmlns:p14="http://schemas.microsoft.com/office/powerpoint/2010/main" val="1236870776"/>
              </p:ext>
            </p:extLst>
          </p:nvPr>
        </p:nvGraphicFramePr>
        <p:xfrm>
          <a:off x="3559077" y="3050772"/>
          <a:ext cx="5588496" cy="3079900"/>
        </p:xfrm>
        <a:graphic>
          <a:graphicData uri="http://schemas.openxmlformats.org/drawingml/2006/table">
            <a:tbl>
              <a:tblPr>
                <a:tableStyleId>{0505E3EF-67EA-436B-97B2-0124C06EBD24}</a:tableStyleId>
              </a:tblPr>
              <a:tblGrid>
                <a:gridCol w="474355">
                  <a:extLst>
                    <a:ext uri="{9D8B030D-6E8A-4147-A177-3AD203B41FA5}">
                      <a16:colId xmlns="" xmlns:a16="http://schemas.microsoft.com/office/drawing/2014/main" val="20004"/>
                    </a:ext>
                  </a:extLst>
                </a:gridCol>
                <a:gridCol w="3455345">
                  <a:extLst>
                    <a:ext uri="{9D8B030D-6E8A-4147-A177-3AD203B41FA5}">
                      <a16:colId xmlns="" xmlns:a16="http://schemas.microsoft.com/office/drawing/2014/main" val="20000"/>
                    </a:ext>
                  </a:extLst>
                </a:gridCol>
                <a:gridCol w="542119">
                  <a:extLst>
                    <a:ext uri="{9D8B030D-6E8A-4147-A177-3AD203B41FA5}">
                      <a16:colId xmlns="" xmlns:a16="http://schemas.microsoft.com/office/drawing/2014/main" val="20001"/>
                    </a:ext>
                  </a:extLst>
                </a:gridCol>
                <a:gridCol w="609884">
                  <a:extLst>
                    <a:ext uri="{9D8B030D-6E8A-4147-A177-3AD203B41FA5}">
                      <a16:colId xmlns="" xmlns:a16="http://schemas.microsoft.com/office/drawing/2014/main" val="20002"/>
                    </a:ext>
                  </a:extLst>
                </a:gridCol>
                <a:gridCol w="506793">
                  <a:extLst>
                    <a:ext uri="{9D8B030D-6E8A-4147-A177-3AD203B41FA5}">
                      <a16:colId xmlns="" xmlns:a16="http://schemas.microsoft.com/office/drawing/2014/main" val="20003"/>
                    </a:ext>
                  </a:extLst>
                </a:gridCol>
              </a:tblGrid>
              <a:tr h="362998">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 п/п</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anchor="ctr" horzOverflow="overflow"/>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НАИМЕНОВАНИЕ ЦЕЛЕВОГО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anchor="ctr" horzOverflow="overflow"/>
                </a:tc>
                <a:tc grid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Значение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hMerge="1">
                  <a:txBody>
                    <a:bodyPr/>
                    <a:lstStyle/>
                    <a:p>
                      <a:endParaRPr lang="ru-RU"/>
                    </a:p>
                  </a:txBody>
                  <a:tcPr/>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sz="800" u="none" strike="noStrike" cap="none" normalizeH="0" baseline="0" dirty="0" err="1">
                          <a:ln>
                            <a:noFill/>
                          </a:ln>
                          <a:effectLst/>
                          <a:latin typeface="Times New Roman" panose="02020603050405020304" pitchFamily="18" charset="0"/>
                          <a:cs typeface="Times New Roman" panose="02020603050405020304" pitchFamily="18" charset="0"/>
                        </a:rPr>
                        <a:t>иполнения</a:t>
                      </a:r>
                      <a:endParaRPr kumimoji="0" lang="ru-RU"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 xmlns:a16="http://schemas.microsoft.com/office/drawing/2014/main" val="10000"/>
                  </a:ext>
                </a:extLst>
              </a:tr>
              <a:tr h="195446">
                <a:tc vMerge="1">
                  <a:txBody>
                    <a:bodyPr/>
                    <a:lstStyle/>
                    <a:p>
                      <a:endParaRPr lang="ru-RU"/>
                    </a:p>
                  </a:txBody>
                  <a:tcPr/>
                </a:tc>
                <a:tc vMerge="1">
                  <a:txBody>
                    <a:bodyPr/>
                    <a:lstStyle/>
                    <a:p>
                      <a:endParaRPr lang="ru-RU"/>
                    </a:p>
                  </a:txBody>
                  <a:tcPr/>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800" u="none" strike="noStrike" cap="none" normalizeH="0" baseline="0" dirty="0">
                          <a:ln>
                            <a:noFill/>
                          </a:ln>
                          <a:effectLst/>
                          <a:latin typeface="Times New Roman" panose="02020603050405020304" pitchFamily="18" charset="0"/>
                          <a:cs typeface="Times New Roman" panose="02020603050405020304" pitchFamily="18" charset="0"/>
                        </a:rPr>
                        <a:t>ПЛАН</a:t>
                      </a:r>
                      <a:endParaRPr kumimoji="0" lang="ru-RU"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800" u="none" strike="noStrike" cap="none" normalizeH="0" baseline="0" dirty="0">
                          <a:ln>
                            <a:noFill/>
                          </a:ln>
                          <a:effectLst/>
                          <a:latin typeface="Times New Roman" panose="02020603050405020304" pitchFamily="18" charset="0"/>
                          <a:cs typeface="Times New Roman" panose="02020603050405020304" pitchFamily="18" charset="0"/>
                        </a:rPr>
                        <a:t>ФАКТ</a:t>
                      </a:r>
                      <a:endParaRPr kumimoji="0" lang="ru-RU"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vMerge="1">
                  <a:txBody>
                    <a:bodyPr/>
                    <a:lstStyle/>
                    <a:p>
                      <a:endParaRPr lang="ru-RU"/>
                    </a:p>
                  </a:txBody>
                  <a:tcPr/>
                </a:tc>
                <a:extLst>
                  <a:ext uri="{0D108BD9-81ED-4DB2-BD59-A6C34878D82A}">
                    <a16:rowId xmlns="" xmlns:a16="http://schemas.microsoft.com/office/drawing/2014/main" val="10001"/>
                  </a:ext>
                </a:extLst>
              </a:tr>
              <a:tr h="418939">
                <a:tc>
                  <a:txBody>
                    <a:bodyPr/>
                    <a:lstStyle/>
                    <a:p>
                      <a:pPr algn="just">
                        <a:spcAft>
                          <a:spcPts val="0"/>
                        </a:spcAft>
                      </a:pPr>
                      <a:r>
                        <a:rPr lang="ru-RU" sz="1200" dirty="0">
                          <a:effectLst/>
                          <a:latin typeface="Times New Roman" panose="02020603050405020304" pitchFamily="18" charset="0"/>
                          <a:cs typeface="Times New Roman" panose="02020603050405020304" pitchFamily="18" charset="0"/>
                        </a:rPr>
                        <a:t>1</a:t>
                      </a:r>
                      <a:endParaRPr lang="ru-RU" sz="1200" b="0" dirty="0">
                        <a:effectLst/>
                        <a:latin typeface="Times New Roman" panose="02020603050405020304" pitchFamily="18" charset="0"/>
                        <a:ea typeface="Times New Roman"/>
                        <a:cs typeface="Times New Roman" panose="02020603050405020304" pitchFamily="18" charset="0"/>
                      </a:endParaRPr>
                    </a:p>
                  </a:txBody>
                  <a:tcPr marL="91446" marR="91446" marT="45752" marB="45752" horzOverflow="overflow"/>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dirty="0">
                          <a:effectLst/>
                          <a:latin typeface="Times New Roman" panose="02020603050405020304" pitchFamily="18" charset="0"/>
                          <a:cs typeface="Times New Roman" panose="02020603050405020304" pitchFamily="18" charset="0"/>
                        </a:rPr>
                        <a:t>Показатель снижения преступности на 100  чел., число преступлений</a:t>
                      </a:r>
                      <a:endParaRPr lang="ru-RU" sz="1200" b="0" dirty="0">
                        <a:effectLst/>
                        <a:latin typeface="Times New Roman" panose="02020603050405020304" pitchFamily="18" charset="0"/>
                        <a:ea typeface="Times New Roman"/>
                        <a:cs typeface="Times New Roman" panose="02020603050405020304" pitchFamily="18" charset="0"/>
                      </a:endParaRPr>
                    </a:p>
                  </a:txBody>
                  <a:tcPr marL="91446" marR="91446" marT="45752" marB="45752"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a:ln>
                            <a:noFill/>
                          </a:ln>
                          <a:effectLst/>
                          <a:latin typeface="Times New Roman" panose="02020603050405020304" pitchFamily="18" charset="0"/>
                          <a:cs typeface="Times New Roman" panose="02020603050405020304" pitchFamily="18" charset="0"/>
                        </a:rPr>
                        <a:t>-</a:t>
                      </a:r>
                      <a:r>
                        <a:rPr kumimoji="0" lang="ru-RU" sz="1200" u="none" strike="noStrike" cap="none" normalizeH="0" baseline="0" dirty="0" smtClean="0">
                          <a:ln>
                            <a:noFill/>
                          </a:ln>
                          <a:effectLst/>
                          <a:latin typeface="Times New Roman" panose="02020603050405020304" pitchFamily="18" charset="0"/>
                          <a:cs typeface="Times New Roman" panose="02020603050405020304" pitchFamily="18" charset="0"/>
                        </a:rPr>
                        <a:t>0,17</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smtClean="0">
                          <a:ln>
                            <a:noFill/>
                          </a:ln>
                          <a:effectLst/>
                          <a:latin typeface="Times New Roman" panose="02020603050405020304" pitchFamily="18" charset="0"/>
                          <a:cs typeface="Times New Roman" panose="02020603050405020304" pitchFamily="18" charset="0"/>
                        </a:rPr>
                        <a:t>-0,20</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smtClean="0">
                          <a:ln>
                            <a:noFill/>
                          </a:ln>
                          <a:effectLst/>
                          <a:latin typeface="Times New Roman" panose="02020603050405020304" pitchFamily="18" charset="0"/>
                          <a:cs typeface="Times New Roman" panose="02020603050405020304" pitchFamily="18" charset="0"/>
                        </a:rPr>
                        <a:t>117,7</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 xmlns:a16="http://schemas.microsoft.com/office/drawing/2014/main" val="10002"/>
                  </a:ext>
                </a:extLst>
              </a:tr>
              <a:tr h="534147">
                <a:tc>
                  <a:txBody>
                    <a:bodyPr/>
                    <a:lstStyle/>
                    <a:p>
                      <a:pPr algn="just">
                        <a:spcAft>
                          <a:spcPts val="0"/>
                        </a:spcAft>
                      </a:pPr>
                      <a:r>
                        <a:rPr lang="ru-RU" sz="1200" dirty="0">
                          <a:effectLst/>
                          <a:latin typeface="Times New Roman" panose="02020603050405020304" pitchFamily="18" charset="0"/>
                          <a:cs typeface="Times New Roman" panose="02020603050405020304" pitchFamily="18" charset="0"/>
                        </a:rPr>
                        <a:t>2</a:t>
                      </a:r>
                      <a:endParaRPr lang="ru-RU" sz="1200" b="0" dirty="0">
                        <a:effectLst/>
                        <a:latin typeface="Times New Roman" panose="02020603050405020304" pitchFamily="18" charset="0"/>
                        <a:ea typeface="Times New Roman"/>
                        <a:cs typeface="Times New Roman" panose="02020603050405020304" pitchFamily="18" charset="0"/>
                      </a:endParaRPr>
                    </a:p>
                  </a:txBody>
                  <a:tcPr marL="91446" marR="91446" marT="45752" marB="45752" horzOverflow="overflow"/>
                </a:tc>
                <a:tc>
                  <a:txBody>
                    <a:bodyPr/>
                    <a:lstStyle/>
                    <a:p>
                      <a:pPr algn="just">
                        <a:spcAft>
                          <a:spcPts val="0"/>
                        </a:spcAft>
                      </a:pPr>
                      <a:r>
                        <a:rPr lang="ru-RU" sz="1200" dirty="0">
                          <a:effectLst/>
                          <a:latin typeface="Times New Roman" panose="02020603050405020304" pitchFamily="18" charset="0"/>
                          <a:cs typeface="Times New Roman" panose="02020603050405020304" pitchFamily="18" charset="0"/>
                        </a:rPr>
                        <a:t>Уровень проявлений терроризма и экстремизма в муниципальном районе,</a:t>
                      </a:r>
                      <a:r>
                        <a:rPr lang="ru-RU" sz="1200" baseline="0" dirty="0">
                          <a:effectLst/>
                          <a:latin typeface="Times New Roman" panose="02020603050405020304" pitchFamily="18" charset="0"/>
                          <a:cs typeface="Times New Roman" panose="02020603050405020304" pitchFamily="18" charset="0"/>
                        </a:rPr>
                        <a:t> кол. возбужденных дел</a:t>
                      </a:r>
                      <a:endParaRPr lang="ru-RU" sz="1200" b="0" dirty="0">
                        <a:effectLst/>
                        <a:latin typeface="Times New Roman" panose="02020603050405020304" pitchFamily="18" charset="0"/>
                        <a:ea typeface="Times New Roman"/>
                        <a:cs typeface="Times New Roman" panose="02020603050405020304" pitchFamily="18" charset="0"/>
                      </a:endParaRPr>
                    </a:p>
                  </a:txBody>
                  <a:tcPr marL="91446" marR="91446" marT="45752" marB="45752"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a:ln>
                            <a:noFill/>
                          </a:ln>
                          <a:effectLst/>
                          <a:latin typeface="Times New Roman" panose="02020603050405020304" pitchFamily="18" charset="0"/>
                          <a:cs typeface="Times New Roman" panose="02020603050405020304" pitchFamily="18" charset="0"/>
                        </a:rPr>
                        <a:t>0</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a:ln>
                            <a:noFill/>
                          </a:ln>
                          <a:effectLst/>
                          <a:latin typeface="Times New Roman" panose="02020603050405020304" pitchFamily="18" charset="0"/>
                          <a:cs typeface="Times New Roman" panose="02020603050405020304" pitchFamily="18" charset="0"/>
                        </a:rPr>
                        <a:t>0</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 xmlns:a16="http://schemas.microsoft.com/office/drawing/2014/main" val="10003"/>
                  </a:ext>
                </a:extLst>
              </a:tr>
              <a:tr h="381549">
                <a:tc>
                  <a:txBody>
                    <a:bodyPr/>
                    <a:lstStyle/>
                    <a:p>
                      <a:pPr algn="just">
                        <a:spcAft>
                          <a:spcPts val="0"/>
                        </a:spcAft>
                      </a:pPr>
                      <a:r>
                        <a:rPr lang="ru-RU" sz="1200" dirty="0">
                          <a:effectLst/>
                          <a:latin typeface="Times New Roman" panose="02020603050405020304" pitchFamily="18" charset="0"/>
                          <a:cs typeface="Times New Roman" panose="02020603050405020304" pitchFamily="18" charset="0"/>
                        </a:rPr>
                        <a:t>3</a:t>
                      </a:r>
                      <a:endParaRPr lang="ru-RU" sz="1200" b="0" dirty="0">
                        <a:effectLst/>
                        <a:latin typeface="Times New Roman" panose="02020603050405020304" pitchFamily="18" charset="0"/>
                        <a:ea typeface="Times New Roman"/>
                        <a:cs typeface="Times New Roman" panose="02020603050405020304" pitchFamily="18" charset="0"/>
                      </a:endParaRPr>
                    </a:p>
                  </a:txBody>
                  <a:tcPr marL="91446" marR="91446" marT="45752" marB="45752" horzOverflow="overflow"/>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dirty="0">
                          <a:effectLst/>
                          <a:latin typeface="Times New Roman" panose="02020603050405020304" pitchFamily="18" charset="0"/>
                          <a:cs typeface="Times New Roman" panose="02020603050405020304" pitchFamily="18" charset="0"/>
                        </a:rPr>
                        <a:t>Уровень </a:t>
                      </a:r>
                      <a:r>
                        <a:rPr lang="ru-RU" sz="1200" dirty="0" err="1">
                          <a:effectLst/>
                          <a:latin typeface="Times New Roman" panose="02020603050405020304" pitchFamily="18" charset="0"/>
                          <a:cs typeface="Times New Roman" panose="02020603050405020304" pitchFamily="18" charset="0"/>
                        </a:rPr>
                        <a:t>наркоситуации</a:t>
                      </a:r>
                      <a:r>
                        <a:rPr lang="ru-RU" sz="1200" dirty="0">
                          <a:effectLst/>
                          <a:latin typeface="Times New Roman" panose="02020603050405020304" pitchFamily="18" charset="0"/>
                          <a:cs typeface="Times New Roman" panose="02020603050405020304" pitchFamily="18" charset="0"/>
                        </a:rPr>
                        <a:t> в муниципальном районе</a:t>
                      </a:r>
                      <a:endParaRPr lang="ru-RU" sz="1200" b="0" dirty="0">
                        <a:effectLst/>
                        <a:latin typeface="Times New Roman" panose="02020603050405020304" pitchFamily="18" charset="0"/>
                        <a:ea typeface="Times New Roman"/>
                        <a:cs typeface="Times New Roman" panose="02020603050405020304" pitchFamily="18" charset="0"/>
                      </a:endParaRPr>
                    </a:p>
                  </a:txBody>
                  <a:tcPr marL="91446" marR="91446" marT="45752" marB="45752"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smtClean="0">
                          <a:ln>
                            <a:noFill/>
                          </a:ln>
                          <a:effectLst/>
                          <a:latin typeface="Times New Roman" panose="02020603050405020304" pitchFamily="18" charset="0"/>
                          <a:cs typeface="Times New Roman" panose="02020603050405020304" pitchFamily="18" charset="0"/>
                        </a:rPr>
                        <a:t>1</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a:ln>
                            <a:noFill/>
                          </a:ln>
                          <a:effectLst/>
                          <a:latin typeface="Times New Roman" panose="02020603050405020304" pitchFamily="18" charset="0"/>
                          <a:cs typeface="Times New Roman" panose="02020603050405020304" pitchFamily="18" charset="0"/>
                        </a:rPr>
                        <a:t>3</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smtClean="0">
                          <a:ln>
                            <a:noFill/>
                          </a:ln>
                          <a:effectLst/>
                          <a:latin typeface="Times New Roman" panose="02020603050405020304" pitchFamily="18" charset="0"/>
                          <a:cs typeface="Times New Roman" panose="02020603050405020304" pitchFamily="18" charset="0"/>
                        </a:rPr>
                        <a:t>66</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 xmlns:a16="http://schemas.microsoft.com/office/drawing/2014/main" val="10005"/>
                  </a:ext>
                </a:extLst>
              </a:tr>
              <a:tr h="586491">
                <a:tc>
                  <a:txBody>
                    <a:bodyPr/>
                    <a:lstStyle/>
                    <a:p>
                      <a:pPr lvl="0" algn="just" rtl="0"/>
                      <a:r>
                        <a:rPr lang="ru-RU" sz="1200" dirty="0">
                          <a:latin typeface="Times New Roman" panose="02020603050405020304" pitchFamily="18" charset="0"/>
                          <a:cs typeface="Times New Roman" panose="02020603050405020304" pitchFamily="18" charset="0"/>
                        </a:rPr>
                        <a:t>4</a:t>
                      </a:r>
                    </a:p>
                  </a:txBody>
                  <a:tcPr marL="91446" marR="91446" marT="45752" marB="45752" horzOverflow="overflow"/>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1200" dirty="0">
                          <a:effectLst/>
                          <a:latin typeface="Times New Roman" panose="02020603050405020304" pitchFamily="18" charset="0"/>
                          <a:cs typeface="Times New Roman" panose="02020603050405020304" pitchFamily="18" charset="0"/>
                        </a:rPr>
                        <a:t>Доля несовершеннолетних детей, охваченных организованным отдыхом в каникулярное время в сравнении с прошлым годом</a:t>
                      </a:r>
                      <a:endParaRPr lang="ru-RU" sz="1200" b="0" dirty="0">
                        <a:latin typeface="Times New Roman" panose="02020603050405020304" pitchFamily="18" charset="0"/>
                        <a:cs typeface="Times New Roman" panose="02020603050405020304" pitchFamily="18" charset="0"/>
                      </a:endParaRPr>
                    </a:p>
                  </a:txBody>
                  <a:tcPr marL="91446" marR="91446" marT="45752" marB="45752"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a:ln>
                            <a:noFill/>
                          </a:ln>
                          <a:effectLst/>
                          <a:latin typeface="Times New Roman" panose="02020603050405020304" pitchFamily="18" charset="0"/>
                          <a:cs typeface="Times New Roman" panose="02020603050405020304" pitchFamily="18" charset="0"/>
                        </a:rPr>
                        <a:t>1,03</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a:ln>
                            <a:noFill/>
                          </a:ln>
                          <a:effectLst/>
                          <a:latin typeface="Times New Roman" panose="02020603050405020304" pitchFamily="18" charset="0"/>
                          <a:cs typeface="Times New Roman" panose="02020603050405020304" pitchFamily="18" charset="0"/>
                        </a:rPr>
                        <a:t>1,03</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 xmlns:a16="http://schemas.microsoft.com/office/drawing/2014/main" val="10004"/>
                  </a:ext>
                </a:extLst>
              </a:tr>
              <a:tr h="418939">
                <a:tc>
                  <a:txBody>
                    <a:bodyPr/>
                    <a:lstStyle/>
                    <a:p>
                      <a:pPr lvl="0" algn="just" rtl="0"/>
                      <a:r>
                        <a:rPr lang="ru-RU" sz="1200" dirty="0">
                          <a:latin typeface="Times New Roman" panose="02020603050405020304" pitchFamily="18" charset="0"/>
                          <a:cs typeface="Times New Roman" panose="02020603050405020304" pitchFamily="18" charset="0"/>
                        </a:rPr>
                        <a:t>5</a:t>
                      </a:r>
                    </a:p>
                  </a:txBody>
                  <a:tcPr marL="91446" marR="91446" marT="45752" marB="45752" horzOverflow="overflow"/>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1200" dirty="0">
                          <a:latin typeface="Times New Roman" panose="02020603050405020304" pitchFamily="18" charset="0"/>
                          <a:cs typeface="Times New Roman" panose="02020603050405020304" pitchFamily="18" charset="0"/>
                        </a:rPr>
                        <a:t>Готовность функционирования системы видеонаблюдения «Безопасный город», %</a:t>
                      </a:r>
                    </a:p>
                  </a:txBody>
                  <a:tcPr marL="91446" marR="91446" marT="45752" marB="45752"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102353058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19324" y="178397"/>
            <a:ext cx="8802419" cy="864096"/>
          </a:xfrm>
        </p:spPr>
        <p:txBody>
          <a:bodyPr>
            <a:noAutofit/>
          </a:bodyPr>
          <a:lstStyle/>
          <a:p>
            <a:pPr algn="ctr"/>
            <a:r>
              <a:rPr lang="ru-RU" sz="1600" b="1" dirty="0">
                <a:latin typeface="Cambria" panose="02040503050406030204" pitchFamily="18" charset="0"/>
                <a:cs typeface="Arial" panose="020B0604020202020204" pitchFamily="34" charset="0"/>
              </a:rPr>
              <a:t>Муниципальная программа «Укрепление единства российской нации и этнокультурное развитие народов  муниципального района Мелеузовский район Республики Башкортостан на 2018-2022 годы»</a:t>
            </a:r>
            <a:endParaRPr lang="ru-RU" sz="1600" dirty="0">
              <a:latin typeface="Cambria" panose="02040503050406030204" pitchFamily="18" charset="0"/>
            </a:endParaRPr>
          </a:p>
        </p:txBody>
      </p:sp>
      <p:sp>
        <p:nvSpPr>
          <p:cNvPr id="10" name="Номер слайда 9"/>
          <p:cNvSpPr>
            <a:spLocks noGrp="1"/>
          </p:cNvSpPr>
          <p:nvPr>
            <p:ph type="sldNum" sz="quarter" idx="12"/>
          </p:nvPr>
        </p:nvSpPr>
        <p:spPr>
          <a:xfrm>
            <a:off x="7010400" y="116632"/>
            <a:ext cx="2133600" cy="365125"/>
          </a:xfrm>
        </p:spPr>
        <p:txBody>
          <a:bodyPr/>
          <a:lstStyle/>
          <a:p>
            <a:pPr>
              <a:defRPr/>
            </a:pPr>
            <a:fld id="{1B7666BA-D9CA-4185-806B-0FC1DED90D94}" type="slidenum">
              <a:rPr lang="ru-RU" altLang="ru-RU" smtClean="0">
                <a:solidFill>
                  <a:srgbClr val="073E87"/>
                </a:solidFill>
              </a:rPr>
              <a:pPr>
                <a:defRPr/>
              </a:pPr>
              <a:t>61</a:t>
            </a:fld>
            <a:endParaRPr lang="ru-RU" altLang="ru-RU" dirty="0">
              <a:solidFill>
                <a:srgbClr val="073E87"/>
              </a:solidFill>
            </a:endParaRPr>
          </a:p>
        </p:txBody>
      </p:sp>
      <p:sp>
        <p:nvSpPr>
          <p:cNvPr id="4" name="Овал 3"/>
          <p:cNvSpPr/>
          <p:nvPr/>
        </p:nvSpPr>
        <p:spPr>
          <a:xfrm>
            <a:off x="-10592" y="1052736"/>
            <a:ext cx="8136904" cy="952143"/>
          </a:xfrm>
          <a:prstGeom prst="ellipse">
            <a:avLst/>
          </a:prstGeom>
          <a:noFill/>
          <a:ln>
            <a:noFill/>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defRPr/>
            </a:pPr>
            <a:r>
              <a:rPr lang="ru-RU" sz="1400" b="1" dirty="0">
                <a:solidFill>
                  <a:prstClr val="black"/>
                </a:solidFill>
                <a:latin typeface="Times New Roman" panose="02020603050405020304" pitchFamily="18" charset="0"/>
                <a:cs typeface="Times New Roman" panose="02020603050405020304" pitchFamily="18" charset="0"/>
              </a:rPr>
              <a:t>ЦЕЛЬ:</a:t>
            </a:r>
            <a:r>
              <a:rPr lang="ru-RU" sz="1000" b="1" dirty="0">
                <a:solidFill>
                  <a:prstClr val="black"/>
                </a:solidFill>
                <a:latin typeface="Times New Roman" panose="02020603050405020304" pitchFamily="18" charset="0"/>
                <a:cs typeface="Times New Roman" panose="02020603050405020304" pitchFamily="18" charset="0"/>
              </a:rPr>
              <a:t> </a:t>
            </a:r>
            <a:r>
              <a:rPr lang="ru-RU" sz="1200" b="1" i="1" dirty="0">
                <a:solidFill>
                  <a:schemeClr val="tx1"/>
                </a:solidFill>
                <a:latin typeface="Times New Roman" panose="02020603050405020304" pitchFamily="18" charset="0"/>
                <a:cs typeface="Times New Roman" panose="02020603050405020304" pitchFamily="18" charset="0"/>
              </a:rPr>
              <a:t>укрепление общероссийского гражданского самосознания, единство и духовная общность многонационального народа муниципального района Мелеузовский район республики Башкортостан</a:t>
            </a:r>
          </a:p>
        </p:txBody>
      </p:sp>
      <p:sp>
        <p:nvSpPr>
          <p:cNvPr id="7" name="TextBox 6"/>
          <p:cNvSpPr txBox="1"/>
          <p:nvPr/>
        </p:nvSpPr>
        <p:spPr>
          <a:xfrm>
            <a:off x="158030" y="2043551"/>
            <a:ext cx="2095510" cy="323165"/>
          </a:xfrm>
          <a:prstGeom prst="rect">
            <a:avLst/>
          </a:prstGeom>
          <a:noFill/>
        </p:spPr>
        <p:txBody>
          <a:bodyPr wrap="none" rtlCol="0">
            <a:spAutoFit/>
          </a:bodyPr>
          <a:lstStyle/>
          <a:p>
            <a:r>
              <a:rPr lang="ru-RU" sz="1500" b="1" dirty="0">
                <a:solidFill>
                  <a:prstClr val="black"/>
                </a:solidFill>
              </a:rPr>
              <a:t>ЗАДАЧИ ПРОГРАММЫ:</a:t>
            </a:r>
          </a:p>
        </p:txBody>
      </p:sp>
      <p:sp>
        <p:nvSpPr>
          <p:cNvPr id="8" name="Скругленный прямоугольник 7"/>
          <p:cNvSpPr/>
          <p:nvPr/>
        </p:nvSpPr>
        <p:spPr>
          <a:xfrm>
            <a:off x="18969" y="2366716"/>
            <a:ext cx="2589215" cy="3257908"/>
          </a:xfrm>
          <a:prstGeom prst="roundRect">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threePt" dir="t"/>
            </a:scene3d>
            <a:sp3d contourW="12700">
              <a:contourClr>
                <a:schemeClr val="bg1"/>
              </a:contourClr>
            </a:sp3d>
          </a:bodyPr>
          <a:lstStyle/>
          <a:p>
            <a:pPr marL="285750" indent="-285750" algn="just">
              <a:buFontTx/>
              <a:buChar char="-"/>
              <a:defRPr/>
            </a:pPr>
            <a:r>
              <a:rPr lang="ru-RU" sz="1200" b="1" i="1" dirty="0">
                <a:solidFill>
                  <a:schemeClr val="tx1"/>
                </a:solidFill>
                <a:latin typeface="Times New Roman" panose="02020603050405020304" pitchFamily="18" charset="0"/>
                <a:cs typeface="Times New Roman" panose="02020603050405020304" pitchFamily="18" charset="0"/>
              </a:rPr>
              <a:t>укрепить гражданское единство и обеспечить гармонизацию межнациональных отношений;</a:t>
            </a:r>
          </a:p>
          <a:p>
            <a:pPr marL="285750" indent="-285750" algn="just">
              <a:buFontTx/>
              <a:buChar char="-"/>
              <a:defRPr/>
            </a:pPr>
            <a:r>
              <a:rPr lang="ru-RU" sz="1200" b="1" i="1" dirty="0">
                <a:solidFill>
                  <a:schemeClr val="tx1"/>
                </a:solidFill>
                <a:latin typeface="Times New Roman" panose="02020603050405020304" pitchFamily="18" charset="0"/>
                <a:cs typeface="Times New Roman" panose="02020603050405020304" pitchFamily="18" charset="0"/>
              </a:rPr>
              <a:t>Обеспечить сохранение и развитие этнической уникальности башкирского народа;</a:t>
            </a:r>
          </a:p>
          <a:p>
            <a:pPr marL="285750" indent="-285750" algn="just">
              <a:buFontTx/>
              <a:buChar char="-"/>
              <a:defRPr/>
            </a:pPr>
            <a:r>
              <a:rPr lang="ru-RU" sz="1200" b="1" i="1" dirty="0">
                <a:solidFill>
                  <a:schemeClr val="tx1"/>
                </a:solidFill>
                <a:latin typeface="Times New Roman" panose="02020603050405020304" pitchFamily="18" charset="0"/>
                <a:cs typeface="Times New Roman" panose="02020603050405020304" pitchFamily="18" charset="0"/>
              </a:rPr>
              <a:t>Сохранять многообразие культуры и языка народов Республики Башкортостан.</a:t>
            </a:r>
          </a:p>
          <a:p>
            <a:pPr algn="just">
              <a:defRPr/>
            </a:pPr>
            <a:endParaRPr lang="ru-RU" sz="1200" b="1" i="1" dirty="0">
              <a:ln>
                <a:solidFill>
                  <a:schemeClr val="accent6">
                    <a:lumMod val="75000"/>
                  </a:schemeClr>
                </a:solidFill>
              </a:ln>
              <a:solidFill>
                <a:schemeClr val="tx1"/>
              </a:solidFill>
              <a:effectLst>
                <a:glow rad="63500">
                  <a:schemeClr val="accent2">
                    <a:lumMod val="20000"/>
                    <a:lumOff val="80000"/>
                  </a:schemeClr>
                </a:glow>
              </a:effectLst>
              <a:latin typeface="Times New Roman" panose="02020603050405020304" pitchFamily="18" charset="0"/>
              <a:cs typeface="Times New Roman" panose="02020603050405020304" pitchFamily="18" charset="0"/>
            </a:endParaRPr>
          </a:p>
          <a:p>
            <a:pPr algn="just">
              <a:defRPr/>
            </a:pPr>
            <a:endParaRPr lang="ru-RU" sz="1200" b="1" i="1" dirty="0">
              <a:ln>
                <a:solidFill>
                  <a:schemeClr val="accent6">
                    <a:lumMod val="75000"/>
                  </a:schemeClr>
                </a:solidFill>
              </a:ln>
              <a:solidFill>
                <a:schemeClr val="tx1"/>
              </a:solidFill>
              <a:effectLst>
                <a:glow rad="63500">
                  <a:schemeClr val="accent2">
                    <a:lumMod val="20000"/>
                    <a:lumOff val="80000"/>
                  </a:schemeClr>
                </a:glow>
              </a:effectLst>
              <a:latin typeface="Times New Roman" panose="02020603050405020304" pitchFamily="18" charset="0"/>
              <a:cs typeface="Times New Roman" panose="02020603050405020304" pitchFamily="18" charset="0"/>
            </a:endParaRPr>
          </a:p>
          <a:p>
            <a:pPr algn="just">
              <a:defRPr/>
            </a:pPr>
            <a:endParaRPr lang="ru-RU" sz="1100" b="1" i="1" dirty="0">
              <a:ln w="0">
                <a:solidFill>
                  <a:schemeClr val="tx1"/>
                </a:solidFill>
                <a:prstDash val="solid"/>
                <a:bevel/>
              </a:ln>
              <a:solidFill>
                <a:schemeClr val="tx1"/>
              </a:solidFill>
              <a:effectLst/>
              <a:cs typeface="Times New Roman" panose="02020603050405020304" pitchFamily="18" charset="0"/>
            </a:endParaRPr>
          </a:p>
        </p:txBody>
      </p:sp>
      <p:sp>
        <p:nvSpPr>
          <p:cNvPr id="3" name="Прямоугольник 2"/>
          <p:cNvSpPr/>
          <p:nvPr/>
        </p:nvSpPr>
        <p:spPr>
          <a:xfrm>
            <a:off x="6930875" y="3321574"/>
            <a:ext cx="2108241" cy="1525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608184" y="2020468"/>
            <a:ext cx="6462464" cy="369332"/>
          </a:xfrm>
          <a:prstGeom prst="rect">
            <a:avLst/>
          </a:prstGeom>
        </p:spPr>
        <p:txBody>
          <a:bodyPr wrap="square">
            <a:spAutoFit/>
          </a:bodyPr>
          <a:lstStyle/>
          <a:p>
            <a:pPr algn="ctr"/>
            <a:r>
              <a:rPr lang="ru-RU" altLang="ru-RU" b="1" dirty="0">
                <a:solidFill>
                  <a:srgbClr val="0070C0"/>
                </a:solidFill>
                <a:latin typeface="Times New Roman" panose="02020603050405020304" pitchFamily="18" charset="0"/>
                <a:cs typeface="Times New Roman" panose="02020603050405020304" pitchFamily="18" charset="0"/>
              </a:rPr>
              <a:t>Достигнутые значения целевых индикаторов за </a:t>
            </a:r>
            <a:r>
              <a:rPr lang="ru-RU" altLang="ru-RU" b="1" dirty="0" smtClean="0">
                <a:solidFill>
                  <a:srgbClr val="0070C0"/>
                </a:solidFill>
                <a:latin typeface="Times New Roman" panose="02020603050405020304" pitchFamily="18" charset="0"/>
                <a:cs typeface="Times New Roman" panose="02020603050405020304" pitchFamily="18" charset="0"/>
              </a:rPr>
              <a:t>2019 </a:t>
            </a:r>
            <a:r>
              <a:rPr lang="ru-RU" altLang="ru-RU" b="1" dirty="0">
                <a:solidFill>
                  <a:srgbClr val="0070C0"/>
                </a:solidFill>
                <a:latin typeface="Times New Roman" panose="02020603050405020304" pitchFamily="18" charset="0"/>
                <a:cs typeface="Times New Roman" panose="02020603050405020304" pitchFamily="18" charset="0"/>
              </a:rPr>
              <a:t>год</a:t>
            </a:r>
          </a:p>
        </p:txBody>
      </p:sp>
      <p:sp>
        <p:nvSpPr>
          <p:cNvPr id="9" name="10-конечная звезда 8"/>
          <p:cNvSpPr/>
          <p:nvPr/>
        </p:nvSpPr>
        <p:spPr>
          <a:xfrm rot="19946127">
            <a:off x="7410786" y="836036"/>
            <a:ext cx="1451531" cy="1120178"/>
          </a:xfrm>
          <a:prstGeom prst="star1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a:solidFill>
                  <a:schemeClr val="tx1">
                    <a:lumMod val="75000"/>
                    <a:lumOff val="25000"/>
                  </a:schemeClr>
                </a:solidFill>
                <a:latin typeface="Times New Roman" panose="02020603050405020304" pitchFamily="18" charset="0"/>
                <a:cs typeface="Times New Roman" panose="02020603050405020304" pitchFamily="18" charset="0"/>
              </a:rPr>
              <a:t>Финансирование из бюджета муниципального района не предусмотрено</a:t>
            </a:r>
          </a:p>
        </p:txBody>
      </p:sp>
      <p:graphicFrame>
        <p:nvGraphicFramePr>
          <p:cNvPr id="11" name="Таблица 10">
            <a:extLst>
              <a:ext uri="{FF2B5EF4-FFF2-40B4-BE49-F238E27FC236}">
                <a16:creationId xmlns="" xmlns:a16="http://schemas.microsoft.com/office/drawing/2014/main" id="{53E5440C-D162-4664-B4D0-B8517E114499}"/>
              </a:ext>
            </a:extLst>
          </p:cNvPr>
          <p:cNvGraphicFramePr>
            <a:graphicFrameLocks noGrp="1"/>
          </p:cNvGraphicFramePr>
          <p:nvPr>
            <p:extLst>
              <p:ext uri="{D42A27DB-BD31-4B8C-83A1-F6EECF244321}">
                <p14:modId xmlns:p14="http://schemas.microsoft.com/office/powerpoint/2010/main" val="2697908221"/>
              </p:ext>
            </p:extLst>
          </p:nvPr>
        </p:nvGraphicFramePr>
        <p:xfrm>
          <a:off x="2608184" y="2371160"/>
          <a:ext cx="6462465" cy="4323184"/>
        </p:xfrm>
        <a:graphic>
          <a:graphicData uri="http://schemas.openxmlformats.org/drawingml/2006/table">
            <a:tbl>
              <a:tblPr>
                <a:tableStyleId>{0505E3EF-67EA-436B-97B2-0124C06EBD24}</a:tableStyleId>
              </a:tblPr>
              <a:tblGrid>
                <a:gridCol w="440207">
                  <a:extLst>
                    <a:ext uri="{9D8B030D-6E8A-4147-A177-3AD203B41FA5}">
                      <a16:colId xmlns="" xmlns:a16="http://schemas.microsoft.com/office/drawing/2014/main" val="20004"/>
                    </a:ext>
                  </a:extLst>
                </a:gridCol>
                <a:gridCol w="4106637">
                  <a:extLst>
                    <a:ext uri="{9D8B030D-6E8A-4147-A177-3AD203B41FA5}">
                      <a16:colId xmlns="" xmlns:a16="http://schemas.microsoft.com/office/drawing/2014/main" val="20000"/>
                    </a:ext>
                  </a:extLst>
                </a:gridCol>
                <a:gridCol w="742454">
                  <a:extLst>
                    <a:ext uri="{9D8B030D-6E8A-4147-A177-3AD203B41FA5}">
                      <a16:colId xmlns="" xmlns:a16="http://schemas.microsoft.com/office/drawing/2014/main" val="20001"/>
                    </a:ext>
                  </a:extLst>
                </a:gridCol>
                <a:gridCol w="625689">
                  <a:extLst>
                    <a:ext uri="{9D8B030D-6E8A-4147-A177-3AD203B41FA5}">
                      <a16:colId xmlns="" xmlns:a16="http://schemas.microsoft.com/office/drawing/2014/main" val="20002"/>
                    </a:ext>
                  </a:extLst>
                </a:gridCol>
                <a:gridCol w="547478">
                  <a:extLst>
                    <a:ext uri="{9D8B030D-6E8A-4147-A177-3AD203B41FA5}">
                      <a16:colId xmlns="" xmlns:a16="http://schemas.microsoft.com/office/drawing/2014/main" val="20003"/>
                    </a:ext>
                  </a:extLst>
                </a:gridCol>
              </a:tblGrid>
              <a:tr h="219276">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 п/п</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anchor="ctr" horzOverflow="overflow"/>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НАИМЕНОВАНИЕ ЦЕЛЕВОГО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anchor="ctr" horzOverflow="overflow"/>
                </a:tc>
                <a:tc grid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Значение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hMerge="1">
                  <a:txBody>
                    <a:bodyPr/>
                    <a:lstStyle/>
                    <a:p>
                      <a:endParaRPr lang="ru-RU"/>
                    </a:p>
                  </a:txBody>
                  <a:tcPr/>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 исполнения</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extLst>
                  <a:ext uri="{0D108BD9-81ED-4DB2-BD59-A6C34878D82A}">
                    <a16:rowId xmlns="" xmlns:a16="http://schemas.microsoft.com/office/drawing/2014/main" val="10000"/>
                  </a:ext>
                </a:extLst>
              </a:tr>
              <a:tr h="274148">
                <a:tc vMerge="1">
                  <a:txBody>
                    <a:bodyPr/>
                    <a:lstStyle/>
                    <a:p>
                      <a:endParaRPr lang="ru-RU"/>
                    </a:p>
                  </a:txBody>
                  <a:tcPr/>
                </a:tc>
                <a:tc vMerge="1">
                  <a:txBody>
                    <a:bodyPr/>
                    <a:lstStyle/>
                    <a:p>
                      <a:endParaRPr lang="ru-RU"/>
                    </a:p>
                  </a:txBody>
                  <a:tcPr/>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ПЛАН</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ФАКТ</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vMerge="1">
                  <a:txBody>
                    <a:bodyPr/>
                    <a:lstStyle/>
                    <a:p>
                      <a:endParaRPr lang="ru-RU"/>
                    </a:p>
                  </a:txBody>
                  <a:tcPr/>
                </a:tc>
                <a:extLst>
                  <a:ext uri="{0D108BD9-81ED-4DB2-BD59-A6C34878D82A}">
                    <a16:rowId xmlns="" xmlns:a16="http://schemas.microsoft.com/office/drawing/2014/main" val="10001"/>
                  </a:ext>
                </a:extLst>
              </a:tr>
              <a:tr h="904627">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685" marB="45685" horzOverflow="overflow"/>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000" kern="1200" dirty="0">
                          <a:effectLst/>
                          <a:latin typeface="Times New Roman" panose="02020603050405020304" pitchFamily="18" charset="0"/>
                          <a:cs typeface="Times New Roman" panose="02020603050405020304" pitchFamily="18" charset="0"/>
                        </a:rPr>
                        <a:t>Доля населения муниципального района Мелеузовский район  Республики Башкортостан, положительно оценивающего состояние межнациональных отношений в муниципальном районе Мелеузовский район  Республики Башкортостан, в общем количестве опрошенного населения муниципальном районе Мелеузовский район  Республики Башкортостан,%</a:t>
                      </a:r>
                      <a:endParaRPr lang="ru-RU" sz="1000" b="0" dirty="0">
                        <a:effectLst/>
                        <a:latin typeface="Times New Roman" panose="02020603050405020304" pitchFamily="18" charset="0"/>
                        <a:ea typeface="Times New Roman"/>
                        <a:cs typeface="Times New Roman" panose="02020603050405020304" pitchFamily="18" charset="0"/>
                      </a:endParaRPr>
                    </a:p>
                  </a:txBody>
                  <a:tcPr marL="91437" marR="91437" marT="45685" marB="4568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68</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68</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 xmlns:a16="http://schemas.microsoft.com/office/drawing/2014/main" val="10002"/>
                  </a:ext>
                </a:extLst>
              </a:tr>
              <a:tr h="493404">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685" marB="45685" horzOverflow="overflow"/>
                </a:tc>
                <a:tc>
                  <a:txBody>
                    <a:bodyPr/>
                    <a:lstStyle/>
                    <a:p>
                      <a:r>
                        <a:rPr lang="ru-RU" sz="1000" kern="1200" dirty="0">
                          <a:effectLst/>
                          <a:latin typeface="Times New Roman" panose="02020603050405020304" pitchFamily="18" charset="0"/>
                          <a:cs typeface="Times New Roman" panose="02020603050405020304" pitchFamily="18" charset="0"/>
                        </a:rPr>
                        <a:t>Уровень удовлетворенности башкирского населения развитием культуры, языка, истории башкирского этноса, в общем количестве опрошенного башкирского населения, %</a:t>
                      </a:r>
                      <a:endParaRPr lang="ru-RU"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91437" marR="91437" marT="45685" marB="4568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80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80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 xmlns:a16="http://schemas.microsoft.com/office/drawing/2014/main" val="10004"/>
                  </a:ext>
                </a:extLst>
              </a:tr>
              <a:tr h="356330">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685" marB="45685" horzOverflow="overflow"/>
                </a:tc>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lang="ru-RU" sz="1000" kern="1200" dirty="0">
                          <a:effectLst/>
                          <a:latin typeface="Times New Roman" panose="02020603050405020304" pitchFamily="18" charset="0"/>
                          <a:cs typeface="Times New Roman" panose="02020603050405020304" pitchFamily="18" charset="0"/>
                        </a:rPr>
                        <a:t>Уровень толерантного отношения к представителям другой национальности,%</a:t>
                      </a:r>
                      <a:endParaRPr lang="ru-RU" sz="1000" b="0" dirty="0">
                        <a:effectLst/>
                        <a:latin typeface="Times New Roman" panose="02020603050405020304" pitchFamily="18" charset="0"/>
                        <a:ea typeface="Calibri"/>
                        <a:cs typeface="Times New Roman" panose="02020603050405020304" pitchFamily="18" charset="0"/>
                      </a:endParaRPr>
                    </a:p>
                  </a:txBody>
                  <a:tcPr marL="91437" marR="91437" marT="45685" marB="4568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84</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84</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 xmlns:a16="http://schemas.microsoft.com/office/drawing/2014/main" val="10005"/>
                  </a:ext>
                </a:extLst>
              </a:tr>
              <a:tr h="630478">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4</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685" marB="45685" horzOverflow="overflow"/>
                </a:tc>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lang="ru-RU" sz="1000" kern="1200" dirty="0">
                          <a:effectLst/>
                          <a:latin typeface="Times New Roman" panose="02020603050405020304" pitchFamily="18" charset="0"/>
                          <a:cs typeface="Times New Roman" panose="02020603050405020304" pitchFamily="18" charset="0"/>
                        </a:rPr>
                        <a:t>Прирост количества мероприятий, направленных на укрепление гражданского единства и гармонизацию межнациональных отношений в муниципальном районе Мелеузовский район  Республики Башкортостан, %</a:t>
                      </a:r>
                      <a:endParaRPr lang="ru-RU" sz="1000" b="0" dirty="0">
                        <a:effectLst/>
                        <a:latin typeface="Times New Roman" panose="02020603050405020304" pitchFamily="18" charset="0"/>
                        <a:ea typeface="Calibri"/>
                        <a:cs typeface="Times New Roman" panose="02020603050405020304" pitchFamily="18" charset="0"/>
                      </a:endParaRPr>
                    </a:p>
                  </a:txBody>
                  <a:tcPr marL="91437" marR="91437" marT="45685" marB="4568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 xmlns:a16="http://schemas.microsoft.com/office/drawing/2014/main" val="10006"/>
                  </a:ext>
                </a:extLst>
              </a:tr>
              <a:tr h="356330">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685" marB="45685" horzOverflow="overflow"/>
                </a:tc>
                <a:tc>
                  <a:txBody>
                    <a:bodyPr/>
                    <a:lstStyle/>
                    <a:p>
                      <a:r>
                        <a:rPr lang="ru-RU" sz="1000" kern="1200" dirty="0">
                          <a:effectLst/>
                          <a:latin typeface="Times New Roman" panose="02020603050405020304" pitchFamily="18" charset="0"/>
                          <a:cs typeface="Times New Roman" panose="02020603050405020304" pitchFamily="18" charset="0"/>
                        </a:rPr>
                        <a:t>Прирост количества мероприятий, направленных на   популяризацию башкирской культуры, %</a:t>
                      </a:r>
                      <a:endParaRPr lang="ru-RU"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91437" marR="91437" marT="45685" marB="4568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 xmlns:a16="http://schemas.microsoft.com/office/drawing/2014/main" val="10007"/>
                  </a:ext>
                </a:extLst>
              </a:tr>
              <a:tr h="653838">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6</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685" marB="45685" horzOverflow="overflow"/>
                </a:tc>
                <a:tc>
                  <a:txBody>
                    <a:bodyPr/>
                    <a:lstStyle/>
                    <a:p>
                      <a:pPr>
                        <a:lnSpc>
                          <a:spcPct val="106000"/>
                        </a:lnSpc>
                        <a:spcAft>
                          <a:spcPts val="0"/>
                        </a:spcAft>
                      </a:pPr>
                      <a:r>
                        <a:rPr lang="ru-RU" sz="1000" kern="1200" dirty="0">
                          <a:effectLst/>
                          <a:latin typeface="Times New Roman" panose="02020603050405020304" pitchFamily="18" charset="0"/>
                          <a:cs typeface="Times New Roman" panose="02020603050405020304" pitchFamily="18" charset="0"/>
                        </a:rPr>
                        <a:t>Прирост количества мероприятий, направленных на этнокультурное развитие народов Республики Башкортостан  и поддержку языкового многообразия в муниципальном районе Мелеузовский район  Республики Башкортостан, %</a:t>
                      </a:r>
                      <a:endParaRPr lang="ru-RU" sz="1000" b="0" dirty="0">
                        <a:effectLst/>
                        <a:latin typeface="Times New Roman" panose="02020603050405020304" pitchFamily="18" charset="0"/>
                        <a:ea typeface="Calibri"/>
                        <a:cs typeface="Times New Roman" panose="02020603050405020304" pitchFamily="18" charset="0"/>
                      </a:endParaRPr>
                    </a:p>
                  </a:txBody>
                  <a:tcPr marL="91437" marR="91437" marT="45685" marB="4568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smtClean="0">
                          <a:ln>
                            <a:noFill/>
                          </a:ln>
                          <a:effectLst/>
                          <a:latin typeface="Times New Roman" panose="02020603050405020304" pitchFamily="18" charset="0"/>
                          <a:cs typeface="Times New Roman" panose="02020603050405020304" pitchFamily="18" charset="0"/>
                        </a:rPr>
                        <a:t>1,3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82026211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1">
            <a:extLst>
              <a:ext uri="{FF2B5EF4-FFF2-40B4-BE49-F238E27FC236}">
                <a16:creationId xmlns="" xmlns:a16="http://schemas.microsoft.com/office/drawing/2014/main" id="{20407FBE-CDF4-4B0C-BC0D-57F201FB7548}"/>
              </a:ext>
            </a:extLst>
          </p:cNvPr>
          <p:cNvSpPr txBox="1">
            <a:spLocks/>
          </p:cNvSpPr>
          <p:nvPr/>
        </p:nvSpPr>
        <p:spPr>
          <a:xfrm>
            <a:off x="8434" y="-1"/>
            <a:ext cx="9135566" cy="692697"/>
          </a:xfrm>
          <a:prstGeom prst="rect">
            <a:avLst/>
          </a:prstGeom>
          <a:solidFill>
            <a:schemeClr val="bg2">
              <a:lumMod val="90000"/>
            </a:schemeClr>
          </a:solidFill>
          <a:ln>
            <a:noFill/>
          </a:ln>
          <a:effectLst/>
        </p:spPr>
        <p:txBody>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ClrTx/>
              <a:buSzTx/>
              <a:buFont typeface="Georgia" pitchFamily="18" charset="0"/>
              <a:buNone/>
              <a:defRPr/>
            </a:pPr>
            <a:r>
              <a:rPr lang="ru-RU" sz="2400"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ru-RU" sz="1600" b="0" dirty="0">
                <a:solidFill>
                  <a:prstClr val="black"/>
                </a:solidFill>
                <a:effectLst/>
                <a:latin typeface="Times New Roman" panose="02020603050405020304" pitchFamily="18" charset="0"/>
                <a:ea typeface="+mn-ea"/>
                <a:cs typeface="Times New Roman" panose="02020603050405020304" pitchFamily="18" charset="0"/>
              </a:rPr>
              <a:t>Объем муниципального долга по  муниципальному району </a:t>
            </a:r>
          </a:p>
          <a:p>
            <a:pPr marL="0" indent="0" algn="ctr">
              <a:buClrTx/>
              <a:buSzTx/>
              <a:buFont typeface="Georgia" pitchFamily="18" charset="0"/>
              <a:buNone/>
              <a:defRPr/>
            </a:pPr>
            <a:r>
              <a:rPr lang="ru-RU" sz="1600" b="0" dirty="0">
                <a:solidFill>
                  <a:prstClr val="black"/>
                </a:solidFill>
                <a:effectLst/>
                <a:latin typeface="Times New Roman" panose="02020603050405020304" pitchFamily="18" charset="0"/>
                <a:ea typeface="+mn-ea"/>
                <a:cs typeface="Times New Roman" panose="02020603050405020304" pitchFamily="18" charset="0"/>
              </a:rPr>
              <a:t>Мелеузовский район Республики Башкортостан за </a:t>
            </a:r>
            <a:r>
              <a:rPr lang="ru-RU" sz="1600" b="0" dirty="0" smtClean="0">
                <a:solidFill>
                  <a:prstClr val="black"/>
                </a:solidFill>
                <a:effectLst/>
                <a:latin typeface="Times New Roman" panose="02020603050405020304" pitchFamily="18" charset="0"/>
                <a:ea typeface="+mn-ea"/>
                <a:cs typeface="Times New Roman" panose="02020603050405020304" pitchFamily="18" charset="0"/>
              </a:rPr>
              <a:t>2019 </a:t>
            </a:r>
            <a:r>
              <a:rPr lang="ru-RU" sz="1600" b="0" dirty="0">
                <a:solidFill>
                  <a:prstClr val="black"/>
                </a:solidFill>
                <a:effectLst/>
                <a:latin typeface="Times New Roman" panose="02020603050405020304" pitchFamily="18" charset="0"/>
                <a:ea typeface="+mn-ea"/>
                <a:cs typeface="Times New Roman" panose="02020603050405020304" pitchFamily="18" charset="0"/>
              </a:rPr>
              <a:t>год</a:t>
            </a:r>
            <a:endParaRPr lang="ru-RU" sz="1600" b="0" dirty="0">
              <a:solidFill>
                <a:schemeClr val="tx1"/>
              </a:solidFill>
              <a:latin typeface="Times New Roman" panose="02020603050405020304" pitchFamily="18" charset="0"/>
              <a:cs typeface="Times New Roman" panose="02020603050405020304" pitchFamily="18" charset="0"/>
            </a:endParaRPr>
          </a:p>
        </p:txBody>
      </p:sp>
      <p:pic>
        <p:nvPicPr>
          <p:cNvPr id="175107" name="Picture 3">
            <a:extLst>
              <a:ext uri="{FF2B5EF4-FFF2-40B4-BE49-F238E27FC236}">
                <a16:creationId xmlns="" xmlns:a16="http://schemas.microsoft.com/office/drawing/2014/main" id="{40EB6FDF-69D5-499D-A2D3-D2391B0F23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9" y="15156"/>
            <a:ext cx="704850" cy="74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Блок-схема: перфолента 1"/>
          <p:cNvSpPr/>
          <p:nvPr/>
        </p:nvSpPr>
        <p:spPr>
          <a:xfrm>
            <a:off x="274278" y="891456"/>
            <a:ext cx="8568952" cy="1224136"/>
          </a:xfrm>
          <a:prstGeom prst="flowChartPunchedTape">
            <a:avLst/>
          </a:prstGeom>
          <a:noFill/>
          <a:ln>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a:solidFill>
                  <a:schemeClr val="tx1"/>
                </a:solidFill>
                <a:latin typeface="Times New Roman" panose="02020603050405020304" pitchFamily="18" charset="0"/>
                <a:cs typeface="Times New Roman" panose="02020603050405020304" pitchFamily="18" charset="0"/>
              </a:rPr>
              <a:t>Муниципальный долг возникает в силу осуществления заимствований. Расходы на обслуживание муниципального долга из бюджета муниципального района Мелеузовский район в </a:t>
            </a:r>
            <a:r>
              <a:rPr lang="ru-RU" dirty="0" smtClean="0">
                <a:solidFill>
                  <a:schemeClr val="tx1"/>
                </a:solidFill>
                <a:latin typeface="Times New Roman" panose="02020603050405020304" pitchFamily="18" charset="0"/>
                <a:cs typeface="Times New Roman" panose="02020603050405020304" pitchFamily="18" charset="0"/>
              </a:rPr>
              <a:t>2019 </a:t>
            </a:r>
            <a:r>
              <a:rPr lang="ru-RU" dirty="0">
                <a:solidFill>
                  <a:schemeClr val="tx1"/>
                </a:solidFill>
                <a:latin typeface="Times New Roman" panose="02020603050405020304" pitchFamily="18" charset="0"/>
                <a:cs typeface="Times New Roman" panose="02020603050405020304" pitchFamily="18" charset="0"/>
              </a:rPr>
              <a:t>году не производились. </a:t>
            </a:r>
          </a:p>
        </p:txBody>
      </p:sp>
      <p:sp>
        <p:nvSpPr>
          <p:cNvPr id="4" name="Овал 3"/>
          <p:cNvSpPr/>
          <p:nvPr/>
        </p:nvSpPr>
        <p:spPr>
          <a:xfrm>
            <a:off x="5172384" y="2414220"/>
            <a:ext cx="3888432" cy="936104"/>
          </a:xfrm>
          <a:prstGeom prst="ellipse">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latin typeface="Times New Roman" panose="02020603050405020304" pitchFamily="18" charset="0"/>
                <a:cs typeface="Times New Roman" panose="02020603050405020304" pitchFamily="18" charset="0"/>
              </a:rPr>
              <a:t>Заимствования необходимы для:</a:t>
            </a:r>
          </a:p>
        </p:txBody>
      </p:sp>
      <p:sp>
        <p:nvSpPr>
          <p:cNvPr id="5" name="Прямоугольник 4"/>
          <p:cNvSpPr/>
          <p:nvPr/>
        </p:nvSpPr>
        <p:spPr>
          <a:xfrm>
            <a:off x="5223379" y="4509120"/>
            <a:ext cx="1584176" cy="720080"/>
          </a:xfrm>
          <a:prstGeom prst="rect">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400" dirty="0">
                <a:solidFill>
                  <a:schemeClr val="tx1"/>
                </a:solidFill>
                <a:latin typeface="Times New Roman" panose="02020603050405020304" pitchFamily="18" charset="0"/>
                <a:cs typeface="Times New Roman" panose="02020603050405020304" pitchFamily="18" charset="0"/>
              </a:rPr>
              <a:t>Финансирования дефицита бюджета</a:t>
            </a:r>
          </a:p>
        </p:txBody>
      </p:sp>
      <p:sp>
        <p:nvSpPr>
          <p:cNvPr id="6" name="Прямоугольник 5"/>
          <p:cNvSpPr/>
          <p:nvPr/>
        </p:nvSpPr>
        <p:spPr>
          <a:xfrm>
            <a:off x="7548648" y="4509120"/>
            <a:ext cx="1512168" cy="720080"/>
          </a:xfrm>
          <a:prstGeom prst="rect">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400" dirty="0">
                <a:solidFill>
                  <a:schemeClr val="tx1"/>
                </a:solidFill>
                <a:latin typeface="Times New Roman" panose="02020603050405020304" pitchFamily="18" charset="0"/>
                <a:cs typeface="Times New Roman" panose="02020603050405020304" pitchFamily="18" charset="0"/>
              </a:rPr>
              <a:t>Погашения долговых обязательств</a:t>
            </a:r>
          </a:p>
        </p:txBody>
      </p:sp>
      <p:sp>
        <p:nvSpPr>
          <p:cNvPr id="7" name="Стрелка вниз 6"/>
          <p:cNvSpPr/>
          <p:nvPr/>
        </p:nvSpPr>
        <p:spPr>
          <a:xfrm rot="926602">
            <a:off x="6079323" y="3373102"/>
            <a:ext cx="307767" cy="1008112"/>
          </a:xfrm>
          <a:prstGeom prst="downArrow">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низ 7"/>
          <p:cNvSpPr/>
          <p:nvPr/>
        </p:nvSpPr>
        <p:spPr>
          <a:xfrm rot="20264749">
            <a:off x="7720362" y="3407252"/>
            <a:ext cx="414046" cy="988263"/>
          </a:xfrm>
          <a:prstGeom prst="downArrow">
            <a:avLst>
              <a:gd name="adj1" fmla="val 31596"/>
              <a:gd name="adj2" fmla="val 50000"/>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9" name="Таблица 8"/>
          <p:cNvGraphicFramePr>
            <a:graphicFrameLocks noGrp="1"/>
          </p:cNvGraphicFramePr>
          <p:nvPr>
            <p:extLst>
              <p:ext uri="{D42A27DB-BD31-4B8C-83A1-F6EECF244321}">
                <p14:modId xmlns:p14="http://schemas.microsoft.com/office/powerpoint/2010/main" val="4229956078"/>
              </p:ext>
            </p:extLst>
          </p:nvPr>
        </p:nvGraphicFramePr>
        <p:xfrm>
          <a:off x="22523" y="2342029"/>
          <a:ext cx="5003800" cy="3632213"/>
        </p:xfrm>
        <a:graphic>
          <a:graphicData uri="http://schemas.openxmlformats.org/drawingml/2006/table">
            <a:tbl>
              <a:tblPr>
                <a:tableStyleId>{5C22544A-7EE6-4342-B048-85BDC9FD1C3A}</a:tableStyleId>
              </a:tblPr>
              <a:tblGrid>
                <a:gridCol w="1701736">
                  <a:extLst>
                    <a:ext uri="{9D8B030D-6E8A-4147-A177-3AD203B41FA5}">
                      <a16:colId xmlns="" xmlns:a16="http://schemas.microsoft.com/office/drawing/2014/main" val="20000"/>
                    </a:ext>
                  </a:extLst>
                </a:gridCol>
                <a:gridCol w="1047541">
                  <a:extLst>
                    <a:ext uri="{9D8B030D-6E8A-4147-A177-3AD203B41FA5}">
                      <a16:colId xmlns="" xmlns:a16="http://schemas.microsoft.com/office/drawing/2014/main" val="20001"/>
                    </a:ext>
                  </a:extLst>
                </a:gridCol>
                <a:gridCol w="1080120">
                  <a:extLst>
                    <a:ext uri="{9D8B030D-6E8A-4147-A177-3AD203B41FA5}">
                      <a16:colId xmlns="" xmlns:a16="http://schemas.microsoft.com/office/drawing/2014/main" val="20002"/>
                    </a:ext>
                  </a:extLst>
                </a:gridCol>
                <a:gridCol w="1174403">
                  <a:extLst>
                    <a:ext uri="{9D8B030D-6E8A-4147-A177-3AD203B41FA5}">
                      <a16:colId xmlns="" xmlns:a16="http://schemas.microsoft.com/office/drawing/2014/main" val="20003"/>
                    </a:ext>
                  </a:extLst>
                </a:gridCol>
              </a:tblGrid>
              <a:tr h="311960">
                <a:tc gridSpan="4">
                  <a:txBody>
                    <a:bodyPr/>
                    <a:lstStyle/>
                    <a:p>
                      <a:pPr algn="ctr" fontAlgn="ctr"/>
                      <a:r>
                        <a:rPr lang="ru-RU" sz="1200" b="1" u="none" strike="noStrike" dirty="0">
                          <a:effectLst/>
                          <a:latin typeface="Times New Roman" panose="02020603050405020304" pitchFamily="18" charset="0"/>
                          <a:cs typeface="Times New Roman" panose="02020603050405020304" pitchFamily="18" charset="0"/>
                        </a:rPr>
                        <a:t>Муниципальный долг муниципального района Мелеузовский район Республики Башкортостан </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324629">
                <a:tc>
                  <a:txBody>
                    <a:bodyPr/>
                    <a:lstStyle/>
                    <a:p>
                      <a:pPr algn="ctr" fontAlgn="t"/>
                      <a:r>
                        <a:rPr lang="ru-RU" sz="1100" u="none" strike="noStrike" dirty="0">
                          <a:effectLst/>
                          <a:latin typeface="Times New Roman" panose="02020603050405020304" pitchFamily="18" charset="0"/>
                          <a:cs typeface="Times New Roman" panose="02020603050405020304" pitchFamily="18" charset="0"/>
                        </a:rPr>
                        <a:t>Виды долговых обязательств</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100" u="none" strike="noStrike" dirty="0">
                          <a:effectLst/>
                          <a:latin typeface="Times New Roman" panose="02020603050405020304" pitchFamily="18" charset="0"/>
                          <a:cs typeface="Times New Roman" panose="02020603050405020304" pitchFamily="18" charset="0"/>
                        </a:rPr>
                        <a:t>на 1 января</a:t>
                      </a:r>
                    </a:p>
                    <a:p>
                      <a:pPr algn="ctr" fontAlgn="t"/>
                      <a:r>
                        <a:rPr lang="ru-RU" sz="1100" u="none" strike="noStrike" dirty="0" smtClean="0">
                          <a:effectLst/>
                          <a:latin typeface="Times New Roman" panose="02020603050405020304" pitchFamily="18" charset="0"/>
                          <a:cs typeface="Times New Roman" panose="02020603050405020304" pitchFamily="18" charset="0"/>
                        </a:rPr>
                        <a:t>2018 </a:t>
                      </a:r>
                      <a:r>
                        <a:rPr lang="ru-RU" sz="1100" u="none" strike="noStrike" dirty="0">
                          <a:effectLst/>
                          <a:latin typeface="Times New Roman" panose="02020603050405020304" pitchFamily="18" charset="0"/>
                          <a:cs typeface="Times New Roman" panose="02020603050405020304" pitchFamily="18" charset="0"/>
                        </a:rPr>
                        <a:t>года</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100" u="none" strike="noStrike" dirty="0">
                          <a:effectLst/>
                          <a:latin typeface="Times New Roman" panose="02020603050405020304" pitchFamily="18" charset="0"/>
                          <a:cs typeface="Times New Roman" panose="02020603050405020304" pitchFamily="18" charset="0"/>
                        </a:rPr>
                        <a:t>на 1</a:t>
                      </a:r>
                      <a:r>
                        <a:rPr lang="ru-RU" sz="1100" u="none" strike="noStrike" baseline="0" dirty="0">
                          <a:effectLst/>
                          <a:latin typeface="Times New Roman" panose="02020603050405020304" pitchFamily="18" charset="0"/>
                          <a:cs typeface="Times New Roman" panose="02020603050405020304" pitchFamily="18" charset="0"/>
                        </a:rPr>
                        <a:t> января</a:t>
                      </a:r>
                    </a:p>
                    <a:p>
                      <a:pPr algn="ctr" fontAlgn="t"/>
                      <a:r>
                        <a:rPr lang="ru-RU" sz="1100" u="none" strike="noStrike" dirty="0">
                          <a:effectLst/>
                          <a:latin typeface="Times New Roman" panose="02020603050405020304" pitchFamily="18" charset="0"/>
                          <a:cs typeface="Times New Roman" panose="02020603050405020304" pitchFamily="18" charset="0"/>
                        </a:rPr>
                        <a:t> </a:t>
                      </a:r>
                      <a:r>
                        <a:rPr lang="ru-RU" sz="1100" u="none" strike="noStrike" dirty="0" smtClean="0">
                          <a:effectLst/>
                          <a:latin typeface="Times New Roman" panose="02020603050405020304" pitchFamily="18" charset="0"/>
                          <a:cs typeface="Times New Roman" panose="02020603050405020304" pitchFamily="18" charset="0"/>
                        </a:rPr>
                        <a:t>2019 </a:t>
                      </a:r>
                      <a:r>
                        <a:rPr lang="ru-RU" sz="1100" u="none" strike="noStrike" dirty="0">
                          <a:effectLst/>
                          <a:latin typeface="Times New Roman" panose="02020603050405020304" pitchFamily="18" charset="0"/>
                          <a:cs typeface="Times New Roman" panose="02020603050405020304" pitchFamily="18" charset="0"/>
                        </a:rPr>
                        <a:t>года</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100" u="none" strike="noStrike" dirty="0">
                          <a:effectLst/>
                          <a:latin typeface="Times New Roman" panose="02020603050405020304" pitchFamily="18" charset="0"/>
                          <a:cs typeface="Times New Roman" panose="02020603050405020304" pitchFamily="18" charset="0"/>
                        </a:rPr>
                        <a:t>на 1 января  </a:t>
                      </a:r>
                    </a:p>
                    <a:p>
                      <a:pPr algn="ctr" fontAlgn="t"/>
                      <a:r>
                        <a:rPr lang="ru-RU" sz="1100" u="none" strike="noStrike" dirty="0" smtClean="0">
                          <a:effectLst/>
                          <a:latin typeface="Times New Roman" panose="02020603050405020304" pitchFamily="18" charset="0"/>
                          <a:cs typeface="Times New Roman" panose="02020603050405020304" pitchFamily="18" charset="0"/>
                        </a:rPr>
                        <a:t>2020 </a:t>
                      </a:r>
                      <a:r>
                        <a:rPr lang="ru-RU" sz="1100" u="none" strike="noStrike" dirty="0">
                          <a:effectLst/>
                          <a:latin typeface="Times New Roman" panose="02020603050405020304" pitchFamily="18" charset="0"/>
                          <a:cs typeface="Times New Roman" panose="02020603050405020304" pitchFamily="18" charset="0"/>
                        </a:rPr>
                        <a:t>года</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32547">
                <a:tc>
                  <a:txBody>
                    <a:bodyPr/>
                    <a:lstStyle/>
                    <a:p>
                      <a:pPr algn="l" fontAlgn="t"/>
                      <a:r>
                        <a:rPr lang="ru-RU" sz="1200" u="none" strike="noStrike">
                          <a:effectLst/>
                          <a:latin typeface="Times New Roman" panose="02020603050405020304" pitchFamily="18" charset="0"/>
                          <a:cs typeface="Times New Roman" panose="02020603050405020304" pitchFamily="18" charset="0"/>
                        </a:rPr>
                        <a:t>Муниципальные ценные бумаги</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0,0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665093">
                <a:tc>
                  <a:txBody>
                    <a:bodyPr/>
                    <a:lstStyle/>
                    <a:p>
                      <a:pPr algn="l" fontAlgn="t"/>
                      <a:r>
                        <a:rPr lang="ru-RU" sz="1200" u="none" strike="noStrike">
                          <a:effectLst/>
                          <a:latin typeface="Times New Roman" panose="02020603050405020304" pitchFamily="18" charset="0"/>
                          <a:cs typeface="Times New Roman" panose="02020603050405020304" pitchFamily="18" charset="0"/>
                        </a:rPr>
                        <a:t>Кредиты, полученные от кредитных организаций</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0,0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997640">
                <a:tc>
                  <a:txBody>
                    <a:bodyPr/>
                    <a:lstStyle/>
                    <a:p>
                      <a:pPr algn="l" fontAlgn="t"/>
                      <a:r>
                        <a:rPr lang="ru-RU" sz="1200" u="none" strike="noStrike">
                          <a:effectLst/>
                          <a:latin typeface="Times New Roman" panose="02020603050405020304" pitchFamily="18" charset="0"/>
                          <a:cs typeface="Times New Roman" panose="02020603050405020304" pitchFamily="18" charset="0"/>
                        </a:rPr>
                        <a:t>Бюджетные кредиты, полученные из других бюджетов бюджетной системы РФ</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0,0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32547">
                <a:tc>
                  <a:txBody>
                    <a:bodyPr/>
                    <a:lstStyle/>
                    <a:p>
                      <a:pPr algn="l" fontAlgn="t"/>
                      <a:r>
                        <a:rPr lang="ru-RU" sz="1200" u="none" strike="noStrike">
                          <a:effectLst/>
                          <a:latin typeface="Times New Roman" panose="02020603050405020304" pitchFamily="18" charset="0"/>
                          <a:cs typeface="Times New Roman" panose="02020603050405020304" pitchFamily="18" charset="0"/>
                        </a:rPr>
                        <a:t>Муниципальные гарантии</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0,0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0,0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498820">
                <a:tc>
                  <a:txBody>
                    <a:bodyPr/>
                    <a:lstStyle/>
                    <a:p>
                      <a:pPr algn="l" fontAlgn="t"/>
                      <a:r>
                        <a:rPr lang="ru-RU" sz="1200" u="none" strike="noStrike">
                          <a:effectLst/>
                          <a:latin typeface="Times New Roman" panose="02020603050405020304" pitchFamily="18" charset="0"/>
                          <a:cs typeface="Times New Roman" panose="02020603050405020304" pitchFamily="18" charset="0"/>
                        </a:rPr>
                        <a:t>Всего муниципальный долг </a:t>
                      </a:r>
                      <a:endParaRPr lang="ru-RU"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0,0</a:t>
                      </a:r>
                      <a:endParaRPr lang="ru-RU"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0,0</a:t>
                      </a:r>
                      <a:endParaRPr lang="ru-RU"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0,0</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bl>
          </a:graphicData>
        </a:graphic>
      </p:graphicFrame>
      <p:sp>
        <p:nvSpPr>
          <p:cNvPr id="10" name="Номер слайда 9"/>
          <p:cNvSpPr>
            <a:spLocks noGrp="1"/>
          </p:cNvSpPr>
          <p:nvPr>
            <p:ph type="sldNum" sz="quarter" idx="12"/>
          </p:nvPr>
        </p:nvSpPr>
        <p:spPr>
          <a:xfrm>
            <a:off x="7010400" y="15156"/>
            <a:ext cx="2133600" cy="365125"/>
          </a:xfrm>
        </p:spPr>
        <p:txBody>
          <a:bodyPr/>
          <a:lstStyle/>
          <a:p>
            <a:fld id="{434A3D7E-C280-4DCD-A7E1-93BBC7758E8E}" type="slidenum">
              <a:rPr lang="ru-RU" smtClean="0"/>
              <a:t>62</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052866">
            <a:off x="6253062" y="1834925"/>
            <a:ext cx="2240725" cy="1401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131935">
            <a:off x="3016273" y="2036818"/>
            <a:ext cx="2440481" cy="129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313544">
            <a:off x="435458" y="2180260"/>
            <a:ext cx="2176537" cy="1361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970" name="Text Box 2">
            <a:extLst>
              <a:ext uri="{FF2B5EF4-FFF2-40B4-BE49-F238E27FC236}">
                <a16:creationId xmlns="" xmlns:a16="http://schemas.microsoft.com/office/drawing/2014/main" id="{F6D6C1C8-0C4C-4E60-86A6-8776B118D876}"/>
              </a:ext>
            </a:extLst>
          </p:cNvPr>
          <p:cNvSpPr txBox="1">
            <a:spLocks noChangeArrowheads="1"/>
          </p:cNvSpPr>
          <p:nvPr/>
        </p:nvSpPr>
        <p:spPr bwMode="auto">
          <a:xfrm>
            <a:off x="0" y="1"/>
            <a:ext cx="9120353" cy="540000"/>
          </a:xfrm>
          <a:prstGeom prst="rect">
            <a:avLst/>
          </a:prstGeom>
          <a:solidFill>
            <a:schemeClr val="bg2">
              <a:lumMod val="90000"/>
            </a:schemeClr>
          </a:solidFill>
          <a:ln>
            <a:noFill/>
          </a:ln>
          <a:effectLs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ru-RU" b="1" dirty="0">
                <a:solidFill>
                  <a:schemeClr val="bg1"/>
                </a:solidFill>
                <a:effectLst>
                  <a:outerShdw blurRad="38100" dist="38100" dir="2700000" algn="tl">
                    <a:srgbClr val="000000"/>
                  </a:outerShdw>
                </a:effectLst>
                <a:cs typeface="+mn-cs"/>
              </a:rPr>
              <a:t>        </a:t>
            </a:r>
          </a:p>
          <a:p>
            <a:pPr eaLnBrk="1" hangingPunct="1">
              <a:spcBef>
                <a:spcPct val="50000"/>
              </a:spcBef>
              <a:defRPr/>
            </a:pPr>
            <a:endParaRPr lang="ru-RU" b="1" dirty="0">
              <a:solidFill>
                <a:schemeClr val="bg1"/>
              </a:solidFill>
              <a:effectLst>
                <a:outerShdw blurRad="38100" dist="38100" dir="2700000" algn="tl">
                  <a:srgbClr val="000000"/>
                </a:outerShdw>
              </a:effectLst>
              <a:cs typeface="+mn-cs"/>
            </a:endParaRPr>
          </a:p>
        </p:txBody>
      </p:sp>
      <p:pic>
        <p:nvPicPr>
          <p:cNvPr id="180227" name="Picture 3">
            <a:extLst>
              <a:ext uri="{FF2B5EF4-FFF2-40B4-BE49-F238E27FC236}">
                <a16:creationId xmlns="" xmlns:a16="http://schemas.microsoft.com/office/drawing/2014/main" id="{5940820F-F1AE-49E4-A410-942CB7A1A1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63" y="0"/>
            <a:ext cx="704850"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0228" name="Line 7">
            <a:extLst>
              <a:ext uri="{FF2B5EF4-FFF2-40B4-BE49-F238E27FC236}">
                <a16:creationId xmlns="" xmlns:a16="http://schemas.microsoft.com/office/drawing/2014/main" id="{65A28CCF-D31B-48F3-AD22-88FD6FC4B735}"/>
              </a:ext>
            </a:extLst>
          </p:cNvPr>
          <p:cNvSpPr>
            <a:spLocks noChangeShapeType="1"/>
          </p:cNvSpPr>
          <p:nvPr/>
        </p:nvSpPr>
        <p:spPr bwMode="auto">
          <a:xfrm>
            <a:off x="1116013" y="299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0229" name="Rectangle 8">
            <a:extLst>
              <a:ext uri="{FF2B5EF4-FFF2-40B4-BE49-F238E27FC236}">
                <a16:creationId xmlns="" xmlns:a16="http://schemas.microsoft.com/office/drawing/2014/main" id="{0B59EA42-F067-44B4-A772-C301C0E2FA57}"/>
              </a:ext>
            </a:extLst>
          </p:cNvPr>
          <p:cNvSpPr>
            <a:spLocks noChangeArrowheads="1"/>
          </p:cNvSpPr>
          <p:nvPr/>
        </p:nvSpPr>
        <p:spPr bwMode="auto">
          <a:xfrm>
            <a:off x="468313" y="3648075"/>
            <a:ext cx="8496300"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p>
          <a:p>
            <a:pPr eaLnBrk="1" hangingPunct="1"/>
            <a:endParaRPr lang="ru-RU" altLang="ru-RU"/>
          </a:p>
          <a:p>
            <a:r>
              <a:rPr lang="ru-RU" altLang="ru-RU"/>
              <a:t>                                 </a:t>
            </a:r>
          </a:p>
        </p:txBody>
      </p:sp>
      <p:sp>
        <p:nvSpPr>
          <p:cNvPr id="180230" name="TextBox 1">
            <a:extLst>
              <a:ext uri="{FF2B5EF4-FFF2-40B4-BE49-F238E27FC236}">
                <a16:creationId xmlns="" xmlns:a16="http://schemas.microsoft.com/office/drawing/2014/main" id="{FE97A039-0BC7-44D5-B607-C3AFC7032377}"/>
              </a:ext>
            </a:extLst>
          </p:cNvPr>
          <p:cNvSpPr txBox="1">
            <a:spLocks noChangeArrowheads="1"/>
          </p:cNvSpPr>
          <p:nvPr/>
        </p:nvSpPr>
        <p:spPr bwMode="auto">
          <a:xfrm>
            <a:off x="735013" y="905024"/>
            <a:ext cx="7994650" cy="831850"/>
          </a:xfrm>
          <a:prstGeom prst="rect">
            <a:avLst/>
          </a:prstGeom>
          <a:no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4800" b="1" i="1" dirty="0"/>
              <a:t>Благодарю за внимание!</a:t>
            </a:r>
          </a:p>
        </p:txBody>
      </p:sp>
      <p:sp>
        <p:nvSpPr>
          <p:cNvPr id="7" name="Скругленный прямоугольник 6">
            <a:extLst>
              <a:ext uri="{FF2B5EF4-FFF2-40B4-BE49-F238E27FC236}">
                <a16:creationId xmlns="" xmlns:a16="http://schemas.microsoft.com/office/drawing/2014/main" id="{5595D489-7EDF-4C26-BEA4-950FF0F4AF7D}"/>
              </a:ext>
            </a:extLst>
          </p:cNvPr>
          <p:cNvSpPr/>
          <p:nvPr/>
        </p:nvSpPr>
        <p:spPr>
          <a:xfrm>
            <a:off x="107950" y="3629684"/>
            <a:ext cx="8856663" cy="2535620"/>
          </a:xfrm>
          <a:prstGeom prst="roundRect">
            <a:avLst/>
          </a:prstGeom>
          <a:noFill/>
          <a:ln w="12700" cap="flat" cmpd="sng" algn="ctr">
            <a:solidFill>
              <a:srgbClr val="FFFFF7">
                <a:shade val="50000"/>
              </a:srgbClr>
            </a:solidFill>
            <a:prstDash val="solid"/>
            <a:miter lim="800000"/>
          </a:ln>
          <a:effectLst/>
        </p:spPr>
        <p:txBody>
          <a:bodyPr anchor="ctr"/>
          <a:lstStyle/>
          <a:p>
            <a:pPr fontAlgn="auto">
              <a:lnSpc>
                <a:spcPts val="1400"/>
              </a:lnSpc>
              <a:spcBef>
                <a:spcPts val="0"/>
              </a:spcBef>
              <a:spcAft>
                <a:spcPts val="0"/>
              </a:spcAft>
              <a:defRPr/>
            </a:pPr>
            <a:r>
              <a:rPr lang="ru-RU" sz="1200" b="1" kern="0" dirty="0">
                <a:latin typeface="Times New Roman" panose="02020603050405020304" pitchFamily="18" charset="0"/>
                <a:cs typeface="Times New Roman" panose="02020603050405020304" pitchFamily="18" charset="0"/>
              </a:rPr>
              <a:t>Информация подготовлена финансовым управлением Администрации муниципального района Мелеузовский район Республики Башкортостан</a:t>
            </a:r>
          </a:p>
          <a:p>
            <a:pPr fontAlgn="auto">
              <a:lnSpc>
                <a:spcPts val="1400"/>
              </a:lnSpc>
              <a:spcBef>
                <a:spcPts val="0"/>
              </a:spcBef>
              <a:spcAft>
                <a:spcPts val="0"/>
              </a:spcAft>
              <a:defRPr/>
            </a:pPr>
            <a:endParaRPr lang="ru-RU" sz="1200" b="1" kern="0" dirty="0">
              <a:latin typeface="Times New Roman" panose="02020603050405020304" pitchFamily="18" charset="0"/>
              <a:cs typeface="Times New Roman" panose="02020603050405020304" pitchFamily="18" charset="0"/>
            </a:endParaRPr>
          </a:p>
          <a:p>
            <a:pPr fontAlgn="auto">
              <a:lnSpc>
                <a:spcPts val="1400"/>
              </a:lnSpc>
              <a:spcBef>
                <a:spcPts val="0"/>
              </a:spcBef>
              <a:spcAft>
                <a:spcPts val="0"/>
              </a:spcAft>
              <a:defRPr/>
            </a:pPr>
            <a:r>
              <a:rPr lang="ru-RU" sz="1200" b="1" kern="0" dirty="0">
                <a:latin typeface="Times New Roman" panose="02020603050405020304" pitchFamily="18" charset="0"/>
                <a:cs typeface="Times New Roman" panose="02020603050405020304" pitchFamily="18" charset="0"/>
              </a:rPr>
              <a:t>Адрес: </a:t>
            </a:r>
            <a:r>
              <a:rPr lang="ru-RU" sz="1200" b="1" i="1" kern="0" dirty="0">
                <a:latin typeface="Times New Roman" panose="02020603050405020304" pitchFamily="18" charset="0"/>
                <a:cs typeface="Times New Roman" panose="02020603050405020304" pitchFamily="18" charset="0"/>
              </a:rPr>
              <a:t>453850, Республика Башкортостан, </a:t>
            </a:r>
            <a:r>
              <a:rPr lang="ru-RU" sz="1200" b="1" i="1" kern="0" dirty="0" smtClean="0">
                <a:latin typeface="Times New Roman" panose="02020603050405020304" pitchFamily="18" charset="0"/>
                <a:cs typeface="Times New Roman" panose="02020603050405020304" pitchFamily="18" charset="0"/>
              </a:rPr>
              <a:t>город </a:t>
            </a:r>
            <a:r>
              <a:rPr lang="ru-RU" sz="1200" b="1" i="1" kern="0" dirty="0">
                <a:latin typeface="Times New Roman" panose="02020603050405020304" pitchFamily="18" charset="0"/>
                <a:cs typeface="Times New Roman" panose="02020603050405020304" pitchFamily="18" charset="0"/>
              </a:rPr>
              <a:t>Мелеуз, ул</a:t>
            </a:r>
            <a:r>
              <a:rPr lang="ru-RU" sz="1200" b="1" i="1" kern="0" dirty="0" smtClean="0">
                <a:latin typeface="Times New Roman" panose="02020603050405020304" pitchFamily="18" charset="0"/>
                <a:cs typeface="Times New Roman" panose="02020603050405020304" pitchFamily="18" charset="0"/>
              </a:rPr>
              <a:t>. Воровского, 4</a:t>
            </a:r>
            <a:endParaRPr lang="ru-RU" sz="1200" b="1" i="1" kern="0" dirty="0">
              <a:latin typeface="Times New Roman" panose="02020603050405020304" pitchFamily="18" charset="0"/>
              <a:cs typeface="Times New Roman" panose="02020603050405020304" pitchFamily="18" charset="0"/>
            </a:endParaRPr>
          </a:p>
          <a:p>
            <a:pPr eaLnBrk="1" hangingPunct="1">
              <a:defRPr/>
            </a:pPr>
            <a:r>
              <a:rPr lang="ru-RU" sz="1200" b="1" i="1" kern="0" dirty="0">
                <a:latin typeface="Times New Roman" panose="02020603050405020304" pitchFamily="18" charset="0"/>
                <a:cs typeface="Times New Roman" panose="02020603050405020304" pitchFamily="18" charset="0"/>
              </a:rPr>
              <a:t>График работы : </a:t>
            </a:r>
            <a:r>
              <a:rPr lang="ru-RU" altLang="ru-RU" sz="1200" b="1" dirty="0">
                <a:latin typeface="Times New Roman" panose="02020603050405020304" pitchFamily="18" charset="0"/>
                <a:cs typeface="Times New Roman" panose="02020603050405020304" pitchFamily="18" charset="0"/>
              </a:rPr>
              <a:t>с понедельника по пятницу - с 8-00 до 17-00; суббота, воскресенье – выходные дни. Обеденный перерыв – с 13-00 </a:t>
            </a:r>
            <a:r>
              <a:rPr lang="ru-RU" altLang="ru-RU" sz="1200" b="1" dirty="0" smtClean="0">
                <a:latin typeface="Times New Roman" panose="02020603050405020304" pitchFamily="18" charset="0"/>
                <a:cs typeface="Times New Roman" panose="02020603050405020304" pitchFamily="18" charset="0"/>
              </a:rPr>
              <a:t> до </a:t>
            </a:r>
            <a:r>
              <a:rPr lang="ru-RU" altLang="ru-RU" sz="1200" b="1" dirty="0">
                <a:latin typeface="Times New Roman" panose="02020603050405020304" pitchFamily="18" charset="0"/>
                <a:cs typeface="Times New Roman" panose="02020603050405020304" pitchFamily="18" charset="0"/>
              </a:rPr>
              <a:t>14-00. Прием граждан осуществляется по средам с 9.00 до 11.00 в кабинете 201.</a:t>
            </a:r>
          </a:p>
          <a:p>
            <a:pPr fontAlgn="auto">
              <a:lnSpc>
                <a:spcPts val="1400"/>
              </a:lnSpc>
              <a:spcBef>
                <a:spcPts val="0"/>
              </a:spcBef>
              <a:spcAft>
                <a:spcPts val="0"/>
              </a:spcAft>
              <a:defRPr/>
            </a:pPr>
            <a:r>
              <a:rPr lang="ru-RU" sz="1200" b="1" kern="0" dirty="0">
                <a:latin typeface="Times New Roman" panose="02020603050405020304" pitchFamily="18" charset="0"/>
                <a:cs typeface="Times New Roman" panose="02020603050405020304" pitchFamily="18" charset="0"/>
              </a:rPr>
              <a:t>Тел:  8 (</a:t>
            </a:r>
            <a:r>
              <a:rPr lang="ru-RU" sz="1200" b="1" i="1" kern="0" dirty="0">
                <a:latin typeface="Times New Roman" panose="02020603050405020304" pitchFamily="18" charset="0"/>
                <a:cs typeface="Times New Roman" panose="02020603050405020304" pitchFamily="18" charset="0"/>
              </a:rPr>
              <a:t>34764)3-50-12, 3-52,23</a:t>
            </a:r>
          </a:p>
          <a:p>
            <a:pPr>
              <a:lnSpc>
                <a:spcPts val="1400"/>
              </a:lnSpc>
              <a:defRPr/>
            </a:pPr>
            <a:r>
              <a:rPr lang="ru-RU" sz="1200" b="1" i="1" kern="0" dirty="0">
                <a:latin typeface="Times New Roman" panose="02020603050405020304" pitchFamily="18" charset="0"/>
                <a:cs typeface="Times New Roman" panose="02020603050405020304" pitchFamily="18" charset="0"/>
              </a:rPr>
              <a:t>Факс:</a:t>
            </a:r>
            <a:r>
              <a:rPr lang="ru-RU" altLang="ru-RU" sz="1200" b="1" dirty="0">
                <a:latin typeface="Times New Roman" panose="02020603050405020304" pitchFamily="18" charset="0"/>
                <a:cs typeface="Times New Roman" panose="02020603050405020304" pitchFamily="18" charset="0"/>
              </a:rPr>
              <a:t> 8(34764) 3-50-29</a:t>
            </a:r>
            <a:r>
              <a:rPr lang="ru-RU" sz="1200" b="1" kern="0" dirty="0">
                <a:latin typeface="Franklin Gothic Heavy" pitchFamily="34" charset="0"/>
              </a:rPr>
              <a:t/>
            </a:r>
            <a:br>
              <a:rPr lang="ru-RU" sz="1200" b="1" kern="0" dirty="0">
                <a:latin typeface="Franklin Gothic Heavy" pitchFamily="34" charset="0"/>
              </a:rPr>
            </a:br>
            <a:r>
              <a:rPr lang="ru-RU" sz="1200" kern="0" dirty="0">
                <a:ln w="0"/>
                <a:effectLst>
                  <a:outerShdw blurRad="38100" dist="19050" dir="2700000" algn="tl" rotWithShape="0">
                    <a:schemeClr val="dk1">
                      <a:alpha val="40000"/>
                    </a:schemeClr>
                  </a:outerShdw>
                </a:effectLst>
                <a:latin typeface="Franklin Gothic Heavy" pitchFamily="34" charset="0"/>
              </a:rPr>
              <a:t>e-</a:t>
            </a:r>
            <a:r>
              <a:rPr lang="ru-RU" sz="1200" kern="0" dirty="0" err="1">
                <a:ln w="0"/>
                <a:effectLst>
                  <a:outerShdw blurRad="38100" dist="19050" dir="2700000" algn="tl" rotWithShape="0">
                    <a:schemeClr val="dk1">
                      <a:alpha val="40000"/>
                    </a:schemeClr>
                  </a:outerShdw>
                </a:effectLst>
                <a:latin typeface="Franklin Gothic Heavy" pitchFamily="34" charset="0"/>
              </a:rPr>
              <a:t>mail</a:t>
            </a:r>
            <a:r>
              <a:rPr lang="ru-RU" sz="1200" kern="0" dirty="0">
                <a:ln w="0"/>
                <a:effectLst>
                  <a:outerShdw blurRad="38100" dist="19050" dir="2700000" algn="tl" rotWithShape="0">
                    <a:schemeClr val="dk1">
                      <a:alpha val="40000"/>
                    </a:schemeClr>
                  </a:outerShdw>
                </a:effectLst>
                <a:latin typeface="Franklin Gothic Heavy" pitchFamily="34" charset="0"/>
              </a:rPr>
              <a:t>:</a:t>
            </a:r>
            <a:r>
              <a:rPr lang="ru-RU" sz="1200" b="1" kern="0" dirty="0">
                <a:latin typeface="Franklin Gothic Heavy" pitchFamily="34" charset="0"/>
              </a:rPr>
              <a:t> </a:t>
            </a:r>
            <a:r>
              <a:rPr lang="ru-RU" sz="1200" b="1" i="1" u="sng" kern="0" dirty="0">
                <a:solidFill>
                  <a:schemeClr val="tx2">
                    <a:lumMod val="60000"/>
                    <a:lumOff val="40000"/>
                  </a:schemeClr>
                </a:solidFill>
                <a:latin typeface="Albertus Extra Bold" panose="020E0802040304020204" pitchFamily="34" charset="0"/>
                <a:hlinkClick r:id="rId6"/>
              </a:rPr>
              <a:t>meleuz_gfu@ufamts.ru</a:t>
            </a:r>
            <a:endParaRPr lang="ru-RU" sz="1200" b="1" i="1" u="sng" kern="0" dirty="0">
              <a:solidFill>
                <a:schemeClr val="tx2">
                  <a:lumMod val="60000"/>
                  <a:lumOff val="40000"/>
                </a:schemeClr>
              </a:solidFill>
              <a:latin typeface="Albertus Extra Bold" panose="020E0802040304020204" pitchFamily="34" charset="0"/>
            </a:endParaRPr>
          </a:p>
          <a:p>
            <a:pPr fontAlgn="auto">
              <a:lnSpc>
                <a:spcPts val="1400"/>
              </a:lnSpc>
              <a:spcBef>
                <a:spcPts val="0"/>
              </a:spcBef>
              <a:spcAft>
                <a:spcPts val="0"/>
              </a:spcAft>
              <a:defRPr/>
            </a:pPr>
            <a:r>
              <a:rPr lang="ru-RU" sz="1200" b="1" i="1" kern="0" dirty="0">
                <a:latin typeface="Times New Roman" panose="02020603050405020304" pitchFamily="18" charset="0"/>
                <a:cs typeface="Times New Roman" panose="02020603050405020304" pitchFamily="18" charset="0"/>
              </a:rPr>
              <a:t>Ознакомиться с деятельностью финансового управления, принять участие в опросах граждан на бюджетную тематику можно на сайте</a:t>
            </a:r>
            <a:r>
              <a:rPr lang="ru-RU" sz="1200" b="1" i="1" kern="0" dirty="0">
                <a:latin typeface="Franklin Gothic Heavy" pitchFamily="34" charset="0"/>
              </a:rPr>
              <a:t>: </a:t>
            </a:r>
            <a:r>
              <a:rPr lang="en-US" sz="1200" b="1" i="1" kern="0" dirty="0">
                <a:latin typeface="Albertus Extra Bold" panose="020E0802040304020204" pitchFamily="34" charset="0"/>
                <a:hlinkClick r:id="rId7"/>
              </a:rPr>
              <a:t>http://finance.admmeleuz.ru</a:t>
            </a:r>
            <a:r>
              <a:rPr lang="ru-RU" sz="1200" b="1" i="1" kern="0" dirty="0">
                <a:latin typeface="Albertus Extra Bold" panose="020E0802040304020204" pitchFamily="34" charset="0"/>
              </a:rPr>
              <a:t>, а также в нашей группе в контакте </a:t>
            </a:r>
            <a:r>
              <a:rPr lang="en-US" sz="1200" b="1" i="1" kern="0" dirty="0">
                <a:latin typeface="Albertus Extra Bold" panose="020E0802040304020204" pitchFamily="34" charset="0"/>
                <a:hlinkClick r:id="rId8"/>
              </a:rPr>
              <a:t>https://vk.com/budgetmeleuz</a:t>
            </a:r>
            <a:endParaRPr lang="ru-RU" sz="1200" b="1" i="1" kern="0" dirty="0">
              <a:latin typeface="Albertus Extra Bold" panose="020E0802040304020204" pitchFamily="34" charset="0"/>
            </a:endParaRPr>
          </a:p>
          <a:p>
            <a:pPr fontAlgn="auto">
              <a:lnSpc>
                <a:spcPts val="1400"/>
              </a:lnSpc>
              <a:spcBef>
                <a:spcPts val="0"/>
              </a:spcBef>
              <a:spcAft>
                <a:spcPts val="0"/>
              </a:spcAft>
              <a:defRPr/>
            </a:pPr>
            <a:r>
              <a:rPr lang="ru-RU" sz="1200" b="1" i="1" kern="0" dirty="0">
                <a:latin typeface="Times New Roman" panose="02020603050405020304" pitchFamily="18" charset="0"/>
                <a:cs typeface="Times New Roman" panose="02020603050405020304" pitchFamily="18" charset="0"/>
              </a:rPr>
              <a:t>Ознакомиться с информацией о проведении публичных слушаний  по проекту бюджета и отчету о его исполнении, а также о результатах публичных слушаний можно на сайте</a:t>
            </a:r>
            <a:r>
              <a:rPr lang="ru-RU" sz="1200" b="1" i="1" kern="0" dirty="0">
                <a:latin typeface="Franklin Gothic Heavy" pitchFamily="34" charset="0"/>
              </a:rPr>
              <a:t>: </a:t>
            </a:r>
            <a:r>
              <a:rPr lang="en-US" sz="1200" b="1" i="1" kern="0" dirty="0">
                <a:latin typeface="Albertus Extra Bold" panose="020E0802040304020204" pitchFamily="34" charset="0"/>
                <a:hlinkClick r:id="rId9"/>
              </a:rPr>
              <a:t>https://meleuz.bashkortostan.ru</a:t>
            </a:r>
            <a:endParaRPr lang="ru-RU" sz="1200" b="1" i="1" kern="0" dirty="0">
              <a:latin typeface="Franklin Gothic Heavy" pitchFamily="34" charset="0"/>
            </a:endParaRPr>
          </a:p>
          <a:p>
            <a:pPr fontAlgn="auto">
              <a:lnSpc>
                <a:spcPts val="1400"/>
              </a:lnSpc>
              <a:spcBef>
                <a:spcPts val="0"/>
              </a:spcBef>
              <a:spcAft>
                <a:spcPts val="0"/>
              </a:spcAft>
              <a:defRPr/>
            </a:pPr>
            <a:endParaRPr lang="ru-RU" sz="1200" kern="0" dirty="0">
              <a:latin typeface="Arial"/>
              <a:cs typeface="+mn-cs"/>
            </a:endParaRPr>
          </a:p>
        </p:txBody>
      </p:sp>
      <p:sp>
        <p:nvSpPr>
          <p:cNvPr id="2" name="Номер слайда 1"/>
          <p:cNvSpPr>
            <a:spLocks noGrp="1"/>
          </p:cNvSpPr>
          <p:nvPr>
            <p:ph type="sldNum" sz="quarter" idx="12"/>
          </p:nvPr>
        </p:nvSpPr>
        <p:spPr>
          <a:xfrm>
            <a:off x="6986753" y="0"/>
            <a:ext cx="2133600" cy="365125"/>
          </a:xfrm>
        </p:spPr>
        <p:txBody>
          <a:bodyPr/>
          <a:lstStyle/>
          <a:p>
            <a:fld id="{434A3D7E-C280-4DCD-A7E1-93BBC7758E8E}" type="slidenum">
              <a:rPr lang="ru-RU" smtClean="0">
                <a:solidFill>
                  <a:schemeClr val="tx1"/>
                </a:solidFill>
              </a:rPr>
              <a:t>63</a:t>
            </a:fld>
            <a:endParaRPr lang="ru-RU" dirty="0">
              <a:solidFill>
                <a:schemeClr val="tx1"/>
              </a:solidFill>
            </a:endParaRPr>
          </a:p>
        </p:txBody>
      </p:sp>
    </p:spTree>
    <p:extLst>
      <p:ext uri="{BB962C8B-B14F-4D97-AF65-F5344CB8AC3E}">
        <p14:creationId xmlns:p14="http://schemas.microsoft.com/office/powerpoint/2010/main" val="2749140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Скругленный прямоугольник 30"/>
          <p:cNvSpPr/>
          <p:nvPr/>
        </p:nvSpPr>
        <p:spPr>
          <a:xfrm>
            <a:off x="0" y="0"/>
            <a:ext cx="9144000" cy="659011"/>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Times New Roman" panose="02020603050405020304" pitchFamily="18" charset="0"/>
                <a:cs typeface="Times New Roman" panose="02020603050405020304" pitchFamily="18" charset="0"/>
              </a:rPr>
              <a:t>Общая информация о бюджетном процессе</a:t>
            </a:r>
          </a:p>
        </p:txBody>
      </p:sp>
      <p:sp>
        <p:nvSpPr>
          <p:cNvPr id="4" name="Заголовок 2"/>
          <p:cNvSpPr>
            <a:spLocks noGrp="1"/>
          </p:cNvSpPr>
          <p:nvPr>
            <p:ph type="title"/>
          </p:nvPr>
        </p:nvSpPr>
        <p:spPr>
          <a:xfrm>
            <a:off x="999078" y="625014"/>
            <a:ext cx="7848872" cy="576064"/>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fontAlgn="auto" hangingPunct="1">
              <a:spcAft>
                <a:spcPts val="0"/>
              </a:spcAft>
              <a:defRPr/>
            </a:pPr>
            <a:r>
              <a:rPr lang="ru-RU" sz="2800"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Этапы бюджетного процесса</a:t>
            </a:r>
          </a:p>
        </p:txBody>
      </p:sp>
      <p:sp>
        <p:nvSpPr>
          <p:cNvPr id="2" name="Номер слайда 1"/>
          <p:cNvSpPr>
            <a:spLocks noGrp="1"/>
          </p:cNvSpPr>
          <p:nvPr>
            <p:ph type="sldNum" sz="quarter" idx="12"/>
          </p:nvPr>
        </p:nvSpPr>
        <p:spPr>
          <a:xfrm>
            <a:off x="6995945" y="108977"/>
            <a:ext cx="2133600" cy="365125"/>
          </a:xfrm>
        </p:spPr>
        <p:txBody>
          <a:bodyPr/>
          <a:lstStyle/>
          <a:p>
            <a:fld id="{434A3D7E-C280-4DCD-A7E1-93BBC7758E8E}" type="slidenum">
              <a:rPr lang="ru-RU" smtClean="0">
                <a:solidFill>
                  <a:schemeClr val="tx1"/>
                </a:solidFill>
              </a:rPr>
              <a:t>7</a:t>
            </a:fld>
            <a:endParaRPr lang="ru-RU" dirty="0">
              <a:solidFill>
                <a:schemeClr val="tx1"/>
              </a:solidFill>
            </a:endParaRPr>
          </a:p>
        </p:txBody>
      </p:sp>
      <p:graphicFrame>
        <p:nvGraphicFramePr>
          <p:cNvPr id="7" name="Схема 6"/>
          <p:cNvGraphicFramePr/>
          <p:nvPr>
            <p:extLst>
              <p:ext uri="{D42A27DB-BD31-4B8C-83A1-F6EECF244321}">
                <p14:modId xmlns:p14="http://schemas.microsoft.com/office/powerpoint/2010/main" val="967876790"/>
              </p:ext>
            </p:extLst>
          </p:nvPr>
        </p:nvGraphicFramePr>
        <p:xfrm>
          <a:off x="353218" y="832248"/>
          <a:ext cx="8626590"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Блок-схема: узел 11"/>
          <p:cNvSpPr/>
          <p:nvPr/>
        </p:nvSpPr>
        <p:spPr>
          <a:xfrm>
            <a:off x="2934582" y="2373408"/>
            <a:ext cx="2285490" cy="2016224"/>
          </a:xfrm>
          <a:prstGeom prst="flowChartConnector">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chemeClr val="tx1"/>
                </a:solidFill>
                <a:latin typeface="Times New Roman" pitchFamily="18" charset="0"/>
                <a:cs typeface="Times New Roman" pitchFamily="18" charset="0"/>
              </a:rPr>
              <a:t>Бюджетный процесс</a:t>
            </a:r>
          </a:p>
        </p:txBody>
      </p:sp>
      <p:sp>
        <p:nvSpPr>
          <p:cNvPr id="20" name="6-конечная звезда 19"/>
          <p:cNvSpPr/>
          <p:nvPr/>
        </p:nvSpPr>
        <p:spPr>
          <a:xfrm>
            <a:off x="3578379" y="4700551"/>
            <a:ext cx="857256" cy="842962"/>
          </a:xfrm>
          <a:prstGeom prst="star6">
            <a:avLst/>
          </a:prstGeom>
          <a:gradFill>
            <a:gsLst>
              <a:gs pos="0">
                <a:srgbClr val="8488C4"/>
              </a:gs>
              <a:gs pos="53000">
                <a:srgbClr val="D4DEFF"/>
              </a:gs>
              <a:gs pos="83000">
                <a:srgbClr val="D4DEFF"/>
              </a:gs>
              <a:gs pos="100000">
                <a:srgbClr val="96AB94"/>
              </a:gs>
            </a:gsLst>
            <a:lin ang="5400000" scaled="0"/>
          </a:gra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chemeClr val="tx1"/>
                </a:solidFill>
                <a:latin typeface="Times New Roman" pitchFamily="18" charset="0"/>
                <a:cs typeface="Times New Roman" pitchFamily="18" charset="0"/>
              </a:rPr>
              <a:t>1</a:t>
            </a:r>
          </a:p>
        </p:txBody>
      </p:sp>
      <p:sp>
        <p:nvSpPr>
          <p:cNvPr id="21" name="6-конечная звезда 20"/>
          <p:cNvSpPr/>
          <p:nvPr/>
        </p:nvSpPr>
        <p:spPr>
          <a:xfrm>
            <a:off x="2128540" y="1664496"/>
            <a:ext cx="914400" cy="914400"/>
          </a:xfrm>
          <a:prstGeom prst="star6">
            <a:avLst/>
          </a:prstGeom>
          <a:gradFill>
            <a:gsLst>
              <a:gs pos="0">
                <a:srgbClr val="8488C4"/>
              </a:gs>
              <a:gs pos="53000">
                <a:srgbClr val="D4DEFF"/>
              </a:gs>
              <a:gs pos="83000">
                <a:srgbClr val="D4DEFF"/>
              </a:gs>
              <a:gs pos="100000">
                <a:srgbClr val="96AB94"/>
              </a:gs>
            </a:gsLst>
            <a:lin ang="5400000" scaled="0"/>
          </a:gra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chemeClr val="tx1"/>
                </a:solidFill>
                <a:latin typeface="Times New Roman" pitchFamily="18" charset="0"/>
                <a:cs typeface="Times New Roman" pitchFamily="18" charset="0"/>
              </a:rPr>
              <a:t>2</a:t>
            </a:r>
          </a:p>
        </p:txBody>
      </p:sp>
      <p:sp>
        <p:nvSpPr>
          <p:cNvPr id="22" name="6-конечная звезда 21"/>
          <p:cNvSpPr/>
          <p:nvPr/>
        </p:nvSpPr>
        <p:spPr>
          <a:xfrm>
            <a:off x="4156156" y="1459008"/>
            <a:ext cx="914400" cy="914400"/>
          </a:xfrm>
          <a:prstGeom prst="star6">
            <a:avLst/>
          </a:prstGeom>
          <a:gradFill>
            <a:gsLst>
              <a:gs pos="0">
                <a:srgbClr val="8488C4"/>
              </a:gs>
              <a:gs pos="53000">
                <a:srgbClr val="D4DEFF"/>
              </a:gs>
              <a:gs pos="83000">
                <a:srgbClr val="D4DEFF"/>
              </a:gs>
              <a:gs pos="100000">
                <a:srgbClr val="96AB94"/>
              </a:gs>
            </a:gsLst>
            <a:lin ang="5400000" scaled="0"/>
          </a:gra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chemeClr val="tx1"/>
                </a:solidFill>
                <a:latin typeface="Times New Roman" pitchFamily="18" charset="0"/>
                <a:cs typeface="Times New Roman" pitchFamily="18" charset="0"/>
              </a:rPr>
              <a:t>3</a:t>
            </a:r>
          </a:p>
        </p:txBody>
      </p:sp>
      <p:sp>
        <p:nvSpPr>
          <p:cNvPr id="24" name="Прямоугольник с двумя скругленными противолежащими углами 23"/>
          <p:cNvSpPr/>
          <p:nvPr/>
        </p:nvSpPr>
        <p:spPr>
          <a:xfrm>
            <a:off x="7256468" y="3793731"/>
            <a:ext cx="1872208" cy="288032"/>
          </a:xfrm>
          <a:prstGeom prst="round2DiagRect">
            <a:avLst/>
          </a:prstGeom>
          <a:solidFill>
            <a:schemeClr val="accent3">
              <a:lumMod val="60000"/>
              <a:lumOff val="40000"/>
            </a:schemeClr>
          </a:solidFill>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anchor="ctr"/>
          <a:lstStyle/>
          <a:p>
            <a:pPr>
              <a:defRPr/>
            </a:pPr>
            <a:r>
              <a:rPr lang="ru-RU" sz="1000" dirty="0">
                <a:solidFill>
                  <a:schemeClr val="tx1"/>
                </a:solidFill>
                <a:latin typeface="Times New Roman" panose="02020603050405020304" pitchFamily="18" charset="0"/>
                <a:cs typeface="Times New Roman" panose="02020603050405020304" pitchFamily="18" charset="0"/>
              </a:rPr>
              <a:t>Составление отчетности</a:t>
            </a:r>
          </a:p>
        </p:txBody>
      </p:sp>
      <p:sp>
        <p:nvSpPr>
          <p:cNvPr id="25" name="Прямоугольник с двумя скругленными противолежащими углами 24"/>
          <p:cNvSpPr/>
          <p:nvPr/>
        </p:nvSpPr>
        <p:spPr>
          <a:xfrm>
            <a:off x="6335688" y="4083059"/>
            <a:ext cx="2808312" cy="477094"/>
          </a:xfrm>
          <a:prstGeom prst="round2DiagRect">
            <a:avLst/>
          </a:prstGeom>
          <a:solidFill>
            <a:schemeClr val="accent3">
              <a:lumMod val="60000"/>
              <a:lumOff val="40000"/>
            </a:schemeClr>
          </a:solidFill>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anchor="ctr"/>
          <a:lstStyle/>
          <a:p>
            <a:pPr>
              <a:defRPr/>
            </a:pPr>
            <a:r>
              <a:rPr lang="ru-RU" sz="1000" dirty="0">
                <a:solidFill>
                  <a:schemeClr val="tx1"/>
                </a:solidFill>
                <a:latin typeface="Times New Roman" panose="02020603050405020304" pitchFamily="18" charset="0"/>
                <a:cs typeface="Times New Roman" panose="02020603050405020304" pitchFamily="18" charset="0"/>
              </a:rPr>
              <a:t>Формирование проекта решения об утверждении отчета об исполнении бюджета исполнении</a:t>
            </a:r>
          </a:p>
        </p:txBody>
      </p:sp>
      <p:sp>
        <p:nvSpPr>
          <p:cNvPr id="26" name="Прямоугольник с двумя скругленными противолежащими углами 25"/>
          <p:cNvSpPr/>
          <p:nvPr/>
        </p:nvSpPr>
        <p:spPr>
          <a:xfrm>
            <a:off x="5672292" y="4517407"/>
            <a:ext cx="3456384" cy="473724"/>
          </a:xfrm>
          <a:prstGeom prst="round2DiagRect">
            <a:avLst/>
          </a:prstGeom>
          <a:solidFill>
            <a:schemeClr val="accent3">
              <a:lumMod val="60000"/>
              <a:lumOff val="40000"/>
            </a:schemeClr>
          </a:solidFill>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anchor="ctr"/>
          <a:lstStyle/>
          <a:p>
            <a:pPr>
              <a:defRPr/>
            </a:pPr>
            <a:r>
              <a:rPr lang="ru-RU" sz="1000" dirty="0">
                <a:solidFill>
                  <a:schemeClr val="tx1"/>
                </a:solidFill>
                <a:latin typeface="Times New Roman" panose="02020603050405020304" pitchFamily="18" charset="0"/>
                <a:cs typeface="Times New Roman" panose="02020603050405020304" pitchFamily="18" charset="0"/>
              </a:rPr>
              <a:t>Одобрение решения об утверждении отчета об исполнении бюджета  администрацией</a:t>
            </a:r>
          </a:p>
        </p:txBody>
      </p:sp>
      <p:sp>
        <p:nvSpPr>
          <p:cNvPr id="27" name="Прямоугольник с двумя скругленными противолежащими углами 26"/>
          <p:cNvSpPr/>
          <p:nvPr/>
        </p:nvSpPr>
        <p:spPr>
          <a:xfrm>
            <a:off x="6450542" y="5446761"/>
            <a:ext cx="2693458" cy="481301"/>
          </a:xfrm>
          <a:prstGeom prst="round2DiagRect">
            <a:avLst/>
          </a:prstGeom>
          <a:solidFill>
            <a:schemeClr val="accent3">
              <a:lumMod val="60000"/>
              <a:lumOff val="40000"/>
            </a:schemeClr>
          </a:solidFill>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anchor="ctr"/>
          <a:lstStyle/>
          <a:p>
            <a:pPr>
              <a:defRPr/>
            </a:pPr>
            <a:r>
              <a:rPr lang="ru-RU" sz="1000" dirty="0">
                <a:solidFill>
                  <a:schemeClr val="tx1"/>
                </a:solidFill>
                <a:latin typeface="Times New Roman" panose="02020603050405020304" pitchFamily="18" charset="0"/>
                <a:cs typeface="Times New Roman" panose="02020603050405020304" pitchFamily="18" charset="0"/>
              </a:rPr>
              <a:t>Внесение администрацией проекта решения об утверждении исполнения бюджета в Совет района</a:t>
            </a:r>
          </a:p>
        </p:txBody>
      </p:sp>
      <p:sp>
        <p:nvSpPr>
          <p:cNvPr id="28" name="Прямоугольник с двумя скругленными противолежащими углами 27"/>
          <p:cNvSpPr/>
          <p:nvPr/>
        </p:nvSpPr>
        <p:spPr>
          <a:xfrm>
            <a:off x="6176348" y="6298290"/>
            <a:ext cx="2952328" cy="576064"/>
          </a:xfrm>
          <a:prstGeom prst="round2DiagRect">
            <a:avLst/>
          </a:prstGeom>
          <a:solidFill>
            <a:schemeClr val="accent3">
              <a:lumMod val="60000"/>
              <a:lumOff val="40000"/>
            </a:schemeClr>
          </a:solidFill>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anchor="ctr"/>
          <a:lstStyle/>
          <a:p>
            <a:pPr>
              <a:defRPr/>
            </a:pPr>
            <a:r>
              <a:rPr lang="ru-RU" sz="1000" dirty="0">
                <a:solidFill>
                  <a:schemeClr val="tx1"/>
                </a:solidFill>
                <a:latin typeface="Times New Roman" panose="02020603050405020304" pitchFamily="18" charset="0"/>
                <a:cs typeface="Times New Roman" panose="02020603050405020304" pitchFamily="18" charset="0"/>
              </a:rPr>
              <a:t>Рассмотрение и принятие решения об утверждении годового отчета об исполнении бюджета Советом района</a:t>
            </a:r>
          </a:p>
        </p:txBody>
      </p:sp>
      <p:sp>
        <p:nvSpPr>
          <p:cNvPr id="34" name="Прямоугольник с двумя скругленными противолежащими углами 33"/>
          <p:cNvSpPr/>
          <p:nvPr/>
        </p:nvSpPr>
        <p:spPr>
          <a:xfrm>
            <a:off x="5699404" y="4948555"/>
            <a:ext cx="3456384" cy="498206"/>
          </a:xfrm>
          <a:prstGeom prst="round2DiagRect">
            <a:avLst/>
          </a:prstGeom>
          <a:solidFill>
            <a:schemeClr val="accent3">
              <a:lumMod val="60000"/>
              <a:lumOff val="40000"/>
            </a:schemeClr>
          </a:solidFill>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anchor="ctr"/>
          <a:lstStyle/>
          <a:p>
            <a:pPr>
              <a:defRPr/>
            </a:pPr>
            <a:r>
              <a:rPr lang="ru-RU" sz="1000" dirty="0">
                <a:solidFill>
                  <a:schemeClr val="tx1"/>
                </a:solidFill>
                <a:latin typeface="Times New Roman" panose="02020603050405020304" pitchFamily="18" charset="0"/>
                <a:cs typeface="Times New Roman" panose="02020603050405020304" pitchFamily="18" charset="0"/>
              </a:rPr>
              <a:t>Направление годового отчета и проекта решения от утверждении отчета об исполнении бюджета в Ревизионную комиссию</a:t>
            </a:r>
          </a:p>
        </p:txBody>
      </p:sp>
      <p:sp>
        <p:nvSpPr>
          <p:cNvPr id="35" name="Прямоугольник с двумя скругленными противолежащими углами 34"/>
          <p:cNvSpPr/>
          <p:nvPr/>
        </p:nvSpPr>
        <p:spPr>
          <a:xfrm>
            <a:off x="6968436" y="5928062"/>
            <a:ext cx="2160240" cy="360040"/>
          </a:xfrm>
          <a:prstGeom prst="round2DiagRect">
            <a:avLst/>
          </a:prstGeom>
          <a:solidFill>
            <a:schemeClr val="accent3">
              <a:lumMod val="60000"/>
              <a:lumOff val="40000"/>
            </a:schemeClr>
          </a:solidFill>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anchor="ctr"/>
          <a:lstStyle/>
          <a:p>
            <a:pPr>
              <a:defRPr/>
            </a:pPr>
            <a:r>
              <a:rPr lang="ru-RU" sz="1000" dirty="0">
                <a:solidFill>
                  <a:schemeClr val="tx1"/>
                </a:solidFill>
                <a:latin typeface="Times New Roman" panose="02020603050405020304" pitchFamily="18" charset="0"/>
                <a:cs typeface="Times New Roman" panose="02020603050405020304" pitchFamily="18" charset="0"/>
              </a:rPr>
              <a:t>Публичные слушания по отчету</a:t>
            </a:r>
          </a:p>
        </p:txBody>
      </p:sp>
      <p:pic>
        <p:nvPicPr>
          <p:cNvPr id="3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98" y="-26095"/>
            <a:ext cx="706437"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6-конечная звезда 35"/>
          <p:cNvSpPr/>
          <p:nvPr/>
        </p:nvSpPr>
        <p:spPr>
          <a:xfrm>
            <a:off x="6570340" y="3026637"/>
            <a:ext cx="857256" cy="842962"/>
          </a:xfrm>
          <a:prstGeom prst="star6">
            <a:avLst/>
          </a:prstGeom>
          <a:gradFill>
            <a:gsLst>
              <a:gs pos="0">
                <a:srgbClr val="8488C4"/>
              </a:gs>
              <a:gs pos="53000">
                <a:srgbClr val="D4DEFF"/>
              </a:gs>
              <a:gs pos="83000">
                <a:srgbClr val="D4DEFF"/>
              </a:gs>
              <a:gs pos="100000">
                <a:srgbClr val="96AB94"/>
              </a:gs>
            </a:gsLst>
            <a:lin ang="5400000" scaled="0"/>
          </a:gra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chemeClr val="tx1"/>
                </a:solidFill>
                <a:latin typeface="Times New Roman" pitchFamily="18" charset="0"/>
                <a:cs typeface="Times New Roman" pitchFamily="18" charset="0"/>
              </a:rPr>
              <a:t>4</a:t>
            </a:r>
          </a:p>
        </p:txBody>
      </p:sp>
      <p:sp>
        <p:nvSpPr>
          <p:cNvPr id="5" name="Скругленный прямоугольник 4"/>
          <p:cNvSpPr/>
          <p:nvPr/>
        </p:nvSpPr>
        <p:spPr>
          <a:xfrm>
            <a:off x="6581610" y="1216166"/>
            <a:ext cx="2585954" cy="454674"/>
          </a:xfrm>
          <a:prstGeom prst="roundRect">
            <a:avLst/>
          </a:prstGeom>
          <a:solidFill>
            <a:schemeClr val="bg2">
              <a:lumMod val="9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ru-RU" sz="1100" dirty="0">
                <a:solidFill>
                  <a:schemeClr val="tx1">
                    <a:lumMod val="75000"/>
                    <a:lumOff val="25000"/>
                  </a:schemeClr>
                </a:solidFill>
                <a:latin typeface="Times New Roman" panose="02020603050405020304" pitchFamily="18" charset="0"/>
                <a:cs typeface="Times New Roman" panose="02020603050405020304" pitchFamily="18" charset="0"/>
              </a:rPr>
              <a:t>Исполнение бюджета по доходам</a:t>
            </a:r>
          </a:p>
        </p:txBody>
      </p:sp>
      <p:sp>
        <p:nvSpPr>
          <p:cNvPr id="39" name="Скругленный прямоугольник 38"/>
          <p:cNvSpPr/>
          <p:nvPr/>
        </p:nvSpPr>
        <p:spPr>
          <a:xfrm>
            <a:off x="6602942" y="1787360"/>
            <a:ext cx="2585954" cy="454674"/>
          </a:xfrm>
          <a:prstGeom prst="roundRect">
            <a:avLst/>
          </a:prstGeom>
          <a:solidFill>
            <a:schemeClr val="bg2">
              <a:lumMod val="9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ru-RU" sz="1100" dirty="0">
                <a:solidFill>
                  <a:schemeClr val="tx1">
                    <a:lumMod val="75000"/>
                    <a:lumOff val="25000"/>
                  </a:schemeClr>
                </a:solidFill>
                <a:latin typeface="Times New Roman" panose="02020603050405020304" pitchFamily="18" charset="0"/>
                <a:cs typeface="Times New Roman" panose="02020603050405020304" pitchFamily="18" charset="0"/>
              </a:rPr>
              <a:t>Исполнение бюджета по расходам</a:t>
            </a:r>
          </a:p>
        </p:txBody>
      </p:sp>
      <p:sp>
        <p:nvSpPr>
          <p:cNvPr id="40" name="Скругленный прямоугольник 39"/>
          <p:cNvSpPr/>
          <p:nvPr/>
        </p:nvSpPr>
        <p:spPr>
          <a:xfrm>
            <a:off x="6581610" y="2373408"/>
            <a:ext cx="2585954" cy="454674"/>
          </a:xfrm>
          <a:prstGeom prst="roundRect">
            <a:avLst/>
          </a:prstGeom>
          <a:solidFill>
            <a:schemeClr val="bg2">
              <a:lumMod val="9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ru-RU" sz="1100" dirty="0">
                <a:solidFill>
                  <a:schemeClr val="tx1">
                    <a:lumMod val="75000"/>
                    <a:lumOff val="25000"/>
                  </a:schemeClr>
                </a:solidFill>
                <a:latin typeface="Times New Roman" panose="02020603050405020304" pitchFamily="18" charset="0"/>
                <a:cs typeface="Times New Roman" panose="02020603050405020304" pitchFamily="18" charset="0"/>
              </a:rPr>
              <a:t>Исполнение бюджета по источникам финансирования дефицита бюджета</a:t>
            </a:r>
          </a:p>
        </p:txBody>
      </p:sp>
      <p:sp>
        <p:nvSpPr>
          <p:cNvPr id="6" name="Прямоугольник 5"/>
          <p:cNvSpPr/>
          <p:nvPr/>
        </p:nvSpPr>
        <p:spPr>
          <a:xfrm>
            <a:off x="-14298" y="3869599"/>
            <a:ext cx="2160240" cy="520033"/>
          </a:xfrm>
          <a:prstGeom prst="rect">
            <a:avLst/>
          </a:prstGeom>
          <a:solidFill>
            <a:schemeClr val="accent3">
              <a:lumMod val="60000"/>
              <a:lumOff val="4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ru-RU" sz="1100" dirty="0">
                <a:solidFill>
                  <a:schemeClr val="tx1"/>
                </a:solidFill>
                <a:latin typeface="Times New Roman" panose="02020603050405020304" pitchFamily="18" charset="0"/>
                <a:cs typeface="Times New Roman" panose="02020603050405020304" pitchFamily="18" charset="0"/>
              </a:rPr>
              <a:t>Формирование прогноза бюджета</a:t>
            </a:r>
          </a:p>
        </p:txBody>
      </p:sp>
      <p:sp>
        <p:nvSpPr>
          <p:cNvPr id="41" name="Прямоугольник 40"/>
          <p:cNvSpPr/>
          <p:nvPr/>
        </p:nvSpPr>
        <p:spPr>
          <a:xfrm>
            <a:off x="2953" y="4373655"/>
            <a:ext cx="2475756" cy="520033"/>
          </a:xfrm>
          <a:prstGeom prst="rect">
            <a:avLst/>
          </a:prstGeom>
          <a:solidFill>
            <a:schemeClr val="accent3">
              <a:lumMod val="60000"/>
              <a:lumOff val="4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ru-RU" sz="1100" dirty="0">
                <a:solidFill>
                  <a:schemeClr val="tx1"/>
                </a:solidFill>
                <a:latin typeface="Times New Roman" panose="02020603050405020304" pitchFamily="18" charset="0"/>
                <a:cs typeface="Times New Roman" panose="02020603050405020304" pitchFamily="18" charset="0"/>
              </a:rPr>
              <a:t>Формирование прогноза социально-экономического развития</a:t>
            </a:r>
          </a:p>
        </p:txBody>
      </p:sp>
      <p:sp>
        <p:nvSpPr>
          <p:cNvPr id="42" name="Прямоугольник 41"/>
          <p:cNvSpPr/>
          <p:nvPr/>
        </p:nvSpPr>
        <p:spPr>
          <a:xfrm>
            <a:off x="-14298" y="4897620"/>
            <a:ext cx="2934582" cy="336320"/>
          </a:xfrm>
          <a:prstGeom prst="rect">
            <a:avLst/>
          </a:prstGeom>
          <a:solidFill>
            <a:schemeClr val="accent3">
              <a:lumMod val="60000"/>
              <a:lumOff val="4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ru-RU" sz="1100" dirty="0">
                <a:solidFill>
                  <a:schemeClr val="tx1"/>
                </a:solidFill>
                <a:latin typeface="Times New Roman" panose="02020603050405020304" pitchFamily="18" charset="0"/>
                <a:cs typeface="Times New Roman" panose="02020603050405020304" pitchFamily="18" charset="0"/>
              </a:rPr>
              <a:t>Одобрение проекта бюджета администрацией</a:t>
            </a:r>
            <a:r>
              <a:rPr lang="en-US" sz="1100" dirty="0">
                <a:solidFill>
                  <a:schemeClr val="tx1"/>
                </a:solidFill>
                <a:latin typeface="Times New Roman" panose="02020603050405020304" pitchFamily="18" charset="0"/>
                <a:cs typeface="Times New Roman" panose="02020603050405020304" pitchFamily="18" charset="0"/>
              </a:rPr>
              <a:t> </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44" name="Прямоугольник 43"/>
          <p:cNvSpPr/>
          <p:nvPr/>
        </p:nvSpPr>
        <p:spPr>
          <a:xfrm>
            <a:off x="-36512" y="5233940"/>
            <a:ext cx="3744099" cy="520033"/>
          </a:xfrm>
          <a:prstGeom prst="rect">
            <a:avLst/>
          </a:prstGeom>
          <a:solidFill>
            <a:schemeClr val="accent3">
              <a:lumMod val="60000"/>
              <a:lumOff val="4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ru-RU" sz="1100" dirty="0">
                <a:solidFill>
                  <a:schemeClr val="tx1"/>
                </a:solidFill>
                <a:latin typeface="Times New Roman" panose="02020603050405020304" pitchFamily="18" charset="0"/>
                <a:cs typeface="Times New Roman" panose="02020603050405020304" pitchFamily="18" charset="0"/>
              </a:rPr>
              <a:t>Направление проекта бюджета в Ревизионную комиссию</a:t>
            </a:r>
          </a:p>
        </p:txBody>
      </p:sp>
      <p:sp>
        <p:nvSpPr>
          <p:cNvPr id="45" name="Прямоугольник 44"/>
          <p:cNvSpPr/>
          <p:nvPr/>
        </p:nvSpPr>
        <p:spPr>
          <a:xfrm>
            <a:off x="-14426" y="6114577"/>
            <a:ext cx="3763516" cy="367425"/>
          </a:xfrm>
          <a:prstGeom prst="rect">
            <a:avLst/>
          </a:prstGeom>
          <a:solidFill>
            <a:schemeClr val="accent3">
              <a:lumMod val="60000"/>
              <a:lumOff val="4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ru-RU" sz="1100" dirty="0">
                <a:solidFill>
                  <a:schemeClr val="tx1"/>
                </a:solidFill>
                <a:latin typeface="Times New Roman" panose="02020603050405020304" pitchFamily="18" charset="0"/>
                <a:cs typeface="Times New Roman" panose="02020603050405020304" pitchFamily="18" charset="0"/>
              </a:rPr>
              <a:t>Публичные слушания по проекту бюджета</a:t>
            </a:r>
          </a:p>
        </p:txBody>
      </p:sp>
      <p:sp>
        <p:nvSpPr>
          <p:cNvPr id="46" name="Прямоугольник 45"/>
          <p:cNvSpPr/>
          <p:nvPr/>
        </p:nvSpPr>
        <p:spPr>
          <a:xfrm>
            <a:off x="-14298" y="5737597"/>
            <a:ext cx="3779912" cy="393002"/>
          </a:xfrm>
          <a:prstGeom prst="rect">
            <a:avLst/>
          </a:prstGeom>
          <a:solidFill>
            <a:schemeClr val="accent3">
              <a:lumMod val="60000"/>
              <a:lumOff val="4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100" dirty="0">
                <a:solidFill>
                  <a:schemeClr val="tx1"/>
                </a:solidFill>
                <a:latin typeface="Times New Roman" panose="02020603050405020304" pitchFamily="18" charset="0"/>
                <a:cs typeface="Times New Roman" panose="02020603050405020304" pitchFamily="18" charset="0"/>
              </a:rPr>
              <a:t>Внесение проекта бюджета администрацией в Совет района</a:t>
            </a:r>
          </a:p>
        </p:txBody>
      </p:sp>
      <p:sp>
        <p:nvSpPr>
          <p:cNvPr id="8" name="Прямоугольник 7"/>
          <p:cNvSpPr/>
          <p:nvPr/>
        </p:nvSpPr>
        <p:spPr>
          <a:xfrm>
            <a:off x="-14298" y="832248"/>
            <a:ext cx="2585739" cy="530457"/>
          </a:xfrm>
          <a:prstGeom prst="rect">
            <a:avLst/>
          </a:prstGeom>
          <a:solidFill>
            <a:schemeClr val="bg2">
              <a:lumMod val="9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 </a:t>
            </a:r>
            <a:r>
              <a:rPr lang="ru-RU" sz="1100" dirty="0">
                <a:solidFill>
                  <a:schemeClr val="tx1"/>
                </a:solidFill>
                <a:latin typeface="Times New Roman" panose="02020603050405020304" pitchFamily="18" charset="0"/>
                <a:cs typeface="Times New Roman" panose="02020603050405020304" pitchFamily="18" charset="0"/>
              </a:rPr>
              <a:t>Рассмотрение бюджета Советом муниципального района</a:t>
            </a:r>
            <a:endParaRPr lang="ru-RU" sz="11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14298" y="1443503"/>
            <a:ext cx="2564890" cy="472705"/>
          </a:xfrm>
          <a:prstGeom prst="rect">
            <a:avLst/>
          </a:prstGeom>
          <a:solidFill>
            <a:schemeClr val="bg2">
              <a:lumMod val="9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ru-RU" sz="1100" dirty="0">
                <a:solidFill>
                  <a:schemeClr val="tx1"/>
                </a:solidFill>
                <a:latin typeface="Times New Roman" panose="02020603050405020304" pitchFamily="18" charset="0"/>
                <a:cs typeface="Times New Roman" panose="02020603050405020304" pitchFamily="18" charset="0"/>
              </a:rPr>
              <a:t>Принятие бюджета Советом района и опубликование </a:t>
            </a:r>
          </a:p>
        </p:txBody>
      </p:sp>
      <p:sp>
        <p:nvSpPr>
          <p:cNvPr id="29" name="Прямоугольник 28"/>
          <p:cNvSpPr/>
          <p:nvPr/>
        </p:nvSpPr>
        <p:spPr>
          <a:xfrm>
            <a:off x="0" y="6490575"/>
            <a:ext cx="3763516" cy="367425"/>
          </a:xfrm>
          <a:prstGeom prst="rect">
            <a:avLst/>
          </a:prstGeom>
          <a:solidFill>
            <a:schemeClr val="accent3">
              <a:lumMod val="60000"/>
              <a:lumOff val="4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ru-RU" sz="1100" dirty="0">
                <a:solidFill>
                  <a:schemeClr val="tx1"/>
                </a:solidFill>
                <a:latin typeface="Times New Roman" panose="02020603050405020304" pitchFamily="18" charset="0"/>
                <a:cs typeface="Times New Roman" panose="02020603050405020304" pitchFamily="18" charset="0"/>
              </a:rPr>
              <a:t>Принятие решения о бюджете</a:t>
            </a:r>
          </a:p>
        </p:txBody>
      </p:sp>
    </p:spTree>
    <p:extLst>
      <p:ext uri="{BB962C8B-B14F-4D97-AF65-F5344CB8AC3E}">
        <p14:creationId xmlns:p14="http://schemas.microsoft.com/office/powerpoint/2010/main" val="879831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Скругленный прямоугольник 20"/>
          <p:cNvSpPr/>
          <p:nvPr/>
        </p:nvSpPr>
        <p:spPr>
          <a:xfrm>
            <a:off x="0" y="0"/>
            <a:ext cx="9144000" cy="659011"/>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Times New Roman" panose="02020603050405020304" pitchFamily="18" charset="0"/>
                <a:cs typeface="Times New Roman" panose="02020603050405020304" pitchFamily="18" charset="0"/>
              </a:rPr>
              <a:t>Общая информация о бюджетном процессе</a:t>
            </a:r>
          </a:p>
        </p:txBody>
      </p:sp>
      <p:sp>
        <p:nvSpPr>
          <p:cNvPr id="4" name="Скругленный прямоугольник 3"/>
          <p:cNvSpPr/>
          <p:nvPr/>
        </p:nvSpPr>
        <p:spPr>
          <a:xfrm>
            <a:off x="611560" y="1628800"/>
            <a:ext cx="1872208" cy="2808312"/>
          </a:xfrm>
          <a:prstGeom prst="roundRect">
            <a:avLst/>
          </a:prstGeom>
          <a:gradFill>
            <a:gsLst>
              <a:gs pos="0">
                <a:srgbClr val="FFEFD1"/>
              </a:gs>
              <a:gs pos="64999">
                <a:srgbClr val="F0EBD5"/>
              </a:gs>
              <a:gs pos="100000">
                <a:srgbClr val="D1C39F"/>
              </a:gs>
            </a:gsLst>
            <a:lin ang="5400000" scaled="0"/>
          </a:gradFill>
          <a:ln>
            <a:noFil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0">
            <a:schemeClr val="accent6"/>
          </a:lnRef>
          <a:fillRef idx="3">
            <a:schemeClr val="accent6"/>
          </a:fillRef>
          <a:effectRef idx="3">
            <a:schemeClr val="accent6"/>
          </a:effectRef>
          <a:fontRef idx="minor">
            <a:schemeClr val="lt1"/>
          </a:fontRef>
        </p:style>
        <p:txBody>
          <a:bodyPr anchor="ctr"/>
          <a:lstStyle/>
          <a:p>
            <a:pPr>
              <a:defRPr/>
            </a:pPr>
            <a:endParaRPr lang="ru-RU" sz="1200" dirty="0">
              <a:latin typeface="Times New Roman" panose="02020603050405020304" pitchFamily="18" charset="0"/>
              <a:cs typeface="Times New Roman" panose="02020603050405020304" pitchFamily="18" charset="0"/>
            </a:endParaRPr>
          </a:p>
          <a:p>
            <a:pPr algn="ctr">
              <a:defRPr/>
            </a:pPr>
            <a:r>
              <a:rPr lang="ru-RU" sz="1100" b="1" dirty="0">
                <a:solidFill>
                  <a:schemeClr val="tx1"/>
                </a:solidFill>
                <a:latin typeface="Times New Roman" panose="02020603050405020304" pitchFamily="18" charset="0"/>
                <a:cs typeface="Times New Roman" panose="02020603050405020304" pitchFamily="18" charset="0"/>
              </a:rPr>
              <a:t>Отчет об исполнении бюджета составляется в установленном порядке на основании сводной бюджетной отчетности соответствующих главных администраторов бюджетных средств</a:t>
            </a:r>
          </a:p>
          <a:p>
            <a:pPr algn="ctr" fontAlgn="auto">
              <a:spcBef>
                <a:spcPts val="0"/>
              </a:spcBef>
              <a:spcAft>
                <a:spcPts val="0"/>
              </a:spcAft>
              <a:defRPr/>
            </a:pPr>
            <a:endParaRPr lang="ru-RU" sz="1200" b="1" dirty="0">
              <a:solidFill>
                <a:schemeClr val="tx1"/>
              </a:solidFill>
              <a:latin typeface="Times New Roman" pitchFamily="18" charset="0"/>
              <a:cs typeface="Times New Roman" pitchFamily="18" charset="0"/>
            </a:endParaRPr>
          </a:p>
        </p:txBody>
      </p:sp>
      <p:sp>
        <p:nvSpPr>
          <p:cNvPr id="6" name="Скругленный прямоугольник 5"/>
          <p:cNvSpPr/>
          <p:nvPr/>
        </p:nvSpPr>
        <p:spPr>
          <a:xfrm>
            <a:off x="5004048" y="3356992"/>
            <a:ext cx="1656184" cy="1872208"/>
          </a:xfrm>
          <a:prstGeom prst="roundRect">
            <a:avLst/>
          </a:prstGeom>
          <a:noFill/>
          <a:ln>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ru-RU" sz="1100" b="1" dirty="0">
                <a:solidFill>
                  <a:schemeClr val="tx1"/>
                </a:solidFill>
                <a:latin typeface="Times New Roman" panose="02020603050405020304" pitchFamily="18" charset="0"/>
                <a:cs typeface="Times New Roman" panose="02020603050405020304" pitchFamily="18" charset="0"/>
              </a:rPr>
              <a:t>Представление отчета об исполнении бюджета и сопутствующих материалов в Совет муниципального района</a:t>
            </a:r>
          </a:p>
        </p:txBody>
      </p:sp>
      <p:sp>
        <p:nvSpPr>
          <p:cNvPr id="7" name="Скругленный прямоугольник 6"/>
          <p:cNvSpPr/>
          <p:nvPr/>
        </p:nvSpPr>
        <p:spPr>
          <a:xfrm>
            <a:off x="2627784" y="4653136"/>
            <a:ext cx="2000264" cy="720080"/>
          </a:xfrm>
          <a:prstGeom prst="roundRect">
            <a:avLst/>
          </a:prstGeom>
          <a:gradFill>
            <a:gsLst>
              <a:gs pos="0">
                <a:srgbClr val="FFEFD1"/>
              </a:gs>
              <a:gs pos="64999">
                <a:srgbClr val="F0EBD5"/>
              </a:gs>
              <a:gs pos="100000">
                <a:srgbClr val="D1C39F"/>
              </a:gs>
            </a:gsLst>
            <a:lin ang="5400000" scaled="0"/>
          </a:gradFill>
          <a:ln>
            <a:noFil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0">
            <a:schemeClr val="accent6"/>
          </a:lnRef>
          <a:fillRef idx="3">
            <a:schemeClr val="accent6"/>
          </a:fillRef>
          <a:effectRef idx="3">
            <a:schemeClr val="accent6"/>
          </a:effectRef>
          <a:fontRef idx="minor">
            <a:schemeClr val="lt1"/>
          </a:fontRef>
        </p:style>
        <p:txBody>
          <a:bodyPr anchor="ctr"/>
          <a:lstStyle/>
          <a:p>
            <a:pPr>
              <a:defRPr/>
            </a:pPr>
            <a:endParaRPr lang="ru-RU" sz="1400" dirty="0">
              <a:latin typeface="Times New Roman" panose="02020603050405020304" pitchFamily="18" charset="0"/>
              <a:cs typeface="Times New Roman" panose="02020603050405020304" pitchFamily="18" charset="0"/>
            </a:endParaRPr>
          </a:p>
          <a:p>
            <a:pPr algn="ctr">
              <a:defRPr/>
            </a:pPr>
            <a:r>
              <a:rPr lang="ru-RU" sz="1400" b="1" dirty="0">
                <a:solidFill>
                  <a:schemeClr val="tx1"/>
                </a:solidFill>
                <a:latin typeface="Times New Roman" panose="02020603050405020304" pitchFamily="18" charset="0"/>
                <a:cs typeface="Times New Roman" panose="02020603050405020304" pitchFamily="18" charset="0"/>
              </a:rPr>
              <a:t>•</a:t>
            </a:r>
            <a:r>
              <a:rPr lang="ru-RU" sz="1100" b="1" dirty="0">
                <a:solidFill>
                  <a:schemeClr val="tx1"/>
                </a:solidFill>
                <a:latin typeface="Times New Roman" panose="02020603050405020304" pitchFamily="18" charset="0"/>
                <a:cs typeface="Times New Roman" panose="02020603050405020304" pitchFamily="18" charset="0"/>
              </a:rPr>
              <a:t>До 1 апреля текущего финансового года</a:t>
            </a:r>
          </a:p>
        </p:txBody>
      </p:sp>
      <p:sp>
        <p:nvSpPr>
          <p:cNvPr id="10" name="Овал 9"/>
          <p:cNvSpPr/>
          <p:nvPr/>
        </p:nvSpPr>
        <p:spPr>
          <a:xfrm>
            <a:off x="611560" y="4365104"/>
            <a:ext cx="1872208" cy="1296144"/>
          </a:xfrm>
          <a:prstGeom prst="ellipse">
            <a:avLst/>
          </a:prstGeom>
          <a:noFill/>
          <a:ln>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ru-RU" sz="1100" b="1" dirty="0">
                <a:solidFill>
                  <a:schemeClr val="tx1"/>
                </a:solidFill>
                <a:latin typeface="Times New Roman" panose="02020603050405020304" pitchFamily="18" charset="0"/>
                <a:cs typeface="Times New Roman" pitchFamily="18" charset="0"/>
              </a:rPr>
              <a:t>Составление отчета об исполнении бюджета за прошедший финансовый год</a:t>
            </a:r>
          </a:p>
        </p:txBody>
      </p:sp>
      <p:sp>
        <p:nvSpPr>
          <p:cNvPr id="11" name="Овал 10"/>
          <p:cNvSpPr/>
          <p:nvPr/>
        </p:nvSpPr>
        <p:spPr>
          <a:xfrm>
            <a:off x="5004048" y="2060848"/>
            <a:ext cx="1728192" cy="1512168"/>
          </a:xfrm>
          <a:prstGeom prst="ellipse">
            <a:avLst/>
          </a:prstGeom>
          <a:gradFill>
            <a:gsLst>
              <a:gs pos="0">
                <a:srgbClr val="FFEFD1"/>
              </a:gs>
              <a:gs pos="64999">
                <a:srgbClr val="F0EBD5"/>
              </a:gs>
              <a:gs pos="100000">
                <a:srgbClr val="D1C39F"/>
              </a:gs>
            </a:gsLst>
            <a:lin ang="5400000" scaled="0"/>
          </a:gradFill>
          <a:ln>
            <a:noFill/>
          </a:ln>
          <a:scene3d>
            <a:camera prst="orthographicFront"/>
            <a:lightRig rig="threePt" dir="t"/>
          </a:scene3d>
          <a:sp3d prstMaterial="dkEdge">
            <a:bevel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dirty="0">
              <a:latin typeface="Times New Roman" panose="02020603050405020304" pitchFamily="18" charset="0"/>
              <a:cs typeface="Times New Roman" panose="02020603050405020304" pitchFamily="18" charset="0"/>
            </a:endParaRPr>
          </a:p>
          <a:p>
            <a:pPr algn="ctr">
              <a:defRPr/>
            </a:pPr>
            <a:r>
              <a:rPr lang="ru-RU" sz="1100" b="1" dirty="0">
                <a:solidFill>
                  <a:schemeClr val="tx1"/>
                </a:solidFill>
                <a:latin typeface="Times New Roman" panose="02020603050405020304" pitchFamily="18" charset="0"/>
                <a:cs typeface="Times New Roman" panose="02020603050405020304" pitchFamily="18" charset="0"/>
              </a:rPr>
              <a:t>•До 1 мая текущего финансового года</a:t>
            </a:r>
          </a:p>
        </p:txBody>
      </p:sp>
      <p:sp>
        <p:nvSpPr>
          <p:cNvPr id="12" name="Овал 11"/>
          <p:cNvSpPr/>
          <p:nvPr/>
        </p:nvSpPr>
        <p:spPr>
          <a:xfrm>
            <a:off x="2699792" y="2708920"/>
            <a:ext cx="2160240" cy="2016224"/>
          </a:xfrm>
          <a:prstGeom prst="ellipse">
            <a:avLst/>
          </a:prstGeom>
          <a:noFill/>
          <a:ln>
            <a:solidFill>
              <a:schemeClr val="tx1"/>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ru-RU" sz="1200" b="1" dirty="0">
                <a:solidFill>
                  <a:schemeClr val="tx1"/>
                </a:solidFill>
                <a:latin typeface="Times New Roman" panose="02020603050405020304" pitchFamily="18" charset="0"/>
                <a:cs typeface="Times New Roman" pitchFamily="18" charset="0"/>
              </a:rPr>
              <a:t>Представление отчета об исполнении бюджета в контрольный орган для осуществления внешней проверки</a:t>
            </a:r>
          </a:p>
        </p:txBody>
      </p:sp>
      <p:sp>
        <p:nvSpPr>
          <p:cNvPr id="20" name="Скругленный прямоугольник 19"/>
          <p:cNvSpPr/>
          <p:nvPr/>
        </p:nvSpPr>
        <p:spPr>
          <a:xfrm>
            <a:off x="252237" y="1430648"/>
            <a:ext cx="7956376" cy="360040"/>
          </a:xfrm>
          <a:prstGeom prst="round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002">
            <a:schemeClr val="l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a:solidFill>
                  <a:schemeClr val="tx1"/>
                </a:solidFill>
                <a:latin typeface="Times New Roman" panose="02020603050405020304" pitchFamily="18" charset="0"/>
                <a:cs typeface="Times New Roman" panose="02020603050405020304" pitchFamily="18" charset="0"/>
              </a:rPr>
              <a:t>Этапы составления и утверждения отчета об исполнении бюджета:</a:t>
            </a:r>
            <a:endParaRPr lang="ru-RU" sz="1400" b="1" i="1" dirty="0">
              <a:solidFill>
                <a:schemeClr val="tx1"/>
              </a:solidFill>
              <a:latin typeface="Times New Roman" pitchFamily="18" charset="0"/>
              <a:cs typeface="Times New Roman" pitchFamily="18" charset="0"/>
            </a:endParaRPr>
          </a:p>
        </p:txBody>
      </p:sp>
      <p:sp>
        <p:nvSpPr>
          <p:cNvPr id="22" name="Скругленный прямоугольник 21"/>
          <p:cNvSpPr/>
          <p:nvPr/>
        </p:nvSpPr>
        <p:spPr>
          <a:xfrm>
            <a:off x="1115616" y="573392"/>
            <a:ext cx="7920881" cy="857256"/>
          </a:xfrm>
          <a:prstGeom prst="roundRect">
            <a:avLst/>
          </a:prstGeom>
          <a:noFill/>
          <a:ln>
            <a:solidFill>
              <a:schemeClr val="tx1"/>
            </a:solidFill>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ru-RU" b="1" dirty="0">
                <a:solidFill>
                  <a:schemeClr val="tx1"/>
                </a:solidFill>
                <a:latin typeface="Times New Roman" pitchFamily="18" charset="0"/>
                <a:cs typeface="Times New Roman" pitchFamily="18" charset="0"/>
              </a:rPr>
              <a:t>Составление и утверждение годового отчета об исполнении бюджета является важной формой контроля за исполнением бюджета </a:t>
            </a:r>
          </a:p>
        </p:txBody>
      </p:sp>
      <p:sp>
        <p:nvSpPr>
          <p:cNvPr id="14" name="Выгнутая вниз стрелка 13"/>
          <p:cNvSpPr/>
          <p:nvPr/>
        </p:nvSpPr>
        <p:spPr>
          <a:xfrm rot="21430114">
            <a:off x="1349753" y="5647448"/>
            <a:ext cx="2376264" cy="792088"/>
          </a:xfrm>
          <a:prstGeom prst="curvedUp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ru-RU" dirty="0">
              <a:solidFill>
                <a:schemeClr val="tx1"/>
              </a:solidFill>
            </a:endParaRPr>
          </a:p>
        </p:txBody>
      </p:sp>
      <p:sp>
        <p:nvSpPr>
          <p:cNvPr id="15" name="Выгнутая вверх стрелка 14"/>
          <p:cNvSpPr/>
          <p:nvPr/>
        </p:nvSpPr>
        <p:spPr>
          <a:xfrm rot="20700375">
            <a:off x="3528460" y="1768275"/>
            <a:ext cx="2268026" cy="581248"/>
          </a:xfrm>
          <a:prstGeom prst="curvedDown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ru-RU" dirty="0">
              <a:solidFill>
                <a:schemeClr val="tx1"/>
              </a:solidFill>
            </a:endParaRPr>
          </a:p>
        </p:txBody>
      </p:sp>
      <p:sp>
        <p:nvSpPr>
          <p:cNvPr id="16" name="Овал 15"/>
          <p:cNvSpPr/>
          <p:nvPr/>
        </p:nvSpPr>
        <p:spPr>
          <a:xfrm>
            <a:off x="5004048" y="5654947"/>
            <a:ext cx="3168352" cy="1152128"/>
          </a:xfrm>
          <a:prstGeom prst="ellipse">
            <a:avLst/>
          </a:prstGeom>
          <a:gradFill>
            <a:gsLst>
              <a:gs pos="0">
                <a:srgbClr val="FFEFD1"/>
              </a:gs>
              <a:gs pos="64999">
                <a:srgbClr val="F0EBD5"/>
              </a:gs>
              <a:gs pos="100000">
                <a:srgbClr val="D1C39F"/>
              </a:gs>
            </a:gsLst>
            <a:lin ang="5400000" scaled="0"/>
          </a:gradFill>
          <a:ln>
            <a:noFill/>
          </a:ln>
          <a:scene3d>
            <a:camera prst="orthographicFront"/>
            <a:lightRig rig="threePt" dir="t"/>
          </a:scene3d>
          <a:sp3d prstMaterial="dkEdge">
            <a:bevelT/>
            <a:bevelB/>
          </a:sp3d>
        </p:spPr>
        <p:style>
          <a:lnRef idx="2">
            <a:schemeClr val="accent1">
              <a:shade val="50000"/>
            </a:schemeClr>
          </a:lnRef>
          <a:fillRef idx="1">
            <a:schemeClr val="accent1"/>
          </a:fillRef>
          <a:effectRef idx="0">
            <a:schemeClr val="accent1"/>
          </a:effectRef>
          <a:fontRef idx="minor">
            <a:schemeClr val="lt1"/>
          </a:fontRef>
        </p:style>
        <p:txBody>
          <a:bodyPr tIns="0" bIns="396000" anchor="ctr"/>
          <a:lstStyle/>
          <a:p>
            <a:pPr>
              <a:defRPr/>
            </a:pPr>
            <a:endParaRPr lang="ru-RU" dirty="0">
              <a:latin typeface="Times New Roman" panose="02020603050405020304" pitchFamily="18" charset="0"/>
              <a:cs typeface="Times New Roman" panose="02020603050405020304" pitchFamily="18" charset="0"/>
            </a:endParaRPr>
          </a:p>
          <a:p>
            <a:pPr>
              <a:defRPr/>
            </a:pPr>
            <a:endParaRPr lang="ru-RU" sz="1100" dirty="0">
              <a:latin typeface="Times New Roman" panose="02020603050405020304" pitchFamily="18" charset="0"/>
              <a:cs typeface="Times New Roman" panose="02020603050405020304" pitchFamily="18" charset="0"/>
            </a:endParaRPr>
          </a:p>
          <a:p>
            <a:pPr algn="ctr">
              <a:defRPr/>
            </a:pPr>
            <a:r>
              <a:rPr lang="ru-RU" sz="1100" dirty="0">
                <a:latin typeface="Times New Roman" panose="02020603050405020304" pitchFamily="18" charset="0"/>
                <a:cs typeface="Times New Roman" panose="02020603050405020304" pitchFamily="18" charset="0"/>
              </a:rPr>
              <a:t>•</a:t>
            </a:r>
            <a:r>
              <a:rPr lang="ru-RU" sz="1100" b="1" dirty="0">
                <a:solidFill>
                  <a:schemeClr val="tx1"/>
                </a:solidFill>
                <a:latin typeface="Times New Roman" panose="02020603050405020304" pitchFamily="18" charset="0"/>
                <a:cs typeface="Times New Roman" panose="02020603050405020304" pitchFamily="18" charset="0"/>
              </a:rPr>
              <a:t>Отчет об исполнении бюджета утверждается решением Совета муниципального района</a:t>
            </a:r>
          </a:p>
        </p:txBody>
      </p:sp>
      <p:sp>
        <p:nvSpPr>
          <p:cNvPr id="17" name="Овал 16"/>
          <p:cNvSpPr/>
          <p:nvPr/>
        </p:nvSpPr>
        <p:spPr>
          <a:xfrm>
            <a:off x="6732240" y="4483867"/>
            <a:ext cx="1944216" cy="1512168"/>
          </a:xfrm>
          <a:prstGeom prst="ellipse">
            <a:avLst/>
          </a:prstGeom>
          <a:noFill/>
          <a:ln>
            <a:solidFill>
              <a:schemeClr val="tx1"/>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ru-RU" sz="1200" b="1" dirty="0">
                <a:solidFill>
                  <a:schemeClr val="tx1"/>
                </a:solidFill>
                <a:latin typeface="Times New Roman" panose="02020603050405020304" pitchFamily="18" charset="0"/>
                <a:cs typeface="Times New Roman" pitchFamily="18" charset="0"/>
              </a:rPr>
              <a:t>Рассмотрение и утверждение отчета об  исполнении бюджета</a:t>
            </a:r>
          </a:p>
        </p:txBody>
      </p:sp>
      <p:sp>
        <p:nvSpPr>
          <p:cNvPr id="18" name="Выгнутая вверх стрелка 17"/>
          <p:cNvSpPr/>
          <p:nvPr/>
        </p:nvSpPr>
        <p:spPr>
          <a:xfrm rot="2740736">
            <a:off x="6558413" y="3560460"/>
            <a:ext cx="1769248" cy="460528"/>
          </a:xfrm>
          <a:prstGeom prst="curvedDown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ru-RU" dirty="0">
              <a:solidFill>
                <a:schemeClr val="tx1"/>
              </a:solidFill>
            </a:endParaRPr>
          </a:p>
        </p:txBody>
      </p:sp>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0" y="0"/>
            <a:ext cx="706437"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a:xfrm>
            <a:off x="7000056" y="160787"/>
            <a:ext cx="2133600" cy="365125"/>
          </a:xfrm>
        </p:spPr>
        <p:txBody>
          <a:bodyPr/>
          <a:lstStyle/>
          <a:p>
            <a:fld id="{434A3D7E-C280-4DCD-A7E1-93BBC7758E8E}" type="slidenum">
              <a:rPr lang="ru-RU" smtClean="0">
                <a:solidFill>
                  <a:schemeClr val="tx1"/>
                </a:solidFill>
              </a:rPr>
              <a:t>8</a:t>
            </a:fld>
            <a:endParaRPr lang="ru-RU" dirty="0">
              <a:solidFill>
                <a:schemeClr val="tx1"/>
              </a:solidFill>
            </a:endParaRPr>
          </a:p>
        </p:txBody>
      </p:sp>
    </p:spTree>
    <p:extLst>
      <p:ext uri="{BB962C8B-B14F-4D97-AF65-F5344CB8AC3E}">
        <p14:creationId xmlns:p14="http://schemas.microsoft.com/office/powerpoint/2010/main" val="1476033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extBox 1">
            <a:extLst>
              <a:ext uri="{FF2B5EF4-FFF2-40B4-BE49-F238E27FC236}">
                <a16:creationId xmlns="" xmlns:a16="http://schemas.microsoft.com/office/drawing/2014/main" id="{99729625-D208-48C7-B587-3E3E837A7FCB}"/>
              </a:ext>
            </a:extLst>
          </p:cNvPr>
          <p:cNvSpPr txBox="1">
            <a:spLocks noChangeArrowheads="1"/>
          </p:cNvSpPr>
          <p:nvPr/>
        </p:nvSpPr>
        <p:spPr bwMode="auto">
          <a:xfrm>
            <a:off x="359986" y="692696"/>
            <a:ext cx="8640762" cy="597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anose="05000000000000000000" pitchFamily="2" charset="2"/>
              <a:buChar char=""/>
              <a:defRPr sz="2400">
                <a:solidFill>
                  <a:srgbClr val="262626"/>
                </a:solidFill>
                <a:latin typeface="Times New Roman" panose="0202060305040502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Times New Roman" panose="0202060305040502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Times New Roman" panose="0202060305040502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Times New Roman" panose="0202060305040502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Times New Roman" panose="02020603050405020304" pitchFamily="18" charset="0"/>
              </a:defRPr>
            </a:lvl9pPr>
          </a:lstStyle>
          <a:p>
            <a:pPr algn="just">
              <a:lnSpc>
                <a:spcPct val="150000"/>
              </a:lnSpc>
              <a:spcAft>
                <a:spcPts val="0"/>
              </a:spcAft>
              <a:buFont typeface="Wingdings" panose="05000000000000000000" pitchFamily="2" charset="2"/>
              <a:buNone/>
              <a:defRPr/>
            </a:pPr>
            <a:r>
              <a:rPr lang="ru-RU" sz="1100" dirty="0">
                <a:solidFill>
                  <a:srgbClr val="333300"/>
                </a:solidFill>
                <a:ea typeface="Times New Roman" panose="02020603050405020304" pitchFamily="18" charset="0"/>
              </a:rPr>
              <a:t>            </a:t>
            </a:r>
          </a:p>
          <a:p>
            <a:pPr algn="just">
              <a:lnSpc>
                <a:spcPct val="150000"/>
              </a:lnSpc>
              <a:spcAft>
                <a:spcPts val="0"/>
              </a:spcAft>
              <a:buFont typeface="Wingdings" panose="05000000000000000000" pitchFamily="2" charset="2"/>
              <a:buNone/>
              <a:defRPr/>
            </a:pPr>
            <a:r>
              <a:rPr lang="ru-RU" sz="1200" dirty="0">
                <a:solidFill>
                  <a:srgbClr val="333300"/>
                </a:solidFill>
                <a:ea typeface="Times New Roman" panose="02020603050405020304" pitchFamily="18" charset="0"/>
              </a:rPr>
              <a:t>             Представление информации о бюджете в доступной для граждан форме осуществляется на сайте Финансового управления Администрации муниципального района Мелеузовский район Республики Башкортостан. Данные материалы отвечают требованиям Методики проведения мониторинга и составления рейтинга муниципальных районов (городских округов) Республики Башкортостан по уровню открытости бюджетных данных (далее – Методика). Рейтинг муниципальных районов (городских округов) Республики Башкортостан по уровню открытости бюджетных данных составляется с 2016 года. </a:t>
            </a:r>
          </a:p>
          <a:p>
            <a:pPr algn="just">
              <a:lnSpc>
                <a:spcPct val="150000"/>
              </a:lnSpc>
              <a:spcAft>
                <a:spcPts val="0"/>
              </a:spcAft>
              <a:buFont typeface="Wingdings" panose="05000000000000000000" pitchFamily="2" charset="2"/>
              <a:buNone/>
              <a:defRPr/>
            </a:pPr>
            <a:r>
              <a:rPr lang="ru-RU" sz="1200" dirty="0">
                <a:solidFill>
                  <a:srgbClr val="333300"/>
                </a:solidFill>
                <a:ea typeface="Times New Roman" panose="02020603050405020304" pitchFamily="18" charset="0"/>
              </a:rPr>
              <a:t>         По итогам </a:t>
            </a:r>
            <a:r>
              <a:rPr lang="ru-RU" sz="1200" dirty="0" smtClean="0">
                <a:solidFill>
                  <a:srgbClr val="333300"/>
                </a:solidFill>
                <a:ea typeface="Times New Roman" panose="02020603050405020304" pitchFamily="18" charset="0"/>
              </a:rPr>
              <a:t>2019 </a:t>
            </a:r>
            <a:r>
              <a:rPr lang="ru-RU" sz="1200" dirty="0">
                <a:solidFill>
                  <a:srgbClr val="333300"/>
                </a:solidFill>
                <a:ea typeface="Times New Roman" panose="02020603050405020304" pitchFamily="18" charset="0"/>
              </a:rPr>
              <a:t>года рейтинг муниципального района Мелеузовского района по уровню открытости бюджетных данных был оценен в </a:t>
            </a:r>
            <a:r>
              <a:rPr lang="ru-RU" sz="1200" dirty="0" smtClean="0">
                <a:solidFill>
                  <a:schemeClr val="tx1"/>
                </a:solidFill>
                <a:ea typeface="Times New Roman" panose="02020603050405020304" pitchFamily="18" charset="0"/>
              </a:rPr>
              <a:t>160 </a:t>
            </a:r>
            <a:r>
              <a:rPr lang="ru-RU" sz="1200" dirty="0">
                <a:solidFill>
                  <a:schemeClr val="tx1"/>
                </a:solidFill>
                <a:ea typeface="Times New Roman" panose="02020603050405020304" pitchFamily="18" charset="0"/>
              </a:rPr>
              <a:t>баллов </a:t>
            </a:r>
            <a:r>
              <a:rPr lang="ru-RU" sz="1200" dirty="0" smtClean="0">
                <a:solidFill>
                  <a:schemeClr val="tx1"/>
                </a:solidFill>
                <a:ea typeface="Times New Roman" panose="02020603050405020304" pitchFamily="18" charset="0"/>
              </a:rPr>
              <a:t>(100% </a:t>
            </a:r>
            <a:r>
              <a:rPr lang="ru-RU" sz="1200" dirty="0">
                <a:solidFill>
                  <a:srgbClr val="333300"/>
                </a:solidFill>
                <a:ea typeface="Times New Roman" panose="02020603050405020304" pitchFamily="18" charset="0"/>
              </a:rPr>
              <a:t>от максимально возможного количества баллов), Мелеузовский район занял первое место по Республике Башкортостан (по итогам </a:t>
            </a:r>
            <a:r>
              <a:rPr lang="ru-RU" sz="1200" dirty="0" smtClean="0">
                <a:solidFill>
                  <a:srgbClr val="333300"/>
                </a:solidFill>
                <a:ea typeface="Times New Roman" panose="02020603050405020304" pitchFamily="18" charset="0"/>
              </a:rPr>
              <a:t>2017-2018 годов </a:t>
            </a:r>
            <a:r>
              <a:rPr lang="ru-RU" sz="1200" dirty="0">
                <a:solidFill>
                  <a:srgbClr val="333300"/>
                </a:solidFill>
                <a:ea typeface="Times New Roman" panose="02020603050405020304" pitchFamily="18" charset="0"/>
              </a:rPr>
              <a:t>Мелеузовский район также </a:t>
            </a:r>
            <a:r>
              <a:rPr lang="ru-RU" sz="1200" dirty="0" smtClean="0">
                <a:solidFill>
                  <a:srgbClr val="333300"/>
                </a:solidFill>
                <a:ea typeface="Times New Roman" panose="02020603050405020304" pitchFamily="18" charset="0"/>
              </a:rPr>
              <a:t>занимал </a:t>
            </a:r>
            <a:r>
              <a:rPr lang="ru-RU" sz="1200" dirty="0">
                <a:solidFill>
                  <a:srgbClr val="333300"/>
                </a:solidFill>
                <a:ea typeface="Times New Roman" panose="02020603050405020304" pitchFamily="18" charset="0"/>
              </a:rPr>
              <a:t>1 место).</a:t>
            </a:r>
            <a:endParaRPr lang="ru-RU" sz="1200" dirty="0">
              <a:ea typeface="Times New Roman" panose="02020603050405020304" pitchFamily="18" charset="0"/>
            </a:endParaRPr>
          </a:p>
          <a:p>
            <a:pPr algn="just">
              <a:lnSpc>
                <a:spcPct val="150000"/>
              </a:lnSpc>
              <a:spcAft>
                <a:spcPts val="0"/>
              </a:spcAft>
              <a:buFont typeface="Wingdings" panose="05000000000000000000" pitchFamily="2" charset="2"/>
              <a:buNone/>
              <a:defRPr/>
            </a:pPr>
            <a:r>
              <a:rPr lang="ru-RU" sz="1200" dirty="0">
                <a:solidFill>
                  <a:srgbClr val="333300"/>
                </a:solidFill>
                <a:ea typeface="Times New Roman" panose="02020603050405020304" pitchFamily="18" charset="0"/>
              </a:rPr>
              <a:t>            Оценка качества управления муниципальными финансами проводится в соответствии с Приказом Минфина Республики Башкортостан от 12.08.2013 № 75  «О порядке осуществления оперативного (ежеквартального)  и годового мониторинга и оценки качества управления муниципальными финансами». Оценка качества характеризует следующие аспекты управления муниципальными финансами в муниципальных районах (городских округах) Республики Башкортостан: бюджетное планирование, исполнение бюджета, управление муниципальным долгом, финансовые взаимоотношения с поселениями, управление муниципальной собственностью и оказание муниципальных услуг, прозрачность бюджетного процесса, индикаторы, характеризующие выполнение указов Президента Российской Федерации от 7 мая 2012 года. </a:t>
            </a:r>
          </a:p>
          <a:p>
            <a:pPr algn="just">
              <a:lnSpc>
                <a:spcPct val="150000"/>
              </a:lnSpc>
              <a:spcAft>
                <a:spcPts val="0"/>
              </a:spcAft>
              <a:buFont typeface="Wingdings" panose="05000000000000000000" pitchFamily="2" charset="2"/>
              <a:buNone/>
              <a:defRPr/>
            </a:pPr>
            <a:r>
              <a:rPr lang="ru-RU" sz="1200" dirty="0">
                <a:solidFill>
                  <a:srgbClr val="333300"/>
                </a:solidFill>
                <a:ea typeface="Times New Roman" panose="02020603050405020304" pitchFamily="18" charset="0"/>
              </a:rPr>
              <a:t>           </a:t>
            </a:r>
            <a:r>
              <a:rPr lang="ru-RU" sz="1200" b="1" dirty="0">
                <a:solidFill>
                  <a:srgbClr val="333300"/>
                </a:solidFill>
                <a:ea typeface="Times New Roman" panose="02020603050405020304" pitchFamily="18" charset="0"/>
              </a:rPr>
              <a:t>Согласно результатов комплексной оценки качества управления муниципальными финансами по итогам </a:t>
            </a:r>
            <a:r>
              <a:rPr lang="ru-RU" sz="1200" b="1" dirty="0" smtClean="0">
                <a:solidFill>
                  <a:srgbClr val="333300"/>
                </a:solidFill>
                <a:ea typeface="Times New Roman" panose="02020603050405020304" pitchFamily="18" charset="0"/>
              </a:rPr>
              <a:t>2019 </a:t>
            </a:r>
            <a:r>
              <a:rPr lang="ru-RU" sz="1200" b="1" dirty="0">
                <a:solidFill>
                  <a:srgbClr val="333300"/>
                </a:solidFill>
                <a:ea typeface="Times New Roman" panose="02020603050405020304" pitchFamily="18" charset="0"/>
              </a:rPr>
              <a:t>года муниципальному району Мелеузовский район Республики Башкортостан присвоена </a:t>
            </a:r>
            <a:r>
              <a:rPr lang="en-US" sz="1200" b="1" dirty="0">
                <a:solidFill>
                  <a:srgbClr val="333300"/>
                </a:solidFill>
                <a:ea typeface="Times New Roman" panose="02020603050405020304" pitchFamily="18" charset="0"/>
              </a:rPr>
              <a:t>I</a:t>
            </a:r>
            <a:r>
              <a:rPr lang="ru-RU" sz="1200" b="1" dirty="0">
                <a:solidFill>
                  <a:srgbClr val="333300"/>
                </a:solidFill>
                <a:ea typeface="Times New Roman" panose="02020603050405020304" pitchFamily="18" charset="0"/>
              </a:rPr>
              <a:t> степень качества (по итогам </a:t>
            </a:r>
            <a:r>
              <a:rPr lang="ru-RU" sz="1200" b="1" dirty="0" smtClean="0">
                <a:solidFill>
                  <a:srgbClr val="333300"/>
                </a:solidFill>
                <a:ea typeface="Times New Roman" panose="02020603050405020304" pitchFamily="18" charset="0"/>
              </a:rPr>
              <a:t>2017-2018 годов </a:t>
            </a:r>
            <a:r>
              <a:rPr lang="ru-RU" sz="1200" b="1" dirty="0">
                <a:solidFill>
                  <a:srgbClr val="333300"/>
                </a:solidFill>
                <a:ea typeface="Times New Roman" panose="02020603050405020304" pitchFamily="18" charset="0"/>
              </a:rPr>
              <a:t>также присвоена </a:t>
            </a:r>
            <a:r>
              <a:rPr lang="en-US" sz="1200" b="1" dirty="0">
                <a:solidFill>
                  <a:srgbClr val="333300"/>
                </a:solidFill>
                <a:ea typeface="Times New Roman" panose="02020603050405020304" pitchFamily="18" charset="0"/>
              </a:rPr>
              <a:t>I</a:t>
            </a:r>
            <a:r>
              <a:rPr lang="ru-RU" sz="1200" b="1" dirty="0">
                <a:solidFill>
                  <a:srgbClr val="333300"/>
                </a:solidFill>
                <a:ea typeface="Times New Roman" panose="02020603050405020304" pitchFamily="18" charset="0"/>
              </a:rPr>
              <a:t> степень качества).</a:t>
            </a:r>
            <a:endParaRPr lang="ru-RU" sz="1200" b="1" dirty="0">
              <a:ea typeface="Times New Roman" panose="02020603050405020304" pitchFamily="18" charset="0"/>
            </a:endParaRPr>
          </a:p>
          <a:p>
            <a:pPr algn="just">
              <a:spcBef>
                <a:spcPct val="0"/>
              </a:spcBef>
              <a:buClrTx/>
              <a:buFontTx/>
              <a:buNone/>
              <a:defRPr/>
            </a:pPr>
            <a:r>
              <a:rPr lang="ru-RU" altLang="ru-RU" sz="1600" dirty="0">
                <a:solidFill>
                  <a:schemeClr val="tx1"/>
                </a:solidFill>
                <a:latin typeface="Arial" panose="020B0604020202020204" pitchFamily="34" charset="0"/>
              </a:rPr>
              <a:t> </a:t>
            </a:r>
          </a:p>
          <a:p>
            <a:pPr algn="just">
              <a:spcBef>
                <a:spcPct val="0"/>
              </a:spcBef>
              <a:buClrTx/>
              <a:buFontTx/>
              <a:buNone/>
              <a:defRPr/>
            </a:pPr>
            <a:endParaRPr lang="ru-RU" altLang="ru-RU" sz="1600" dirty="0">
              <a:solidFill>
                <a:schemeClr val="tx1"/>
              </a:solidFill>
              <a:latin typeface="Arial" panose="020B0604020202020204" pitchFamily="34" charset="0"/>
            </a:endParaRPr>
          </a:p>
        </p:txBody>
      </p:sp>
      <p:sp>
        <p:nvSpPr>
          <p:cNvPr id="2" name="TextBox 1">
            <a:extLst>
              <a:ext uri="{FF2B5EF4-FFF2-40B4-BE49-F238E27FC236}">
                <a16:creationId xmlns="" xmlns:a16="http://schemas.microsoft.com/office/drawing/2014/main" id="{F835DC29-FE2A-4F4B-A2C2-831A71067DDF}"/>
              </a:ext>
            </a:extLst>
          </p:cNvPr>
          <p:cNvSpPr txBox="1"/>
          <p:nvPr/>
        </p:nvSpPr>
        <p:spPr>
          <a:xfrm>
            <a:off x="0" y="0"/>
            <a:ext cx="9144000" cy="584775"/>
          </a:xfrm>
          <a:prstGeom prst="rect">
            <a:avLst/>
          </a:prstGeom>
          <a:solidFill>
            <a:schemeClr val="bg2">
              <a:lumMod val="90000"/>
            </a:schemeClr>
          </a:solidFill>
          <a:ln>
            <a:noFill/>
          </a:ln>
        </p:spPr>
        <p:txBody>
          <a:bodyPr>
            <a:spAutoFit/>
          </a:bodyPr>
          <a:lstStyle/>
          <a:p>
            <a:pPr algn="ctr">
              <a:defRPr/>
            </a:pPr>
            <a:r>
              <a:rPr lang="ru-RU" sz="16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Открытость бюджетных данных и уровень качества управления муниципальными финансами в муниципальном районе Мелеузовский район Республики Башкортостан</a:t>
            </a:r>
            <a:endParaRPr lang="ru-RU" sz="1600" b="1" dirty="0">
              <a:latin typeface="Times New Roman" panose="02020603050405020304" pitchFamily="18" charset="0"/>
              <a:cs typeface="Times New Roman" panose="02020603050405020304" pitchFamily="18" charset="0"/>
            </a:endParaRPr>
          </a:p>
        </p:txBody>
      </p:sp>
      <p:pic>
        <p:nvPicPr>
          <p:cNvPr id="28676" name="Picture 3">
            <a:extLst>
              <a:ext uri="{FF2B5EF4-FFF2-40B4-BE49-F238E27FC236}">
                <a16:creationId xmlns="" xmlns:a16="http://schemas.microsoft.com/office/drawing/2014/main" id="{47EB9F7E-F704-49EA-8D88-353E35384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омер слайда 3"/>
          <p:cNvSpPr>
            <a:spLocks noGrp="1"/>
          </p:cNvSpPr>
          <p:nvPr>
            <p:ph type="sldNum" sz="quarter" idx="12"/>
          </p:nvPr>
        </p:nvSpPr>
        <p:spPr/>
        <p:txBody>
          <a:bodyPr/>
          <a:lstStyle/>
          <a:p>
            <a:fld id="{434A3D7E-C280-4DCD-A7E1-93BBC7758E8E}" type="slidenum">
              <a:rPr lang="ru-RU" smtClean="0"/>
              <a:t>9</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33a560957eb4d83f40cbc80ff3b7862f65e6674"/>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22311</TotalTime>
  <Words>12635</Words>
  <Application>Microsoft Office PowerPoint</Application>
  <PresentationFormat>Экран (4:3)</PresentationFormat>
  <Paragraphs>2685</Paragraphs>
  <Slides>63</Slides>
  <Notes>7</Notes>
  <HiddenSlides>0</HiddenSlides>
  <MMClips>0</MMClips>
  <ScaleCrop>false</ScaleCrop>
  <HeadingPairs>
    <vt:vector size="8" baseType="variant">
      <vt:variant>
        <vt:lpstr>Использованные шрифты</vt:lpstr>
      </vt:variant>
      <vt:variant>
        <vt:i4>14</vt:i4>
      </vt:variant>
      <vt:variant>
        <vt:lpstr>Тема</vt:lpstr>
      </vt:variant>
      <vt:variant>
        <vt:i4>1</vt:i4>
      </vt:variant>
      <vt:variant>
        <vt:lpstr>Внедренные серверы OLE</vt:lpstr>
      </vt:variant>
      <vt:variant>
        <vt:i4>1</vt:i4>
      </vt:variant>
      <vt:variant>
        <vt:lpstr>Заголовки слайдов</vt:lpstr>
      </vt:variant>
      <vt:variant>
        <vt:i4>63</vt:i4>
      </vt:variant>
    </vt:vector>
  </HeadingPairs>
  <TitlesOfParts>
    <vt:vector size="79" baseType="lpstr">
      <vt:lpstr>Arial Unicode MS</vt:lpstr>
      <vt:lpstr>Albertus Extra Bold</vt:lpstr>
      <vt:lpstr>Arial</vt:lpstr>
      <vt:lpstr>Calibri</vt:lpstr>
      <vt:lpstr>Calibri Light</vt:lpstr>
      <vt:lpstr>Cambria</vt:lpstr>
      <vt:lpstr>Franklin Gothic Heavy</vt:lpstr>
      <vt:lpstr>Georgia</vt:lpstr>
      <vt:lpstr>Liberation Serif</vt:lpstr>
      <vt:lpstr>Monotype Corsiva</vt:lpstr>
      <vt:lpstr>Times New Roman</vt:lpstr>
      <vt:lpstr>Trebuchet MS</vt:lpstr>
      <vt:lpstr>Wingdings</vt:lpstr>
      <vt:lpstr>Wingdings 3</vt:lpstr>
      <vt:lpstr>Тема Office</vt:lpstr>
      <vt:lpstr>Диаграмма</vt:lpstr>
      <vt:lpstr>Исполнение бюджета за 2019 год</vt:lpstr>
      <vt:lpstr>Презентация PowerPoint</vt:lpstr>
      <vt:lpstr>Презентация PowerPoint</vt:lpstr>
      <vt:lpstr>Презентация PowerPoint</vt:lpstr>
      <vt:lpstr>ОЖИДАЕМЫЕ РЕЗУЛЬТАТЫ</vt:lpstr>
      <vt:lpstr>Гражданин, его участие в бюджетном процессе</vt:lpstr>
      <vt:lpstr>Этапы бюджетного процесса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Показатели консолидированного бюджета муниципального района  Мелеузовский район Республики Башкортостан </vt:lpstr>
      <vt:lpstr>Презентация PowerPoint</vt:lpstr>
      <vt:lpstr>Презентация PowerPoint</vt:lpstr>
      <vt:lpstr> Доля налоговых и неналоговых поступлений за 2019 год          от крупных промышленных  предприятий района </vt:lpstr>
      <vt:lpstr> Структура доходов консолидированного бюджета муниципального района  Мелеузовский район Республики Башкортостан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Перечень муниципальных программ муниципального района Мелеузовский                район Республики Башкортостан на 2019 год</vt:lpstr>
      <vt:lpstr>                  Перечень муниципальных программ муниципального района Мелеузовский                район Республики Башкортостан на 2019 год (продолжение)</vt:lpstr>
      <vt:lpstr>Муниципальная программа «Развитие системы образования муниципального района Мелеузовский район республики Башкортостан на 2016-2021 годы»</vt:lpstr>
      <vt:lpstr>Презентация PowerPoint</vt:lpstr>
      <vt:lpstr>Муниципальная программа «Управление  муниципальными финансами и муниципальным долгом муниципального района Мелеузовский район республики Башкортостан                  на 2016-2021 годы»</vt:lpstr>
      <vt:lpstr>Презентация PowerPoint</vt:lpstr>
      <vt:lpstr>Муниципальная программа «Развитие молодежной политики, физкультуры и спорта в муниципальном районе Мелеузовский район Республики Башкортостан  на 2016-2021 годы»</vt:lpstr>
      <vt:lpstr>Муниципальная программа «Развитие и поддержка малого и среднего предпринимательства в муниципальном районе Мелеузовский район Республики Башкортостан на 2014-2021 годы»</vt:lpstr>
      <vt:lpstr>Муниципальная программа «Развитие сельского хозяйства и регулирование рынков сельскохозяйственной продукции, сырья и продовольствия в муниципальном районе Мелеузовский район Республики Башкортостан на 2016-2021 годы»</vt:lpstr>
      <vt:lpstr>Муниципальная программа «Развитие культуры в муниципальном районе Мелеузовский район Республики Башкортостан на 2016-2021 годы»</vt:lpstr>
      <vt:lpstr>Презентация PowerPoint</vt:lpstr>
      <vt:lpstr>Муниципальная программа «Развитие муниципальной службы в муниципальном районе Мелеузовский район Республики Башкортостан на 2016-2021 годы»</vt:lpstr>
      <vt:lpstr>Муниципальная программа «Развитие системы жилищно-коммунального хозяйства, строительного комплекса и управления муниципальной собственностью  муниципального района Мелеузовский район Республики Башкортостан                            на 2016-2021 годы»</vt:lpstr>
      <vt:lpstr>Презентация PowerPoint</vt:lpstr>
      <vt:lpstr>Муниципальная программа «Дорожное хозяйство и транспортное обслуживание муниципального района Мелеузовский район Республики Башкортостан  на 2014-2021 годы»</vt:lpstr>
      <vt:lpstr>Муниципальная программа «Развитие торговли в муниципальном районе Мелеузовский район Республики Башкортостан  на 2014-2021 годы»</vt:lpstr>
      <vt:lpstr>Муниципальная программа «Снижение рисков и смягчение последствий чрезвычайных ситуаций природного и техногенного характера в муниципальном района Мелеузовский район Республики Башкортостан на 2014-2021 годы»</vt:lpstr>
      <vt:lpstr>Муниципальная программа «Обеспечение общественной безопасности в муниципальном района Мелеузовский район Республики Башкортостан  на 2016-2021 годы»</vt:lpstr>
      <vt:lpstr>Муниципальная программа «Укрепление единства российской нации и этнокультурное развитие народов  муниципального района Мелеузовский район Республики Башкортостан на 2018-2022 годы»</vt:lpstr>
      <vt:lpstr>Презентация PowerPoint</vt:lpstr>
      <vt:lpstr>Презентация PowerPoint</vt:lpstr>
    </vt:vector>
  </TitlesOfParts>
  <Company>http://presentation-creation.ru/</Company>
  <LinksUpToDate>false</LinksUpToDate>
  <SharedDoc>false</SharedDoc>
  <HyperlinkBase>http://presentation-creation.ru/</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Заголовок слайда</dc:title>
  <dc:creator>obstinate</dc:creator>
  <cp:lastModifiedBy>user</cp:lastModifiedBy>
  <cp:revision>536</cp:revision>
  <cp:lastPrinted>2020-07-02T03:41:55Z</cp:lastPrinted>
  <dcterms:created xsi:type="dcterms:W3CDTF">2017-06-04T12:24:27Z</dcterms:created>
  <dcterms:modified xsi:type="dcterms:W3CDTF">2020-07-03T09:04:22Z</dcterms:modified>
</cp:coreProperties>
</file>