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0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8F4"/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4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/>
              <a:t>Что бы вы хотели знать о бюджете района?,%</a:t>
            </a:r>
          </a:p>
        </c:rich>
      </c:tx>
      <c:layout>
        <c:manualLayout>
          <c:xMode val="edge"/>
          <c:yMode val="edge"/>
          <c:x val="0.14532294484108613"/>
          <c:y val="1.167789936562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1.8051934338880901E-2"/>
                  <c:y val="0.101661909021930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0"/>
                  <c:y val="-1.8483740886571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-1.8424953499516721E-2"/>
                  <c:y val="-2.6338948712525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Куда направляются средства из местного бюджета</c:v>
                </c:pt>
                <c:pt idx="1">
                  <c:v>Из чего складываются доходы районного бюджета.  </c:v>
                </c:pt>
                <c:pt idx="2">
                  <c:v>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</c:v>
                </c:pt>
                <c:pt idx="1">
                  <c:v>11</c:v>
                </c:pt>
                <c:pt idx="2">
                  <c:v>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/>
              <a:t>Какие из перечисленных ниже сфер больше всего нуждаются в дополнительном бюджетном финансировании?,%</a:t>
            </a:r>
          </a:p>
        </c:rich>
      </c:tx>
      <c:layout>
        <c:manualLayout>
          <c:xMode val="edge"/>
          <c:yMode val="edge"/>
          <c:x val="0.10780034536566589"/>
          <c:y val="1.78659832311788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48840579916512E-2"/>
          <c:y val="0.26253191440189461"/>
          <c:w val="0.87250457643071566"/>
          <c:h val="0.381138056320176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1.2917139701815458E-2"/>
                  <c:y val="9.5776655747754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7.7502838210892272E-3"/>
                  <c:y val="0.10813493390875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7.7502838210892749E-3"/>
                  <c:y val="-9.2687086207504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dLbl>
              <c:idx val="3"/>
              <c:layout>
                <c:manualLayout>
                  <c:x val="-2.3633076746727939E-2"/>
                  <c:y val="-1.0908856482196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5-40B6-9F4C-8A4FE62D38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Охрана окружающей среды, экология</c:v>
                </c:pt>
                <c:pt idx="1">
                  <c:v>Дороги, благоустройство улиц.</c:v>
                </c:pt>
                <c:pt idx="2">
                  <c:v>Культура.</c:v>
                </c:pt>
                <c:pt idx="3">
                  <c:v>Другое.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38</c:v>
                </c:pt>
                <c:pt idx="1">
                  <c:v>51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Какой способ информирования о сроках и месте проведения публичных слушаний по бюджетным вопросам для Вас является наиболее удобным ?,%</a:t>
            </a:r>
          </a:p>
        </c:rich>
      </c:tx>
      <c:layout>
        <c:manualLayout>
          <c:xMode val="edge"/>
          <c:yMode val="edge"/>
          <c:x val="0.11179792392602159"/>
          <c:y val="1.167789936562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1.3906285962354957E-2"/>
                  <c:y val="7.7016597743886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-1.4988407841875104E-4"/>
                  <c:y val="0.107823236841441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-1.8979702963812718E-2"/>
                  <c:y val="-2.9419612622280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Официальные группы в социальных сетях</c:v>
                </c:pt>
                <c:pt idx="1">
                  <c:v>На официальном сайте муниципального района.</c:v>
                </c:pt>
                <c:pt idx="2">
                  <c:v>Печатные издания.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</c:v>
                </c:pt>
                <c:pt idx="1">
                  <c:v>62</c:v>
                </c:pt>
                <c:pt idx="2">
                  <c:v>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/>
              <a:t>С какой целью вы проявляете интерес к информации о местном бюджете, размещенной на официальном сайте муниципального района?,%</a:t>
            </a:r>
          </a:p>
        </c:rich>
      </c:tx>
      <c:layout>
        <c:manualLayout>
          <c:xMode val="edge"/>
          <c:yMode val="edge"/>
          <c:x val="0.12750197052964488"/>
          <c:y val="1.16868441506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48840579916512E-2"/>
          <c:y val="0.33359201382764825"/>
          <c:w val="0.87250457643071566"/>
          <c:h val="0.31007795689442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2.1743658601340733E-2"/>
                  <c:y val="8.9597516667254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-8.7478533034055801E-3"/>
                  <c:y val="-2.4716556322001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2.6280816044824774E-2"/>
                  <c:y val="-2.017756510294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Повышение бюджетной грамотности.</c:v>
                </c:pt>
                <c:pt idx="1">
                  <c:v>Использую для подготовки и оформления студенческих работ.</c:v>
                </c:pt>
                <c:pt idx="2">
                  <c:v>Не интересуюсь данной информацией.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89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u="none" strike="noStrike" baseline="0" dirty="0">
                <a:effectLst/>
              </a:rPr>
              <a:t>Наиболее важной информацией о ходе реализации проектов, реализуемых в муниципальном районе, на ваш взгляд является</a:t>
            </a:r>
            <a:r>
              <a:rPr lang="ru-RU" sz="1400" dirty="0"/>
              <a:t>?,%</a:t>
            </a:r>
          </a:p>
        </c:rich>
      </c:tx>
      <c:layout>
        <c:manualLayout>
          <c:xMode val="edge"/>
          <c:yMode val="edge"/>
          <c:x val="0.21753068219660973"/>
          <c:y val="1.167789936562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26768845894557"/>
          <c:y val="0.3168972232302435"/>
          <c:w val="0.84918512471876351"/>
          <c:h val="0.412627762652068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F44-4129-A889-47C1EFEDD69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F44-4129-A889-47C1EFEDD694}"/>
              </c:ext>
            </c:extLst>
          </c:dPt>
          <c:dLbls>
            <c:dLbl>
              <c:idx val="0"/>
              <c:layout>
                <c:manualLayout>
                  <c:x val="1.5473086576183631E-2"/>
                  <c:y val="-4.6209958646332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44-4129-A889-47C1EFEDD694}"/>
                </c:ext>
              </c:extLst>
            </c:dLbl>
            <c:dLbl>
              <c:idx val="1"/>
              <c:layout>
                <c:manualLayout>
                  <c:x val="5.1576955253944965E-3"/>
                  <c:y val="-7.7016597743886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44-4129-A889-47C1EFEDD694}"/>
                </c:ext>
              </c:extLst>
            </c:dLbl>
            <c:dLbl>
              <c:idx val="2"/>
              <c:layout>
                <c:manualLayout>
                  <c:x val="-2.5788477626973662E-3"/>
                  <c:y val="-4.3129294736576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44-4129-A889-47C1EFEDD694}"/>
                </c:ext>
              </c:extLst>
            </c:dLbl>
            <c:dLbl>
              <c:idx val="3"/>
              <c:layout>
                <c:manualLayout>
                  <c:x val="-1.5473086576183631E-2"/>
                  <c:y val="-7.3935933834131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44-4129-A889-47C1EFEDD6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Ход выполнения мероприятий</c:v>
                </c:pt>
                <c:pt idx="1">
                  <c:v>Объемы финансирования</c:v>
                </c:pt>
                <c:pt idx="2">
                  <c:v>Степень достижения целевых показателей</c:v>
                </c:pt>
                <c:pt idx="3">
                  <c:v>Мне это не интересно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</c:v>
                </c:pt>
                <c:pt idx="1">
                  <c:v>29</c:v>
                </c:pt>
                <c:pt idx="2">
                  <c:v>37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44-4129-A889-47C1EFEDD6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effectLst/>
              </a:rPr>
              <a:t>Хотели бы Вы участвовать в планировании расходов бюджета муниципального района?,%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15821718365457249"/>
          <c:y val="2.40005550046476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26768845894557"/>
          <c:y val="0.3168972232302435"/>
          <c:w val="0.84918512471876351"/>
          <c:h val="0.412627762652068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F04-4B69-BC17-59849A7D565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F04-4B69-BC17-59849A7D565C}"/>
              </c:ext>
            </c:extLst>
          </c:dPt>
          <c:dLbls>
            <c:dLbl>
              <c:idx val="0"/>
              <c:layout>
                <c:manualLayout>
                  <c:x val="1.5473086576183631E-2"/>
                  <c:y val="-4.6209958646332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04-4B69-BC17-59849A7D565C}"/>
                </c:ext>
              </c:extLst>
            </c:dLbl>
            <c:dLbl>
              <c:idx val="1"/>
              <c:layout>
                <c:manualLayout>
                  <c:x val="-1.5473086576183631E-2"/>
                  <c:y val="-6.4693942104864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04-4B69-BC17-59849A7D5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04-4B69-BC17-59849A7D5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01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68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39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2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7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70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3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28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89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31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95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7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838" y="142613"/>
            <a:ext cx="11585196" cy="72316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ffectLst/>
              </a:rPr>
              <a:t>Опрос для граждан по бюджетной тематике за 3 квартал 2024 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6813" y="1113622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84 человека, результаты опроса приведены ниже: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98949807"/>
              </p:ext>
            </p:extLst>
          </p:nvPr>
        </p:nvGraphicFramePr>
        <p:xfrm>
          <a:off x="997947" y="1934363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1543175"/>
              </p:ext>
            </p:extLst>
          </p:nvPr>
        </p:nvGraphicFramePr>
        <p:xfrm>
          <a:off x="6644079" y="1887523"/>
          <a:ext cx="4915949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154573574"/>
              </p:ext>
            </p:extLst>
          </p:nvPr>
        </p:nvGraphicFramePr>
        <p:xfrm>
          <a:off x="519773" y="1363911"/>
          <a:ext cx="534413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143539"/>
              </p:ext>
            </p:extLst>
          </p:nvPr>
        </p:nvGraphicFramePr>
        <p:xfrm>
          <a:off x="6388080" y="1375795"/>
          <a:ext cx="5314561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440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270899C-EE62-4FA6-BC44-5EE4DA35B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2514721"/>
              </p:ext>
            </p:extLst>
          </p:nvPr>
        </p:nvGraphicFramePr>
        <p:xfrm>
          <a:off x="6478709" y="1200778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B61B0F2-D266-47CA-9AF6-0162BF183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5471935"/>
              </p:ext>
            </p:extLst>
          </p:nvPr>
        </p:nvGraphicFramePr>
        <p:xfrm>
          <a:off x="909817" y="1244120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6572746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1261</TotalTime>
  <Words>136</Words>
  <Application>Microsoft Office PowerPoint</Application>
  <PresentationFormat>Широкоэкранный</PresentationFormat>
  <Paragraphs>24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Times New Roman</vt:lpstr>
      <vt:lpstr>Ретро</vt:lpstr>
      <vt:lpstr>Опрос для граждан по бюджетной тематике за 3 квартал 2024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91</cp:revision>
  <cp:lastPrinted>2017-09-25T08:59:29Z</cp:lastPrinted>
  <dcterms:created xsi:type="dcterms:W3CDTF">2017-06-23T08:41:46Z</dcterms:created>
  <dcterms:modified xsi:type="dcterms:W3CDTF">2024-10-14T05:57:26Z</dcterms:modified>
</cp:coreProperties>
</file>