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70" r:id="rId1"/>
  </p:sldMasterIdLst>
  <p:notesMasterIdLst>
    <p:notesMasterId r:id="rId5"/>
  </p:notesMasterIdLst>
  <p:sldIdLst>
    <p:sldId id="256" r:id="rId2"/>
    <p:sldId id="259" r:id="rId3"/>
    <p:sldId id="260" r:id="rId4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лена" initials="Е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8F4"/>
    <a:srgbClr val="F88456"/>
    <a:srgbClr val="FCD7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84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8" y="5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401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dirty="0"/>
              <a:t>Как вы относитесь к налогам и нужны ли они обществу?,%</a:t>
            </a:r>
          </a:p>
        </c:rich>
      </c:tx>
      <c:layout>
        <c:manualLayout>
          <c:xMode val="edge"/>
          <c:yMode val="edge"/>
          <c:x val="0.12469216273950792"/>
          <c:y val="1.47585632753812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1373449645459209E-2"/>
          <c:y val="0.35694585405706458"/>
          <c:w val="0.84918512471876351"/>
          <c:h val="0.4126277626520683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71B0-486E-BB6F-05CA7FBB02E7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71B0-486E-BB6F-05CA7FBB02E7}"/>
              </c:ext>
            </c:extLst>
          </c:dPt>
          <c:dLbls>
            <c:dLbl>
              <c:idx val="0"/>
              <c:layout>
                <c:manualLayout>
                  <c:x val="1.8051934338880901E-2"/>
                  <c:y val="0.101661909021930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1B0-486E-BB6F-05CA7FBB02E7}"/>
                </c:ext>
              </c:extLst>
            </c:dLbl>
            <c:dLbl>
              <c:idx val="1"/>
              <c:layout>
                <c:manualLayout>
                  <c:x val="0"/>
                  <c:y val="-1.84837408865714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1B0-486E-BB6F-05CA7FBB02E7}"/>
                </c:ext>
              </c:extLst>
            </c:dLbl>
            <c:dLbl>
              <c:idx val="2"/>
              <c:layout>
                <c:manualLayout>
                  <c:x val="-1.8424953499516721E-2"/>
                  <c:y val="-2.6338948712525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1A7-4219-9965-9A5B74E703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Отрицательно</c:v>
                </c:pt>
                <c:pt idx="2">
                  <c:v>Не знаю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94</c:v>
                </c:pt>
                <c:pt idx="1">
                  <c:v>6</c:v>
                </c:pt>
                <c:pt idx="2">
                  <c:v>0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90B3-4616-955D-A8F676A8E7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1938424815"/>
        <c:axId val="1932037391"/>
        <c:axId val="0"/>
      </c:bar3DChart>
      <c:valAx>
        <c:axId val="19320373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38424815"/>
        <c:crosses val="autoZero"/>
        <c:crossBetween val="between"/>
      </c:valAx>
      <c:catAx>
        <c:axId val="19384248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3203739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dirty="0"/>
              <a:t>Знаете ли</a:t>
            </a:r>
            <a:r>
              <a:rPr lang="ru-RU" sz="1400" baseline="0" dirty="0"/>
              <a:t> Вы, куда уходят ваши налоги</a:t>
            </a:r>
            <a:r>
              <a:rPr lang="ru-RU" sz="1400" dirty="0"/>
              <a:t>?,%</a:t>
            </a:r>
          </a:p>
        </c:rich>
      </c:tx>
      <c:layout>
        <c:manualLayout>
          <c:xMode val="edge"/>
          <c:yMode val="edge"/>
          <c:x val="0.16721918799401705"/>
          <c:y val="2.71346918519293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432268520279604"/>
          <c:y val="0.39229383509240123"/>
          <c:w val="0.87250457643071566"/>
          <c:h val="0.3811380563201767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1B40-4EA6-87DD-47C7051F6B63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1B40-4EA6-87DD-47C7051F6B63}"/>
              </c:ext>
            </c:extLst>
          </c:dPt>
          <c:dLbls>
            <c:dLbl>
              <c:idx val="0"/>
              <c:layout>
                <c:manualLayout>
                  <c:x val="1.2917139701815458E-2"/>
                  <c:y val="9.57766557477548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B40-4EA6-87DD-47C7051F6B63}"/>
                </c:ext>
              </c:extLst>
            </c:dLbl>
            <c:dLbl>
              <c:idx val="1"/>
              <c:layout>
                <c:manualLayout>
                  <c:x val="0"/>
                  <c:y val="-4.32539735635023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B40-4EA6-87DD-47C7051F6B63}"/>
                </c:ext>
              </c:extLst>
            </c:dLbl>
            <c:dLbl>
              <c:idx val="2"/>
              <c:layout>
                <c:manualLayout>
                  <c:x val="-1.5500567642178645E-2"/>
                  <c:y val="-3.39852649427517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B40-4EA6-87DD-47C7051F6B6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Мне все равно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98</c:v>
                </c:pt>
                <c:pt idx="1">
                  <c:v>2</c:v>
                </c:pt>
                <c:pt idx="2">
                  <c:v>0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5-1B40-4EA6-87DD-47C7051F6B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1938424815"/>
        <c:axId val="1932037391"/>
        <c:axId val="0"/>
      </c:bar3DChart>
      <c:valAx>
        <c:axId val="19320373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38424815"/>
        <c:crosses val="autoZero"/>
        <c:crossBetween val="between"/>
      </c:valAx>
      <c:catAx>
        <c:axId val="19384248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3203739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dirty="0"/>
              <a:t>Налоговые вычеты, знаете ли Вы сколько денег и за что можно вернуть?,%</a:t>
            </a:r>
          </a:p>
        </c:rich>
      </c:tx>
      <c:layout>
        <c:manualLayout>
          <c:xMode val="edge"/>
          <c:yMode val="edge"/>
          <c:x val="0.11179792392602159"/>
          <c:y val="1.16778993656258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1373449645459209E-2"/>
          <c:y val="0.35694585405706458"/>
          <c:w val="0.84918512471876351"/>
          <c:h val="0.4126277626520683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71B0-486E-BB6F-05CA7FBB02E7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71B0-486E-BB6F-05CA7FBB02E7}"/>
              </c:ext>
            </c:extLst>
          </c:dPt>
          <c:dLbls>
            <c:dLbl>
              <c:idx val="0"/>
              <c:layout>
                <c:manualLayout>
                  <c:x val="1.3906285962354957E-2"/>
                  <c:y val="7.70165977438865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1B0-486E-BB6F-05CA7FBB02E7}"/>
                </c:ext>
              </c:extLst>
            </c:dLbl>
            <c:dLbl>
              <c:idx val="1"/>
              <c:layout>
                <c:manualLayout>
                  <c:x val="4.6029943133868373E-3"/>
                  <c:y val="-3.6967966917065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1B0-486E-BB6F-05CA7FBB02E7}"/>
                </c:ext>
              </c:extLst>
            </c:dLbl>
            <c:dLbl>
              <c:idx val="2"/>
              <c:layout>
                <c:manualLayout>
                  <c:x val="-1.8979702963812718E-2"/>
                  <c:y val="-2.94196126222805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1A7-4219-9965-9A5B74E703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Затрудняюсь ответить на данный вопрос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92.86</c:v>
                </c:pt>
                <c:pt idx="1">
                  <c:v>2.38</c:v>
                </c:pt>
                <c:pt idx="2">
                  <c:v>4.76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90B3-4616-955D-A8F676A8E7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1938424815"/>
        <c:axId val="1932037391"/>
        <c:axId val="0"/>
      </c:bar3DChart>
      <c:valAx>
        <c:axId val="19320373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38424815"/>
        <c:crosses val="autoZero"/>
        <c:crossBetween val="between"/>
      </c:valAx>
      <c:catAx>
        <c:axId val="19384248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3203739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dirty="0"/>
              <a:t>Как на Ваш взгляд, можно повысить собираемость налогов?,%</a:t>
            </a:r>
          </a:p>
        </c:rich>
      </c:tx>
      <c:layout>
        <c:manualLayout>
          <c:xMode val="edge"/>
          <c:yMode val="edge"/>
          <c:x val="0.12750197052964488"/>
          <c:y val="1.1686844150678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3267649011837488E-2"/>
          <c:y val="0.40156254371315164"/>
          <c:w val="0.87250457643071566"/>
          <c:h val="0.310077956894423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1B40-4EA6-87DD-47C7051F6B63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1B40-4EA6-87DD-47C7051F6B63}"/>
              </c:ext>
            </c:extLst>
          </c:dPt>
          <c:dLbls>
            <c:dLbl>
              <c:idx val="0"/>
              <c:layout>
                <c:manualLayout>
                  <c:x val="2.1743658601340733E-2"/>
                  <c:y val="8.95975166672545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B40-4EA6-87DD-47C7051F6B63}"/>
                </c:ext>
              </c:extLst>
            </c:dLbl>
            <c:dLbl>
              <c:idx val="1"/>
              <c:layout>
                <c:manualLayout>
                  <c:x val="8.1079133347044087E-4"/>
                  <c:y val="0.1143140729892558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B40-4EA6-87DD-47C7051F6B63}"/>
                </c:ext>
              </c:extLst>
            </c:dLbl>
            <c:dLbl>
              <c:idx val="2"/>
              <c:layout>
                <c:manualLayout>
                  <c:x val="-9.5531879302918898E-3"/>
                  <c:y val="-1.70879955626969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B40-4EA6-87DD-47C7051F6B63}"/>
                </c:ext>
              </c:extLst>
            </c:dLbl>
            <c:dLbl>
              <c:idx val="3"/>
              <c:layout>
                <c:manualLayout>
                  <c:x val="-3.5844917388284839E-2"/>
                  <c:y val="-9.26870862075047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49B-4703-9338-A015BC0A92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Ужесточить ответственность за неуплату</c:v>
                </c:pt>
                <c:pt idx="1">
                  <c:v>Сделать децентрализованную налоговую систему</c:v>
                </c:pt>
                <c:pt idx="2">
                  <c:v>Упростить способ уплаты налогов</c:v>
                </c:pt>
                <c:pt idx="3">
                  <c:v>Затрудняюсь с ответом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33</c:v>
                </c:pt>
                <c:pt idx="1">
                  <c:v>50</c:v>
                </c:pt>
                <c:pt idx="2">
                  <c:v>7</c:v>
                </c:pt>
                <c:pt idx="3">
                  <c:v>10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5-1B40-4EA6-87DD-47C7051F6B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1938424815"/>
        <c:axId val="1932037391"/>
        <c:axId val="0"/>
      </c:bar3DChart>
      <c:valAx>
        <c:axId val="19320373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38424815"/>
        <c:crosses val="autoZero"/>
        <c:crossBetween val="between"/>
      </c:valAx>
      <c:catAx>
        <c:axId val="19384248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3203739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b="1" i="0" u="none" strike="noStrike" baseline="0" dirty="0">
                <a:effectLst/>
              </a:rPr>
              <a:t>Как Вы считаете, открытость в информационном ресурсе данных о бюджетном процессе  повышает грамотность граждан</a:t>
            </a:r>
            <a:r>
              <a:rPr lang="ru-RU" sz="1400" dirty="0"/>
              <a:t>?,%</a:t>
            </a:r>
          </a:p>
        </c:rich>
      </c:tx>
      <c:layout>
        <c:manualLayout>
          <c:xMode val="edge"/>
          <c:yMode val="edge"/>
          <c:x val="0.21753068219660973"/>
          <c:y val="1.16778993656258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426768845894557"/>
          <c:y val="0.3168972232302435"/>
          <c:w val="0.84918512471876351"/>
          <c:h val="0.41262776265206835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FF44-4129-A889-47C1EFEDD69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FF44-4129-A889-47C1EFEDD694}"/>
              </c:ext>
            </c:extLst>
          </c:dPt>
          <c:dLbls>
            <c:dLbl>
              <c:idx val="0"/>
              <c:layout>
                <c:manualLayout>
                  <c:x val="1.5473086576183631E-2"/>
                  <c:y val="-4.62099586463320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F44-4129-A889-47C1EFEDD694}"/>
                </c:ext>
              </c:extLst>
            </c:dLbl>
            <c:dLbl>
              <c:idx val="1"/>
              <c:layout>
                <c:manualLayout>
                  <c:x val="5.1576955253944965E-3"/>
                  <c:y val="-4.62099586463321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F44-4129-A889-47C1EFEDD694}"/>
                </c:ext>
              </c:extLst>
            </c:dLbl>
            <c:dLbl>
              <c:idx val="2"/>
              <c:layout>
                <c:manualLayout>
                  <c:x val="-2.5788477626973662E-3"/>
                  <c:y val="-6.1613278195109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F44-4129-A889-47C1EFEDD694}"/>
                </c:ext>
              </c:extLst>
            </c:dLbl>
            <c:dLbl>
              <c:idx val="3"/>
              <c:layout>
                <c:manualLayout>
                  <c:x val="-2.0630782101578267E-2"/>
                  <c:y val="-6.16131569091287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5994785447988503E-2"/>
                      <c:h val="6.053504582669493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FF44-4129-A889-47C1EFEDD69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Да, чтобы понимать, куда и в каком объеме направляются бюджетные средства</c:v>
                </c:pt>
                <c:pt idx="1">
                  <c:v>Да, чтобы понимать, из каких источников формируется бюджет</c:v>
                </c:pt>
                <c:pt idx="2">
                  <c:v>Нет, потому что я не являюсь получателем выплат из бюджета</c:v>
                </c:pt>
                <c:pt idx="3">
                  <c:v>Нет, изучение информации о бюджете мне не интересно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61</c:v>
                </c:pt>
                <c:pt idx="1">
                  <c:v>37</c:v>
                </c:pt>
                <c:pt idx="2">
                  <c:v>0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F44-4129-A889-47C1EFEDD6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cylinder"/>
        <c:axId val="1938424815"/>
        <c:axId val="1932037391"/>
        <c:axId val="0"/>
      </c:bar3DChart>
      <c:valAx>
        <c:axId val="19320373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38424815"/>
        <c:crosses val="autoZero"/>
        <c:crossBetween val="between"/>
      </c:valAx>
      <c:catAx>
        <c:axId val="19384248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93203739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200"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b="1" i="0" baseline="0" dirty="0">
                <a:effectLst/>
              </a:rPr>
              <a:t>Какие меры, наиболее эффективны для достижения сбалансированности бюджета?,%</a:t>
            </a:r>
            <a:endParaRPr lang="ru-RU" sz="1400" dirty="0">
              <a:effectLst/>
            </a:endParaRPr>
          </a:p>
        </c:rich>
      </c:tx>
      <c:layout>
        <c:manualLayout>
          <c:xMode val="edge"/>
          <c:yMode val="edge"/>
          <c:x val="0.15821718365457249"/>
          <c:y val="2.40005550046476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426768845894557"/>
          <c:y val="0.3168972232302435"/>
          <c:w val="0.84918512471876351"/>
          <c:h val="0.41262776265206835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F04-4B69-BC17-59849A7D565C}"/>
              </c:ext>
            </c:extLst>
          </c:dPt>
          <c:dPt>
            <c:idx val="3"/>
            <c:invertIfNegative val="0"/>
            <c:bubble3D val="0"/>
          </c:dPt>
          <c:dLbls>
            <c:dLbl>
              <c:idx val="0"/>
              <c:layout>
                <c:manualLayout>
                  <c:x val="1.5473086576183631E-2"/>
                  <c:y val="-4.62099586463320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F04-4B69-BC17-59849A7D565C}"/>
                </c:ext>
              </c:extLst>
            </c:dLbl>
            <c:dLbl>
              <c:idx val="1"/>
              <c:layout>
                <c:manualLayout>
                  <c:x val="1.5473086576183631E-2"/>
                  <c:y val="-6.46939421048648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F04-4B69-BC17-59849A7D565C}"/>
                </c:ext>
              </c:extLst>
            </c:dLbl>
            <c:dLbl>
              <c:idx val="2"/>
              <c:layout>
                <c:manualLayout>
                  <c:x val="-2.5788477626973662E-3"/>
                  <c:y val="-6.46939421048648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3F6-418F-B4E6-B9DB36F7E66F}"/>
                </c:ext>
              </c:extLst>
            </c:dLbl>
            <c:dLbl>
              <c:idx val="3"/>
              <c:layout>
                <c:manualLayout>
                  <c:x val="-1.8051934338880995E-2"/>
                  <c:y val="-6.46939421048648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Сокращение неприоритетных направлений расходов</c:v>
                </c:pt>
                <c:pt idx="1">
                  <c:v>Сокращение расходов бюджета на содержание бюджетных и автономных учреждениц путем повышения доли платных услуг</c:v>
                </c:pt>
                <c:pt idx="2">
                  <c:v>Привлечение кредитных ресурсов</c:v>
                </c:pt>
                <c:pt idx="3">
                  <c:v>Затрудняюсь с ответом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83.33</c:v>
                </c:pt>
                <c:pt idx="1">
                  <c:v>7.14</c:v>
                </c:pt>
                <c:pt idx="2">
                  <c:v>1.19</c:v>
                </c:pt>
                <c:pt idx="3">
                  <c:v>8.33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F04-4B69-BC17-59849A7D56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cylinder"/>
        <c:axId val="1938424815"/>
        <c:axId val="1932037391"/>
        <c:axId val="0"/>
      </c:bar3DChart>
      <c:valAx>
        <c:axId val="19320373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38424815"/>
        <c:crosses val="autoZero"/>
        <c:crossBetween val="between"/>
      </c:valAx>
      <c:catAx>
        <c:axId val="19384248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93203739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200"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63886-4BCD-42A9-A2BB-70997A016592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FC7EDF-3BBE-41CE-9E8B-9334BEC2EF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292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FC7EDF-3BBE-41CE-9E8B-9334BEC2EF2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938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FC7EDF-3BBE-41CE-9E8B-9334BEC2EF2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81012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FC7EDF-3BBE-41CE-9E8B-9334BEC2EF2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4688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7396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324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9957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47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3709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234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4281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9897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314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B8B3DAA-3963-4B72-811B-EBAAD96B0F11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8951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072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B8B3DAA-3963-4B72-811B-EBAAD96B0F11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922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1" r:id="rId1"/>
    <p:sldLayoutId id="2147484072" r:id="rId2"/>
    <p:sldLayoutId id="2147484073" r:id="rId3"/>
    <p:sldLayoutId id="2147484074" r:id="rId4"/>
    <p:sldLayoutId id="2147484075" r:id="rId5"/>
    <p:sldLayoutId id="2147484076" r:id="rId6"/>
    <p:sldLayoutId id="2147484077" r:id="rId7"/>
    <p:sldLayoutId id="2147484078" r:id="rId8"/>
    <p:sldLayoutId id="2147484079" r:id="rId9"/>
    <p:sldLayoutId id="2147484080" r:id="rId10"/>
    <p:sldLayoutId id="214748408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3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6838" y="142613"/>
            <a:ext cx="11585196" cy="723166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effectLst/>
              </a:rPr>
              <a:t>Опрос для граждан по бюджетной тематике за 4 квартал 2024 года для жителей муниципального района Мелеузовский район Республики Башкортостан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26813" y="1113622"/>
            <a:ext cx="8639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опросе участвовало всего 84 человека, результаты опроса приведены ниже:</a:t>
            </a: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910957136"/>
              </p:ext>
            </p:extLst>
          </p:nvPr>
        </p:nvGraphicFramePr>
        <p:xfrm>
          <a:off x="997947" y="1934363"/>
          <a:ext cx="4924680" cy="412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E53CED23-AE6F-40C2-823C-CAFCB2CDE7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1679484"/>
              </p:ext>
            </p:extLst>
          </p:nvPr>
        </p:nvGraphicFramePr>
        <p:xfrm>
          <a:off x="6644079" y="1887523"/>
          <a:ext cx="4915949" cy="4110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136690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3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46093510"/>
              </p:ext>
            </p:extLst>
          </p:nvPr>
        </p:nvGraphicFramePr>
        <p:xfrm>
          <a:off x="519773" y="1363911"/>
          <a:ext cx="5344130" cy="412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E53CED23-AE6F-40C2-823C-CAFCB2CDE7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5729667"/>
              </p:ext>
            </p:extLst>
          </p:nvPr>
        </p:nvGraphicFramePr>
        <p:xfrm>
          <a:off x="6388080" y="1375795"/>
          <a:ext cx="5314561" cy="4110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54402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3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F270899C-EE62-4FA6-BC44-5EE4DA35B5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8796334"/>
              </p:ext>
            </p:extLst>
          </p:nvPr>
        </p:nvGraphicFramePr>
        <p:xfrm>
          <a:off x="6478709" y="1200778"/>
          <a:ext cx="4924680" cy="412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CB61B0F2-D266-47CA-9AF6-0162BF1835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48098000"/>
              </p:ext>
            </p:extLst>
          </p:nvPr>
        </p:nvGraphicFramePr>
        <p:xfrm>
          <a:off x="909817" y="1244120"/>
          <a:ext cx="4924680" cy="412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65727464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1297</TotalTime>
  <Words>125</Words>
  <Application>Microsoft Office PowerPoint</Application>
  <PresentationFormat>Широкоэкранный</PresentationFormat>
  <Paragraphs>32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Times New Roman</vt:lpstr>
      <vt:lpstr>Ретро</vt:lpstr>
      <vt:lpstr>Опрос для граждан по бюджетной тематике за 4 квартал 2024 года для жителей муниципального района Мелеузовский район Республики Башкортостан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Протокол опроса граждан по бюджетной тематике во II квартале 2017 года</dc:title>
  <dc:creator>Елена</dc:creator>
  <cp:lastModifiedBy>user</cp:lastModifiedBy>
  <cp:revision>94</cp:revision>
  <cp:lastPrinted>2017-09-25T08:59:29Z</cp:lastPrinted>
  <dcterms:created xsi:type="dcterms:W3CDTF">2017-06-23T08:41:46Z</dcterms:created>
  <dcterms:modified xsi:type="dcterms:W3CDTF">2024-12-11T10:27:52Z</dcterms:modified>
</cp:coreProperties>
</file>