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2" r:id="rId1"/>
  </p:sldMasterIdLst>
  <p:notesMasterIdLst>
    <p:notesMasterId r:id="rId5"/>
  </p:notesMasterIdLst>
  <p:sldIdLst>
    <p:sldId id="256" r:id="rId2"/>
    <p:sldId id="258" r:id="rId3"/>
    <p:sldId id="259" r:id="rId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лена" initials="Е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8456"/>
    <a:srgbClr val="FCD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3" autoAdjust="0"/>
    <p:restoredTop sz="94660"/>
  </p:normalViewPr>
  <p:slideViewPr>
    <p:cSldViewPr snapToGrid="0">
      <p:cViewPr>
        <p:scale>
          <a:sx n="66" d="100"/>
          <a:sy n="66" d="100"/>
        </p:scale>
        <p:origin x="624" y="9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>
        <c:manualLayout>
          <c:layoutTarget val="inner"/>
          <c:xMode val="edge"/>
          <c:yMode val="edge"/>
          <c:x val="6.7745637137002698E-2"/>
          <c:y val="2.7849904141132004E-2"/>
          <c:w val="0.54663974386286662"/>
          <c:h val="0.9381810279905967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28C0-4BD5-8340-623ACD83C1D6}"/>
              </c:ext>
            </c:extLst>
          </c:dPt>
          <c:dPt>
            <c:idx val="1"/>
            <c:invertIfNegative val="0"/>
            <c:bubble3D val="0"/>
            <c:spPr>
              <a:solidFill>
                <a:srgbClr val="F88456"/>
              </a:solidFill>
            </c:spPr>
            <c:extLst>
              <c:ext xmlns:c16="http://schemas.microsoft.com/office/drawing/2014/chart" uri="{C3380CC4-5D6E-409C-BE32-E72D297353CC}">
                <c16:uniqueId val="{00000003-28C0-4BD5-8340-623ACD83C1D6}"/>
              </c:ext>
            </c:extLst>
          </c:dPt>
          <c:dLbls>
            <c:dLbl>
              <c:idx val="0"/>
              <c:layout>
                <c:manualLayout>
                  <c:x val="5.2281285666797373E-3"/>
                  <c:y val="1.52979093178481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8331640366504159E-2"/>
                      <c:h val="7.711688132725143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8C0-4BD5-8340-623ACD83C1D6}"/>
                </c:ext>
              </c:extLst>
            </c:dLbl>
            <c:dLbl>
              <c:idx val="1"/>
              <c:layout>
                <c:manualLayout>
                  <c:x val="1.307032141669934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7236141599951424E-2"/>
                      <c:h val="6.48785538729729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8C0-4BD5-8340-623ACD83C1D6}"/>
                </c:ext>
              </c:extLst>
            </c:dLbl>
            <c:dLbl>
              <c:idx val="2"/>
              <c:layout>
                <c:manualLayout>
                  <c:x val="7.6392426623524317E-3"/>
                  <c:y val="-2.4348971570943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1A7-4219-9965-9A5B74E703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официальный сайт администрации муниципального района Мелеузовский район Республики Башкортостан.</c:v>
                </c:pt>
                <c:pt idx="1">
                  <c:v>средства массовой информации.</c:v>
                </c:pt>
                <c:pt idx="2">
                  <c:v>другое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88</c:v>
                </c:pt>
                <c:pt idx="1">
                  <c:v>8</c:v>
                </c:pt>
                <c:pt idx="2">
                  <c:v>4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1254773248"/>
        <c:axId val="1331129472"/>
        <c:axId val="0"/>
      </c:bar3DChart>
      <c:catAx>
        <c:axId val="12547732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31129472"/>
        <c:crosses val="autoZero"/>
        <c:auto val="1"/>
        <c:lblAlgn val="ctr"/>
        <c:lblOffset val="100"/>
        <c:noMultiLvlLbl val="0"/>
      </c:catAx>
      <c:valAx>
        <c:axId val="133112947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2547732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7551434802252213"/>
          <c:y val="0.12107656808388746"/>
          <c:w val="0.48527468772737986"/>
          <c:h val="0.4451614519667329"/>
        </c:manualLayout>
      </c:layout>
      <c:overlay val="0"/>
    </c:legend>
    <c:plotVisOnly val="1"/>
    <c:dispBlanksAs val="gap"/>
    <c:showDLblsOverMax val="0"/>
  </c:chart>
  <c:spPr>
    <a:solidFill>
      <a:schemeClr val="accent5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92C9-4826-BB26-574B1B87299B}"/>
              </c:ext>
            </c:extLst>
          </c:dPt>
          <c:dPt>
            <c:idx val="1"/>
            <c:invertIfNegative val="0"/>
            <c:bubble3D val="0"/>
            <c:spPr>
              <a:solidFill>
                <a:srgbClr val="F88456"/>
              </a:solidFill>
            </c:spPr>
            <c:extLst>
              <c:ext xmlns:c16="http://schemas.microsoft.com/office/drawing/2014/chart" uri="{C3380CC4-5D6E-409C-BE32-E72D297353CC}">
                <c16:uniqueId val="{00000003-92C9-4826-BB26-574B1B87299B}"/>
              </c:ext>
            </c:extLst>
          </c:dPt>
          <c:dLbls>
            <c:dLbl>
              <c:idx val="0"/>
              <c:layout>
                <c:manualLayout>
                  <c:x val="1.2574304735007891E-2"/>
                  <c:y val="-5.93008476752666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2C9-4826-BB26-574B1B87299B}"/>
                </c:ext>
              </c:extLst>
            </c:dLbl>
            <c:dLbl>
              <c:idx val="2"/>
              <c:layout>
                <c:manualLayout>
                  <c:x val="1.6441249976980019E-2"/>
                  <c:y val="-2.22347827954700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5327029943281E-2"/>
                      <c:h val="5.10136709466002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92C9-4826-BB26-574B1B8729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да, внес(ла) свои предложения</c:v>
                </c:pt>
                <c:pt idx="1">
                  <c:v>да, согласен с данным распределением доходов и расходов</c:v>
                </c:pt>
                <c:pt idx="2">
                  <c:v>нет, мне не интересно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</c:v>
                </c:pt>
                <c:pt idx="1">
                  <c:v>79</c:v>
                </c:pt>
                <c:pt idx="2">
                  <c:v>8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5-92C9-4826-BB26-574B1B8729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1254773248"/>
        <c:axId val="1331129472"/>
        <c:axId val="0"/>
      </c:bar3DChart>
      <c:catAx>
        <c:axId val="12547732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31129472"/>
        <c:crosses val="autoZero"/>
        <c:auto val="1"/>
        <c:lblAlgn val="ctr"/>
        <c:lblOffset val="100"/>
        <c:noMultiLvlLbl val="0"/>
      </c:catAx>
      <c:valAx>
        <c:axId val="133112947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2547732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2914890174834315"/>
          <c:y val="0.16593614559432057"/>
          <c:w val="0.32177764629213457"/>
          <c:h val="0.34968202698350409"/>
        </c:manualLayout>
      </c:layout>
      <c:overlay val="0"/>
    </c:legend>
    <c:plotVisOnly val="1"/>
    <c:dispBlanksAs val="gap"/>
    <c:showDLblsOverMax val="0"/>
  </c:chart>
  <c:spPr>
    <a:solidFill>
      <a:schemeClr val="accent5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28C0-4BD5-8340-623ACD83C1D6}"/>
              </c:ext>
            </c:extLst>
          </c:dPt>
          <c:dPt>
            <c:idx val="1"/>
            <c:invertIfNegative val="0"/>
            <c:bubble3D val="0"/>
            <c:spPr>
              <a:solidFill>
                <a:srgbClr val="F88456"/>
              </a:solidFill>
            </c:spPr>
            <c:extLst>
              <c:ext xmlns:c16="http://schemas.microsoft.com/office/drawing/2014/chart" uri="{C3380CC4-5D6E-409C-BE32-E72D297353CC}">
                <c16:uniqueId val="{00000003-28C0-4BD5-8340-623ACD83C1D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4-1151-4623-BB81-DA40737C1093}"/>
              </c:ext>
            </c:extLst>
          </c:dPt>
          <c:dLbls>
            <c:dLbl>
              <c:idx val="0"/>
              <c:layout>
                <c:manualLayout>
                  <c:x val="5.2281285666797373E-3"/>
                  <c:y val="-8.59224519426254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8C0-4BD5-8340-623ACD83C1D6}"/>
                </c:ext>
              </c:extLst>
            </c:dLbl>
            <c:dLbl>
              <c:idx val="1"/>
              <c:layout>
                <c:manualLayout>
                  <c:x val="1.3070321416699343E-2"/>
                  <c:y val="-1.4320408657104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8C0-4BD5-8340-623ACD83C1D6}"/>
                </c:ext>
              </c:extLst>
            </c:dLbl>
            <c:dLbl>
              <c:idx val="2"/>
              <c:layout>
                <c:manualLayout>
                  <c:x val="8.9462748040223649E-3"/>
                  <c:y val="-3.61327589834630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464270166631161E-2"/>
                      <c:h val="4.641255721679813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61A7-4219-9965-9A5B74E7037B}"/>
                </c:ext>
              </c:extLst>
            </c:dLbl>
            <c:dLbl>
              <c:idx val="3"/>
              <c:layout>
                <c:manualLayout>
                  <c:x val="5.2281285666797373E-3"/>
                  <c:y val="-2.57767355827876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151-4623-BB81-DA40737C10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диаграммы (графическое представление)</c:v>
                </c:pt>
                <c:pt idx="1">
                  <c:v>таблицы</c:v>
                </c:pt>
                <c:pt idx="2">
                  <c:v>текст</c:v>
                </c:pt>
                <c:pt idx="3">
                  <c:v>другое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53</c:v>
                </c:pt>
                <c:pt idx="1">
                  <c:v>42</c:v>
                </c:pt>
                <c:pt idx="2">
                  <c:v>5</c:v>
                </c:pt>
                <c:pt idx="3">
                  <c:v>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1254773248"/>
        <c:axId val="1331129472"/>
        <c:axId val="0"/>
      </c:bar3DChart>
      <c:catAx>
        <c:axId val="12547732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31129472"/>
        <c:crosses val="autoZero"/>
        <c:auto val="1"/>
        <c:lblAlgn val="ctr"/>
        <c:lblOffset val="100"/>
        <c:noMultiLvlLbl val="0"/>
      </c:catAx>
      <c:valAx>
        <c:axId val="133112947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2547732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0360349790617562"/>
          <c:y val="0.12109608182343232"/>
          <c:w val="0.3731459440322662"/>
          <c:h val="0.32614539026045331"/>
        </c:manualLayout>
      </c:layout>
      <c:overlay val="0"/>
    </c:legend>
    <c:plotVisOnly val="1"/>
    <c:dispBlanksAs val="gap"/>
    <c:showDLblsOverMax val="0"/>
  </c:chart>
  <c:spPr>
    <a:solidFill>
      <a:schemeClr val="accent5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92C9-4826-BB26-574B1B87299B}"/>
              </c:ext>
            </c:extLst>
          </c:dPt>
          <c:dPt>
            <c:idx val="1"/>
            <c:invertIfNegative val="0"/>
            <c:bubble3D val="0"/>
            <c:spPr>
              <a:solidFill>
                <a:srgbClr val="F88456"/>
              </a:solidFill>
            </c:spPr>
            <c:extLst>
              <c:ext xmlns:c16="http://schemas.microsoft.com/office/drawing/2014/chart" uri="{C3380CC4-5D6E-409C-BE32-E72D297353CC}">
                <c16:uniqueId val="{00000003-92C9-4826-BB26-574B1B87299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4-AD6F-4435-873D-ACF73BDCF553}"/>
              </c:ext>
            </c:extLst>
          </c:dPt>
          <c:dLbls>
            <c:dLbl>
              <c:idx val="0"/>
              <c:layout>
                <c:manualLayout>
                  <c:x val="7.5445828410047487E-3"/>
                  <c:y val="-5.73813155592836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2C9-4826-BB26-574B1B87299B}"/>
                </c:ext>
              </c:extLst>
            </c:dLbl>
            <c:dLbl>
              <c:idx val="1"/>
              <c:layout>
                <c:manualLayout>
                  <c:x val="1.2574304735007868E-2"/>
                  <c:y val="-1.43453288898206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2C9-4826-BB26-574B1B87299B}"/>
                </c:ext>
              </c:extLst>
            </c:dLbl>
            <c:dLbl>
              <c:idx val="2"/>
              <c:layout>
                <c:manualLayout>
                  <c:x val="7.6392366624745715E-3"/>
                  <c:y val="-2.31944765739649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2C9-4826-BB26-574B1B87299B}"/>
                </c:ext>
              </c:extLst>
            </c:dLbl>
            <c:dLbl>
              <c:idx val="3"/>
              <c:layout>
                <c:manualLayout>
                  <c:x val="5.029721894003073E-3"/>
                  <c:y val="-2.8690657779641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D6F-4435-873D-ACF73BDCF5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благоустройство общественных территорий (парки, скверы и другие)</c:v>
                </c:pt>
                <c:pt idx="1">
                  <c:v>ремонт и содержание дорог</c:v>
                </c:pt>
                <c:pt idx="2">
                  <c:v>ремонт школ, детских садов, учреждений доп. образований.</c:v>
                </c:pt>
                <c:pt idx="3">
                  <c:v>другое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23.38</c:v>
                </c:pt>
                <c:pt idx="1">
                  <c:v>61.04</c:v>
                </c:pt>
                <c:pt idx="2">
                  <c:v>20.78</c:v>
                </c:pt>
                <c:pt idx="3">
                  <c:v>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5-92C9-4826-BB26-574B1B8729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1254773248"/>
        <c:axId val="1331129472"/>
        <c:axId val="0"/>
      </c:bar3DChart>
      <c:catAx>
        <c:axId val="12547732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31129472"/>
        <c:crosses val="autoZero"/>
        <c:auto val="1"/>
        <c:lblAlgn val="ctr"/>
        <c:lblOffset val="100"/>
        <c:noMultiLvlLbl val="0"/>
      </c:catAx>
      <c:valAx>
        <c:axId val="133112947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2547732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166376269534474"/>
          <c:y val="0.13497282746206507"/>
          <c:w val="0.3318370900801409"/>
          <c:h val="0.40706327848824175"/>
        </c:manualLayout>
      </c:layout>
      <c:overlay val="0"/>
    </c:legend>
    <c:plotVisOnly val="1"/>
    <c:dispBlanksAs val="gap"/>
    <c:showDLblsOverMax val="0"/>
  </c:chart>
  <c:spPr>
    <a:solidFill>
      <a:schemeClr val="accent5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88456"/>
              </a:solidFill>
            </c:spPr>
            <c:extLst>
              <c:ext xmlns:c16="http://schemas.microsoft.com/office/drawing/2014/chart" uri="{C3380CC4-5D6E-409C-BE32-E72D297353CC}">
                <c16:uniqueId val="{00000001-28C0-4BD5-8340-623ACD83C1D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0-61A7-4219-9965-9A5B74E7037B}"/>
              </c:ext>
            </c:extLst>
          </c:dPt>
          <c:dLbls>
            <c:dLbl>
              <c:idx val="0"/>
              <c:layout>
                <c:manualLayout>
                  <c:x val="7.8421928500196046E-3"/>
                  <c:y val="-1.14563269256833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8C0-4BD5-8340-623ACD83C1D6}"/>
                </c:ext>
              </c:extLst>
            </c:dLbl>
            <c:dLbl>
              <c:idx val="1"/>
              <c:layout>
                <c:manualLayout>
                  <c:x val="7.8421928500196046E-3"/>
                  <c:y val="-1.71844903885251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188-494E-9ABB-FCFDD3B03E3C}"/>
                </c:ext>
              </c:extLst>
            </c:dLbl>
            <c:dLbl>
              <c:idx val="2"/>
              <c:layout>
                <c:manualLayout>
                  <c:x val="7.639151889615739E-3"/>
                  <c:y val="-5.188524327846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1A7-4219-9965-9A5B74E7037B}"/>
                </c:ext>
              </c:extLst>
            </c:dLbl>
            <c:dLbl>
              <c:idx val="3"/>
              <c:layout>
                <c:manualLayout>
                  <c:x val="1.3070321416699247E-2"/>
                  <c:y val="-2.8640817314208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188-494E-9ABB-FCFDD3B03E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структура и динамика расходов бюджета</c:v>
                </c:pt>
                <c:pt idx="1">
                  <c:v>структура и динамика доходов бюджета</c:v>
                </c:pt>
                <c:pt idx="2">
                  <c:v>инициативное бюджетирование</c:v>
                </c:pt>
                <c:pt idx="3">
                  <c:v>затрудняюсь ответить.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75.319999999999993</c:v>
                </c:pt>
                <c:pt idx="1">
                  <c:v>6.49</c:v>
                </c:pt>
                <c:pt idx="2">
                  <c:v>12.99</c:v>
                </c:pt>
                <c:pt idx="3">
                  <c:v>3.9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1254773248"/>
        <c:axId val="1331129472"/>
        <c:axId val="0"/>
      </c:bar3DChart>
      <c:catAx>
        <c:axId val="12547732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31129472"/>
        <c:crosses val="autoZero"/>
        <c:auto val="1"/>
        <c:lblAlgn val="ctr"/>
        <c:lblOffset val="100"/>
        <c:noMultiLvlLbl val="0"/>
      </c:catAx>
      <c:valAx>
        <c:axId val="133112947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2547732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6962066222275742"/>
          <c:y val="0.10963975489774891"/>
          <c:w val="0.37576000831560608"/>
          <c:h val="0.49226213068286251"/>
        </c:manualLayout>
      </c:layout>
      <c:overlay val="0"/>
    </c:legend>
    <c:plotVisOnly val="1"/>
    <c:dispBlanksAs val="gap"/>
    <c:showDLblsOverMax val="0"/>
  </c:chart>
  <c:spPr>
    <a:solidFill>
      <a:schemeClr val="accent5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solidFill>
          <a:schemeClr val="accent5">
            <a:lumMod val="20000"/>
            <a:lumOff val="80000"/>
          </a:schemeClr>
        </a:solidFill>
        <a:ln>
          <a:noFill/>
        </a:ln>
        <a:effectLst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92C9-4826-BB26-574B1B87299B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4-158E-4FE1-9578-F781E785ED70}"/>
              </c:ext>
            </c:extLst>
          </c:dPt>
          <c:dLbls>
            <c:dLbl>
              <c:idx val="0"/>
              <c:layout>
                <c:manualLayout>
                  <c:x val="1.0059443788006332E-2"/>
                  <c:y val="-2.58215920016771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2C9-4826-BB26-574B1B87299B}"/>
                </c:ext>
              </c:extLst>
            </c:dLbl>
            <c:dLbl>
              <c:idx val="1"/>
              <c:layout>
                <c:manualLayout>
                  <c:x val="1.2574304735007868E-2"/>
                  <c:y val="-2.58215920016772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58E-4FE1-9578-F781E785ED70}"/>
                </c:ext>
              </c:extLst>
            </c:dLbl>
            <c:dLbl>
              <c:idx val="2"/>
              <c:layout>
                <c:manualLayout>
                  <c:x val="1.2574304735007914E-2"/>
                  <c:y val="-2.58215920016772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A49-4CF2-93B6-0F6106561A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затрудняюсь ответить.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61</c:v>
                </c:pt>
                <c:pt idx="1">
                  <c:v>22</c:v>
                </c:pt>
                <c:pt idx="2">
                  <c:v>17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5-92C9-4826-BB26-574B1B8729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1254773248"/>
        <c:axId val="1331129472"/>
        <c:axId val="0"/>
      </c:bar3DChart>
      <c:catAx>
        <c:axId val="12547732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31129472"/>
        <c:crosses val="autoZero"/>
        <c:auto val="1"/>
        <c:lblAlgn val="ctr"/>
        <c:lblOffset val="100"/>
        <c:noMultiLvlLbl val="0"/>
      </c:catAx>
      <c:valAx>
        <c:axId val="133112947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2547732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2411917985434007"/>
          <c:y val="0.12062749857224443"/>
          <c:w val="0.34189653386814722"/>
          <c:h val="0.35255102870692334"/>
        </c:manualLayout>
      </c:layout>
      <c:overlay val="0"/>
    </c:legend>
    <c:plotVisOnly val="1"/>
    <c:dispBlanksAs val="gap"/>
    <c:showDLblsOverMax val="0"/>
  </c:chart>
  <c:spPr>
    <a:solidFill>
      <a:schemeClr val="accent5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63886-4BCD-42A9-A2BB-70997A016592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C7EDF-3BBE-41CE-9E8B-9334BEC2E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292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938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516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64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CB37F6-895E-4387-A674-6327D9399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7B6D3E4-E8BC-43AD-86E7-8B159796C3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456F3F-6DFB-4A70-AA67-03BD57B82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C18626-29E4-4253-88D0-68058A212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9876B6-5248-4C49-922C-CF22C10D3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516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AAB1E7-97DE-453C-9D1C-CC03DE38F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51CCF7C-EAB8-472D-A374-B28836348F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51DD1A-63AD-462F-B2A0-32CB0D558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9CA943-6A0E-4DA4-A307-627A53E84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D3C674-A27C-4FDA-B51D-3DEF33A93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06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B0ED586-C191-441C-807A-15DC9B0B4A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8BD7826-0BC5-4B26-B636-320011BCBB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C54C1B-CC24-4D8D-BA42-653A47D8B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18D37E-D506-4AFC-A509-24512A630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B853AE-A4CD-4D6E-8130-A594DB19B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6624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391F2F-DB18-4ED8-BE73-EDA6D2559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64F29D-3EB4-4FBD-898E-F3D71321C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2C008E-1683-45BB-A7BA-8A05EDAFF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815680-CEB9-4078-9209-3ACEFC9EE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19E64F-432F-40FE-98C0-878FB382F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024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D924DD-FE95-4941-8481-D9E20649D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E4DDDF8-F6E1-4670-AF23-CA521D823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C305B2-CD08-4E32-8B14-AD1FA7A5E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B26902-19F4-4145-BF78-588E3283E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3904863-AC10-4124-A310-E085C546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17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D4869C-BEE6-41D5-99DF-23CD52EB1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3D61DE-28C9-4630-BBA8-81994292AD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73DF92B-FBA5-4BB0-9E9B-7B750F1020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849D13C-E752-43F2-8311-9AA4B41A5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B2B71E-E668-419C-BEA9-36E292512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D31D6A-FD53-4CD3-A326-276CFCC3A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310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C8ABF9-2902-4957-A892-A9A828A6C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9290EE6-10D2-46B0-A05D-A427223CB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3026A98-6A36-4A53-B003-695118337A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D9E4E5A-C33B-480C-B2F4-3E95E7372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615124B-93CB-4672-AB94-970607A693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22D7E9E-049F-47DC-80D4-2918254F7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8AD4C26-5783-4453-8761-B88E80C8F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010481-AC24-49F1-B8E6-BD76B642B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085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F1C15-D13E-40F2-945C-2511175D6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C0E1ECA-2BC6-4C38-90FF-197AB9F26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194010C-A3B3-46F8-B69B-0DE9DB9A6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FBBA76A-B0FF-42D6-AE68-D45E26747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860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9EAFB30-AC8B-433F-A973-71E562AE5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C49BA05-626A-46ED-A28E-80AE4E2C9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EB13C81-BA58-41CB-80AD-B4EB5461C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79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DCA36D-4784-4FEC-8220-1A70E4F5A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CFBD3B-A084-4EF3-8279-653A7E4C0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48CC6BA-EB0A-420D-8929-50577A2F83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B39916C-8F6F-4FD2-857E-375FD9206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33E9BDD-56A9-4034-AEF0-AC44D0664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FE58D93-AF12-4714-8CFB-1CFC3BCE6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831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D7F2C5-43B5-4755-A37A-E890C7646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D8F6919-45ED-41F7-BDE1-7DD57619F7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20DD4BC-FDED-477E-8A0D-92ECF1444A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291509B-9B59-43C0-BE16-97BF668E4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CD6E35-9401-45EE-83C8-D93D8A94B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4F14664-56A1-4D39-B9CC-7553F0C52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812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DEE19C-9F33-4047-BA1A-7887010B6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EEF1EF-9DDE-4967-B2EC-4F0AE20D4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83CBE8-8210-46BC-9D9E-282472AEC4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B3DAA-3963-4B72-811B-EBAAD96B0F11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9CF97F-B321-4ADE-8E86-B8F329CFC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BEDDCA-C6C0-41DF-AA8F-EE1BBF9DFF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521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3" r:id="rId1"/>
    <p:sldLayoutId id="2147484024" r:id="rId2"/>
    <p:sldLayoutId id="2147484025" r:id="rId3"/>
    <p:sldLayoutId id="2147484026" r:id="rId4"/>
    <p:sldLayoutId id="2147484027" r:id="rId5"/>
    <p:sldLayoutId id="2147484028" r:id="rId6"/>
    <p:sldLayoutId id="2147484029" r:id="rId7"/>
    <p:sldLayoutId id="2147484030" r:id="rId8"/>
    <p:sldLayoutId id="2147484031" r:id="rId9"/>
    <p:sldLayoutId id="2147484032" r:id="rId10"/>
    <p:sldLayoutId id="21474840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0785"/>
            <a:ext cx="12192000" cy="638144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Опрос для граждан по бюджетной тематике за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квартал 202</a:t>
            </a:r>
            <a:r>
              <a:rPr lang="en-U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года для жителей муниципального района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Мелеузовский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район Республики Башкортостан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80579" y="788167"/>
            <a:ext cx="8639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опросе участвовало всего 77 человек, результаты опроса приведены ниже: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587325857"/>
              </p:ext>
            </p:extLst>
          </p:nvPr>
        </p:nvGraphicFramePr>
        <p:xfrm>
          <a:off x="498764" y="2466474"/>
          <a:ext cx="4858335" cy="4150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EB678B46-ABAA-48A4-84B4-CF36F6972C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4219524"/>
              </p:ext>
            </p:extLst>
          </p:nvPr>
        </p:nvGraphicFramePr>
        <p:xfrm>
          <a:off x="6670963" y="2273967"/>
          <a:ext cx="5049981" cy="4283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B1BB778-86D9-4145-9FC8-7DF05DD09945}"/>
              </a:ext>
            </a:extLst>
          </p:cNvPr>
          <p:cNvSpPr/>
          <p:nvPr/>
        </p:nvSpPr>
        <p:spPr>
          <a:xfrm>
            <a:off x="254000" y="1260396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dirty="0"/>
              <a:t>Из каких источников Вы получаете информацию о бюджете района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?,%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9D89786-E65C-42D7-97DE-428EA9DE75DA}"/>
              </a:ext>
            </a:extLst>
          </p:cNvPr>
          <p:cNvSpPr/>
          <p:nvPr/>
        </p:nvSpPr>
        <p:spPr>
          <a:xfrm>
            <a:off x="6785810" y="1254370"/>
            <a:ext cx="493294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dirty="0"/>
              <a:t>Принимали ли Вы участие в формировании бюджета муниципального района </a:t>
            </a:r>
            <a:r>
              <a:rPr lang="ru-RU" sz="1400" b="1" dirty="0" err="1"/>
              <a:t>Мелеузовский</a:t>
            </a:r>
            <a:r>
              <a:rPr lang="ru-RU" sz="1400" b="1" dirty="0"/>
              <a:t> район Республики Башкортостан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?,%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690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011804823"/>
              </p:ext>
            </p:extLst>
          </p:nvPr>
        </p:nvGraphicFramePr>
        <p:xfrm>
          <a:off x="498764" y="1517073"/>
          <a:ext cx="4858335" cy="4434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EB678B46-ABAA-48A4-84B4-CF36F6972C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5056790"/>
              </p:ext>
            </p:extLst>
          </p:nvPr>
        </p:nvGraphicFramePr>
        <p:xfrm>
          <a:off x="6670963" y="1517071"/>
          <a:ext cx="5049981" cy="4426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E0E869E-940B-44F6-AF37-237ACAEE9093}"/>
              </a:ext>
            </a:extLst>
          </p:cNvPr>
          <p:cNvSpPr/>
          <p:nvPr/>
        </p:nvSpPr>
        <p:spPr>
          <a:xfrm>
            <a:off x="328863" y="484347"/>
            <a:ext cx="50973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dirty="0"/>
              <a:t>Какой формат информации о бюджете для Вас является наиболее удобным </a:t>
            </a:r>
            <a:r>
              <a:rPr lang="ru-RU" b="1" dirty="0"/>
              <a:t>?,%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1910C9B-F47D-421C-A3A0-C17B5863BBE0}"/>
              </a:ext>
            </a:extLst>
          </p:cNvPr>
          <p:cNvSpPr/>
          <p:nvPr/>
        </p:nvSpPr>
        <p:spPr>
          <a:xfrm>
            <a:off x="6096000" y="484348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dirty="0"/>
              <a:t>В случае поступления дополнительных доходов в бюджет района, на какие цели, по Вашему мнению, следуют направить их в первую очередь</a:t>
            </a:r>
            <a:r>
              <a:rPr lang="ru-RU" b="1" dirty="0"/>
              <a:t>?,%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151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647430462"/>
              </p:ext>
            </p:extLst>
          </p:nvPr>
        </p:nvGraphicFramePr>
        <p:xfrm>
          <a:off x="498764" y="1517073"/>
          <a:ext cx="4858335" cy="4434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EB678B46-ABAA-48A4-84B4-CF36F6972C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4756902"/>
              </p:ext>
            </p:extLst>
          </p:nvPr>
        </p:nvGraphicFramePr>
        <p:xfrm>
          <a:off x="6670963" y="1517071"/>
          <a:ext cx="5049981" cy="4426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6B99FDF-435C-40C1-A3C9-73434D1A4EA1}"/>
              </a:ext>
            </a:extLst>
          </p:cNvPr>
          <p:cNvSpPr/>
          <p:nvPr/>
        </p:nvSpPr>
        <p:spPr>
          <a:xfrm>
            <a:off x="-104274" y="568568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dirty="0"/>
              <a:t>Какая информация для Вас наиболее интересна </a:t>
            </a:r>
            <a:r>
              <a:rPr lang="ru-RU" b="1" dirty="0"/>
              <a:t>?,%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EAAA448-C9E2-4A24-8ED7-78D270D7B106}"/>
              </a:ext>
            </a:extLst>
          </p:cNvPr>
          <p:cNvSpPr/>
          <p:nvPr/>
        </p:nvSpPr>
        <p:spPr>
          <a:xfrm>
            <a:off x="6236368" y="532474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dirty="0"/>
              <a:t>Готовы ли Вы на условиях денежного и неденежного вклада принимать участие в </a:t>
            </a:r>
            <a:r>
              <a:rPr lang="ru-RU" sz="1400" b="1" dirty="0" err="1"/>
              <a:t>софинансировании</a:t>
            </a:r>
            <a:r>
              <a:rPr lang="ru-RU" sz="1400" b="1" dirty="0"/>
              <a:t> проектов по благоустройству территории и объектов социальной инфраструктуры </a:t>
            </a:r>
            <a:r>
              <a:rPr lang="ru-RU" b="1" dirty="0"/>
              <a:t>?,%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3429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1253</TotalTime>
  <Words>143</Words>
  <Application>Microsoft Office PowerPoint</Application>
  <PresentationFormat>Широкоэкранный</PresentationFormat>
  <Paragraphs>31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Опрос для граждан по бюджетной тематике за III квартал 2025 года для жителей муниципального района Мелеузовский район Республики Башкортостан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Протокол опроса граждан по бюджетной тематике во II квартале 2017 года</dc:title>
  <dc:creator>Елена</dc:creator>
  <cp:lastModifiedBy>user</cp:lastModifiedBy>
  <cp:revision>89</cp:revision>
  <cp:lastPrinted>2017-09-25T08:59:29Z</cp:lastPrinted>
  <dcterms:created xsi:type="dcterms:W3CDTF">2017-06-23T08:41:46Z</dcterms:created>
  <dcterms:modified xsi:type="dcterms:W3CDTF">2025-10-06T06:53:34Z</dcterms:modified>
</cp:coreProperties>
</file>