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 Знаете ли вы, что можно получить налоговые уведомления на портале Госуслуг?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Lbls>
            <c:dLbl>
              <c:idx val="0"/>
              <c:layout>
                <c:manualLayout>
                  <c:x val="2.1958650613140827E-3"/>
                  <c:y val="4.410857495373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dLbl>
              <c:idx val="1"/>
              <c:layout>
                <c:manualLayout>
                  <c:x val="-1.2525168685421414E-2"/>
                  <c:y val="-1.99866807919866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A1-4C7B-B44D-4381C28D71C6}"/>
                </c:ext>
              </c:extLst>
            </c:dLbl>
            <c:dLbl>
              <c:idx val="2"/>
              <c:layout>
                <c:manualLayout>
                  <c:x val="1.2525168685421414E-2"/>
                  <c:y val="-1.33244538613244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Впервые слышу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31259033901183"/>
          <c:y val="0.20366742477913014"/>
          <c:w val="0.2682887187482248"/>
          <c:h val="0.5661056844270969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Пользуетесь ли Вы личным кабинетом налогоплательщика для физических лиц на сайте www.nalog.ru?</a:t>
            </a:r>
            <a:endParaRPr lang="ru-RU" sz="13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10833171996059"/>
          <c:y val="0.2472423893763997"/>
          <c:w val="0.19342395878194971"/>
          <c:h val="0.65254557501729993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3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За счет чего, по Вашему мнению, можно увеличить бюджет района?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5295053610565825E-2"/>
          <c:y val="0.3295839713619334"/>
          <c:w val="0.37339010087340513"/>
          <c:h val="0.410604545195552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dLbl>
              <c:idx val="1"/>
              <c:layout>
                <c:manualLayout>
                  <c:x val="-2.1853769411950053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2-4DAA-92F4-FA59B36F636B}"/>
                </c:ext>
              </c:extLst>
            </c:dLbl>
            <c:dLbl>
              <c:idx val="2"/>
              <c:layout>
                <c:manualLayout>
                  <c:x val="1.214098300663892E-2"/>
                  <c:y val="-8.010618590059690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8C-4480-99BE-4C954C9EF880}"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 счет открытия новых рабочих мест</c:v>
                </c:pt>
                <c:pt idx="1">
                  <c:v>За счет привлечения инвесторов в район</c:v>
                </c:pt>
                <c:pt idx="2">
                  <c:v>Усилить индивидуальную работу с налогоплательщиками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45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02731912373074"/>
          <c:y val="0.35531466698008307"/>
          <c:w val="0.36398055224838577"/>
          <c:h val="0.3993829510908633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Почему я должен платить налоги? </a:t>
            </a:r>
            <a:endParaRPr lang="ru-RU" sz="1300" dirty="0">
              <a:effectLst/>
            </a:endParaRPr>
          </a:p>
        </c:rich>
      </c:tx>
      <c:layout>
        <c:manualLayout>
          <c:xMode val="edge"/>
          <c:yMode val="edge"/>
          <c:x val="0.26399209542681223"/>
          <c:y val="2.9555502751726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Потому, что за счет налогов финансируются расходы района</c:v>
                </c:pt>
                <c:pt idx="1">
                  <c:v>Потому, что это гражданская обязанность каждого</c:v>
                </c:pt>
                <c:pt idx="2">
                  <c:v>Потому, что за неуплату налогов я несу юридическую ответственность</c:v>
                </c:pt>
                <c:pt idx="3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32</c:v>
                </c:pt>
                <c:pt idx="2">
                  <c:v>14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63260340632595"/>
          <c:y val="0.38000526736965795"/>
          <c:w val="0.38085306180582207"/>
          <c:h val="0.41591113030563359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3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Знаете ли вы о налоговых льготах для физических лиц по местным налогам?</a:t>
            </a:r>
            <a:endParaRPr lang="ru-RU" sz="13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585-4C42-893B-402F4674DEB6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19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98907398940072"/>
          <c:y val="0.24577322452135228"/>
          <c:w val="0.32814518650779645"/>
          <c:h val="0.44643160318310099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3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 dirty="0">
                <a:effectLst/>
              </a:rPr>
              <a:t>Считаете ли Вы необходимым повышать финансовую грамотность населения района?</a:t>
            </a:r>
            <a:endParaRPr lang="ru-RU" sz="1300" dirty="0">
              <a:effectLst/>
            </a:endParaRPr>
          </a:p>
        </c:rich>
      </c:tx>
      <c:layout>
        <c:manualLayout>
          <c:xMode val="edge"/>
          <c:yMode val="edge"/>
          <c:x val="0.20884347029388967"/>
          <c:y val="2.628279166293292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94779528520827"/>
          <c:y val="0.33741447294272309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 на этот вопрос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40825699279345"/>
          <c:y val="0.34566422963742371"/>
          <c:w val="0.37266378404788081"/>
          <c:h val="0.409975188206829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4 квартал 2023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87 человека, результаты 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33296" y="2070616"/>
            <a:ext cx="10339503" cy="3877179"/>
            <a:chOff x="205575" y="2070159"/>
            <a:chExt cx="9088036" cy="44058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4231894542"/>
                </p:ext>
              </p:extLst>
            </p:nvPr>
          </p:nvGraphicFramePr>
          <p:xfrm>
            <a:off x="4837454" y="2076502"/>
            <a:ext cx="4456157" cy="4332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1372920322"/>
                </p:ext>
              </p:extLst>
            </p:nvPr>
          </p:nvGraphicFramePr>
          <p:xfrm>
            <a:off x="205575" y="2070159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440013"/>
              </p:ext>
            </p:extLst>
          </p:nvPr>
        </p:nvGraphicFramePr>
        <p:xfrm>
          <a:off x="529378" y="888820"/>
          <a:ext cx="5230219" cy="47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44850429"/>
              </p:ext>
            </p:extLst>
          </p:nvPr>
        </p:nvGraphicFramePr>
        <p:xfrm>
          <a:off x="6192456" y="902826"/>
          <a:ext cx="5385237" cy="47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668050"/>
              </p:ext>
            </p:extLst>
          </p:nvPr>
        </p:nvGraphicFramePr>
        <p:xfrm>
          <a:off x="660325" y="691216"/>
          <a:ext cx="5157670" cy="476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46386726"/>
              </p:ext>
            </p:extLst>
          </p:nvPr>
        </p:nvGraphicFramePr>
        <p:xfrm>
          <a:off x="6247811" y="664389"/>
          <a:ext cx="4966150" cy="483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1069</TotalTime>
  <Words>110</Words>
  <Application>Microsoft Office PowerPoint</Application>
  <PresentationFormat>Широкоэкранный</PresentationFormat>
  <Paragraphs>14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4 квартал 2023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91</cp:revision>
  <cp:lastPrinted>2017-09-25T08:59:29Z</cp:lastPrinted>
  <dcterms:created xsi:type="dcterms:W3CDTF">2017-06-23T08:41:46Z</dcterms:created>
  <dcterms:modified xsi:type="dcterms:W3CDTF">2024-01-03T06:47:37Z</dcterms:modified>
</cp:coreProperties>
</file>