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3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лена" initials="Е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8456"/>
    <a:srgbClr val="FCD7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84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9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3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300" b="1" i="0" u="none" strike="noStrike" baseline="0" dirty="0">
                <a:effectLst/>
              </a:rPr>
              <a:t> Знаете ли вы, что можно получить налоговые уведомления на портале Госуслуг?</a:t>
            </a:r>
            <a:endParaRPr lang="ru-RU" sz="13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0-3CA1-4C7B-B44D-4381C28D71C6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3CA1-4C7B-B44D-4381C28D71C6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CA1-4C7B-B44D-4381C28D71C6}"/>
              </c:ext>
            </c:extLst>
          </c:dPt>
          <c:dLbls>
            <c:dLbl>
              <c:idx val="0"/>
              <c:layout>
                <c:manualLayout>
                  <c:x val="2.1958650613140827E-3"/>
                  <c:y val="4.410857495373226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CA1-4C7B-B44D-4381C28D71C6}"/>
                </c:ext>
              </c:extLst>
            </c:dLbl>
            <c:dLbl>
              <c:idx val="1"/>
              <c:layout>
                <c:manualLayout>
                  <c:x val="-1.2525168685421414E-2"/>
                  <c:y val="-1.998668079198665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CA1-4C7B-B44D-4381C28D71C6}"/>
                </c:ext>
              </c:extLst>
            </c:dLbl>
            <c:dLbl>
              <c:idx val="2"/>
              <c:layout>
                <c:manualLayout>
                  <c:x val="1.2525168685421414E-2"/>
                  <c:y val="-1.332445386132440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CA1-4C7B-B44D-4381C28D71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Впервые слышу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66</c:v>
                </c:pt>
                <c:pt idx="1">
                  <c:v>13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B3-4616-955D-A8F676A8E74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631259033901183"/>
          <c:y val="0.20366742477913014"/>
          <c:w val="0.2682887187482248"/>
          <c:h val="0.56610568442709697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3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300" b="1" i="0" u="none" strike="noStrike" baseline="0" dirty="0">
                <a:effectLst/>
              </a:rPr>
              <a:t>Пользуетесь ли Вы личным кабинетом налогоплательщика для физических лиц на сайте www.nalog.ru?</a:t>
            </a:r>
            <a:endParaRPr lang="ru-RU" sz="1300" b="1" i="0" u="none" strike="noStrike" kern="1200" baseline="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9.3746011244406804E-2"/>
          <c:y val="8.5973327508508772E-3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71B0-486E-BB6F-05CA7FBB02E7}"/>
              </c:ext>
            </c:extLst>
          </c:dPt>
          <c:dPt>
            <c:idx val="1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3-71B0-486E-BB6F-05CA7FBB02E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57</c:v>
                </c:pt>
                <c:pt idx="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B3-4616-955D-A8F676A8E74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7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410833171996059"/>
          <c:y val="0.2472423893763997"/>
          <c:w val="0.19342395878194971"/>
          <c:h val="0.65254557501729993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lvl="0" algn="ctr" rtl="0">
              <a:defRPr lang="ru-RU" sz="1300" b="1" i="0" u="none" strike="noStrike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300" b="1" i="0" u="none" strike="noStrike" baseline="0" dirty="0">
                <a:effectLst/>
              </a:rPr>
              <a:t>За счет чего, по Вашему мнению, можно увеличить бюджет района?</a:t>
            </a:r>
            <a:endParaRPr lang="ru-RU" sz="13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5295053610565825E-2"/>
          <c:y val="0.3295839713619334"/>
          <c:w val="0.37339010087340513"/>
          <c:h val="0.4106045451955526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4392-4DAA-92F4-FA59B36F636B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4392-4DAA-92F4-FA59B36F636B}"/>
              </c:ext>
            </c:extLst>
          </c:dPt>
          <c:dLbls>
            <c:dLbl>
              <c:idx val="1"/>
              <c:layout>
                <c:manualLayout>
                  <c:x val="-2.1853769411950053E-2"/>
                  <c:y val="0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392-4DAA-92F4-FA59B36F636B}"/>
                </c:ext>
              </c:extLst>
            </c:dLbl>
            <c:dLbl>
              <c:idx val="2"/>
              <c:layout>
                <c:manualLayout>
                  <c:x val="1.214098300663892E-2"/>
                  <c:y val="-8.0106185900596909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38C-4480-99BE-4C954C9EF880}"/>
                </c:ext>
              </c:extLst>
            </c:dLbl>
            <c:spPr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За счет открытия новых рабочих мест</c:v>
                </c:pt>
                <c:pt idx="1">
                  <c:v>За счет привлечения инвесторов в район</c:v>
                </c:pt>
                <c:pt idx="2">
                  <c:v>Усилить индивидуальную работу с налогоплательщиками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28</c:v>
                </c:pt>
                <c:pt idx="1">
                  <c:v>45</c:v>
                </c:pt>
                <c:pt idx="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C6-4712-93BB-D3B42B8AA8D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8502731912373074"/>
          <c:y val="0.35531466698008307"/>
          <c:w val="0.36398055224838577"/>
          <c:h val="0.39938295109086336"/>
        </c:manualLayout>
      </c:layout>
      <c:overlay val="0"/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3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300" b="1" i="0" u="none" strike="noStrike" baseline="0" dirty="0">
                <a:effectLst/>
              </a:rPr>
              <a:t>Почему я должен платить налоги? </a:t>
            </a:r>
            <a:endParaRPr lang="ru-RU" sz="1300" dirty="0">
              <a:effectLst/>
            </a:endParaRPr>
          </a:p>
        </c:rich>
      </c:tx>
      <c:layout>
        <c:manualLayout>
          <c:xMode val="edge"/>
          <c:yMode val="edge"/>
          <c:x val="0.26399209542681223"/>
          <c:y val="2.95555027517265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1711210509764101E-2"/>
          <c:y val="0.3248606166154504"/>
          <c:w val="0.45723352102586873"/>
          <c:h val="0.4004991351691918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2245-4128-A1BF-59FA3521B769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Потому, что за счет налогов финансируются расходы района</c:v>
                </c:pt>
                <c:pt idx="1">
                  <c:v>Потому, что это гражданская обязанность каждого</c:v>
                </c:pt>
                <c:pt idx="2">
                  <c:v>Потому, что за неуплату налогов я несу юридическую ответственность</c:v>
                </c:pt>
                <c:pt idx="3">
                  <c:v>Не знаю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40</c:v>
                </c:pt>
                <c:pt idx="1">
                  <c:v>32</c:v>
                </c:pt>
                <c:pt idx="2">
                  <c:v>14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45-4128-A1BF-59FA3521B76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9063260340632595"/>
          <c:y val="0.38000526736965795"/>
          <c:w val="0.38085306180582207"/>
          <c:h val="0.41591113030563359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6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lvl="0" algn="ctr" rtl="0">
              <a:defRPr lang="ru-RU" sz="1300" b="1" i="0" u="none" strike="noStrike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300" b="1" i="0" u="none" strike="noStrike" baseline="0" dirty="0">
                <a:effectLst/>
              </a:rPr>
              <a:t>Знаете ли вы о налоговых льготах для физических лиц по местным налогам?</a:t>
            </a:r>
            <a:endParaRPr lang="ru-RU" sz="13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3154129799826088E-2"/>
          <c:y val="0.31623283915383488"/>
          <c:w val="0.48238757384769604"/>
          <c:h val="0.4239556719943471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4392-4DAA-92F4-FA59B36F636B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3585-4C42-893B-402F4674DEB6}"/>
              </c:ext>
            </c:extLst>
          </c:dPt>
          <c:dLbls>
            <c:spPr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Мне это не интересно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53</c:v>
                </c:pt>
                <c:pt idx="1">
                  <c:v>19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C6-4712-93BB-D3B42B8AA8D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0998907398940072"/>
          <c:y val="0.24577322452135228"/>
          <c:w val="0.32814518650779645"/>
          <c:h val="0.44643160318310099"/>
        </c:manualLayout>
      </c:layout>
      <c:overlay val="0"/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3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300" b="1" i="0" u="none" strike="noStrike" baseline="0" dirty="0">
                <a:effectLst/>
              </a:rPr>
              <a:t>Считаете ли Вы необходимым повышать финансовую грамотность населения района?</a:t>
            </a:r>
            <a:endParaRPr lang="ru-RU" sz="1300" dirty="0">
              <a:effectLst/>
            </a:endParaRPr>
          </a:p>
        </c:rich>
      </c:tx>
      <c:layout>
        <c:manualLayout>
          <c:xMode val="edge"/>
          <c:yMode val="edge"/>
          <c:x val="0.20884347029388967"/>
          <c:y val="2.628279166293292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5094779528520827"/>
          <c:y val="0.33741447294272309"/>
          <c:w val="0.45723352102586873"/>
          <c:h val="0.4004991351691918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Затрудняюсь ответить на этот вопрос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74</c:v>
                </c:pt>
                <c:pt idx="1">
                  <c:v>7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45-4128-A1BF-59FA3521B76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440825699279345"/>
          <c:y val="0.34566422963742371"/>
          <c:w val="0.37266378404788081"/>
          <c:h val="0.4099751882068296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6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63886-4BCD-42A9-A2BB-70997A016592}" type="datetimeFigureOut">
              <a:rPr lang="ru-RU" smtClean="0"/>
              <a:t>03.01.2024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C7EDF-3BBE-41CE-9E8B-9334BEC2E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292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C7EDF-3BBE-41CE-9E8B-9334BEC2EF2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938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053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339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4725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896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5111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513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5834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3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085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10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401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100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82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26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900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392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B3DAA-3963-4B72-811B-EBAAD96B0F11}" type="datetimeFigureOut">
              <a:rPr lang="ru-RU" smtClean="0"/>
              <a:t>03.01.2024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23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  <p:sldLayoutId id="2147484005" r:id="rId12"/>
    <p:sldLayoutId id="2147484006" r:id="rId13"/>
    <p:sldLayoutId id="2147484007" r:id="rId14"/>
    <p:sldLayoutId id="2147484008" r:id="rId15"/>
    <p:sldLayoutId id="214748400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9920" y="536029"/>
            <a:ext cx="8807945" cy="967313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effectLst/>
              </a:rPr>
              <a:t>Опрос для граждан по бюджетной тематике за 4 квартал 2023 года для жителей муниципального района Мелеузовский район Республики Башкортостан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53316" y="1432403"/>
            <a:ext cx="8639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опросе участвовало всего 87 человека, результаты опроса приведены ниже: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633296" y="2070616"/>
            <a:ext cx="10339503" cy="3877179"/>
            <a:chOff x="205575" y="2070159"/>
            <a:chExt cx="9088036" cy="4405877"/>
          </a:xfrm>
        </p:grpSpPr>
        <p:graphicFrame>
          <p:nvGraphicFramePr>
            <p:cNvPr id="12" name="Диаграмма 11"/>
            <p:cNvGraphicFramePr/>
            <p:nvPr>
              <p:extLst>
                <p:ext uri="{D42A27DB-BD31-4B8C-83A1-F6EECF244321}">
                  <p14:modId xmlns:p14="http://schemas.microsoft.com/office/powerpoint/2010/main" val="4231894542"/>
                </p:ext>
              </p:extLst>
            </p:nvPr>
          </p:nvGraphicFramePr>
          <p:xfrm>
            <a:off x="4837454" y="2076502"/>
            <a:ext cx="4456157" cy="433242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7" name="Диаграмма 6"/>
            <p:cNvGraphicFramePr/>
            <p:nvPr>
              <p:extLst>
                <p:ext uri="{D42A27DB-BD31-4B8C-83A1-F6EECF244321}">
                  <p14:modId xmlns:p14="http://schemas.microsoft.com/office/powerpoint/2010/main" val="1372920322"/>
                </p:ext>
              </p:extLst>
            </p:nvPr>
          </p:nvGraphicFramePr>
          <p:xfrm>
            <a:off x="205575" y="2070159"/>
            <a:ext cx="4449185" cy="440587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136690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7E0B1D6-33C6-482C-AF0C-FF6835CC14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1440013"/>
              </p:ext>
            </p:extLst>
          </p:nvPr>
        </p:nvGraphicFramePr>
        <p:xfrm>
          <a:off x="529378" y="888820"/>
          <a:ext cx="5230219" cy="4756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944850429"/>
              </p:ext>
            </p:extLst>
          </p:nvPr>
        </p:nvGraphicFramePr>
        <p:xfrm>
          <a:off x="6192456" y="902826"/>
          <a:ext cx="5385237" cy="4705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6221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7E0B1D6-33C6-482C-AF0C-FF6835CC14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2668050"/>
              </p:ext>
            </p:extLst>
          </p:nvPr>
        </p:nvGraphicFramePr>
        <p:xfrm>
          <a:off x="660325" y="691216"/>
          <a:ext cx="5157670" cy="4765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246386726"/>
              </p:ext>
            </p:extLst>
          </p:nvPr>
        </p:nvGraphicFramePr>
        <p:xfrm>
          <a:off x="6247811" y="664389"/>
          <a:ext cx="4966150" cy="48320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3332408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1069</TotalTime>
  <Words>110</Words>
  <Application>Microsoft Office PowerPoint</Application>
  <PresentationFormat>Широкоэкранный</PresentationFormat>
  <Paragraphs>14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Trebuchet MS</vt:lpstr>
      <vt:lpstr>Wingdings 3</vt:lpstr>
      <vt:lpstr>Грань</vt:lpstr>
      <vt:lpstr>Опрос для граждан по бюджетной тематике за 4 квартал 2023 года для жителей муниципального района Мелеузовский район Республики Башкортостан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Протокол опроса граждан по бюджетной тематике во II квартале 2017 года</dc:title>
  <dc:creator>Елена</dc:creator>
  <cp:lastModifiedBy>user</cp:lastModifiedBy>
  <cp:revision>91</cp:revision>
  <cp:lastPrinted>2017-09-25T08:59:29Z</cp:lastPrinted>
  <dcterms:created xsi:type="dcterms:W3CDTF">2017-06-23T08:41:46Z</dcterms:created>
  <dcterms:modified xsi:type="dcterms:W3CDTF">2024-01-03T06:47:37Z</dcterms:modified>
</cp:coreProperties>
</file>