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3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8456"/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68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Знаете ли Вы какие налоги зачисляют в местный бюджет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?,%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2176922562418724"/>
          <c:y val="0.45126691090647875"/>
          <c:w val="0.57697820598096394"/>
          <c:h val="0.5390745702224742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мне это не интересно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93</c:v>
                </c:pt>
                <c:pt idx="1">
                  <c:v>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3E-4D17-A8E0-9D09EE4373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22218595719532933"/>
          <c:y val="0.13420938421147979"/>
          <c:w val="0.40452785730955354"/>
          <c:h val="0.12229654748754926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400" b="1" i="0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 ли Вы уплачиваете имущественные налоги (транспортный налог, налог на имущество, земельный налог)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?, %</a:t>
            </a:r>
            <a:endParaRPr lang="ru-RU" sz="1400" dirty="0">
              <a:effectLst/>
            </a:endParaRPr>
          </a:p>
        </c:rich>
      </c:tx>
      <c:layout>
        <c:manualLayout>
          <c:xMode val="edge"/>
          <c:yMode val="edge"/>
          <c:x val="9.2360117605064143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210218850039797"/>
          <c:y val="0.47674355609394981"/>
          <c:w val="0.61151884442069238"/>
          <c:h val="0.50902348744868431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нет, в связи с тем, что я не согласен с размерами начисленных мне налогов</c:v>
                </c:pt>
                <c:pt idx="2">
                  <c:v>нет, в связи с тем, что мне не приходили квитанции от ФНС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68-4986-A30E-B978177BBC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7.4159468618504323E-2"/>
          <c:y val="0.12723383134800459"/>
          <c:w val="0.92327352960319009"/>
          <c:h val="0.1653080624537317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Знаете ли Вы какие платежи помимо налогов зачисляются в местный бюджет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?,%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1844664832935137"/>
          <c:y val="0.47453335630206989"/>
          <c:w val="0.64670698101295798"/>
          <c:h val="0.520978502391616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мне все равно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87</c:v>
                </c:pt>
                <c:pt idx="1">
                  <c:v>11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8D-4388-AE82-34CB461A52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17903600196977848"/>
          <c:y val="0.1407270768388062"/>
          <c:w val="0.25619988622172235"/>
          <c:h val="0.12229654748754926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Интересуетесь ли Вы исполнением бюджета муниципального района </a:t>
            </a:r>
            <a:r>
              <a:rPr lang="ru-RU" sz="1400" b="1" i="0" u="none" strike="noStrike" baseline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Мелеузовский</a:t>
            </a:r>
            <a:r>
              <a:rPr lang="ru-RU" sz="1400" b="1" i="0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район Республики Башкортостан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?, %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776012764927154"/>
          <c:y val="1.286717462174390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482106278307588"/>
          <c:y val="0.47369946130104357"/>
          <c:w val="0.60749278032803222"/>
          <c:h val="0.5024878226207631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мне это не интересно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85</c:v>
                </c:pt>
                <c:pt idx="1">
                  <c:v>15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C2-4F02-8B2E-3591C6DA3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1.1178293744393601E-2"/>
          <c:y val="0.14117910080950313"/>
          <c:w val="0.3717658462255804"/>
          <c:h val="0.21194414903227707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полезной для вас оказалась информация, найденная в «Бюджете для граждан»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?, %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0026815519396078"/>
          <c:y val="1.058975778639040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57756434290717"/>
          <c:y val="0.44614999766525026"/>
          <c:w val="0.54101775109617078"/>
          <c:h val="0.5128036008511830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полностью удовлетворяет</c:v>
                </c:pt>
                <c:pt idx="1">
                  <c:v>нет необходимой информации</c:v>
                </c:pt>
                <c:pt idx="2">
                  <c:v>информация есть, но её недостаточно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95</c:v>
                </c:pt>
                <c:pt idx="1">
                  <c:v>1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34-4C0C-8F98-515C9663E7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2.2547662601965744E-2"/>
          <c:y val="0.17445483593379985"/>
          <c:w val="0.55297925681195303"/>
          <c:h val="0.13131033396823993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Лист1!$A$2:$A$5</cx:f>
        <cx:lvl ptCount="4">
          <cx:pt idx="0">сокращение неприоритетных направлений расходов</cx:pt>
          <cx:pt idx="1">сокращение расходов бюджета на содержание бюджетных и автономных учреждений путем повышения доли платных услуг</cx:pt>
          <cx:pt idx="2">привлечение кредитных ресурсов</cx:pt>
          <cx:pt idx="3"/>
        </cx:lvl>
      </cx:strDim>
      <cx:numDim type="size">
        <cx:f>Лист1!$B$2:$B$5</cx:f>
        <cx:lvl ptCount="4" formatCode="Основной">
          <cx:pt idx="0">78</cx:pt>
          <cx:pt idx="1">3</cx:pt>
          <cx:pt idx="2">1</cx:pt>
        </cx:lvl>
      </cx:numDim>
    </cx:data>
  </cx:chartData>
  <cx:chart>
    <cx:title pos="t" align="ctr" overlay="0">
      <cx:tx>
        <cx:rich>
          <a:bodyPr rot="0" spcFirstLastPara="1" vertOverflow="ellipsis" vert="horz" wrap="square" lIns="38100" tIns="19050" rIns="38100" bIns="19050" anchor="ctr" anchorCtr="1" compatLnSpc="0"/>
          <a:lstStyle/>
          <a:p>
            <a:pPr algn="ctr" rtl="0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>
                <a:effectLst/>
              </a:rPr>
              <a:t>Какие меры, наиболее эффективны для достижения сбалансированности бюджета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?, %</a:t>
            </a:r>
            <a:endParaRPr lang="ru-RU" sz="1400" dirty="0">
              <a:effectLst/>
            </a:endParaRPr>
          </a:p>
        </cx:rich>
      </cx:tx>
    </cx:title>
    <cx:plotArea>
      <cx:plotAreaRegion>
        <cx:series layoutId="sunburst" uniqueId="{A961B875-58D6-4B6B-A89F-0D13DD3B119D}">
          <cx:tx>
            <cx:txData>
              <cx:f>Лист1!$B$1</cx:f>
              <cx:v>Столбец3</cx:v>
            </cx:txData>
          </cx:tx>
          <cx:dataId val="0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2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defRPr>
          </a:pPr>
          <a:endParaRPr lang="ru-RU" sz="1200" b="0" i="0" u="none" strike="noStrike" kern="1200" baseline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0.5183</cdr:x>
      <cdr:y>0.87685</cdr:y>
    </cdr:from>
    <cdr:to>
      <cdr:x>0.6115</cdr:x>
      <cdr:y>0.91543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id="{D138BDDF-B011-4E75-B8FF-AC8C0F4E5192}"/>
            </a:ext>
          </a:extLst>
        </cdr:cNvPr>
        <cdr:cNvSpPr/>
      </cdr:nvSpPr>
      <cdr:spPr>
        <a:xfrm xmlns:a="http://schemas.openxmlformats.org/drawingml/2006/main">
          <a:off x="2378957" y="4307672"/>
          <a:ext cx="427782" cy="1895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93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0.54369</cdr:x>
      <cdr:y>0.89145</cdr:y>
    </cdr:from>
    <cdr:to>
      <cdr:x>0.63689</cdr:x>
      <cdr:y>0.93003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id="{D138BDDF-B011-4E75-B8FF-AC8C0F4E5192}"/>
            </a:ext>
          </a:extLst>
        </cdr:cNvPr>
        <cdr:cNvSpPr/>
      </cdr:nvSpPr>
      <cdr:spPr>
        <a:xfrm xmlns:a="http://schemas.openxmlformats.org/drawingml/2006/main">
          <a:off x="2560320" y="5211064"/>
          <a:ext cx="438912" cy="2255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87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053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339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4725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896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5111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513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583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3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08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10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40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100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821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26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90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9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23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  <p:sldLayoutId id="2147484006" r:id="rId13"/>
    <p:sldLayoutId id="2147484007" r:id="rId14"/>
    <p:sldLayoutId id="2147484008" r:id="rId15"/>
    <p:sldLayoutId id="21474840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5620" y="258444"/>
            <a:ext cx="8807945" cy="96731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effectLst/>
              </a:rPr>
              <a:t>Опрос для граждан по бюджетной тематике за 4 квартал 2025 года для жителей муниципального района Мелеузовский район Республики Башкортостан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14472" y="1171146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опросе участвовало всего 82 человека, результаты опроса приведены ниже: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8" name="Диаграмма 7">
                <a:extLst>
                  <a:ext uri="{FF2B5EF4-FFF2-40B4-BE49-F238E27FC236}">
                    <a16:creationId xmlns:a16="http://schemas.microsoft.com/office/drawing/2014/main" id="{C1602FF9-1218-4247-938E-35FA982EE9A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016034668"/>
                  </p:ext>
                </p:extLst>
              </p:nvPr>
            </p:nvGraphicFramePr>
            <p:xfrm>
              <a:off x="0" y="1632857"/>
              <a:ext cx="5894615" cy="501287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8" name="Диаграмма 7">
                <a:extLst>
                  <a:ext uri="{FF2B5EF4-FFF2-40B4-BE49-F238E27FC236}">
                    <a16:creationId xmlns:a16="http://schemas.microsoft.com/office/drawing/2014/main" id="{C1602FF9-1218-4247-938E-35FA982EE9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1632857"/>
                <a:ext cx="5894615" cy="5012872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C3A3810-4967-4867-8693-CAF93B7F7611}"/>
              </a:ext>
            </a:extLst>
          </p:cNvPr>
          <p:cNvSpPr/>
          <p:nvPr/>
        </p:nvSpPr>
        <p:spPr>
          <a:xfrm>
            <a:off x="2731009" y="6023564"/>
            <a:ext cx="630756" cy="2517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F0490FA-8189-42DD-B695-826E5BB53B96}"/>
              </a:ext>
            </a:extLst>
          </p:cNvPr>
          <p:cNvSpPr/>
          <p:nvPr/>
        </p:nvSpPr>
        <p:spPr>
          <a:xfrm>
            <a:off x="2381385" y="4078223"/>
            <a:ext cx="630756" cy="2517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CF5DCCE-B25B-4424-BA4B-2DDC233B0D6D}"/>
              </a:ext>
            </a:extLst>
          </p:cNvPr>
          <p:cNvSpPr/>
          <p:nvPr/>
        </p:nvSpPr>
        <p:spPr>
          <a:xfrm>
            <a:off x="2596539" y="4078223"/>
            <a:ext cx="630756" cy="2517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aphicFrame>
        <p:nvGraphicFramePr>
          <p:cNvPr id="20" name="Диаграмма 19">
            <a:extLst>
              <a:ext uri="{FF2B5EF4-FFF2-40B4-BE49-F238E27FC236}">
                <a16:creationId xmlns:a16="http://schemas.microsoft.com/office/drawing/2014/main" id="{42CE72ED-B755-4418-BF70-0A47A7B9ED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1163269"/>
              </p:ext>
            </p:extLst>
          </p:nvPr>
        </p:nvGraphicFramePr>
        <p:xfrm>
          <a:off x="5181600" y="1631577"/>
          <a:ext cx="4589929" cy="4912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FB32D81-8E11-44D5-BACE-BC92D12D197F}"/>
              </a:ext>
            </a:extLst>
          </p:cNvPr>
          <p:cNvSpPr/>
          <p:nvPr/>
        </p:nvSpPr>
        <p:spPr>
          <a:xfrm>
            <a:off x="7111162" y="4080913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9077611"/>
              </p:ext>
            </p:extLst>
          </p:nvPr>
        </p:nvGraphicFramePr>
        <p:xfrm>
          <a:off x="292106" y="538190"/>
          <a:ext cx="4947406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56931708"/>
              </p:ext>
            </p:extLst>
          </p:nvPr>
        </p:nvGraphicFramePr>
        <p:xfrm>
          <a:off x="5274065" y="531673"/>
          <a:ext cx="4709159" cy="5845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022C37A-0736-4F92-A469-55EDE648E93E}"/>
              </a:ext>
            </a:extLst>
          </p:cNvPr>
          <p:cNvSpPr/>
          <p:nvPr/>
        </p:nvSpPr>
        <p:spPr>
          <a:xfrm>
            <a:off x="3278596" y="3813364"/>
            <a:ext cx="710697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B236367-0D02-4657-888F-38C0D46CB395}"/>
              </a:ext>
            </a:extLst>
          </p:cNvPr>
          <p:cNvSpPr/>
          <p:nvPr/>
        </p:nvSpPr>
        <p:spPr>
          <a:xfrm>
            <a:off x="7028534" y="3649061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5F0058B-B5F8-4FB6-A62C-0B885F200A6B}"/>
              </a:ext>
            </a:extLst>
          </p:cNvPr>
          <p:cNvSpPr/>
          <p:nvPr/>
        </p:nvSpPr>
        <p:spPr>
          <a:xfrm>
            <a:off x="7544653" y="3489181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6221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8807809"/>
              </p:ext>
            </p:extLst>
          </p:nvPr>
        </p:nvGraphicFramePr>
        <p:xfrm>
          <a:off x="207195" y="625711"/>
          <a:ext cx="4898422" cy="5922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68951779"/>
              </p:ext>
            </p:extLst>
          </p:nvPr>
        </p:nvGraphicFramePr>
        <p:xfrm>
          <a:off x="5027894" y="600384"/>
          <a:ext cx="5683649" cy="599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8F95982-4E17-4A1A-8089-CE423EAE3BEF}"/>
              </a:ext>
            </a:extLst>
          </p:cNvPr>
          <p:cNvSpPr/>
          <p:nvPr/>
        </p:nvSpPr>
        <p:spPr>
          <a:xfrm>
            <a:off x="2301134" y="379339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E3A1698-755B-43F2-97B8-70BF6A962356}"/>
              </a:ext>
            </a:extLst>
          </p:cNvPr>
          <p:cNvSpPr/>
          <p:nvPr/>
        </p:nvSpPr>
        <p:spPr>
          <a:xfrm>
            <a:off x="2395728" y="589178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F4F8DAD-0994-4A58-B6F8-53D26EC63F9F}"/>
              </a:ext>
            </a:extLst>
          </p:cNvPr>
          <p:cNvSpPr/>
          <p:nvPr/>
        </p:nvSpPr>
        <p:spPr>
          <a:xfrm>
            <a:off x="7805928" y="580034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0723165-BBA7-4236-8B69-7C98FA20462A}"/>
              </a:ext>
            </a:extLst>
          </p:cNvPr>
          <p:cNvSpPr/>
          <p:nvPr/>
        </p:nvSpPr>
        <p:spPr>
          <a:xfrm>
            <a:off x="7573093" y="3586958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26388C5-8F1B-4094-ADCF-C60C32EC57A7}"/>
              </a:ext>
            </a:extLst>
          </p:cNvPr>
          <p:cNvSpPr/>
          <p:nvPr/>
        </p:nvSpPr>
        <p:spPr>
          <a:xfrm>
            <a:off x="7363072" y="3602198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3332408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1130</TotalTime>
  <Words>127</Words>
  <Application>Microsoft Office PowerPoint</Application>
  <PresentationFormat>Широкоэкранный</PresentationFormat>
  <Paragraphs>23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Trebuchet MS</vt:lpstr>
      <vt:lpstr>Wingdings 3</vt:lpstr>
      <vt:lpstr>Грань</vt:lpstr>
      <vt:lpstr>Опрос для граждан по бюджетной тематике за 4 квартал 2025 года для жителей муниципального района Мелеузовский район Республики Башкортостан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user</cp:lastModifiedBy>
  <cp:revision>90</cp:revision>
  <cp:lastPrinted>2017-09-25T08:59:29Z</cp:lastPrinted>
  <dcterms:created xsi:type="dcterms:W3CDTF">2017-06-23T08:41:46Z</dcterms:created>
  <dcterms:modified xsi:type="dcterms:W3CDTF">2026-01-15T11:28:38Z</dcterms:modified>
</cp:coreProperties>
</file>