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8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3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 Хотели бы Вы участвовать в планировании расходов бюджета?</a:t>
            </a:r>
            <a:endParaRPr lang="ru-RU" sz="13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0-3CA1-4C7B-B44D-4381C28D71C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CA1-4C7B-B44D-4381C28D71C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CA1-4C7B-B44D-4381C28D71C6}"/>
              </c:ext>
            </c:extLst>
          </c:dPt>
          <c:dLbls>
            <c:dLbl>
              <c:idx val="0"/>
              <c:layout>
                <c:manualLayout>
                  <c:x val="2.1958650613140827E-3"/>
                  <c:y val="4.41085749537322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A1-4C7B-B44D-4381C28D71C6}"/>
                </c:ext>
              </c:extLst>
            </c:dLbl>
            <c:dLbl>
              <c:idx val="1"/>
              <c:layout>
                <c:manualLayout>
                  <c:x val="-1.2525168685421414E-2"/>
                  <c:y val="-1.99866807919866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A1-4C7B-B44D-4381C28D71C6}"/>
                </c:ext>
              </c:extLst>
            </c:dLbl>
            <c:dLbl>
              <c:idx val="2"/>
              <c:layout>
                <c:manualLayout>
                  <c:x val="1.2525168685421414E-2"/>
                  <c:y val="-1.33244538613244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A1-4C7B-B44D-4381C28D71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Мне всё равно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631259033901183"/>
          <c:y val="0.20366742477913014"/>
          <c:w val="0.2682887187482248"/>
          <c:h val="0.5661056844270969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3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Знаете ли Вы, что такое консолидированный бюджет муниципального района и бюджет муниципального района?</a:t>
            </a:r>
            <a:endParaRPr lang="ru-RU" sz="13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410833171996059"/>
          <c:y val="0.2472423893763997"/>
          <c:w val="0.19342395878194971"/>
          <c:h val="0.65254557501729993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3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Интересуетесь ли Вы на какие цели расходуются средства бюджета?</a:t>
            </a:r>
            <a:endParaRPr lang="ru-RU" sz="13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5295053610565825E-2"/>
          <c:y val="0.3295839713619334"/>
          <c:w val="0.37339010087340513"/>
          <c:h val="0.4106045451955526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dLbl>
              <c:idx val="1"/>
              <c:layout>
                <c:manualLayout>
                  <c:x val="-2.1853769411950053E-2"/>
                  <c:y val="0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92-4DAA-92F4-FA59B36F636B}"/>
                </c:ext>
              </c:extLst>
            </c:dLbl>
            <c:dLbl>
              <c:idx val="2"/>
              <c:layout>
                <c:manualLayout>
                  <c:x val="1.214098300663892E-2"/>
                  <c:y val="-8.010618590059690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8C-4480-99BE-4C954C9EF880}"/>
                </c:ext>
              </c:extLst>
            </c:dLbl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Да, интересуюсь</c:v>
                </c:pt>
                <c:pt idx="1">
                  <c:v>Нет, не интересуюсь</c:v>
                </c:pt>
                <c:pt idx="2">
                  <c:v>Мне все равно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502731912373074"/>
          <c:y val="0.35531466698008307"/>
          <c:w val="0.31298842362050233"/>
          <c:h val="0.39938295109086336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3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Инициативное бюджетирование – механизм исполнения функций государства посредством вовлечения граждан в определение и выбор объектов расходования бюджетных средств, а также совместное финансирование его реализации. Готовы ли Вы участвовать в реализации про</a:t>
            </a:r>
            <a:endParaRPr lang="ru-RU" sz="1300" dirty="0">
              <a:effectLst/>
            </a:endParaRPr>
          </a:p>
        </c:rich>
      </c:tx>
      <c:layout>
        <c:manualLayout>
          <c:xMode val="edge"/>
          <c:yMode val="edge"/>
          <c:x val="0.11306101377197518"/>
          <c:y val="2.145789398951360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711210509764101E-2"/>
          <c:y val="0.324860616615450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2245-4128-A1BF-59FA3521B76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245-4128-A1BF-59FA3521B7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79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063260340632595"/>
          <c:y val="0.38000526736965795"/>
          <c:w val="0.33604536446420774"/>
          <c:h val="0.3187389630034812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3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Что Вы понимаете под открытостью бюджетных данных?</a:t>
            </a:r>
            <a:endParaRPr lang="ru-RU" sz="13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3585-4C42-893B-402F4674DEB6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Возможность участвовать в выборе направления бюджетных средств</c:v>
                </c:pt>
                <c:pt idx="1">
                  <c:v>Возможность получать информацию о бюджете в доступной для граждан форме</c:v>
                </c:pt>
                <c:pt idx="2">
                  <c:v>Затрудняюсь ответить.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</c:v>
                </c:pt>
                <c:pt idx="1">
                  <c:v>43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998907398940072"/>
          <c:y val="0.24577322452135228"/>
          <c:w val="0.32814518650779645"/>
          <c:h val="0.44643160318310099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3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Считаете ли Вы достаточным объем размещаемой информации о бюджете на сайте управления финансов муниципального района?</a:t>
            </a:r>
            <a:endParaRPr lang="ru-RU" sz="13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094779528520827"/>
          <c:y val="0.33741447294272309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440825699279345"/>
          <c:y val="0.34566422963742371"/>
          <c:w val="0.37266378404788081"/>
          <c:h val="0.4099751882068296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920" y="536029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3 квартал 2023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3316" y="1432403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87 человека, результаты опроса приведены ниже: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33296" y="2070616"/>
            <a:ext cx="10339503" cy="3877179"/>
            <a:chOff x="205575" y="2070159"/>
            <a:chExt cx="9088036" cy="4405877"/>
          </a:xfrm>
        </p:grpSpPr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2288547114"/>
                </p:ext>
              </p:extLst>
            </p:nvPr>
          </p:nvGraphicFramePr>
          <p:xfrm>
            <a:off x="4837454" y="2076502"/>
            <a:ext cx="4456157" cy="43324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Диаграмма 6"/>
            <p:cNvGraphicFramePr/>
            <p:nvPr>
              <p:extLst>
                <p:ext uri="{D42A27DB-BD31-4B8C-83A1-F6EECF244321}">
                  <p14:modId xmlns:p14="http://schemas.microsoft.com/office/powerpoint/2010/main" val="1365483260"/>
                </p:ext>
              </p:extLst>
            </p:nvPr>
          </p:nvGraphicFramePr>
          <p:xfrm>
            <a:off x="205575" y="2070159"/>
            <a:ext cx="4449185" cy="44058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821471"/>
              </p:ext>
            </p:extLst>
          </p:nvPr>
        </p:nvGraphicFramePr>
        <p:xfrm>
          <a:off x="529378" y="888820"/>
          <a:ext cx="5230219" cy="475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18159838"/>
              </p:ext>
            </p:extLst>
          </p:nvPr>
        </p:nvGraphicFramePr>
        <p:xfrm>
          <a:off x="6192456" y="902826"/>
          <a:ext cx="5385237" cy="470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22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1498766"/>
              </p:ext>
            </p:extLst>
          </p:nvPr>
        </p:nvGraphicFramePr>
        <p:xfrm>
          <a:off x="660325" y="691216"/>
          <a:ext cx="5157670" cy="476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22273917"/>
              </p:ext>
            </p:extLst>
          </p:nvPr>
        </p:nvGraphicFramePr>
        <p:xfrm>
          <a:off x="6247811" y="664389"/>
          <a:ext cx="4966150" cy="4832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3324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1056</TotalTime>
  <Words>129</Words>
  <Application>Microsoft Office PowerPoint</Application>
  <PresentationFormat>Широкоэкранный</PresentationFormat>
  <Paragraphs>14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3 квартал 2023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87</cp:revision>
  <cp:lastPrinted>2017-09-25T08:59:29Z</cp:lastPrinted>
  <dcterms:created xsi:type="dcterms:W3CDTF">2017-06-23T08:41:46Z</dcterms:created>
  <dcterms:modified xsi:type="dcterms:W3CDTF">2023-09-29T10:45:56Z</dcterms:modified>
</cp:coreProperties>
</file>