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notesSlides/notesSlide2.xml" ContentType="application/vnd.openxmlformats-officedocument.presentationml.notesSlide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3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Елена" initials="Е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8456"/>
    <a:srgbClr val="FCD7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 snapToGrid="0">
      <p:cViewPr>
        <p:scale>
          <a:sx n="71" d="100"/>
          <a:sy n="71" d="100"/>
        </p:scale>
        <p:origin x="2754" y="103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ru-RU" sz="1400" b="1" i="0" u="none" strike="noStrike" kern="1200" baseline="0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sz="1400" b="1" i="0" u="none" strike="noStrike" baseline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Какой, по Вашему мнению, способ взаимодействия органов местного самоуправления и населения по вопросам распространения информации о бюджете наиболее эффективен? %</a:t>
            </a:r>
            <a:endParaRPr lang="ru-RU" sz="1400" b="1" i="0" u="none" strike="noStrike" kern="1200" baseline="0" dirty="0">
              <a:solidFill>
                <a:prstClr val="black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c:rich>
      </c:tx>
      <c:layout>
        <c:manualLayout>
          <c:xMode val="edge"/>
          <c:yMode val="edge"/>
          <c:x val="9.3746011244406804E-2"/>
          <c:y val="8.5973327508508772E-3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5.8556874975690253E-2"/>
          <c:y val="0.43325976333190191"/>
          <c:w val="0.47006290804052475"/>
          <c:h val="0.47450800578661423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Столбец3</c:v>
                </c:pt>
              </c:strCache>
            </c:strRef>
          </c:tx>
          <c:dPt>
            <c:idx val="1"/>
            <c:bubble3D val="0"/>
            <c:spPr>
              <a:solidFill>
                <a:srgbClr val="F88456"/>
              </a:solidFill>
            </c:spPr>
          </c:dPt>
          <c:dLbls>
            <c:dLbl>
              <c:idx val="2"/>
              <c:layout>
                <c:manualLayout>
                  <c:x val="1.7033589254442927E-2"/>
                  <c:y val="-2.865777583616964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BD4-4209-BD68-A95AEDBAC3B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Лист1!$A$3:$A$5</c:f>
              <c:strCache>
                <c:ptCount val="3"/>
                <c:pt idx="0">
                  <c:v>Официальный сайт Финансового управления Администрации муниципального района Мелеузовский район Республики Башкортостан</c:v>
                </c:pt>
                <c:pt idx="1">
                  <c:v>Доступность и понятность представления бюджетных данных (текст, аналитика, пояснения)</c:v>
                </c:pt>
                <c:pt idx="2">
                  <c:v>Опросы общественного мнения</c:v>
                </c:pt>
              </c:strCache>
            </c:strRef>
          </c:cat>
          <c:val>
            <c:numRef>
              <c:f>Лист1!$B$3:$B$5</c:f>
              <c:numCache>
                <c:formatCode>General</c:formatCode>
                <c:ptCount val="3"/>
                <c:pt idx="0">
                  <c:v>69</c:v>
                </c:pt>
                <c:pt idx="1">
                  <c:v>13</c:v>
                </c:pt>
                <c:pt idx="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DBD4-4209-BD68-A95AEDBAC3BC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7"/>
        <c:holeSize val="50"/>
      </c:doughnut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53313805682460369"/>
          <c:y val="0.38726990006108386"/>
          <c:w val="0.46292701499513389"/>
          <c:h val="0.57444915053972256"/>
        </c:manualLayout>
      </c:layout>
      <c:overlay val="0"/>
      <c:txPr>
        <a:bodyPr/>
        <a:lstStyle/>
        <a:p>
          <a:pPr>
            <a:defRPr sz="9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accent6">
        <a:lumMod val="20000"/>
        <a:lumOff val="80000"/>
      </a:schemeClr>
    </a:soli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ru-RU" sz="1400" b="1" i="0" u="none" strike="noStrike" kern="1200" baseline="0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sz="1400" b="1" i="0" u="none" strike="noStrike" baseline="0" dirty="0">
                <a:effectLst/>
              </a:rPr>
              <a:t>Хотели бы Вы участвовать в планировании расходов бюджета?</a:t>
            </a:r>
            <a:r>
              <a:rPr lang="ru-RU" sz="1400" b="1" i="0" u="none" strike="noStrike" baseline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%</a:t>
            </a:r>
            <a:endParaRPr lang="ru-RU" sz="1400" b="1" i="0" u="none" strike="noStrike" kern="1200" baseline="0" dirty="0">
              <a:solidFill>
                <a:prstClr val="black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c:rich>
      </c:tx>
      <c:layout>
        <c:manualLayout>
          <c:xMode val="edge"/>
          <c:yMode val="edge"/>
          <c:x val="9.3746011244406804E-2"/>
          <c:y val="8.5973327508508772E-3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5.8556874975690253E-2"/>
          <c:y val="0.43325976333190191"/>
          <c:w val="0.47006290804052475"/>
          <c:h val="0.47450800578661423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Столбец3</c:v>
                </c:pt>
              </c:strCache>
            </c:strRef>
          </c:tx>
          <c:dPt>
            <c:idx val="1"/>
            <c:bubble3D val="0"/>
            <c:spPr>
              <a:solidFill>
                <a:srgbClr val="F88456"/>
              </a:solidFill>
            </c:spPr>
            <c:extLst>
              <c:ext xmlns:c16="http://schemas.microsoft.com/office/drawing/2014/chart" uri="{C3380CC4-5D6E-409C-BE32-E72D297353CC}">
                <c16:uniqueId val="{00000001-35E0-428A-86BC-D3F570F9835C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Лист1!$A$3:$A$4</c:f>
              <c:strCache>
                <c:ptCount val="2"/>
                <c:pt idx="0">
                  <c:v>Да</c:v>
                </c:pt>
                <c:pt idx="1">
                  <c:v>Нет</c:v>
                </c:pt>
              </c:strCache>
            </c:strRef>
          </c:cat>
          <c:val>
            <c:numRef>
              <c:f>Лист1!$B$3:$B$4</c:f>
              <c:numCache>
                <c:formatCode>General</c:formatCode>
                <c:ptCount val="2"/>
                <c:pt idx="0">
                  <c:v>79</c:v>
                </c:pt>
                <c:pt idx="1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5E0-428A-86BC-D3F570F9835C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7"/>
        <c:holeSize val="50"/>
      </c:doughnut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4279928696860134"/>
          <c:y val="0.39294218009902032"/>
          <c:w val="0.10651191939301613"/>
          <c:h val="0.52041662665508381"/>
        </c:manualLayout>
      </c:layout>
      <c:overlay val="0"/>
      <c:txPr>
        <a:bodyPr/>
        <a:lstStyle/>
        <a:p>
          <a:pPr>
            <a:defRPr sz="9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accent6">
        <a:lumMod val="20000"/>
        <a:lumOff val="80000"/>
      </a:schemeClr>
    </a:soli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ru-RU" sz="1400" b="1" i="0" u="none" strike="noStrike" kern="1200" baseline="0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sz="1400" b="1" i="0" u="none" strike="noStrike" baseline="0" dirty="0">
                <a:effectLst/>
              </a:rPr>
              <a:t>Интересуетесь ли Вы на какие цели расходуются средства бюджета?</a:t>
            </a:r>
            <a:r>
              <a:rPr lang="ru-RU" sz="1400" b="1" i="0" u="none" strike="noStrike" baseline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%</a:t>
            </a:r>
            <a:endParaRPr lang="ru-RU" sz="1400" b="1" i="0" u="none" strike="noStrike" kern="1200" baseline="0" dirty="0">
              <a:solidFill>
                <a:prstClr val="black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c:rich>
      </c:tx>
      <c:layout>
        <c:manualLayout>
          <c:xMode val="edge"/>
          <c:yMode val="edge"/>
          <c:x val="9.3746011244406804E-2"/>
          <c:y val="8.5973327508508772E-3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5.8556874975690253E-2"/>
          <c:y val="0.43325976333190191"/>
          <c:w val="0.47006290804052475"/>
          <c:h val="0.47450800578661423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Столбец3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Лист1!$A$3:$A$3</c:f>
              <c:strCache>
                <c:ptCount val="1"/>
                <c:pt idx="0">
                  <c:v>Да, интересуюсь</c:v>
                </c:pt>
              </c:strCache>
            </c:strRef>
          </c:cat>
          <c:val>
            <c:numRef>
              <c:f>Лист1!$B$3:$B$3</c:f>
              <c:numCache>
                <c:formatCode>General</c:formatCode>
                <c:ptCount val="1"/>
                <c:pt idx="0">
                  <c:v>83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383-4D5D-BC5F-A3BEC1CC34EB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7"/>
        <c:holeSize val="50"/>
      </c:doughnut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54874870180354862"/>
          <c:y val="0.38726990006108386"/>
          <c:w val="0.41609504295728139"/>
          <c:h val="0.5260890688186024"/>
        </c:manualLayout>
      </c:layout>
      <c:overlay val="0"/>
      <c:txPr>
        <a:bodyPr/>
        <a:lstStyle/>
        <a:p>
          <a:pPr>
            <a:defRPr sz="9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accent6">
        <a:lumMod val="20000"/>
        <a:lumOff val="80000"/>
      </a:schemeClr>
    </a:soli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ru-RU" sz="1400" b="1" i="0" u="none" strike="noStrike" kern="1200" baseline="0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sz="1400" b="1" i="0" u="none" strike="noStrike" baseline="0" dirty="0">
                <a:effectLst/>
              </a:rPr>
              <a:t>Какой из отраслей бюджетной сферы, по вашему мнению, стоит уделить особое внимание</a:t>
            </a:r>
            <a:r>
              <a:rPr lang="ru-RU" sz="1400" b="1" i="0" u="none" strike="noStrike" baseline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?%</a:t>
            </a:r>
            <a:endParaRPr lang="ru-RU" sz="1400" b="1" i="0" u="none" strike="noStrike" kern="1200" baseline="0" dirty="0">
              <a:solidFill>
                <a:prstClr val="black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c:rich>
      </c:tx>
      <c:layout>
        <c:manualLayout>
          <c:xMode val="edge"/>
          <c:yMode val="edge"/>
          <c:x val="9.3746011244406804E-2"/>
          <c:y val="8.5973327508508772E-3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5.8556874975690253E-2"/>
          <c:y val="0.43325976333190191"/>
          <c:w val="0.47006290804052475"/>
          <c:h val="0.47450800578661423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Столбец3</c:v>
                </c:pt>
              </c:strCache>
            </c:strRef>
          </c:tx>
          <c:dPt>
            <c:idx val="1"/>
            <c:bubble3D val="0"/>
            <c:spPr>
              <a:solidFill>
                <a:srgbClr val="F88456"/>
              </a:solidFill>
            </c:spPr>
            <c:extLst>
              <c:ext xmlns:c16="http://schemas.microsoft.com/office/drawing/2014/chart" uri="{C3380CC4-5D6E-409C-BE32-E72D297353CC}">
                <c16:uniqueId val="{00000001-CE2E-498B-A49E-352FC0D189FB}"/>
              </c:ext>
            </c:extLst>
          </c:dPt>
          <c:dLbls>
            <c:dLbl>
              <c:idx val="3"/>
              <c:layout>
                <c:manualLayout>
                  <c:x val="1.7033589254442927E-2"/>
                  <c:y val="-2.865777583616964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Лист1!$A$3:$A$6</c:f>
              <c:strCache>
                <c:ptCount val="4"/>
                <c:pt idx="0">
                  <c:v>Ремонт и содержание дорог</c:v>
                </c:pt>
                <c:pt idx="1">
                  <c:v>Благоустройство общественных территорий</c:v>
                </c:pt>
                <c:pt idx="2">
                  <c:v>Охрана окружающей среды</c:v>
                </c:pt>
                <c:pt idx="3">
                  <c:v>Ремонт школ, детских садов, учреждений доп. образований</c:v>
                </c:pt>
              </c:strCache>
            </c:strRef>
          </c:cat>
          <c:val>
            <c:numRef>
              <c:f>Лист1!$B$3:$B$6</c:f>
              <c:numCache>
                <c:formatCode>General</c:formatCode>
                <c:ptCount val="4"/>
                <c:pt idx="0">
                  <c:v>47</c:v>
                </c:pt>
                <c:pt idx="1">
                  <c:v>21</c:v>
                </c:pt>
                <c:pt idx="2">
                  <c:v>13</c:v>
                </c:pt>
                <c:pt idx="3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DBD4-4209-BD68-A95AEDBAC3BC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7"/>
        <c:holeSize val="50"/>
      </c:doughnut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54484604305404516"/>
          <c:y val="0.35028871592140803"/>
          <c:w val="0.41609504295728139"/>
          <c:h val="0.57444915053972256"/>
        </c:manualLayout>
      </c:layout>
      <c:overlay val="0"/>
      <c:txPr>
        <a:bodyPr/>
        <a:lstStyle/>
        <a:p>
          <a:pPr>
            <a:defRPr sz="9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accent6">
        <a:lumMod val="20000"/>
        <a:lumOff val="80000"/>
      </a:schemeClr>
    </a:soli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ru-RU" sz="1400" b="1" i="0" u="none" strike="noStrike" kern="1200" baseline="0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sz="1400" b="1" i="0" u="none" strike="noStrike" baseline="0" dirty="0">
                <a:effectLst/>
              </a:rPr>
              <a:t>Какая информация об исполнении бюджета муниципального района Вам наиболее интересна?</a:t>
            </a:r>
            <a:r>
              <a:rPr lang="ru-RU" sz="1400" b="1" i="0" u="none" strike="noStrike" baseline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%</a:t>
            </a:r>
            <a:endParaRPr lang="ru-RU" sz="1400" b="1" i="0" u="none" strike="noStrike" kern="1200" baseline="0" dirty="0">
              <a:solidFill>
                <a:prstClr val="black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c:rich>
      </c:tx>
      <c:layout>
        <c:manualLayout>
          <c:xMode val="edge"/>
          <c:yMode val="edge"/>
          <c:x val="9.3746011244406804E-2"/>
          <c:y val="8.5973327508508772E-3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5.8556874975690253E-2"/>
          <c:y val="0.43325976333190191"/>
          <c:w val="0.47006290804052475"/>
          <c:h val="0.47450800578661423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Столбец3</c:v>
                </c:pt>
              </c:strCache>
            </c:strRef>
          </c:tx>
          <c:dPt>
            <c:idx val="3"/>
            <c:bubble3D val="0"/>
            <c:spPr>
              <a:solidFill>
                <a:srgbClr val="F88456"/>
              </a:solidFill>
            </c:spPr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Лист1!$A$3:$A$6</c:f>
              <c:strCache>
                <c:ptCount val="4"/>
                <c:pt idx="0">
                  <c:v>Количественные показатели исполнения бюджета</c:v>
                </c:pt>
                <c:pt idx="1">
                  <c:v>Вклад физических лиц в формировании доходной части бюджета</c:v>
                </c:pt>
                <c:pt idx="2">
                  <c:v>Распределение средств бюджета по отраслевому признаку</c:v>
                </c:pt>
                <c:pt idx="3">
                  <c:v>Затрудняюсь ответить</c:v>
                </c:pt>
              </c:strCache>
            </c:strRef>
          </c:cat>
          <c:val>
            <c:numRef>
              <c:f>Лист1!$B$3:$B$6</c:f>
              <c:numCache>
                <c:formatCode>General</c:formatCode>
                <c:ptCount val="4"/>
                <c:pt idx="0">
                  <c:v>38</c:v>
                </c:pt>
                <c:pt idx="1">
                  <c:v>26</c:v>
                </c:pt>
                <c:pt idx="2">
                  <c:v>18</c:v>
                </c:pt>
                <c:pt idx="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5E0-428A-86BC-D3F570F9835C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7"/>
        <c:holeSize val="50"/>
      </c:doughnut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54874870180354862"/>
          <c:y val="0.38726990006108386"/>
          <c:w val="0.41609504295728139"/>
          <c:h val="0.56579534466163595"/>
        </c:manualLayout>
      </c:layout>
      <c:overlay val="0"/>
      <c:txPr>
        <a:bodyPr/>
        <a:lstStyle/>
        <a:p>
          <a:pPr>
            <a:defRPr sz="9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accent6">
        <a:lumMod val="20000"/>
        <a:lumOff val="80000"/>
      </a:schemeClr>
    </a:soli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ru-RU" sz="1400" b="1" i="0" u="none" strike="noStrike" kern="1200" baseline="0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sz="1400" b="1" i="0" u="none" strike="noStrike" baseline="0" dirty="0">
                <a:effectLst/>
              </a:rPr>
              <a:t>Готовы ли Вы лично участвовать в решении вопросов населенного пункта, в котором Вы проживаете?</a:t>
            </a:r>
            <a:r>
              <a:rPr lang="ru-RU" sz="1400" b="1" i="0" u="none" strike="noStrike" baseline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%</a:t>
            </a:r>
            <a:endParaRPr lang="ru-RU" sz="1400" b="1" i="0" u="none" strike="noStrike" kern="1200" baseline="0" dirty="0">
              <a:solidFill>
                <a:prstClr val="black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c:rich>
      </c:tx>
      <c:layout>
        <c:manualLayout>
          <c:xMode val="edge"/>
          <c:yMode val="edge"/>
          <c:x val="9.3746011244406804E-2"/>
          <c:y val="8.5973327508508772E-3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5.8556874975690253E-2"/>
          <c:y val="0.43325976333190191"/>
          <c:w val="0.47006290804052475"/>
          <c:h val="0.47450800578661423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Столбец3</c:v>
                </c:pt>
              </c:strCache>
            </c:strRef>
          </c:tx>
          <c:dPt>
            <c:idx val="1"/>
            <c:bubble3D val="0"/>
            <c:spPr>
              <a:solidFill>
                <a:srgbClr val="F88456"/>
              </a:solidFill>
            </c:spPr>
            <c:extLst>
              <c:ext xmlns:c16="http://schemas.microsoft.com/office/drawing/2014/chart" uri="{C3380CC4-5D6E-409C-BE32-E72D297353CC}">
                <c16:uniqueId val="{00000001-1383-4D5D-BC5F-A3BEC1CC34EB}"/>
              </c:ext>
            </c:extLst>
          </c:dPt>
          <c:dLbls>
            <c:dLbl>
              <c:idx val="2"/>
              <c:layout>
                <c:manualLayout>
                  <c:x val="1.7033589254442927E-2"/>
                  <c:y val="-2.865777583616964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383-4D5D-BC5F-A3BEC1CC34E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Лист1!$A$3:$A$5</c:f>
              <c:strCache>
                <c:ptCount val="3"/>
                <c:pt idx="0">
                  <c:v>Да</c:v>
                </c:pt>
                <c:pt idx="1">
                  <c:v>Нет</c:v>
                </c:pt>
                <c:pt idx="2">
                  <c:v>Затрудняюсь ответить</c:v>
                </c:pt>
              </c:strCache>
            </c:strRef>
          </c:cat>
          <c:val>
            <c:numRef>
              <c:f>Лист1!$B$3:$B$5</c:f>
              <c:numCache>
                <c:formatCode>General</c:formatCode>
                <c:ptCount val="3"/>
                <c:pt idx="0">
                  <c:v>71</c:v>
                </c:pt>
                <c:pt idx="1">
                  <c:v>1</c:v>
                </c:pt>
                <c:pt idx="2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383-4D5D-BC5F-A3BEC1CC34EB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7"/>
        <c:holeSize val="50"/>
      </c:doughnut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54874870180354862"/>
          <c:y val="0.38726990006108386"/>
          <c:w val="0.41609504295728139"/>
          <c:h val="0.5260890688186024"/>
        </c:manualLayout>
      </c:layout>
      <c:overlay val="0"/>
      <c:txPr>
        <a:bodyPr/>
        <a:lstStyle/>
        <a:p>
          <a:pPr>
            <a:defRPr sz="9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accent6">
        <a:lumMod val="20000"/>
        <a:lumOff val="80000"/>
      </a:schemeClr>
    </a:soli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B63886-4BCD-42A9-A2BB-70997A016592}" type="datetimeFigureOut">
              <a:rPr lang="ru-RU" smtClean="0"/>
              <a:t>30.09.2022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FC7EDF-3BBE-41CE-9E8B-9334BEC2EF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72926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1425"/>
            <a:ext cx="5953125" cy="3349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FC7EDF-3BBE-41CE-9E8B-9334BEC2EF25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49385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1425"/>
            <a:ext cx="5953125" cy="3349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FC7EDF-3BBE-41CE-9E8B-9334BEC2EF25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28414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B3DAA-3963-4B72-811B-EBAAD96B0F11}" type="datetimeFigureOut">
              <a:rPr lang="ru-RU" smtClean="0"/>
              <a:t>30.09.2022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D3046-209A-4D54-845D-95E7288509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90533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B3DAA-3963-4B72-811B-EBAAD96B0F11}" type="datetimeFigureOut">
              <a:rPr lang="ru-RU" smtClean="0"/>
              <a:t>30.09.2022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D3046-209A-4D54-845D-95E7288509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63398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B3DAA-3963-4B72-811B-EBAAD96B0F11}" type="datetimeFigureOut">
              <a:rPr lang="ru-RU" smtClean="0"/>
              <a:t>30.09.2022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D3046-209A-4D54-845D-95E72885095C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947256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B3DAA-3963-4B72-811B-EBAAD96B0F11}" type="datetimeFigureOut">
              <a:rPr lang="ru-RU" smtClean="0"/>
              <a:t>30.09.2022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D3046-209A-4D54-845D-95E7288509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68960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B3DAA-3963-4B72-811B-EBAAD96B0F11}" type="datetimeFigureOut">
              <a:rPr lang="ru-RU" smtClean="0"/>
              <a:t>30.09.2022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D3046-209A-4D54-845D-95E72885095C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051110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B3DAA-3963-4B72-811B-EBAAD96B0F11}" type="datetimeFigureOut">
              <a:rPr lang="ru-RU" smtClean="0"/>
              <a:t>30.09.2022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D3046-209A-4D54-845D-95E7288509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55131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B3DAA-3963-4B72-811B-EBAAD96B0F11}" type="datetimeFigureOut">
              <a:rPr lang="ru-RU" smtClean="0"/>
              <a:t>30.09.2022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D3046-209A-4D54-845D-95E7288509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45834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B3DAA-3963-4B72-811B-EBAAD96B0F11}" type="datetimeFigureOut">
              <a:rPr lang="ru-RU" smtClean="0"/>
              <a:t>30.09.2022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D3046-209A-4D54-845D-95E7288509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932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B3DAA-3963-4B72-811B-EBAAD96B0F11}" type="datetimeFigureOut">
              <a:rPr lang="ru-RU" smtClean="0"/>
              <a:t>30.09.2022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D3046-209A-4D54-845D-95E7288509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50858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B3DAA-3963-4B72-811B-EBAAD96B0F11}" type="datetimeFigureOut">
              <a:rPr lang="ru-RU" smtClean="0"/>
              <a:t>30.09.2022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D3046-209A-4D54-845D-95E7288509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11051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B3DAA-3963-4B72-811B-EBAAD96B0F11}" type="datetimeFigureOut">
              <a:rPr lang="ru-RU" smtClean="0"/>
              <a:t>30.09.2022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D3046-209A-4D54-845D-95E7288509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94012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B3DAA-3963-4B72-811B-EBAAD96B0F11}" type="datetimeFigureOut">
              <a:rPr lang="ru-RU" smtClean="0"/>
              <a:t>30.09.2022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D3046-209A-4D54-845D-95E7288509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11000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B3DAA-3963-4B72-811B-EBAAD96B0F11}" type="datetimeFigureOut">
              <a:rPr lang="ru-RU" smtClean="0"/>
              <a:t>30.09.2022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D3046-209A-4D54-845D-95E7288509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98216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B3DAA-3963-4B72-811B-EBAAD96B0F11}" type="datetimeFigureOut">
              <a:rPr lang="ru-RU" smtClean="0"/>
              <a:t>30.09.2022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D3046-209A-4D54-845D-95E7288509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32650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B3DAA-3963-4B72-811B-EBAAD96B0F11}" type="datetimeFigureOut">
              <a:rPr lang="ru-RU" smtClean="0"/>
              <a:t>30.09.2022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D3046-209A-4D54-845D-95E7288509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49000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D3046-209A-4D54-845D-95E72885095C}" type="slidenum">
              <a:rPr lang="ru-RU" smtClean="0"/>
              <a:t>‹#›</a:t>
            </a:fld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B3DAA-3963-4B72-811B-EBAAD96B0F11}" type="datetimeFigureOut">
              <a:rPr lang="ru-RU" smtClean="0"/>
              <a:t>30.09.2022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23929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8B3DAA-3963-4B72-811B-EBAAD96B0F11}" type="datetimeFigureOut">
              <a:rPr lang="ru-RU" smtClean="0"/>
              <a:t>30.09.2022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77D3046-209A-4D54-845D-95E7288509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32367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94" r:id="rId1"/>
    <p:sldLayoutId id="2147483995" r:id="rId2"/>
    <p:sldLayoutId id="2147483996" r:id="rId3"/>
    <p:sldLayoutId id="2147483997" r:id="rId4"/>
    <p:sldLayoutId id="2147483998" r:id="rId5"/>
    <p:sldLayoutId id="2147483999" r:id="rId6"/>
    <p:sldLayoutId id="2147484000" r:id="rId7"/>
    <p:sldLayoutId id="2147484001" r:id="rId8"/>
    <p:sldLayoutId id="2147484002" r:id="rId9"/>
    <p:sldLayoutId id="2147484003" r:id="rId10"/>
    <p:sldLayoutId id="2147484004" r:id="rId11"/>
    <p:sldLayoutId id="2147484005" r:id="rId12"/>
    <p:sldLayoutId id="2147484006" r:id="rId13"/>
    <p:sldLayoutId id="2147484007" r:id="rId14"/>
    <p:sldLayoutId id="2147484008" r:id="rId15"/>
    <p:sldLayoutId id="214748400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6.xml"/><Relationship Id="rId4" Type="http://schemas.openxmlformats.org/officeDocument/2006/relationships/chart" Target="../charts/char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9920" y="536029"/>
            <a:ext cx="8807945" cy="967313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>
                <a:solidFill>
                  <a:schemeClr val="tx1"/>
                </a:solidFill>
                <a:effectLst/>
              </a:rPr>
              <a:t>Опрос для граждан по бюджетной тематике за 3 квартал 2022 года для жителей муниципального района Мелеузовский район Республики Башкортостан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753316" y="1432403"/>
            <a:ext cx="86395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опросе участвовало всего 83 человека, результаты опроса приведены ниже:</a:t>
            </a:r>
          </a:p>
        </p:txBody>
      </p:sp>
      <p:graphicFrame>
        <p:nvGraphicFramePr>
          <p:cNvPr id="9" name="Диаграмма 8">
            <a:extLst>
              <a:ext uri="{FF2B5EF4-FFF2-40B4-BE49-F238E27FC236}">
                <a16:creationId xmlns:a16="http://schemas.microsoft.com/office/drawing/2014/main" id="{AE5ACBEA-8369-4A86-BBD6-156AE7A2379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98280160"/>
              </p:ext>
            </p:extLst>
          </p:nvPr>
        </p:nvGraphicFramePr>
        <p:xfrm>
          <a:off x="645458" y="2030506"/>
          <a:ext cx="3254189" cy="44644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Диаграмма 5">
            <a:extLst>
              <a:ext uri="{FF2B5EF4-FFF2-40B4-BE49-F238E27FC236}">
                <a16:creationId xmlns:a16="http://schemas.microsoft.com/office/drawing/2014/main" id="{BB05CA3B-3472-4041-9B61-0011EFADB47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55364538"/>
              </p:ext>
            </p:extLst>
          </p:nvPr>
        </p:nvGraphicFramePr>
        <p:xfrm>
          <a:off x="4007153" y="2030506"/>
          <a:ext cx="3240811" cy="44778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8" name="Диаграмма 7">
            <a:extLst>
              <a:ext uri="{FF2B5EF4-FFF2-40B4-BE49-F238E27FC236}">
                <a16:creationId xmlns:a16="http://schemas.microsoft.com/office/drawing/2014/main" id="{0707AA2E-DE92-4FAC-8478-4DFB46F122F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11265757"/>
              </p:ext>
            </p:extLst>
          </p:nvPr>
        </p:nvGraphicFramePr>
        <p:xfrm>
          <a:off x="7413742" y="2021541"/>
          <a:ext cx="3240811" cy="44778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11366906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Диаграмма 8">
            <a:extLst>
              <a:ext uri="{FF2B5EF4-FFF2-40B4-BE49-F238E27FC236}">
                <a16:creationId xmlns:a16="http://schemas.microsoft.com/office/drawing/2014/main" id="{AE5ACBEA-8369-4A86-BBD6-156AE7A2379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71705899"/>
              </p:ext>
            </p:extLst>
          </p:nvPr>
        </p:nvGraphicFramePr>
        <p:xfrm>
          <a:off x="820270" y="1021976"/>
          <a:ext cx="3254189" cy="44644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Диаграмма 5">
            <a:extLst>
              <a:ext uri="{FF2B5EF4-FFF2-40B4-BE49-F238E27FC236}">
                <a16:creationId xmlns:a16="http://schemas.microsoft.com/office/drawing/2014/main" id="{BB05CA3B-3472-4041-9B61-0011EFADB47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25148837"/>
              </p:ext>
            </p:extLst>
          </p:nvPr>
        </p:nvGraphicFramePr>
        <p:xfrm>
          <a:off x="4181965" y="1021976"/>
          <a:ext cx="3240811" cy="44778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8" name="Диаграмма 7">
            <a:extLst>
              <a:ext uri="{FF2B5EF4-FFF2-40B4-BE49-F238E27FC236}">
                <a16:creationId xmlns:a16="http://schemas.microsoft.com/office/drawing/2014/main" id="{0707AA2E-DE92-4FAC-8478-4DFB46F122F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05019074"/>
              </p:ext>
            </p:extLst>
          </p:nvPr>
        </p:nvGraphicFramePr>
        <p:xfrm>
          <a:off x="7588554" y="1013011"/>
          <a:ext cx="3240811" cy="44778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1052954410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1070</TotalTime>
  <Words>120</Words>
  <Application>Microsoft Office PowerPoint</Application>
  <PresentationFormat>Широкоэкранный</PresentationFormat>
  <Paragraphs>13</Paragraphs>
  <Slides>2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8" baseType="lpstr">
      <vt:lpstr>Arial</vt:lpstr>
      <vt:lpstr>Calibri</vt:lpstr>
      <vt:lpstr>Times New Roman</vt:lpstr>
      <vt:lpstr>Trebuchet MS</vt:lpstr>
      <vt:lpstr>Wingdings 3</vt:lpstr>
      <vt:lpstr>Грань</vt:lpstr>
      <vt:lpstr>Опрос для граждан по бюджетной тематике за 3 квартал 2022 года для жителей муниципального района Мелеузовский район Республики Башкортостан 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Протокол опроса граждан по бюджетной тематике во II квартале 2017 года</dc:title>
  <dc:creator>Елена</dc:creator>
  <cp:lastModifiedBy>user</cp:lastModifiedBy>
  <cp:revision>83</cp:revision>
  <cp:lastPrinted>2017-09-25T08:59:29Z</cp:lastPrinted>
  <dcterms:created xsi:type="dcterms:W3CDTF">2017-06-23T08:41:46Z</dcterms:created>
  <dcterms:modified xsi:type="dcterms:W3CDTF">2022-09-30T09:50:10Z</dcterms:modified>
</cp:coreProperties>
</file>