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1" d="100"/>
          <a:sy n="71" d="100"/>
        </p:scale>
        <p:origin x="2754" y="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Какой, по Вашему мнению, способ взаимодействия органов местного самоуправления и населения по вопросам распространения информации о бюджете наиболее эффективен?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D4-4209-BD68-A95AEDBAC3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Официальный сайт Финансового управления Администрации муниципального района Мелеузовский район Республики Башкортостан</c:v>
                </c:pt>
                <c:pt idx="1">
                  <c:v>Доступность и понятность представления бюджетных данных (текст, аналитика, пояснения)</c:v>
                </c:pt>
                <c:pt idx="2">
                  <c:v>Опросы общественного мнения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69</c:v>
                </c:pt>
                <c:pt idx="1">
                  <c:v>13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4-4209-BD68-A95AEDBAC3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13805682460369"/>
          <c:y val="0.38726990006108386"/>
          <c:w val="0.46292701499513389"/>
          <c:h val="0.57444915053972256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Хотели бы Вы участвовать в планировании расходов бюджета?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35E0-428A-86BC-D3F570F983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Лист1!$A$3:$A$4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79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0-428A-86BC-D3F570F983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79928696860134"/>
          <c:y val="0.39294218009902032"/>
          <c:w val="0.10651191939301613"/>
          <c:h val="0.52041662665508381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Интересуетесь ли Вы на какие цели расходуются средства бюджета?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Лист1!$A$3:$A$3</c:f>
              <c:strCache>
                <c:ptCount val="1"/>
                <c:pt idx="0">
                  <c:v>Да, интересуюсь</c:v>
                </c:pt>
              </c:strCache>
            </c:strRef>
          </c:cat>
          <c:val>
            <c:numRef>
              <c:f>Лист1!$B$3:$B$3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3-4D5D-BC5F-A3BEC1CC34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74870180354862"/>
          <c:y val="0.38726990006108386"/>
          <c:w val="0.41609504295728139"/>
          <c:h val="0.5260890688186024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Какой из отраслей бюджетной сферы, по вашему мнению, стоит уделить особое внимание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CE2E-498B-A49E-352FC0D189FB}"/>
              </c:ext>
            </c:extLst>
          </c:dPt>
          <c:dLbls>
            <c:dLbl>
              <c:idx val="3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Лист1!$A$3:$A$6</c:f>
              <c:strCache>
                <c:ptCount val="4"/>
                <c:pt idx="0">
                  <c:v>Ремонт и содержание дорог</c:v>
                </c:pt>
                <c:pt idx="1">
                  <c:v>Благоустройство общественных территорий</c:v>
                </c:pt>
                <c:pt idx="2">
                  <c:v>Охрана окружающей среды</c:v>
                </c:pt>
                <c:pt idx="3">
                  <c:v>Ремонт школ, детских садов, учреждений доп. образований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47</c:v>
                </c:pt>
                <c:pt idx="1">
                  <c:v>21</c:v>
                </c:pt>
                <c:pt idx="2">
                  <c:v>13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4-4209-BD68-A95AEDBAC3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484604305404516"/>
          <c:y val="0.35028871592140803"/>
          <c:w val="0.41609504295728139"/>
          <c:h val="0.57444915053972256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Какая информация об исполнении бюджета муниципального района Вам наиболее интересна?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3"/>
            <c:bubble3D val="0"/>
            <c:spPr>
              <a:solidFill>
                <a:srgbClr val="F88456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Лист1!$A$3:$A$6</c:f>
              <c:strCache>
                <c:ptCount val="4"/>
                <c:pt idx="0">
                  <c:v>Количественные показатели исполнения бюджета</c:v>
                </c:pt>
                <c:pt idx="1">
                  <c:v>Вклад физических лиц в формировании доходной части бюджета</c:v>
                </c:pt>
                <c:pt idx="2">
                  <c:v>Распределение средств бюджета по отраслевому признаку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38</c:v>
                </c:pt>
                <c:pt idx="1">
                  <c:v>26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0-428A-86BC-D3F570F983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74870180354862"/>
          <c:y val="0.38726990006108386"/>
          <c:w val="0.41609504295728139"/>
          <c:h val="0.56579534466163595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Готовы ли Вы лично участвовать в решении вопросов населенного пункта, в котором Вы проживаете?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1383-4D5D-BC5F-A3BEC1CC34EB}"/>
              </c:ext>
            </c:extLst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83-4D5D-BC5F-A3BEC1CC34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71</c:v>
                </c:pt>
                <c:pt idx="1">
                  <c:v>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3-4D5D-BC5F-A3BEC1CC34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74870180354862"/>
          <c:y val="0.38726990006108386"/>
          <c:w val="0.41609504295728139"/>
          <c:h val="0.5260890688186024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84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3 квартал 2022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83 человека, результаты опроса приведены ниже: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E5ACBEA-8369-4A86-BBD6-156AE7A23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8280160"/>
              </p:ext>
            </p:extLst>
          </p:nvPr>
        </p:nvGraphicFramePr>
        <p:xfrm>
          <a:off x="645458" y="2030506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B05CA3B-3472-4041-9B61-0011EFADB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5364538"/>
              </p:ext>
            </p:extLst>
          </p:nvPr>
        </p:nvGraphicFramePr>
        <p:xfrm>
          <a:off x="4007153" y="2030506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707AA2E-DE92-4FAC-8478-4DFB46F12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265757"/>
              </p:ext>
            </p:extLst>
          </p:nvPr>
        </p:nvGraphicFramePr>
        <p:xfrm>
          <a:off x="7413742" y="2021541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E5ACBEA-8369-4A86-BBD6-156AE7A23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705899"/>
              </p:ext>
            </p:extLst>
          </p:nvPr>
        </p:nvGraphicFramePr>
        <p:xfrm>
          <a:off x="820270" y="1021976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B05CA3B-3472-4041-9B61-0011EFADB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148837"/>
              </p:ext>
            </p:extLst>
          </p:nvPr>
        </p:nvGraphicFramePr>
        <p:xfrm>
          <a:off x="4181965" y="1021976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707AA2E-DE92-4FAC-8478-4DFB46F12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019074"/>
              </p:ext>
            </p:extLst>
          </p:nvPr>
        </p:nvGraphicFramePr>
        <p:xfrm>
          <a:off x="7588554" y="1013011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529544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1070</TotalTime>
  <Words>120</Words>
  <Application>Microsoft Office PowerPoint</Application>
  <PresentationFormat>Широкоэкранный</PresentationFormat>
  <Paragraphs>13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3 квартал 2022 года для жителей муниципального района Мелеузовский район Республики Башкортостан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83</cp:revision>
  <cp:lastPrinted>2017-09-25T08:59:29Z</cp:lastPrinted>
  <dcterms:created xsi:type="dcterms:W3CDTF">2017-06-23T08:41:46Z</dcterms:created>
  <dcterms:modified xsi:type="dcterms:W3CDTF">2022-09-30T09:50:10Z</dcterms:modified>
</cp:coreProperties>
</file>