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3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70" r:id="rId1"/>
  </p:sldMasterIdLst>
  <p:notesMasterIdLst>
    <p:notesMasterId r:id="rId5"/>
  </p:notesMasterIdLst>
  <p:sldIdLst>
    <p:sldId id="256" r:id="rId2"/>
    <p:sldId id="259" r:id="rId3"/>
    <p:sldId id="260" r:id="rId4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Елена" initials="Е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8F4"/>
    <a:srgbClr val="F88456"/>
    <a:srgbClr val="FCD7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58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726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ru-RU" sz="1400" b="1" i="0" u="none" strike="noStrike" kern="1200" baseline="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400" b="1" i="0" u="none" strike="noStrike" baseline="0" dirty="0">
                <a:effectLst/>
              </a:rPr>
              <a:t>Как часто Вы посещаете портал «Бюджет для граждан» муниципального района </a:t>
            </a:r>
            <a:r>
              <a:rPr lang="ru-RU" sz="1400" b="1" i="0" u="none" strike="noStrike" baseline="0" dirty="0" err="1">
                <a:effectLst/>
              </a:rPr>
              <a:t>Мелеузовский</a:t>
            </a:r>
            <a:r>
              <a:rPr lang="ru-RU" sz="1400" b="1" i="0" u="none" strike="noStrike" baseline="0" dirty="0">
                <a:effectLst/>
              </a:rPr>
              <a:t> район Республики Башкортостан на сайте Финансового управления ?,%</a:t>
            </a:r>
            <a:endParaRPr lang="ru-RU" sz="1400" b="1" i="0" u="none" strike="noStrike" kern="1200" baseline="0" dirty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1179792392602159"/>
          <c:y val="1.1677899365625806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1373449645459209E-2"/>
          <c:y val="0.35694585405706458"/>
          <c:w val="0.84918512471876351"/>
          <c:h val="0.4126277626520683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1-71B0-486E-BB6F-05CA7FBB02E7}"/>
              </c:ext>
            </c:extLst>
          </c:dPt>
          <c:dPt>
            <c:idx val="1"/>
            <c:invertIfNegative val="0"/>
            <c:bubble3D val="0"/>
            <c:spPr>
              <a:solidFill>
                <a:srgbClr val="F88456"/>
              </a:solidFill>
            </c:spPr>
            <c:extLst>
              <c:ext xmlns:c16="http://schemas.microsoft.com/office/drawing/2014/chart" uri="{C3380CC4-5D6E-409C-BE32-E72D297353CC}">
                <c16:uniqueId val="{00000003-71B0-486E-BB6F-05CA7FBB02E7}"/>
              </c:ext>
            </c:extLst>
          </c:dPt>
          <c:dLbls>
            <c:dLbl>
              <c:idx val="0"/>
              <c:layout>
                <c:manualLayout>
                  <c:x val="-7.7365432880918388E-3"/>
                  <c:y val="-1.84839834585329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1B0-486E-BB6F-05CA7FBB02E7}"/>
                </c:ext>
              </c:extLst>
            </c:dLbl>
            <c:dLbl>
              <c:idx val="1"/>
              <c:layout>
                <c:manualLayout>
                  <c:x val="1.0315391050789087E-2"/>
                  <c:y val="-1.54031982627966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6831875370582456E-2"/>
                      <c:h val="5.129305409742853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71B0-486E-BB6F-05CA7FBB02E7}"/>
                </c:ext>
              </c:extLst>
            </c:dLbl>
            <c:dLbl>
              <c:idx val="2"/>
              <c:layout>
                <c:manualLayout>
                  <c:x val="4.7846965230710792E-3"/>
                  <c:y val="-2.01775946082925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1A7-4219-9965-9A5B74E7037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первый раз</c:v>
                </c:pt>
                <c:pt idx="1">
                  <c:v>довольно часто</c:v>
                </c:pt>
                <c:pt idx="2">
                  <c:v>мне это не интересно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4</c:v>
                </c:pt>
                <c:pt idx="1">
                  <c:v>82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0B3-4616-955D-A8F676A8E7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938424815"/>
        <c:axId val="1932037391"/>
      </c:barChart>
      <c:valAx>
        <c:axId val="1932037391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938424815"/>
        <c:crosses val="autoZero"/>
        <c:crossBetween val="between"/>
      </c:valAx>
      <c:catAx>
        <c:axId val="1938424815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932037391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rgbClr val="ECE8F4"/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ru-RU" sz="1400" b="1" i="0" u="none" strike="noStrike" kern="1200" baseline="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400" b="1" dirty="0">
                <a:effectLst/>
              </a:rPr>
              <a:t>Что Вы понимаете под открытостью бюджетных данных </a:t>
            </a:r>
            <a:r>
              <a:rPr lang="ru-RU" sz="1400" b="1" i="0" u="none" strike="noStrike" baseline="0" dirty="0">
                <a:effectLst/>
              </a:rPr>
              <a:t>?,%</a:t>
            </a:r>
            <a:endParaRPr lang="ru-RU" sz="1400" b="1" i="0" u="none" strike="noStrike" kern="1200" baseline="0" dirty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23325119931065191"/>
          <c:y val="2.0955552771429024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7.848840579916512E-2"/>
          <c:y val="0.26253191440189461"/>
          <c:w val="0.87250457643071566"/>
          <c:h val="0.3811380563201767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1-1B40-4EA6-87DD-47C7051F6B63}"/>
              </c:ext>
            </c:extLst>
          </c:dPt>
          <c:dPt>
            <c:idx val="1"/>
            <c:invertIfNegative val="0"/>
            <c:bubble3D val="0"/>
            <c:spPr>
              <a:solidFill>
                <a:srgbClr val="F88456"/>
              </a:solidFill>
            </c:spPr>
            <c:extLst>
              <c:ext xmlns:c16="http://schemas.microsoft.com/office/drawing/2014/chart" uri="{C3380CC4-5D6E-409C-BE32-E72D297353CC}">
                <c16:uniqueId val="{00000003-1B40-4EA6-87DD-47C7051F6B63}"/>
              </c:ext>
            </c:extLst>
          </c:dPt>
          <c:dLbls>
            <c:dLbl>
              <c:idx val="0"/>
              <c:layout>
                <c:manualLayout>
                  <c:x val="-2.3681149220005093E-17"/>
                  <c:y val="-1.85374172415009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B40-4EA6-87DD-47C7051F6B63}"/>
                </c:ext>
              </c:extLst>
            </c:dLbl>
            <c:dLbl>
              <c:idx val="1"/>
              <c:layout>
                <c:manualLayout>
                  <c:x val="0"/>
                  <c:y val="-2.78061258622514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B40-4EA6-87DD-47C7051F6B63}"/>
                </c:ext>
              </c:extLst>
            </c:dLbl>
            <c:dLbl>
              <c:idx val="2"/>
              <c:layout>
                <c:manualLayout>
                  <c:x val="4.7846965230710792E-3"/>
                  <c:y val="-2.01775946082925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B40-4EA6-87DD-47C7051F6B6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возможность получать информацию о бюджете в доступной для граждан форме</c:v>
                </c:pt>
                <c:pt idx="1">
                  <c:v>возможность использования материалов по бюджетной тематике в доступной для скачивания и просмотра форме</c:v>
                </c:pt>
                <c:pt idx="2">
                  <c:v>возможность участвовать в выборе направлений расходования средств бюджета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62</c:v>
                </c:pt>
                <c:pt idx="1">
                  <c:v>4</c:v>
                </c:pt>
                <c:pt idx="2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B40-4EA6-87DD-47C7051F6B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938424815"/>
        <c:axId val="1932037391"/>
      </c:barChart>
      <c:valAx>
        <c:axId val="1932037391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938424815"/>
        <c:crosses val="autoZero"/>
        <c:crossBetween val="between"/>
      </c:valAx>
      <c:catAx>
        <c:axId val="1938424815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932037391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rgbClr val="ECE8F4"/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ru-RU" sz="1400" b="1" i="0" u="none" strike="noStrike" kern="1200" baseline="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400" b="1" i="0" u="none" strike="noStrike" baseline="0" dirty="0">
                <a:effectLst/>
              </a:rPr>
              <a:t>Получили ли Вы на сайте «Бюджет для граждан» информацию по интересовавшему Вас вопросу ?,%</a:t>
            </a:r>
            <a:endParaRPr lang="ru-RU" sz="1400" b="1" i="0" u="none" strike="noStrike" kern="1200" baseline="0" dirty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1179792392602159"/>
          <c:y val="1.1677899365625806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1373449645459209E-2"/>
          <c:y val="0.35694585405706458"/>
          <c:w val="0.84918512471876351"/>
          <c:h val="0.4126277626520683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1-71B0-486E-BB6F-05CA7FBB02E7}"/>
              </c:ext>
            </c:extLst>
          </c:dPt>
          <c:dPt>
            <c:idx val="1"/>
            <c:invertIfNegative val="0"/>
            <c:bubble3D val="0"/>
            <c:spPr>
              <a:solidFill>
                <a:srgbClr val="F88456"/>
              </a:solidFill>
            </c:spPr>
            <c:extLst>
              <c:ext xmlns:c16="http://schemas.microsoft.com/office/drawing/2014/chart" uri="{C3380CC4-5D6E-409C-BE32-E72D297353CC}">
                <c16:uniqueId val="{00000003-71B0-486E-BB6F-05CA7FBB02E7}"/>
              </c:ext>
            </c:extLst>
          </c:dPt>
          <c:dLbls>
            <c:dLbl>
              <c:idx val="0"/>
              <c:layout>
                <c:manualLayout>
                  <c:x val="2.0240899828409863E-3"/>
                  <c:y val="-6.161327819510936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85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1B0-486E-BB6F-05CA7FBB02E7}"/>
                </c:ext>
              </c:extLst>
            </c:dLbl>
            <c:dLbl>
              <c:idx val="1"/>
              <c:layout>
                <c:manualLayout>
                  <c:x val="2.836732538966999E-2"/>
                  <c:y val="-3.6967966917065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1B0-486E-BB6F-05CA7FBB02E7}"/>
                </c:ext>
              </c:extLst>
            </c:dLbl>
            <c:dLbl>
              <c:idx val="2"/>
              <c:layout>
                <c:manualLayout>
                  <c:x val="4.7846965230710792E-3"/>
                  <c:y val="-2.01775946082925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1A7-4219-9965-9A5B74E7037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да, получили в полном объеме</c:v>
                </c:pt>
                <c:pt idx="1">
                  <c:v>да, получили частично</c:v>
                </c:pt>
                <c:pt idx="2">
                  <c:v>нет, не получили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83</c:v>
                </c:pt>
                <c:pt idx="1">
                  <c:v>1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0B3-4616-955D-A8F676A8E7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938424815"/>
        <c:axId val="1932037391"/>
      </c:barChart>
      <c:valAx>
        <c:axId val="1932037391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938424815"/>
        <c:crosses val="autoZero"/>
        <c:crossBetween val="between"/>
      </c:valAx>
      <c:catAx>
        <c:axId val="1938424815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932037391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rgbClr val="ECE8F4"/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ru-RU" sz="1400" b="1" i="0" u="none" strike="noStrike" kern="1200" baseline="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400" b="1" i="0" u="none" strike="noStrike" baseline="0" dirty="0">
                <a:effectLst/>
              </a:rPr>
              <a:t>Какую информацию, размещенную на информационном портале «Бюджет для граждан» муниципального района </a:t>
            </a:r>
            <a:r>
              <a:rPr lang="ru-RU" sz="1400" b="1" i="0" u="none" strike="noStrike" baseline="0" dirty="0" err="1">
                <a:effectLst/>
              </a:rPr>
              <a:t>Мелеузовский</a:t>
            </a:r>
            <a:r>
              <a:rPr lang="ru-RU" sz="1400" b="1" i="0" u="none" strike="noStrike" baseline="0" dirty="0">
                <a:effectLst/>
              </a:rPr>
              <a:t> район Республики Башкортостан на сайте Финансового управления, Вы бы хотели видеть более подробно ?,%</a:t>
            </a:r>
            <a:endParaRPr lang="ru-RU" sz="1400" b="1" i="0" u="none" strike="noStrike" kern="1200" baseline="0" dirty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2750197052964488"/>
          <c:y val="1.168684415067855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7.848840579916512E-2"/>
          <c:y val="0.33359201382764825"/>
          <c:w val="0.87250457643071566"/>
          <c:h val="0.3100779568944231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1-1B40-4EA6-87DD-47C7051F6B63}"/>
              </c:ext>
            </c:extLst>
          </c:dPt>
          <c:dPt>
            <c:idx val="1"/>
            <c:invertIfNegative val="0"/>
            <c:bubble3D val="0"/>
            <c:spPr>
              <a:solidFill>
                <a:srgbClr val="F88456"/>
              </a:solidFill>
            </c:spPr>
            <c:extLst>
              <c:ext xmlns:c16="http://schemas.microsoft.com/office/drawing/2014/chart" uri="{C3380CC4-5D6E-409C-BE32-E72D297353CC}">
                <c16:uniqueId val="{00000003-1B40-4EA6-87DD-47C7051F6B63}"/>
              </c:ext>
            </c:extLst>
          </c:dPt>
          <c:dLbls>
            <c:dLbl>
              <c:idx val="0"/>
              <c:layout>
                <c:manualLayout>
                  <c:x val="2.367081683698804E-4"/>
                  <c:y val="-3.089569540250157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B40-4EA6-87DD-47C7051F6B63}"/>
                </c:ext>
              </c:extLst>
            </c:dLbl>
            <c:dLbl>
              <c:idx val="1"/>
              <c:layout>
                <c:manualLayout>
                  <c:x val="-6.3581921441865094E-3"/>
                  <c:y val="-9.268708620750586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B40-4EA6-87DD-47C7051F6B63}"/>
                </c:ext>
              </c:extLst>
            </c:dLbl>
            <c:dLbl>
              <c:idx val="2"/>
              <c:layout>
                <c:manualLayout>
                  <c:x val="-4.7738656118538362E-3"/>
                  <c:y val="-1.70879955626969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B40-4EA6-87DD-47C7051F6B63}"/>
                </c:ext>
              </c:extLst>
            </c:dLbl>
            <c:dLbl>
              <c:idx val="3"/>
              <c:layout>
                <c:manualLayout>
                  <c:x val="-7.168983477657126E-3"/>
                  <c:y val="-9.268708620750529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34C-429D-959A-1DF5F4749CE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формирование бюджета</c:v>
                </c:pt>
                <c:pt idx="1">
                  <c:v>исполнение бюджета</c:v>
                </c:pt>
                <c:pt idx="2">
                  <c:v>бюджетные реформы</c:v>
                </c:pt>
                <c:pt idx="3">
                  <c:v>меня все устраивает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12</c:v>
                </c:pt>
                <c:pt idx="1">
                  <c:v>20</c:v>
                </c:pt>
                <c:pt idx="2">
                  <c:v>4</c:v>
                </c:pt>
                <c:pt idx="3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B40-4EA6-87DD-47C7051F6B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938424815"/>
        <c:axId val="1932037391"/>
      </c:barChart>
      <c:valAx>
        <c:axId val="1932037391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938424815"/>
        <c:crosses val="autoZero"/>
        <c:crossBetween val="between"/>
      </c:valAx>
      <c:catAx>
        <c:axId val="1938424815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932037391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rgbClr val="ECE8F4"/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ru-RU" sz="1400" b="1" i="0" u="none" strike="noStrike" kern="1200" baseline="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400" b="1" i="0" u="none" strike="noStrike" baseline="0" dirty="0">
                <a:effectLst/>
              </a:rPr>
              <a:t>Какая информация о расходах муниципального бюджета интересует Вас больше всего ?,%</a:t>
            </a:r>
            <a:endParaRPr lang="ru-RU" sz="1400" b="1" i="0" u="none" strike="noStrike" kern="1200" baseline="0" dirty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1179792392602159"/>
          <c:y val="1.1677899365625806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1373449645459209E-2"/>
          <c:y val="0.35694585405706458"/>
          <c:w val="0.84918512471876351"/>
          <c:h val="0.4126277626520683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1-71B0-486E-BB6F-05CA7FBB02E7}"/>
              </c:ext>
            </c:extLst>
          </c:dPt>
          <c:dPt>
            <c:idx val="1"/>
            <c:invertIfNegative val="0"/>
            <c:bubble3D val="0"/>
            <c:spPr>
              <a:solidFill>
                <a:srgbClr val="F88456"/>
              </a:solidFill>
            </c:spPr>
            <c:extLst>
              <c:ext xmlns:c16="http://schemas.microsoft.com/office/drawing/2014/chart" uri="{C3380CC4-5D6E-409C-BE32-E72D297353CC}">
                <c16:uniqueId val="{00000003-71B0-486E-BB6F-05CA7FBB02E7}"/>
              </c:ext>
            </c:extLst>
          </c:dPt>
          <c:dLbls>
            <c:dLbl>
              <c:idx val="0"/>
              <c:layout>
                <c:manualLayout>
                  <c:x val="-2.5788477626972482E-3"/>
                  <c:y val="-1.5403319548777397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1B0-486E-BB6F-05CA7FBB02E7}"/>
                </c:ext>
              </c:extLst>
            </c:dLbl>
            <c:dLbl>
              <c:idx val="1"/>
              <c:layout>
                <c:manualLayout>
                  <c:x val="0"/>
                  <c:y val="-1.5403319548777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1B0-486E-BB6F-05CA7FBB02E7}"/>
                </c:ext>
              </c:extLst>
            </c:dLbl>
            <c:dLbl>
              <c:idx val="2"/>
              <c:layout>
                <c:manualLayout>
                  <c:x val="-2.9518669233331843E-3"/>
                  <c:y val="-2.01776208930141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1A7-4219-9965-9A5B74E7037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объем расходов в разрезе муниципальных программ</c:v>
                </c:pt>
                <c:pt idx="1">
                  <c:v>объем расходов в разрезе отраслей</c:v>
                </c:pt>
                <c:pt idx="2">
                  <c:v>затрудняюсь ответить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27</c:v>
                </c:pt>
                <c:pt idx="1">
                  <c:v>45</c:v>
                </c:pt>
                <c:pt idx="2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0B3-4616-955D-A8F676A8E7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938424815"/>
        <c:axId val="1932037391"/>
      </c:barChart>
      <c:valAx>
        <c:axId val="1932037391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938424815"/>
        <c:crosses val="autoZero"/>
        <c:crossBetween val="between"/>
      </c:valAx>
      <c:catAx>
        <c:axId val="1938424815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932037391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rgbClr val="ECE8F4"/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ru-RU" sz="1400" b="1" i="0" u="none" strike="noStrike" kern="1200" baseline="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400" b="1" i="0" u="none" strike="noStrike" baseline="0" dirty="0">
                <a:effectLst/>
              </a:rPr>
              <a:t>Какой из нижеперечисленных вариантов бюджетной грамотности населения, по Вашему мнению, наиболее эффективен ?,%</a:t>
            </a:r>
            <a:endParaRPr lang="ru-RU" sz="1400" b="1" i="0" u="none" strike="noStrike" kern="1200" baseline="0" dirty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8.2098367557800866E-2"/>
          <c:y val="1.168684415067855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2565696982709604"/>
          <c:y val="0.32432330520689778"/>
          <c:w val="0.79389014744669384"/>
          <c:h val="0.3100779568944231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1-1B40-4EA6-87DD-47C7051F6B63}"/>
              </c:ext>
            </c:extLst>
          </c:dPt>
          <c:dPt>
            <c:idx val="1"/>
            <c:invertIfNegative val="0"/>
            <c:bubble3D val="0"/>
            <c:spPr>
              <a:solidFill>
                <a:srgbClr val="F88456"/>
              </a:solidFill>
            </c:spPr>
            <c:extLst>
              <c:ext xmlns:c16="http://schemas.microsoft.com/office/drawing/2014/chart" uri="{C3380CC4-5D6E-409C-BE32-E72D297353CC}">
                <c16:uniqueId val="{00000003-1B40-4EA6-87DD-47C7051F6B63}"/>
              </c:ext>
            </c:extLst>
          </c:dPt>
          <c:dLbls>
            <c:dLbl>
              <c:idx val="0"/>
              <c:layout>
                <c:manualLayout>
                  <c:x val="6.0087240627131029E-3"/>
                  <c:y val="-1.54478477012508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B40-4EA6-87DD-47C7051F6B63}"/>
                </c:ext>
              </c:extLst>
            </c:dLbl>
            <c:dLbl>
              <c:idx val="1"/>
              <c:layout>
                <c:manualLayout>
                  <c:x val="2.1778708117225205E-3"/>
                  <c:y val="-1.85374172415009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B40-4EA6-87DD-47C7051F6B63}"/>
                </c:ext>
              </c:extLst>
            </c:dLbl>
            <c:dLbl>
              <c:idx val="2"/>
              <c:layout>
                <c:manualLayout>
                  <c:x val="-2.945624039928132E-3"/>
                  <c:y val="-1.70879955626969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B40-4EA6-87DD-47C7051F6B6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сайт администрации муниципального района</c:v>
                </c:pt>
                <c:pt idx="1">
                  <c:v>общественные обсуждения, публичные слушания</c:v>
                </c:pt>
                <c:pt idx="2">
                  <c:v>проведение уроков финансовой грамотности для обучающихся общеобразовательных школ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16</c:v>
                </c:pt>
                <c:pt idx="1">
                  <c:v>21</c:v>
                </c:pt>
                <c:pt idx="2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B40-4EA6-87DD-47C7051F6B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938424815"/>
        <c:axId val="1932037391"/>
      </c:barChart>
      <c:valAx>
        <c:axId val="1932037391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938424815"/>
        <c:crosses val="autoZero"/>
        <c:crossBetween val="between"/>
      </c:valAx>
      <c:catAx>
        <c:axId val="1938424815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932037391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solidFill>
      <a:srgbClr val="ECE8F4"/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B63886-4BCD-42A9-A2BB-70997A016592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FC7EDF-3BBE-41CE-9E8B-9334BEC2EF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7292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FC7EDF-3BBE-41CE-9E8B-9334BEC2EF2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4938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FC7EDF-3BBE-41CE-9E8B-9334BEC2EF25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81012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FC7EDF-3BBE-41CE-9E8B-9334BEC2EF25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46884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7396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7324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9957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1478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3709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0234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4281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9897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9314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B8B3DAA-3963-4B72-811B-EBAAD96B0F11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8951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8072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B8B3DAA-3963-4B72-811B-EBAAD96B0F11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922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71" r:id="rId1"/>
    <p:sldLayoutId id="2147484072" r:id="rId2"/>
    <p:sldLayoutId id="2147484073" r:id="rId3"/>
    <p:sldLayoutId id="2147484074" r:id="rId4"/>
    <p:sldLayoutId id="2147484075" r:id="rId5"/>
    <p:sldLayoutId id="2147484076" r:id="rId6"/>
    <p:sldLayoutId id="2147484077" r:id="rId7"/>
    <p:sldLayoutId id="2147484078" r:id="rId8"/>
    <p:sldLayoutId id="2147484079" r:id="rId9"/>
    <p:sldLayoutId id="2147484080" r:id="rId10"/>
    <p:sldLayoutId id="214748408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300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76838" y="142613"/>
            <a:ext cx="11585196" cy="723166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effectLst/>
              </a:rPr>
              <a:t>Опрос для граждан по бюджетной тематике за 2 квартал 2024 года для жителей муниципального района Мелеузовский район Республики Башкортостан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26813" y="1113622"/>
            <a:ext cx="8639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опросе участвовало всего 86 человека, результаты опроса приведены ниже:</a:t>
            </a: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1565437940"/>
              </p:ext>
            </p:extLst>
          </p:nvPr>
        </p:nvGraphicFramePr>
        <p:xfrm>
          <a:off x="1048281" y="1875640"/>
          <a:ext cx="4924680" cy="412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E53CED23-AE6F-40C2-823C-CAFCB2CDE7F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56929656"/>
              </p:ext>
            </p:extLst>
          </p:nvPr>
        </p:nvGraphicFramePr>
        <p:xfrm>
          <a:off x="6669246" y="1870745"/>
          <a:ext cx="4915949" cy="41106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136690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300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1552436343"/>
              </p:ext>
            </p:extLst>
          </p:nvPr>
        </p:nvGraphicFramePr>
        <p:xfrm>
          <a:off x="519773" y="1363911"/>
          <a:ext cx="5344130" cy="412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E53CED23-AE6F-40C2-823C-CAFCB2CDE7F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47243799"/>
              </p:ext>
            </p:extLst>
          </p:nvPr>
        </p:nvGraphicFramePr>
        <p:xfrm>
          <a:off x="6388080" y="1375795"/>
          <a:ext cx="5314561" cy="41106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054402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300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1765752569"/>
              </p:ext>
            </p:extLst>
          </p:nvPr>
        </p:nvGraphicFramePr>
        <p:xfrm>
          <a:off x="553330" y="1288411"/>
          <a:ext cx="4924680" cy="412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E53CED23-AE6F-40C2-823C-CAFCB2CDE7F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04337317"/>
              </p:ext>
            </p:extLst>
          </p:nvPr>
        </p:nvGraphicFramePr>
        <p:xfrm>
          <a:off x="6337748" y="1300294"/>
          <a:ext cx="4928667" cy="41106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965727464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1157</TotalTime>
  <Words>154</Words>
  <Application>Microsoft Office PowerPoint</Application>
  <PresentationFormat>Широкоэкранный</PresentationFormat>
  <Paragraphs>30</Paragraphs>
  <Slides>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Calibri</vt:lpstr>
      <vt:lpstr>Calibri Light</vt:lpstr>
      <vt:lpstr>Times New Roman</vt:lpstr>
      <vt:lpstr>Ретро</vt:lpstr>
      <vt:lpstr>Опрос для граждан по бюджетной тематике за 2 квартал 2024 года для жителей муниципального района Мелеузовский район Республики Башкортостан 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Протокол опроса граждан по бюджетной тематике во II квартале 2017 года</dc:title>
  <dc:creator>Елена</dc:creator>
  <cp:lastModifiedBy>user</cp:lastModifiedBy>
  <cp:revision>80</cp:revision>
  <cp:lastPrinted>2017-09-25T08:59:29Z</cp:lastPrinted>
  <dcterms:created xsi:type="dcterms:W3CDTF">2017-06-23T08:41:46Z</dcterms:created>
  <dcterms:modified xsi:type="dcterms:W3CDTF">2024-05-13T06:21:02Z</dcterms:modified>
</cp:coreProperties>
</file>