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3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456"/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2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Что Вы понимаете под открытостью бюджетных данных?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0-3CA1-4C7B-B44D-4381C28D71C6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3CA1-4C7B-B44D-4381C28D71C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CA1-4C7B-B44D-4381C28D71C6}"/>
              </c:ext>
            </c:extLst>
          </c:dPt>
          <c:dLbls>
            <c:dLbl>
              <c:idx val="0"/>
              <c:layout>
                <c:manualLayout>
                  <c:x val="2.1958650613140827E-3"/>
                  <c:y val="4.41085749537322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A1-4C7B-B44D-4381C28D71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Возможность получать информацию о бюджете в доступной для граждан форме</c:v>
                </c:pt>
                <c:pt idx="1">
                  <c:v>Возможность использования материалов по бюджетной тематике в доступной для скачивания и просмотра форме </c:v>
                </c:pt>
                <c:pt idx="2">
                  <c:v>Возможность участвовать в выборе направлений расходования средств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57</c:v>
                </c:pt>
                <c:pt idx="1">
                  <c:v>15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112137103301455"/>
          <c:y val="0.29027637487773894"/>
          <c:w val="0.370995165841564"/>
          <c:h val="0.56610568442709697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Считаете ли Вы, что информация, представленная на сайте Открытый бюджет для граждан муниципального района </a:t>
            </a:r>
            <a:r>
              <a:rPr lang="ru-RU" sz="1400" b="1" i="0" u="none" strike="noStrike" baseline="0" dirty="0" err="1">
                <a:effectLst/>
              </a:rPr>
              <a:t>Мелеузовский</a:t>
            </a:r>
            <a:r>
              <a:rPr lang="ru-RU" sz="1400" b="1" i="0" u="none" strike="noStrike" baseline="0" dirty="0">
                <a:effectLst/>
              </a:rPr>
              <a:t> район Республики Башкортостан в настоящем формате, изложена доступно и в полном объеме?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7-4219-9965-9A5B74E70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Информация изложена доступно и в полном объеме</c:v>
                </c:pt>
                <c:pt idx="1">
                  <c:v>Информация изложена доступно, но требует дополнений</c:v>
                </c:pt>
                <c:pt idx="2">
                  <c:v>Информация не полная и сложная для восприятия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73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35349456523886"/>
          <c:y val="0.35861202178181606"/>
          <c:w val="0.35399734484952172"/>
          <c:h val="0.54117594261188351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4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Интересуетесь ли Вы информацией об исполнении местного бюджета, размещённой на сайте Финансового управления администрации муниципального района </a:t>
            </a:r>
            <a:r>
              <a:rPr lang="ru-RU" sz="1400" b="1" i="0" u="none" strike="noStrike" baseline="0" dirty="0" err="1">
                <a:effectLst/>
              </a:rPr>
              <a:t>Мелеузовский</a:t>
            </a:r>
            <a:r>
              <a:rPr lang="ru-RU" sz="1400" b="1" i="0" u="none" strike="noStrike" baseline="0" dirty="0">
                <a:effectLst/>
              </a:rPr>
              <a:t> район Республики Башкортостан?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154129799826088E-2"/>
          <c:y val="0.31623283915383488"/>
          <c:w val="0.48238757384769604"/>
          <c:h val="0.42395567199434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4392-4DAA-92F4-FA59B36F636B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8C-4480-99BE-4C954C9EF880}"/>
                </c:ext>
              </c:extLst>
            </c:dLbl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Да, просматриваю регулярно</c:v>
                </c:pt>
                <c:pt idx="1">
                  <c:v>Иногда просматриваю</c:v>
                </c:pt>
                <c:pt idx="2">
                  <c:v>Нет, меня это не интересует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45</c:v>
                </c:pt>
                <c:pt idx="1">
                  <c:v>29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502731912373074"/>
          <c:y val="0.35531466698008307"/>
          <c:w val="0.31298842362050233"/>
          <c:h val="0.39938295109086336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На территории муниципального района </a:t>
            </a:r>
            <a:r>
              <a:rPr lang="ru-RU" sz="1400" b="1" i="0" u="none" strike="noStrike" baseline="0" dirty="0" err="1">
                <a:effectLst/>
              </a:rPr>
              <a:t>Мелеузовский</a:t>
            </a:r>
            <a:r>
              <a:rPr lang="ru-RU" sz="1400" b="1" i="0" u="none" strike="noStrike" baseline="0" dirty="0">
                <a:effectLst/>
              </a:rPr>
              <a:t> район Республики Башкортостан реализуются проекты по поддержке местных инициатив. Принимаете ли Вы участие в данных проектах?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1711210509764101E-2"/>
          <c:y val="0.3248606166154504"/>
          <c:w val="0.45723352102586873"/>
          <c:h val="0.400499135169191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2245-4128-A1BF-59FA3521B769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2245-4128-A1BF-59FA3521B7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Да, принимаю участие</c:v>
                </c:pt>
                <c:pt idx="1">
                  <c:v>Хотел(а) бы, но не знаю о такой возможности</c:v>
                </c:pt>
                <c:pt idx="2">
                  <c:v>Нет, меня это не интересует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63</c:v>
                </c:pt>
                <c:pt idx="1">
                  <c:v>8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5-4128-A1BF-59FA3521B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063260340632595"/>
          <c:y val="0.37464503187516052"/>
          <c:w val="0.34093673965936738"/>
          <c:h val="0.32409908385968289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4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Какая информация о расходах муниципального бюджета интересует Вас больше всего?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154129799826088E-2"/>
          <c:y val="0.31623283915383488"/>
          <c:w val="0.48238757384769604"/>
          <c:h val="0.42395567199434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3585-4C42-893B-402F4674DEB6}"/>
              </c:ext>
            </c:extLst>
          </c:dPt>
          <c:dLbls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Объем расходов в разрезе муниципальных программ</c:v>
                </c:pt>
                <c:pt idx="1">
                  <c:v>Объем расходов в разрезе отраслей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38</c:v>
                </c:pt>
                <c:pt idx="1">
                  <c:v>32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998907398940072"/>
          <c:y val="0.40035741454693202"/>
          <c:w val="0.32814518650779645"/>
          <c:h val="0.29184725235259623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Какой из нижеперечисленных вариантов бюджетной грамотности населения, по Вашему мнению, наиболее эффективен?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094779528520827"/>
          <c:y val="0.33741447294272309"/>
          <c:w val="0.45723352102586873"/>
          <c:h val="0.400499135169191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2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35D7-497F-B123-299C561D98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Сайт администрации муниципального района</c:v>
                </c:pt>
                <c:pt idx="1">
                  <c:v>Общественные обсуждения, публичные слушания</c:v>
                </c:pt>
                <c:pt idx="2">
                  <c:v>Проведение уроков финансовой грамотности для обучающихся общеобразовательных школ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</c:v>
                </c:pt>
                <c:pt idx="1">
                  <c:v>25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5-4128-A1BF-59FA3521B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440825699279345"/>
          <c:y val="0.34566422963742371"/>
          <c:w val="0.37266378404788081"/>
          <c:h val="0.4099751882068296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05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3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472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5111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513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583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8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10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0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0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82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26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0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9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B3DAA-3963-4B72-811B-EBAAD96B0F11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23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  <p:sldLayoutId id="2147484007" r:id="rId14"/>
    <p:sldLayoutId id="2147484008" r:id="rId15"/>
    <p:sldLayoutId id="21474840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9920" y="536029"/>
            <a:ext cx="8807945" cy="96731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/>
              </a:rPr>
              <a:t>Опрос для граждан по бюджетной тематике за 2 квартал 2023 года для жителей муниципального района Мелеузовский район Республики Башкортостан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3316" y="1432403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опросе участвовало всего 74 человека, результаты опроса приведены ниже: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633296" y="2070616"/>
            <a:ext cx="10339503" cy="3877179"/>
            <a:chOff x="205575" y="2070159"/>
            <a:chExt cx="9088036" cy="4405877"/>
          </a:xfrm>
        </p:grpSpPr>
        <p:graphicFrame>
          <p:nvGraphicFramePr>
            <p:cNvPr id="12" name="Диаграмма 11"/>
            <p:cNvGraphicFramePr/>
            <p:nvPr>
              <p:extLst>
                <p:ext uri="{D42A27DB-BD31-4B8C-83A1-F6EECF244321}">
                  <p14:modId xmlns:p14="http://schemas.microsoft.com/office/powerpoint/2010/main" val="3846946597"/>
                </p:ext>
              </p:extLst>
            </p:nvPr>
          </p:nvGraphicFramePr>
          <p:xfrm>
            <a:off x="4837454" y="2076502"/>
            <a:ext cx="4456157" cy="433242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7" name="Диаграмма 6"/>
            <p:cNvGraphicFramePr/>
            <p:nvPr>
              <p:extLst>
                <p:ext uri="{D42A27DB-BD31-4B8C-83A1-F6EECF244321}">
                  <p14:modId xmlns:p14="http://schemas.microsoft.com/office/powerpoint/2010/main" val="2001121889"/>
                </p:ext>
              </p:extLst>
            </p:nvPr>
          </p:nvGraphicFramePr>
          <p:xfrm>
            <a:off x="205575" y="2070159"/>
            <a:ext cx="4449185" cy="440587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5198675"/>
              </p:ext>
            </p:extLst>
          </p:nvPr>
        </p:nvGraphicFramePr>
        <p:xfrm>
          <a:off x="784021" y="923543"/>
          <a:ext cx="5230219" cy="4756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90199157"/>
              </p:ext>
            </p:extLst>
          </p:nvPr>
        </p:nvGraphicFramePr>
        <p:xfrm>
          <a:off x="6383517" y="938711"/>
          <a:ext cx="4830443" cy="4738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221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7319968"/>
              </p:ext>
            </p:extLst>
          </p:nvPr>
        </p:nvGraphicFramePr>
        <p:xfrm>
          <a:off x="660325" y="691216"/>
          <a:ext cx="5157670" cy="4765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767487197"/>
              </p:ext>
            </p:extLst>
          </p:nvPr>
        </p:nvGraphicFramePr>
        <p:xfrm>
          <a:off x="6247811" y="664389"/>
          <a:ext cx="4966150" cy="4832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332408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1025</TotalTime>
  <Words>143</Words>
  <Application>Microsoft Office PowerPoint</Application>
  <PresentationFormat>Широкоэкранный</PresentationFormat>
  <Paragraphs>10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Грань</vt:lpstr>
      <vt:lpstr>Опрос для граждан по бюджетной тематике за 2 квартал 2023 года для жителей муниципального района Мелеузовский район Республики Башкортостан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79</cp:revision>
  <cp:lastPrinted>2017-09-25T08:59:29Z</cp:lastPrinted>
  <dcterms:created xsi:type="dcterms:W3CDTF">2017-06-23T08:41:46Z</dcterms:created>
  <dcterms:modified xsi:type="dcterms:W3CDTF">2023-07-12T10:42:02Z</dcterms:modified>
</cp:coreProperties>
</file>