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лена" initials="Е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7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02" y="4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397445639289262E-2"/>
          <c:y val="0.481809891760068"/>
          <c:w val="0.38365038935460144"/>
          <c:h val="0.3677908228463321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explosion val="25"/>
          <c:dPt>
            <c:idx val="0"/>
            <c:bubble3D val="0"/>
            <c:explosion val="11"/>
          </c:dPt>
          <c:dPt>
            <c:idx val="1"/>
            <c:bubble3D val="0"/>
            <c:explosion val="2"/>
          </c:dPt>
          <c:dPt>
            <c:idx val="2"/>
            <c:bubble3D val="0"/>
            <c:explosion val="14"/>
          </c:dPt>
          <c:dLbls>
            <c:dLbl>
              <c:idx val="0"/>
              <c:layout>
                <c:manualLayout>
                  <c:x val="-9.9316158719473233E-2"/>
                  <c:y val="-8.071036011437453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4897423807920984"/>
                  <c:y val="8.07103601143743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мне это не интнресно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81</c:v>
                </c:pt>
                <c:pt idx="1">
                  <c:v>17</c:v>
                </c:pt>
                <c:pt idx="2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0B3-4616-955D-A8F676A8E74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9150434946475139"/>
          <c:y val="0.40656013150846387"/>
          <c:w val="0.328081068430363"/>
          <c:h val="0.49870253809283821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15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150" b="1" i="0" u="none" strike="noStrike" baseline="0" dirty="0" smtClean="0">
                <a:effectLst/>
              </a:rPr>
              <a:t>Считаете ли Вы, что информация, представленная в «Бюджете для граждан», изложена понятно и в полном объеме?</a:t>
            </a:r>
            <a:endParaRPr lang="ru-RU" sz="1150" b="1" i="0" u="none" strike="noStrike" kern="1200" baseline="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4608144600042178"/>
          <c:y val="4.031857570662952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5.4894662461730137E-2"/>
          <c:y val="0.41390351388405755"/>
          <c:w val="0.49530641333620989"/>
          <c:h val="0.3706755606390925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/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информация понятна и представлена в полном объеме</c:v>
                </c:pt>
                <c:pt idx="1">
                  <c:v>информация понятна, но сложная для восприятия</c:v>
                </c:pt>
                <c:pt idx="2">
                  <c:v>информация понятна , но требует дополнения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84</c:v>
                </c:pt>
                <c:pt idx="1">
                  <c:v>13</c:v>
                </c:pt>
                <c:pt idx="2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F22-4ECD-BC17-621FBB810AD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6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15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150" b="1" i="0" u="none" strike="noStrike" baseline="0" dirty="0" smtClean="0">
                <a:effectLst/>
              </a:rPr>
              <a:t>Как часто Вы посещаете портал «Бюджет для граждан» муниципального района Мелеузовский район Республики Башкортостан на сайте Финансового управления?</a:t>
            </a:r>
            <a:endParaRPr lang="ru-RU" sz="1000" b="1" i="0" u="none" strike="noStrike" kern="1200" baseline="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2803004706126853"/>
          <c:y val="3.747267570111467E-2"/>
        </c:manualLayout>
      </c:layout>
      <c:overlay val="0"/>
    </c:title>
    <c:autoTitleDeleted val="0"/>
    <c:view3D>
      <c:rotX val="75"/>
      <c:rotY val="7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explosion val="13"/>
          <c:dLbls>
            <c:dLbl>
              <c:idx val="1"/>
              <c:layout>
                <c:manualLayout>
                  <c:x val="-3.9768111660881747E-2"/>
                  <c:y val="-5.7650270309406657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первый раз</c:v>
                </c:pt>
                <c:pt idx="1">
                  <c:v>довольно часто</c:v>
                </c:pt>
                <c:pt idx="2">
                  <c:v>мне это не интересно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17</c:v>
                </c:pt>
                <c:pt idx="1">
                  <c:v>79</c:v>
                </c:pt>
                <c:pt idx="2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0B3-4616-955D-A8F676A8E74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15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150" b="1" i="0" u="none" strike="noStrike" baseline="0" dirty="0" smtClean="0">
                <a:effectLst/>
              </a:rPr>
              <a:t>Получили ли Вы на сайте «Бюджет для граждан» информацию по интересовавшему Вас вопросу?</a:t>
            </a:r>
            <a:endParaRPr lang="ru-RU" sz="1150" b="1" i="0" u="none" strike="noStrike" kern="1200" baseline="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view3D>
      <c:rotX val="75"/>
      <c:rotY val="7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>
        <c:manualLayout>
          <c:layoutTarget val="inner"/>
          <c:xMode val="edge"/>
          <c:yMode val="edge"/>
          <c:x val="7.1510056111502254E-2"/>
          <c:y val="0.23587305065068984"/>
          <c:w val="0.48815176645042752"/>
          <c:h val="0.7629354344626959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explosion val="13"/>
          <c:dLbls>
            <c:dLbl>
              <c:idx val="1"/>
              <c:layout>
                <c:manualLayout>
                  <c:x val="3.4194849960664186E-2"/>
                  <c:y val="-0.13965803819335351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да, получили в полном объеме</c:v>
                </c:pt>
                <c:pt idx="1">
                  <c:v>да, получили частично</c:v>
                </c:pt>
                <c:pt idx="2">
                  <c:v>нет, не получили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82</c:v>
                </c:pt>
                <c:pt idx="1">
                  <c:v>14</c:v>
                </c:pt>
                <c:pt idx="2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0B3-4616-955D-A8F676A8E74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0655079146534607"/>
          <c:y val="0.31259878702005056"/>
          <c:w val="0.36940277430212481"/>
          <c:h val="0.48942419320187741"/>
        </c:manualLayout>
      </c:layout>
      <c:overlay val="0"/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15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150" b="1" i="0" u="none" strike="noStrike" baseline="0" dirty="0" smtClean="0">
                <a:effectLst/>
              </a:rPr>
              <a:t>Какую информацию, размещенную на информационном портале «Бюджет для граждан» муниципального района Мелеузовский район Республики Башкортостан на сайте Финансового управления, Вы бы хотели видеть более подробно?</a:t>
            </a:r>
            <a:endParaRPr lang="ru-RU" sz="1150" b="1" i="0" u="none" strike="noStrike" kern="1200" baseline="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view3D>
      <c:rotX val="75"/>
      <c:rotY val="7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>
        <c:manualLayout>
          <c:layoutTarget val="inner"/>
          <c:xMode val="edge"/>
          <c:yMode val="edge"/>
          <c:x val="5.1435385937380181E-2"/>
          <c:y val="0.33949072933575264"/>
          <c:w val="0.46360262920303741"/>
          <c:h val="0.5866566644664050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explosion val="19"/>
          <c:dLbls>
            <c:dLbl>
              <c:idx val="1"/>
              <c:layout>
                <c:manualLayout>
                  <c:x val="-1.7905757543148677E-2"/>
                  <c:y val="6.296974519784183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0154780775096732E-2"/>
                  <c:y val="-4.23740359489754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формирование бюджета</c:v>
                </c:pt>
                <c:pt idx="1">
                  <c:v>исполнение бюджета</c:v>
                </c:pt>
                <c:pt idx="2">
                  <c:v>бюджетные реформы</c:v>
                </c:pt>
                <c:pt idx="3">
                  <c:v>меня все устраивает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</c:v>
                </c:pt>
                <c:pt idx="1">
                  <c:v>44</c:v>
                </c:pt>
                <c:pt idx="2">
                  <c:v>5</c:v>
                </c:pt>
                <c:pt idx="3">
                  <c:v>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0B3-4616-955D-A8F676A8E74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3059722569787513"/>
          <c:y val="0.3198096022976144"/>
          <c:w val="0.34134860103084097"/>
          <c:h val="0.66912272955522267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15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150" b="1" i="0" u="none" strike="noStrike" baseline="0" dirty="0" smtClean="0">
                <a:effectLst/>
              </a:rPr>
              <a:t>Какие показатели в большей степени позволят Вам оценить результаты исполнения муниципального бюджета по приоритетным направлениям?</a:t>
            </a:r>
            <a:endParaRPr lang="ru-RU" sz="1150" b="1" i="0" u="none" strike="noStrike" kern="1200" baseline="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view3D>
      <c:rotX val="75"/>
      <c:rotY val="7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>
        <c:manualLayout>
          <c:layoutTarget val="inner"/>
          <c:xMode val="edge"/>
          <c:yMode val="edge"/>
          <c:x val="6.3371562898683009E-2"/>
          <c:y val="0.2931836811579176"/>
          <c:w val="0.46408045841532902"/>
          <c:h val="0.6693799671710318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explosion val="13"/>
          <c:dLbls>
            <c:dLbl>
              <c:idx val="0"/>
              <c:layout>
                <c:manualLayout>
                  <c:x val="-6.7859600090395725E-2"/>
                  <c:y val="-0.15932953188371018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3437238041984945"/>
                  <c:y val="0.12748631834210197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достижение показателей муниципальных программ</c:v>
                </c:pt>
                <c:pt idx="1">
                  <c:v>объем оказанных услуг муниципальными учреждениями района</c:v>
                </c:pt>
                <c:pt idx="2">
                  <c:v>объем "освоенных" средств</c:v>
                </c:pt>
                <c:pt idx="3">
                  <c:v>другие показатели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30</c:v>
                </c:pt>
                <c:pt idx="1">
                  <c:v>24</c:v>
                </c:pt>
                <c:pt idx="2">
                  <c:v>40</c:v>
                </c:pt>
                <c:pt idx="3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0B3-4616-955D-A8F676A8E74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5899642090193269"/>
          <c:y val="0.34275461130402074"/>
          <c:w val="0.43922662848962063"/>
          <c:h val="0.61007048984975309"/>
        </c:manualLayout>
      </c:layout>
      <c:overlay val="0"/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63886-4BCD-42A9-A2BB-70997A016592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C7EDF-3BBE-41CE-9E8B-9334BEC2E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292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C7EDF-3BBE-41CE-9E8B-9334BEC2EF2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938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C7EDF-3BBE-41CE-9E8B-9334BEC2EF2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763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70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56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6622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264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2260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119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252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024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232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091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610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327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005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328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994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962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B3DAA-3963-4B72-811B-EBAAD96B0F11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299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  <p:sldLayoutId id="2147483930" r:id="rId12"/>
    <p:sldLayoutId id="2147483931" r:id="rId13"/>
    <p:sldLayoutId id="2147483932" r:id="rId14"/>
    <p:sldLayoutId id="2147483933" r:id="rId15"/>
    <p:sldLayoutId id="214748393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8862" y="243357"/>
            <a:ext cx="8807945" cy="967313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effectLst/>
              </a:rPr>
              <a:t>Опрос для граждан по бюджетной тематике за </a:t>
            </a:r>
            <a:r>
              <a:rPr lang="en-US" sz="2000" b="1" dirty="0" smtClean="0">
                <a:solidFill>
                  <a:schemeClr val="tx1"/>
                </a:solidFill>
              </a:rPr>
              <a:t>II</a:t>
            </a:r>
            <a:r>
              <a:rPr lang="ru-RU" sz="20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000" b="1" dirty="0">
                <a:solidFill>
                  <a:schemeClr val="tx1"/>
                </a:solidFill>
                <a:effectLst/>
              </a:rPr>
              <a:t>квартал </a:t>
            </a:r>
            <a:r>
              <a:rPr lang="ru-RU" sz="2000" b="1" dirty="0" smtClean="0">
                <a:solidFill>
                  <a:schemeClr val="tx1"/>
                </a:solidFill>
                <a:effectLst/>
              </a:rPr>
              <a:t>20</a:t>
            </a:r>
            <a:r>
              <a:rPr lang="en-US" sz="2000" b="1" dirty="0" smtClean="0">
                <a:solidFill>
                  <a:schemeClr val="tx1"/>
                </a:solidFill>
                <a:effectLst/>
              </a:rPr>
              <a:t>2</a:t>
            </a:r>
            <a:r>
              <a:rPr lang="ru-RU" sz="2000" b="1" dirty="0" smtClean="0">
                <a:solidFill>
                  <a:schemeClr val="tx1"/>
                </a:solidFill>
                <a:effectLst/>
              </a:rPr>
              <a:t>1 </a:t>
            </a:r>
            <a:r>
              <a:rPr lang="ru-RU" sz="2000" b="1" dirty="0">
                <a:solidFill>
                  <a:schemeClr val="tx1"/>
                </a:solidFill>
                <a:effectLst/>
              </a:rPr>
              <a:t>года для жителей муниципального района Мелеузовский район Республики Башкортостан </a:t>
            </a: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1148973356"/>
              </p:ext>
            </p:extLst>
          </p:nvPr>
        </p:nvGraphicFramePr>
        <p:xfrm>
          <a:off x="4324407" y="1900640"/>
          <a:ext cx="4006793" cy="4289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320362" y="1356204"/>
            <a:ext cx="8639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участвовало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человек, результаты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опроса приведены ниже: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544323452"/>
              </p:ext>
            </p:extLst>
          </p:nvPr>
        </p:nvGraphicFramePr>
        <p:xfrm>
          <a:off x="8644760" y="1900640"/>
          <a:ext cx="3300248" cy="4220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908664774"/>
              </p:ext>
            </p:extLst>
          </p:nvPr>
        </p:nvGraphicFramePr>
        <p:xfrm>
          <a:off x="950625" y="1871071"/>
          <a:ext cx="3060266" cy="4237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210107" y="1900640"/>
            <a:ext cx="400679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5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Ознакомились ли Вы с «Бюджетом для граждан» к проекту решения Совета муниципального района Мелеузовский район Республики Башкортостан «О бюджете муниципального района Мелеузовский район Республики Башкортостан на 2021 год и на плановый период 2022 и 2023 годов» опубликованном на сайте Финансового управления в разделе «Бюджет для граждан»?</a:t>
            </a:r>
            <a:endParaRPr lang="ru-RU" sz="1150" b="1" dirty="0"/>
          </a:p>
        </p:txBody>
      </p:sp>
    </p:spTree>
    <p:extLst>
      <p:ext uri="{BB962C8B-B14F-4D97-AF65-F5344CB8AC3E}">
        <p14:creationId xmlns:p14="http://schemas.microsoft.com/office/powerpoint/2010/main" val="113669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765153463"/>
              </p:ext>
            </p:extLst>
          </p:nvPr>
        </p:nvGraphicFramePr>
        <p:xfrm>
          <a:off x="749300" y="762000"/>
          <a:ext cx="3378200" cy="5364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4234279135"/>
              </p:ext>
            </p:extLst>
          </p:nvPr>
        </p:nvGraphicFramePr>
        <p:xfrm>
          <a:off x="4546600" y="731593"/>
          <a:ext cx="3479800" cy="5394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365603794"/>
              </p:ext>
            </p:extLst>
          </p:nvPr>
        </p:nvGraphicFramePr>
        <p:xfrm>
          <a:off x="8382000" y="718893"/>
          <a:ext cx="3492500" cy="5420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03664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1021</TotalTime>
  <Words>199</Words>
  <Application>Microsoft Office PowerPoint</Application>
  <PresentationFormat>Широкоэкранный</PresentationFormat>
  <Paragraphs>18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Trebuchet MS</vt:lpstr>
      <vt:lpstr>Wingdings 3</vt:lpstr>
      <vt:lpstr>Грань</vt:lpstr>
      <vt:lpstr>Опрос для граждан по бюджетной тематике за II квартал 2021 года для жителей муниципального района Мелеузовский район Республики Башкортостан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Протокол опроса граждан по бюджетной тематике во II квартале 2017 года</dc:title>
  <dc:creator>Елена</dc:creator>
  <cp:lastModifiedBy>user</cp:lastModifiedBy>
  <cp:revision>69</cp:revision>
  <cp:lastPrinted>2017-09-25T08:59:29Z</cp:lastPrinted>
  <dcterms:created xsi:type="dcterms:W3CDTF">2017-06-23T08:41:46Z</dcterms:created>
  <dcterms:modified xsi:type="dcterms:W3CDTF">2021-06-29T09:32:44Z</dcterms:modified>
</cp:coreProperties>
</file>