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3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Елена" initials="Е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8456"/>
    <a:srgbClr val="FCD7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584" autoAdjust="0"/>
    <p:restoredTop sz="94660"/>
  </p:normalViewPr>
  <p:slideViewPr>
    <p:cSldViewPr snapToGrid="0">
      <p:cViewPr varScale="1">
        <p:scale>
          <a:sx n="83" d="100"/>
          <a:sy n="83" d="100"/>
        </p:scale>
        <p:origin x="96" y="6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 sz="1400" b="1" i="0" u="none" strike="noStrike" kern="1200" baseline="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400" b="1" i="0" u="none" strike="noStrike" baseline="0" dirty="0">
                <a:effectLst/>
              </a:rPr>
              <a:t>Что бы вы хотели знать о бюджете муниципального района </a:t>
            </a:r>
            <a:r>
              <a:rPr lang="ru-RU" sz="1400" b="1" i="0" u="none" strike="noStrike" baseline="0" dirty="0" err="1">
                <a:effectLst/>
              </a:rPr>
              <a:t>Мелеузовский</a:t>
            </a:r>
            <a:r>
              <a:rPr lang="ru-RU" sz="1400" b="1" i="0" u="none" strike="noStrike" baseline="0" dirty="0">
                <a:effectLst/>
              </a:rPr>
              <a:t> район Республики Башкортостан?,%</a:t>
            </a:r>
            <a:endParaRPr lang="ru-RU" sz="1400" b="1" i="0" u="none" strike="noStrike" kern="1200" baseline="0" dirty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9.3746011244406804E-2"/>
          <c:y val="8.5973327508508772E-3"/>
        </c:manualLayout>
      </c:layout>
      <c:overlay val="0"/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dPt>
            <c:idx val="0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1-71B0-486E-BB6F-05CA7FBB02E7}"/>
              </c:ext>
            </c:extLst>
          </c:dPt>
          <c:dPt>
            <c:idx val="1"/>
            <c:bubble3D val="0"/>
            <c:spPr>
              <a:solidFill>
                <a:srgbClr val="F88456"/>
              </a:solidFill>
            </c:spPr>
            <c:extLst>
              <c:ext xmlns:c16="http://schemas.microsoft.com/office/drawing/2014/chart" uri="{C3380CC4-5D6E-409C-BE32-E72D297353CC}">
                <c16:uniqueId val="{00000003-71B0-486E-BB6F-05CA7FBB02E7}"/>
              </c:ext>
            </c:extLst>
          </c:dPt>
          <c:dLbls>
            <c:dLbl>
              <c:idx val="2"/>
              <c:layout>
                <c:manualLayout>
                  <c:x val="4.7846965230710792E-3"/>
                  <c:y val="-2.017759460829256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1A7-4219-9965-9A5B74E7037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Какая часть моих налогов идет в местный бюджет</c:v>
                </c:pt>
                <c:pt idx="1">
                  <c:v>Куда направляются средства из бюджета муниципального района</c:v>
                </c:pt>
                <c:pt idx="2">
                  <c:v>Каков результат исполнения бюджета (дефицит/профицит)</c:v>
                </c:pt>
                <c:pt idx="3">
                  <c:v>Сведения о бюджете меня не интересуют.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16</c:v>
                </c:pt>
                <c:pt idx="1">
                  <c:v>61</c:v>
                </c:pt>
                <c:pt idx="2">
                  <c:v>5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B3-4616-955D-A8F676A8E74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7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9113349638275259"/>
          <c:y val="0.26689585391853199"/>
          <c:w val="0.35399734484952172"/>
          <c:h val="0.54117594261188351"/>
        </c:manualLayout>
      </c:layout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accent6">
        <a:lumMod val="20000"/>
        <a:lumOff val="80000"/>
      </a:schemeClr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 sz="1400" b="1" i="0" u="none" strike="noStrike" kern="1200" baseline="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400" b="1" i="0" u="none" strike="noStrike" baseline="0" dirty="0">
                <a:effectLst/>
              </a:rPr>
              <a:t>Какие показатели в большей степени позволяют оценить результаты исполнения бюджета?, %</a:t>
            </a:r>
            <a:endParaRPr lang="ru-RU" sz="1400" b="1" i="0" u="none" strike="noStrike" kern="1200" baseline="0" dirty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9.3746011244406804E-2"/>
          <c:y val="8.5973327508508772E-3"/>
        </c:manualLayout>
      </c:layout>
      <c:overlay val="0"/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dPt>
            <c:idx val="0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1-BF69-4DC6-802D-5B9B515DF145}"/>
              </c:ext>
            </c:extLst>
          </c:dPt>
          <c:dPt>
            <c:idx val="1"/>
            <c:bubble3D val="0"/>
            <c:spPr>
              <a:solidFill>
                <a:srgbClr val="F88456"/>
              </a:solidFill>
            </c:spPr>
            <c:extLst>
              <c:ext xmlns:c16="http://schemas.microsoft.com/office/drawing/2014/chart" uri="{C3380CC4-5D6E-409C-BE32-E72D297353CC}">
                <c16:uniqueId val="{00000003-BF69-4DC6-802D-5B9B515DF145}"/>
              </c:ext>
            </c:extLst>
          </c:dPt>
          <c:dLbls>
            <c:dLbl>
              <c:idx val="2"/>
              <c:layout>
                <c:manualLayout>
                  <c:x val="4.7846965230710792E-3"/>
                  <c:y val="-2.017759460829256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F69-4DC6-802D-5B9B515DF14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достижение запланированных целей (достижение индикаторов муниципальных программ</c:v>
                </c:pt>
                <c:pt idx="1">
                  <c:v>удовлетворенность населения качеством оказания муниципальных услуг</c:v>
                </c:pt>
                <c:pt idx="2">
                  <c:v>финансовые показатели – объемы «освоенных» средств</c:v>
                </c:pt>
                <c:pt idx="3">
                  <c:v>затрудняюсь ответить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29</c:v>
                </c:pt>
                <c:pt idx="1">
                  <c:v>43</c:v>
                </c:pt>
                <c:pt idx="2">
                  <c:v>8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F69-4DC6-802D-5B9B515DF145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7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9824632443334025"/>
          <c:y val="0.26689585391853199"/>
          <c:w val="0.3779050669902122"/>
          <c:h val="0.56738056200139331"/>
        </c:manualLayout>
      </c:layout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accent6">
        <a:lumMod val="20000"/>
        <a:lumOff val="80000"/>
      </a:schemeClr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lvl="0" algn="ctr" rtl="0">
              <a:defRPr lang="ru-RU" sz="1400" b="1" i="0" u="none" strike="noStrike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400" b="1" i="0" u="none" strike="noStrike" baseline="0" dirty="0">
                <a:effectLst/>
              </a:rPr>
              <a:t>Какие из перечисленных ниже сфер на Ваш взгляд больше всего нуждаются в дополнительном бюджетном финансировании?,%</a:t>
            </a:r>
            <a:endParaRPr lang="ru-RU" sz="1400" dirty="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8.3154129799826088E-2"/>
          <c:y val="0.31623283915383488"/>
          <c:w val="0.48238757384769604"/>
          <c:h val="0.42395567199434719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dPt>
            <c:idx val="0"/>
            <c:bubble3D val="0"/>
            <c:spPr>
              <a:solidFill>
                <a:srgbClr val="F88456"/>
              </a:solidFill>
            </c:spPr>
            <c:extLst>
              <c:ext xmlns:c16="http://schemas.microsoft.com/office/drawing/2014/chart" uri="{C3380CC4-5D6E-409C-BE32-E72D297353CC}">
                <c16:uniqueId val="{00000001-4392-4DAA-92F4-FA59B36F636B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3-4392-4DAA-92F4-FA59B36F636B}"/>
              </c:ext>
            </c:extLst>
          </c:dPt>
          <c:dLbls>
            <c:spPr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коммунальное хозяйство</c:v>
                </c:pt>
                <c:pt idx="1">
                  <c:v>благоустройство</c:v>
                </c:pt>
                <c:pt idx="2">
                  <c:v>дорожное хозяйство</c:v>
                </c:pt>
                <c:pt idx="3">
                  <c:v>другие сферы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</c:v>
                </c:pt>
                <c:pt idx="1">
                  <c:v>28</c:v>
                </c:pt>
                <c:pt idx="2">
                  <c:v>31</c:v>
                </c:pt>
                <c:pt idx="3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0C6-4712-93BB-D3B42B8AA8D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8502731912373074"/>
          <c:y val="0.35531466698008307"/>
          <c:w val="0.31298842362050233"/>
          <c:h val="0.39938295109086336"/>
        </c:manualLayout>
      </c:layout>
      <c:overlay val="0"/>
    </c:legend>
    <c:plotVisOnly val="1"/>
    <c:dispBlanksAs val="gap"/>
    <c:showDLblsOverMax val="0"/>
  </c:chart>
  <c:spPr>
    <a:solidFill>
      <a:schemeClr val="accent6">
        <a:lumMod val="20000"/>
        <a:lumOff val="80000"/>
      </a:schemeClr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10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 sz="1400" b="1" i="0" u="none" strike="noStrike" kern="1200" baseline="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400" b="1" i="0" u="none" strike="noStrike" baseline="0" dirty="0">
                <a:effectLst/>
              </a:rPr>
              <a:t>Что по Вашему мнению необходимо для развития образования, культуры, физической культуры?%</a:t>
            </a:r>
            <a:endParaRPr lang="ru-RU" sz="1400" dirty="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6.1711210509764101E-2"/>
          <c:y val="0.3248606166154504"/>
          <c:w val="0.45723352102586873"/>
          <c:h val="0.4004991351691918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dPt>
            <c:idx val="0"/>
            <c:bubble3D val="0"/>
            <c:spPr>
              <a:solidFill>
                <a:srgbClr val="F88456"/>
              </a:solidFill>
            </c:spPr>
            <c:extLst>
              <c:ext xmlns:c16="http://schemas.microsoft.com/office/drawing/2014/chart" uri="{C3380CC4-5D6E-409C-BE32-E72D297353CC}">
                <c16:uniqueId val="{00000001-2245-4128-A1BF-59FA3521B769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увеличивать объемы бюджетных расходов по указанным направлениям</c:v>
                </c:pt>
                <c:pt idx="1">
                  <c:v>увеличивать количество бюджетных учреждений, в том числе строить новые объекты за счет бюджетных средств</c:v>
                </c:pt>
                <c:pt idx="2">
                  <c:v>принимать меры по привлечению и сохранению квалифицированных кадров;</c:v>
                </c:pt>
                <c:pt idx="3">
                  <c:v>все вышеперечисленное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</c:v>
                </c:pt>
                <c:pt idx="1">
                  <c:v>4</c:v>
                </c:pt>
                <c:pt idx="2">
                  <c:v>2</c:v>
                </c:pt>
                <c:pt idx="3">
                  <c:v>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245-4128-A1BF-59FA3521B769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49939172749391719"/>
          <c:y val="0.26522848452933656"/>
          <c:w val="0.4651257096512571"/>
          <c:h val="0.51624521578405658"/>
        </c:manualLayout>
      </c:layout>
      <c:overlay val="0"/>
      <c:txPr>
        <a:bodyPr/>
        <a:lstStyle/>
        <a:p>
          <a:pPr>
            <a:defRPr sz="10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accent6">
        <a:lumMod val="20000"/>
        <a:lumOff val="80000"/>
      </a:schemeClr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6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lvl="0" algn="ctr" rtl="0">
              <a:defRPr lang="ru-RU" sz="1400" b="1" i="0" u="none" strike="noStrike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400" b="1" i="0" u="none" strike="noStrike" baseline="0" dirty="0">
                <a:effectLst/>
              </a:rPr>
              <a:t>Ваш социальный статус?, %</a:t>
            </a:r>
            <a:endParaRPr lang="ru-RU" sz="1400" dirty="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8.3154129799826088E-2"/>
          <c:y val="0.31623283915383488"/>
          <c:w val="0.48238757384769604"/>
          <c:h val="0.42395567199434719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dPt>
            <c:idx val="0"/>
            <c:bubble3D val="0"/>
            <c:spPr>
              <a:solidFill>
                <a:srgbClr val="F88456"/>
              </a:solidFill>
            </c:spPr>
            <c:extLst>
              <c:ext xmlns:c16="http://schemas.microsoft.com/office/drawing/2014/chart" uri="{C3380CC4-5D6E-409C-BE32-E72D297353CC}">
                <c16:uniqueId val="{00000001-4392-4DAA-92F4-FA59B36F636B}"/>
              </c:ext>
            </c:extLst>
          </c:dPt>
          <c:dPt>
            <c:idx val="3"/>
            <c:bubble3D val="0"/>
            <c:spPr>
              <a:solidFill>
                <a:srgbClr val="FFC000"/>
              </a:solidFill>
            </c:spPr>
          </c:dPt>
          <c:dLbls>
            <c:spPr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учащийся</c:v>
                </c:pt>
                <c:pt idx="1">
                  <c:v>работающий</c:v>
                </c:pt>
                <c:pt idx="2">
                  <c:v>безработный</c:v>
                </c:pt>
                <c:pt idx="3">
                  <c:v>пенсионер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</c:v>
                </c:pt>
                <c:pt idx="1">
                  <c:v>55</c:v>
                </c:pt>
                <c:pt idx="2">
                  <c:v>4</c:v>
                </c:pt>
                <c:pt idx="3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0C6-4712-93BB-D3B42B8AA8D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1959523660324922"/>
          <c:y val="0.41077674113858054"/>
          <c:w val="0.32814518650779645"/>
          <c:h val="0.16160604891955527"/>
        </c:manualLayout>
      </c:layout>
      <c:overlay val="0"/>
    </c:legend>
    <c:plotVisOnly val="1"/>
    <c:dispBlanksAs val="gap"/>
    <c:showDLblsOverMax val="0"/>
  </c:chart>
  <c:spPr>
    <a:solidFill>
      <a:schemeClr val="accent6">
        <a:lumMod val="20000"/>
        <a:lumOff val="80000"/>
      </a:schemeClr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10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 sz="1400" b="1" i="0" u="none" strike="noStrike" kern="1200" baseline="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400" b="1" i="0" u="none" strike="noStrike" baseline="0" dirty="0">
                <a:effectLst/>
              </a:rPr>
              <a:t>Что для Вас наиболее важно при ознакомлении с информацией о местном бюджете в формате «Бюджет для граждан»?,%</a:t>
            </a:r>
            <a:endParaRPr lang="ru-RU" sz="1400" dirty="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2661355243400793"/>
          <c:y val="0.32957851612304734"/>
          <c:w val="0.45723352102586873"/>
          <c:h val="0.4004991351691918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dPt>
            <c:idx val="2"/>
            <c:bubble3D val="0"/>
            <c:spPr>
              <a:solidFill>
                <a:srgbClr val="F88456"/>
              </a:solidFill>
            </c:spPr>
            <c:extLst>
              <c:ext xmlns:c16="http://schemas.microsoft.com/office/drawing/2014/chart" uri="{C3380CC4-5D6E-409C-BE32-E72D297353CC}">
                <c16:uniqueId val="{00000001-35D7-497F-B123-299C561D981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внешний вид, дизайн</c:v>
                </c:pt>
                <c:pt idx="1">
                  <c:v>наглядные графики, диаграммы</c:v>
                </c:pt>
                <c:pt idx="2">
                  <c:v>понятный, легко читаемый текст (аналитика, пояснения)</c:v>
                </c:pt>
                <c:pt idx="3">
                  <c:v>важно все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</c:v>
                </c:pt>
                <c:pt idx="1">
                  <c:v>5</c:v>
                </c:pt>
                <c:pt idx="2">
                  <c:v>6</c:v>
                </c:pt>
                <c:pt idx="3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245-4128-A1BF-59FA3521B769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3470838294933118"/>
          <c:y val="0.3717840961703639"/>
          <c:w val="0.34250777224281276"/>
          <c:h val="0.46466283662942331"/>
        </c:manualLayout>
      </c:layout>
      <c:overlay val="0"/>
      <c:txPr>
        <a:bodyPr/>
        <a:lstStyle/>
        <a:p>
          <a:pPr>
            <a:defRPr sz="10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accent6">
        <a:lumMod val="20000"/>
        <a:lumOff val="80000"/>
      </a:schemeClr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6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B63886-4BCD-42A9-A2BB-70997A016592}" type="datetimeFigureOut">
              <a:rPr lang="ru-RU" smtClean="0"/>
              <a:t>03.04.2024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FC7EDF-3BBE-41CE-9E8B-9334BEC2EF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7292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FC7EDF-3BBE-41CE-9E8B-9334BEC2EF2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4938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03.04.2024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9053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03.04.2024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6339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03.04.2024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947256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03.04.2024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68960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03.04.2024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051110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03.04.2024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55131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03.04.2024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45834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03.04.2024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93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03.04.2024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5085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03.04.2024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1105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03.04.2024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9401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03.04.2024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1100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03.04.2024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9821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03.04.2024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3265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03.04.2024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4900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03.04.2024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2392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B3DAA-3963-4B72-811B-EBAAD96B0F11}" type="datetimeFigureOut">
              <a:rPr lang="ru-RU" smtClean="0"/>
              <a:t>03.04.2024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3236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4" r:id="rId1"/>
    <p:sldLayoutId id="2147483995" r:id="rId2"/>
    <p:sldLayoutId id="2147483996" r:id="rId3"/>
    <p:sldLayoutId id="2147483997" r:id="rId4"/>
    <p:sldLayoutId id="2147483998" r:id="rId5"/>
    <p:sldLayoutId id="2147483999" r:id="rId6"/>
    <p:sldLayoutId id="2147484000" r:id="rId7"/>
    <p:sldLayoutId id="2147484001" r:id="rId8"/>
    <p:sldLayoutId id="2147484002" r:id="rId9"/>
    <p:sldLayoutId id="2147484003" r:id="rId10"/>
    <p:sldLayoutId id="2147484004" r:id="rId11"/>
    <p:sldLayoutId id="2147484005" r:id="rId12"/>
    <p:sldLayoutId id="2147484006" r:id="rId13"/>
    <p:sldLayoutId id="2147484007" r:id="rId14"/>
    <p:sldLayoutId id="2147484008" r:id="rId15"/>
    <p:sldLayoutId id="214748400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9920" y="536029"/>
            <a:ext cx="8807945" cy="967313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tx1"/>
                </a:solidFill>
                <a:effectLst/>
              </a:rPr>
              <a:t>Опрос для граждан по бюджетной тематике за 1 квартал 2024 года для жителей муниципального района Мелеузовский район Республики Башкортостан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753316" y="1432403"/>
            <a:ext cx="86395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опросе участвовало всего 83 человека, результаты опроса приведены ниже:</a:t>
            </a: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240339900"/>
              </p:ext>
            </p:extLst>
          </p:nvPr>
        </p:nvGraphicFramePr>
        <p:xfrm>
          <a:off x="633296" y="2070616"/>
          <a:ext cx="5356521" cy="3877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id="{216D8B7C-8EAD-4056-AAD6-73D86027BAE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45778988"/>
              </p:ext>
            </p:extLst>
          </p:nvPr>
        </p:nvGraphicFramePr>
        <p:xfrm>
          <a:off x="6329969" y="2072546"/>
          <a:ext cx="5406760" cy="38652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136690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E7E0B1D6-33C6-482C-AF0C-FF6835CC146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92305846"/>
              </p:ext>
            </p:extLst>
          </p:nvPr>
        </p:nvGraphicFramePr>
        <p:xfrm>
          <a:off x="1015133" y="401029"/>
          <a:ext cx="5230219" cy="47561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328277386"/>
              </p:ext>
            </p:extLst>
          </p:nvPr>
        </p:nvGraphicFramePr>
        <p:xfrm>
          <a:off x="6473952" y="416197"/>
          <a:ext cx="5010912" cy="47588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6221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E7E0B1D6-33C6-482C-AF0C-FF6835CC146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33699910"/>
              </p:ext>
            </p:extLst>
          </p:nvPr>
        </p:nvGraphicFramePr>
        <p:xfrm>
          <a:off x="1438882" y="624820"/>
          <a:ext cx="3718271" cy="46596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9466343"/>
              </p:ext>
            </p:extLst>
          </p:nvPr>
        </p:nvGraphicFramePr>
        <p:xfrm>
          <a:off x="6481823" y="608043"/>
          <a:ext cx="4479402" cy="46352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33324083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1037</TotalTime>
  <Words>114</Words>
  <Application>Microsoft Office PowerPoint</Application>
  <PresentationFormat>Широкоэкранный</PresentationFormat>
  <Paragraphs>11</Paragraphs>
  <Slides>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Arial</vt:lpstr>
      <vt:lpstr>Calibri</vt:lpstr>
      <vt:lpstr>Times New Roman</vt:lpstr>
      <vt:lpstr>Trebuchet MS</vt:lpstr>
      <vt:lpstr>Wingdings 3</vt:lpstr>
      <vt:lpstr>Грань</vt:lpstr>
      <vt:lpstr>Опрос для граждан по бюджетной тематике за 1 квартал 2024 года для жителей муниципального района Мелеузовский район Республики Башкортостан 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Протокол опроса граждан по бюджетной тематике во II квартале 2017 года</dc:title>
  <dc:creator>Елена</dc:creator>
  <cp:lastModifiedBy>user</cp:lastModifiedBy>
  <cp:revision>76</cp:revision>
  <cp:lastPrinted>2017-09-25T08:59:29Z</cp:lastPrinted>
  <dcterms:created xsi:type="dcterms:W3CDTF">2017-06-23T08:41:46Z</dcterms:created>
  <dcterms:modified xsi:type="dcterms:W3CDTF">2024-04-03T08:52:27Z</dcterms:modified>
</cp:coreProperties>
</file>