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4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Что бы вы хотели знать о бюджете муниципального района </a:t>
            </a:r>
            <a:r>
              <a:rPr lang="ru-RU" sz="1400" b="1" i="0" u="none" strike="noStrike" baseline="0" dirty="0" err="1">
                <a:effectLst/>
              </a:rPr>
              <a:t>Мелеузовский</a:t>
            </a:r>
            <a:r>
              <a:rPr lang="ru-RU" sz="1400" b="1" i="0" u="none" strike="noStrike" baseline="0" dirty="0">
                <a:effectLst/>
              </a:rPr>
              <a:t> район Республики Башкортостан?,%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dLbl>
              <c:idx val="2"/>
              <c:layout>
                <c:manualLayout>
                  <c:x val="4.7846965230710792E-3"/>
                  <c:y val="-2.01775946082925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7-4219-9965-9A5B74E70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Какая часть моих налогов идет в местный бюджет</c:v>
                </c:pt>
                <c:pt idx="1">
                  <c:v>Куда направляются средства из бюджета муниципального района</c:v>
                </c:pt>
                <c:pt idx="2">
                  <c:v>Каков результат исполнения бюджета (дефицит/профицит)</c:v>
                </c:pt>
                <c:pt idx="3">
                  <c:v>Сведения о бюджете меня не интересуют.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</c:v>
                </c:pt>
                <c:pt idx="1">
                  <c:v>61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113349638275259"/>
          <c:y val="0.26689585391853199"/>
          <c:w val="0.35399734484952172"/>
          <c:h val="0.54117594261188351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Какие показатели в большей степени позволяют оценить результаты исполнения бюджета?, 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BF69-4DC6-802D-5B9B515DF145}"/>
              </c:ext>
            </c:extLst>
          </c:dPt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BF69-4DC6-802D-5B9B515DF145}"/>
              </c:ext>
            </c:extLst>
          </c:dPt>
          <c:dLbls>
            <c:dLbl>
              <c:idx val="2"/>
              <c:layout>
                <c:manualLayout>
                  <c:x val="4.7846965230710792E-3"/>
                  <c:y val="-2.01775946082925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69-4DC6-802D-5B9B515DF1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достижение запланированных целей (достижение индикаторов муниципальных программ</c:v>
                </c:pt>
                <c:pt idx="1">
                  <c:v>удовлетворенность населения качеством оказания муниципальных услуг</c:v>
                </c:pt>
                <c:pt idx="2">
                  <c:v>финансовые показатели – объемы «освоенных» средств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29</c:v>
                </c:pt>
                <c:pt idx="1">
                  <c:v>43</c:v>
                </c:pt>
                <c:pt idx="2">
                  <c:v>8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69-4DC6-802D-5B9B515DF14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824632443334025"/>
          <c:y val="0.26689585391853199"/>
          <c:w val="0.3779050669902122"/>
          <c:h val="0.56738056200139331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4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Какие из перечисленных ниже сфер на Ваш взгляд больше всего нуждаются в дополнительном бюджетном финансировании?,%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4392-4DAA-92F4-FA59B36F636B}"/>
              </c:ext>
            </c:extLst>
          </c:dPt>
          <c:dLbls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коммунальное хозяйство</c:v>
                </c:pt>
                <c:pt idx="1">
                  <c:v>благоустройство</c:v>
                </c:pt>
                <c:pt idx="2">
                  <c:v>дорожное хозяйство</c:v>
                </c:pt>
                <c:pt idx="3">
                  <c:v>другие сферы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28</c:v>
                </c:pt>
                <c:pt idx="2">
                  <c:v>31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502731912373074"/>
          <c:y val="0.35531466698008307"/>
          <c:w val="0.31298842362050233"/>
          <c:h val="0.39938295109086336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Что по Вашему мнению необходимо для развития образования, культуры, физической культуры?%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1711210509764101E-2"/>
          <c:y val="0.3248606166154504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2245-4128-A1BF-59FA3521B76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увеличивать объемы бюджетных расходов по указанным направлениям</c:v>
                </c:pt>
                <c:pt idx="1">
                  <c:v>увеличивать количество бюджетных учреждений, в том числе строить новые объекты за счет бюджетных средств</c:v>
                </c:pt>
                <c:pt idx="2">
                  <c:v>принимать меры по привлечению и сохранению квалифицированных кадров;</c:v>
                </c:pt>
                <c:pt idx="3">
                  <c:v>все вышеперечисленное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2</c:v>
                </c:pt>
                <c:pt idx="3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9939172749391719"/>
          <c:y val="0.26522848452933656"/>
          <c:w val="0.4651257096512571"/>
          <c:h val="0.51624521578405658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4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Ваш социальный статус?, 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</c:spPr>
          </c:dPt>
          <c:dLbls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учащийся</c:v>
                </c:pt>
                <c:pt idx="1">
                  <c:v>работающий</c:v>
                </c:pt>
                <c:pt idx="2">
                  <c:v>безработный</c:v>
                </c:pt>
                <c:pt idx="3">
                  <c:v>пенсионер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55</c:v>
                </c:pt>
                <c:pt idx="2">
                  <c:v>4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959523660324922"/>
          <c:y val="0.41077674113858054"/>
          <c:w val="0.32814518650779645"/>
          <c:h val="0.16160604891955527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Что для Вас наиболее важно при ознакомлении с информацией о местном бюджете в формате «Бюджет для граждан»?,%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661355243400793"/>
          <c:y val="0.32957851612304734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2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35D7-497F-B123-299C561D98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внешний вид, дизайн</c:v>
                </c:pt>
                <c:pt idx="1">
                  <c:v>наглядные графики, диаграммы</c:v>
                </c:pt>
                <c:pt idx="2">
                  <c:v>понятный, легко читаемый текст (аналитика, пояснения)</c:v>
                </c:pt>
                <c:pt idx="3">
                  <c:v>важно все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6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470838294933118"/>
          <c:y val="0.3717840961703639"/>
          <c:w val="0.34250777224281276"/>
          <c:h val="0.46466283662942331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05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3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472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11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513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83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8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10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0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0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82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6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0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9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23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  <p:sldLayoutId id="2147484008" r:id="rId15"/>
    <p:sldLayoutId id="21474840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920" y="536029"/>
            <a:ext cx="8807945" cy="96731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/>
              </a:rPr>
              <a:t>Опрос для граждан по бюджетной тематике за 1 квартал 2024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3316" y="1432403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83 человека, результаты опроса приведены ниже: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240339900"/>
              </p:ext>
            </p:extLst>
          </p:nvPr>
        </p:nvGraphicFramePr>
        <p:xfrm>
          <a:off x="633296" y="2070616"/>
          <a:ext cx="5356521" cy="3877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216D8B7C-8EAD-4056-AAD6-73D86027BA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5778988"/>
              </p:ext>
            </p:extLst>
          </p:nvPr>
        </p:nvGraphicFramePr>
        <p:xfrm>
          <a:off x="6329969" y="2072546"/>
          <a:ext cx="5406760" cy="3865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2305846"/>
              </p:ext>
            </p:extLst>
          </p:nvPr>
        </p:nvGraphicFramePr>
        <p:xfrm>
          <a:off x="1015133" y="401029"/>
          <a:ext cx="5230219" cy="4756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328277386"/>
              </p:ext>
            </p:extLst>
          </p:nvPr>
        </p:nvGraphicFramePr>
        <p:xfrm>
          <a:off x="6473952" y="416197"/>
          <a:ext cx="5010912" cy="4758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221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3699910"/>
              </p:ext>
            </p:extLst>
          </p:nvPr>
        </p:nvGraphicFramePr>
        <p:xfrm>
          <a:off x="1438882" y="624820"/>
          <a:ext cx="3718271" cy="4659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466343"/>
              </p:ext>
            </p:extLst>
          </p:nvPr>
        </p:nvGraphicFramePr>
        <p:xfrm>
          <a:off x="6481823" y="608043"/>
          <a:ext cx="4479402" cy="4635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332408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1037</TotalTime>
  <Words>114</Words>
  <Application>Microsoft Office PowerPoint</Application>
  <PresentationFormat>Широкоэкранный</PresentationFormat>
  <Paragraphs>11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Грань</vt:lpstr>
      <vt:lpstr>Опрос для граждан по бюджетной тематике за 1 квартал 2024 года для жителей муниципального района Мелеузовский район Республики Башкортостан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76</cp:revision>
  <cp:lastPrinted>2017-09-25T08:59:29Z</cp:lastPrinted>
  <dcterms:created xsi:type="dcterms:W3CDTF">2017-06-23T08:41:46Z</dcterms:created>
  <dcterms:modified xsi:type="dcterms:W3CDTF">2024-04-03T08:52:27Z</dcterms:modified>
</cp:coreProperties>
</file>