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4" autoAdjust="0"/>
    <p:restoredTop sz="94660"/>
  </p:normalViewPr>
  <p:slideViewPr>
    <p:cSldViewPr snapToGrid="0">
      <p:cViewPr>
        <p:scale>
          <a:sx n="84" d="100"/>
          <a:sy n="84" d="100"/>
        </p:scale>
        <p:origin x="-660" y="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Собираетесь ли вы принять участие в публичных слушаниях по проекту решения об исполнении бюджета муниципального района за 2022 год?,%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0-3CA1-4C7B-B44D-4381C28D71C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3CA1-4C7B-B44D-4381C28D71C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CA1-4C7B-B44D-4381C28D71C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CA1-4C7B-B44D-4381C28D71C6}"/>
              </c:ext>
            </c:extLst>
          </c:dPt>
          <c:dLbls>
            <c:dLbl>
              <c:idx val="0"/>
              <c:layout>
                <c:manualLayout>
                  <c:x val="2.1958650613140827E-3"/>
                  <c:y val="4.41085749537322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A1-4C7B-B44D-4381C28D71C6}"/>
                </c:ext>
              </c:extLst>
            </c:dLbl>
            <c:dLbl>
              <c:idx val="3"/>
              <c:layout>
                <c:manualLayout>
                  <c:x val="4.5469707695386795E-2"/>
                  <c:y val="-4.323769291841490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A1-4C7B-B44D-4381C28D71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Нет, я доверяю более профессиональным людям</c:v>
                </c:pt>
                <c:pt idx="1">
                  <c:v>Да, хотел бы принять участие</c:v>
                </c:pt>
                <c:pt idx="2">
                  <c:v>Нет, от моего участия ничего не зависит</c:v>
                </c:pt>
                <c:pt idx="3">
                  <c:v>Я принимаю участие в слушаниях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</c:v>
                </c:pt>
                <c:pt idx="1">
                  <c:v>33</c:v>
                </c:pt>
                <c:pt idx="2">
                  <c:v>36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0112137103301455"/>
          <c:y val="0.32358750953105003"/>
          <c:w val="0.370995165841564"/>
          <c:h val="0.43286110179879445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Что бы вы хотели знать о бюджете муниципального района </a:t>
            </a:r>
            <a:r>
              <a:rPr lang="ru-RU" sz="1400" b="1" i="0" u="none" strike="noStrike" baseline="0" dirty="0" err="1">
                <a:effectLst/>
              </a:rPr>
              <a:t>Мелеузовский</a:t>
            </a:r>
            <a:r>
              <a:rPr lang="ru-RU" sz="1400" b="1" i="0" u="none" strike="noStrike" baseline="0" dirty="0">
                <a:effectLst/>
              </a:rPr>
              <a:t> район Республики Башкортостан?, 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2"/>
              <c:layout>
                <c:manualLayout>
                  <c:x val="4.7846965230710792E-3"/>
                  <c:y val="-2.01775946082925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Какая часть моих налогов идет в местный бюджет</c:v>
                </c:pt>
                <c:pt idx="1">
                  <c:v>Куда направляются средства из бюджета муниципального района</c:v>
                </c:pt>
                <c:pt idx="2">
                  <c:v>Каков результат исполнения бюджета (дефицит/профицит)</c:v>
                </c:pt>
                <c:pt idx="3">
                  <c:v>Сведения о бюджете меня не интересуют.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</c:v>
                </c:pt>
                <c:pt idx="1">
                  <c:v>60</c:v>
                </c:pt>
                <c:pt idx="2">
                  <c:v>17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113349638275259"/>
          <c:y val="0.26689585391853199"/>
          <c:w val="0.35399734484952172"/>
          <c:h val="0.54117594261188351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4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Что, по Вашему мнению, означает открытость бюджета?, 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392-4DAA-92F4-FA59B36F636B}"/>
              </c:ext>
            </c:extLst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Опубликование утвержденного бюджета и его исполнение</c:v>
                </c:pt>
                <c:pt idx="1">
                  <c:v>Возможность для граждан участвовать в обсуждении приоритетных расходов бюджета</c:v>
                </c:pt>
                <c:pt idx="2">
                  <c:v>Мне это не интересно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34.6</c:v>
                </c:pt>
                <c:pt idx="1">
                  <c:v>52.6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502731912373074"/>
          <c:y val="0.35531466698008307"/>
          <c:w val="0.31298842362050233"/>
          <c:h val="0.39938295109086336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Доступна ли для понимания информация о бюджете на официальном сайте  Финансового управления Администрации муниципального района </a:t>
            </a:r>
            <a:r>
              <a:rPr lang="ru-RU" sz="1400" b="1" i="0" u="none" strike="noStrike" baseline="0" dirty="0" err="1">
                <a:effectLst/>
              </a:rPr>
              <a:t>Мелеузовский</a:t>
            </a:r>
            <a:r>
              <a:rPr lang="ru-RU" sz="1400" b="1" i="0" u="none" strike="noStrike" baseline="0" dirty="0">
                <a:effectLst/>
              </a:rPr>
              <a:t> район Республики Башкортостан http://finance.admmeleuz.ru?,%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1711210509764101E-2"/>
          <c:y val="0.3248606166154504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2245-4128-A1BF-59FA3521B769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2245-4128-A1BF-59FA3521B7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Да, информация понятна</c:v>
                </c:pt>
                <c:pt idx="1">
                  <c:v>Нет, требуется более понятная и наглядная информацией о бюджете</c:v>
                </c:pt>
                <c:pt idx="2">
                  <c:v>Нет, использую другие источники информации о бюджете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42.3</c:v>
                </c:pt>
                <c:pt idx="1">
                  <c:v>42.3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063260340632595"/>
          <c:y val="0.37464503187516052"/>
          <c:w val="0.34093673965936738"/>
          <c:h val="0.32409908385968289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4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Ваш пол?, 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392-4DAA-92F4-FA59B36F636B}"/>
              </c:ext>
            </c:extLst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Мужской</c:v>
                </c:pt>
                <c:pt idx="1">
                  <c:v>Женский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45</c:v>
                </c:pt>
                <c:pt idx="1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959523660324922"/>
          <c:y val="0.41077674113858054"/>
          <c:w val="0.32814518650779645"/>
          <c:h val="0.16160604891955527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Ваш возраст?, 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444745001315817"/>
          <c:y val="0.32957855100718614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2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35D7-497F-B123-299C561D9818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35D7-497F-B123-299C561D9818}"/>
              </c:ext>
            </c:extLst>
          </c:dPt>
          <c:dLbls>
            <c:dLbl>
              <c:idx val="4"/>
              <c:layout>
                <c:manualLayout>
                  <c:x val="-1.825721512203439E-2"/>
                  <c:y val="-8.162885779374502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D7-497F-B123-299C561D98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 18 лет</c:v>
                </c:pt>
                <c:pt idx="1">
                  <c:v>От 18 до 25</c:v>
                </c:pt>
                <c:pt idx="2">
                  <c:v>От 25 до 45</c:v>
                </c:pt>
                <c:pt idx="3">
                  <c:v>От 45 до 60</c:v>
                </c:pt>
                <c:pt idx="4">
                  <c:v>От 60 и старше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18</c:v>
                </c:pt>
                <c:pt idx="2">
                  <c:v>36</c:v>
                </c:pt>
                <c:pt idx="3">
                  <c:v>37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156592565374484"/>
          <c:y val="0.3717840961703639"/>
          <c:w val="0.30565021993475128"/>
          <c:h val="0.30027186051877824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4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Ваше образование?, 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666B-4636-9047-0170247ABCAA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666B-4636-9047-0170247ABCAA}"/>
              </c:ext>
            </c:extLst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Высшее</c:v>
                </c:pt>
                <c:pt idx="1">
                  <c:v>Среднее специальное</c:v>
                </c:pt>
                <c:pt idx="2">
                  <c:v>Среднее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</c:v>
                </c:pt>
                <c:pt idx="1">
                  <c:v>47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6B-4636-9047-0170247ABCA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202401062214126"/>
          <c:y val="0.42167894344783008"/>
          <c:w val="0.37937874888624312"/>
          <c:h val="0.22429371219774019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5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3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472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11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13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83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8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10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0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0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82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6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0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3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920" y="536029"/>
            <a:ext cx="8807945" cy="96731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</a:rPr>
              <a:t>Опрос для граждан по бюджетной тематике за 1 квартал 2023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3316" y="1432403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73 человека, результаты опроса приведены ниже: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633296" y="2070616"/>
            <a:ext cx="10339503" cy="3877179"/>
            <a:chOff x="205575" y="2070159"/>
            <a:chExt cx="9088036" cy="4405877"/>
          </a:xfrm>
        </p:grpSpPr>
        <p:graphicFrame>
          <p:nvGraphicFramePr>
            <p:cNvPr id="12" name="Диаграмма 11"/>
            <p:cNvGraphicFramePr/>
            <p:nvPr>
              <p:extLst>
                <p:ext uri="{D42A27DB-BD31-4B8C-83A1-F6EECF244321}">
                  <p14:modId xmlns:p14="http://schemas.microsoft.com/office/powerpoint/2010/main" val="2801974508"/>
                </p:ext>
              </p:extLst>
            </p:nvPr>
          </p:nvGraphicFramePr>
          <p:xfrm>
            <a:off x="4837454" y="2076502"/>
            <a:ext cx="4456157" cy="43324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7" name="Диаграмма 6"/>
            <p:cNvGraphicFramePr/>
            <p:nvPr>
              <p:extLst>
                <p:ext uri="{D42A27DB-BD31-4B8C-83A1-F6EECF244321}">
                  <p14:modId xmlns:p14="http://schemas.microsoft.com/office/powerpoint/2010/main" val="2148623502"/>
                </p:ext>
              </p:extLst>
            </p:nvPr>
          </p:nvGraphicFramePr>
          <p:xfrm>
            <a:off x="205575" y="2070159"/>
            <a:ext cx="4449185" cy="44058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9545167"/>
              </p:ext>
            </p:extLst>
          </p:nvPr>
        </p:nvGraphicFramePr>
        <p:xfrm>
          <a:off x="1015133" y="401029"/>
          <a:ext cx="5230219" cy="4756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22234416"/>
              </p:ext>
            </p:extLst>
          </p:nvPr>
        </p:nvGraphicFramePr>
        <p:xfrm>
          <a:off x="6473952" y="416197"/>
          <a:ext cx="5010912" cy="4758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22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5791951"/>
              </p:ext>
            </p:extLst>
          </p:nvPr>
        </p:nvGraphicFramePr>
        <p:xfrm>
          <a:off x="640229" y="671119"/>
          <a:ext cx="3718271" cy="4659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20601597"/>
              </p:ext>
            </p:extLst>
          </p:nvPr>
        </p:nvGraphicFramePr>
        <p:xfrm>
          <a:off x="4479301" y="654341"/>
          <a:ext cx="3478077" cy="4667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9B42B18A-5340-487E-86B4-5DD1F7CA51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4712434"/>
              </p:ext>
            </p:extLst>
          </p:nvPr>
        </p:nvGraphicFramePr>
        <p:xfrm>
          <a:off x="8165713" y="656494"/>
          <a:ext cx="3718271" cy="4659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3332408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998</TotalTime>
  <Words>121</Words>
  <Application>Microsoft Office PowerPoint</Application>
  <PresentationFormat>Широкоэкранный</PresentationFormat>
  <Paragraphs>14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Грань</vt:lpstr>
      <vt:lpstr>Опрос для граждан по бюджетной тематике за 1 квартал 2023 года для жителей муниципального района Мелеузовский район Республики Башкортостан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74</cp:revision>
  <cp:lastPrinted>2017-09-25T08:59:29Z</cp:lastPrinted>
  <dcterms:created xsi:type="dcterms:W3CDTF">2017-06-23T08:41:46Z</dcterms:created>
  <dcterms:modified xsi:type="dcterms:W3CDTF">2023-04-04T03:52:15Z</dcterms:modified>
</cp:coreProperties>
</file>