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" initials="Е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8456"/>
    <a:srgbClr val="FCD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1608" y="9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Что, по Вашему мнению, означает открытость бюджета?, %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0-3CA1-4C7B-B44D-4381C28D71C6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3CA1-4C7B-B44D-4381C28D71C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CA1-4C7B-B44D-4381C28D71C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CA1-4C7B-B44D-4381C28D71C6}"/>
              </c:ext>
            </c:extLst>
          </c:dPt>
          <c:dLbls>
            <c:dLbl>
              <c:idx val="0"/>
              <c:layout>
                <c:manualLayout>
                  <c:x val="2.1958650613140827E-3"/>
                  <c:y val="4.41085749537322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A1-4C7B-B44D-4381C28D71C6}"/>
                </c:ext>
              </c:extLst>
            </c:dLbl>
            <c:dLbl>
              <c:idx val="3"/>
              <c:layout>
                <c:manualLayout>
                  <c:x val="4.5469707695386795E-2"/>
                  <c:y val="-4.323769291841490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A1-4C7B-B44D-4381C28D71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Опубликование утвержденного бюджета и его исполнение</c:v>
                </c:pt>
                <c:pt idx="1">
                  <c:v>Возможность для граждан участвовать в обсуждении приоритетных расходов бюджета</c:v>
                </c:pt>
                <c:pt idx="2">
                  <c:v>Мне это не интересно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55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59472309308222815"/>
          <c:y val="0.22521640408563287"/>
          <c:w val="0.40204367549194642"/>
          <c:h val="0.64454717599937406"/>
        </c:manualLayout>
      </c:layout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Интересуетесь ли Вы тем, как происходит формирование и утверждение бюджета муниципального района </a:t>
            </a:r>
            <a:r>
              <a:rPr lang="ru-RU" sz="1400" b="1" i="0" u="none" strike="noStrike" baseline="0" dirty="0" err="1">
                <a:effectLst/>
              </a:rPr>
              <a:t>Мелеузовский</a:t>
            </a:r>
            <a:r>
              <a:rPr lang="ru-RU" sz="1400" b="1" i="0" u="none" strike="noStrike" baseline="0" dirty="0">
                <a:effectLst/>
              </a:rPr>
              <a:t> район Республики Башкортостан?, 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3746011244406804E-2"/>
          <c:y val="8.5973327508508772E-3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71B0-486E-BB6F-05CA7FBB02E7}"/>
              </c:ext>
            </c:extLst>
          </c:dPt>
          <c:dPt>
            <c:idx val="1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3-71B0-486E-BB6F-05CA7FBB02E7}"/>
              </c:ext>
            </c:extLst>
          </c:dPt>
          <c:dLbls>
            <c:dLbl>
              <c:idx val="2"/>
              <c:layout>
                <c:manualLayout>
                  <c:x val="4.7846965230710792E-3"/>
                  <c:y val="-2.01775946082925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A7-4219-9965-9A5B74E703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Мне это не интересно.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</c:v>
                </c:pt>
                <c:pt idx="1">
                  <c:v>9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7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120519825541086"/>
          <c:y val="0.35861214464225849"/>
          <c:w val="0.33392565155191345"/>
          <c:h val="0.44945966489759021"/>
        </c:manualLayout>
      </c:layout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lvl="0" algn="ctr" rtl="0">
              <a:defRPr lang="ru-RU" sz="14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Планируете ли Вы личные (семейные) финансы?, %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3154129799826088E-2"/>
          <c:y val="0.31623283915383488"/>
          <c:w val="0.48238757384769604"/>
          <c:h val="0.4239556719943471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4392-4DAA-92F4-FA59B36F636B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4392-4DAA-92F4-FA59B36F636B}"/>
              </c:ext>
            </c:extLst>
          </c:dPt>
          <c:dLbls>
            <c:spPr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 </c:v>
                </c:pt>
                <c:pt idx="1">
                  <c:v>Нет</c:v>
                </c:pt>
                <c:pt idx="2">
                  <c:v>Затрудняюсь с ответом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</c:v>
                </c:pt>
                <c:pt idx="1">
                  <c:v>6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C6-4712-93BB-D3B42B8AA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Как, по Вашему мнению, можно достичь сбалансированности доходов и расходов бюджета муниципального района </a:t>
            </a:r>
            <a:r>
              <a:rPr lang="ru-RU" sz="1400" b="1" i="0" u="none" strike="noStrike" baseline="0" dirty="0" err="1">
                <a:effectLst/>
              </a:rPr>
              <a:t>Мелеузовский</a:t>
            </a:r>
            <a:r>
              <a:rPr lang="ru-RU" sz="1400" b="1" i="0" u="none" strike="noStrike" baseline="0" dirty="0">
                <a:effectLst/>
              </a:rPr>
              <a:t> район Республики Башкортостан?,%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1711210509764101E-2"/>
          <c:y val="0.3248606166154504"/>
          <c:w val="0.45723352102586873"/>
          <c:h val="0.4004991351691918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2245-4128-A1BF-59FA3521B769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2245-4128-A1BF-59FA3521B7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Сократить расходы</c:v>
                </c:pt>
                <c:pt idx="1">
                  <c:v>Привлечь кредиты</c:v>
                </c:pt>
                <c:pt idx="2">
                  <c:v>Затрудняюсь с ответом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</c:v>
                </c:pt>
                <c:pt idx="1">
                  <c:v>9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5-4128-A1BF-59FA3521B76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6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lvl="0" algn="ctr" rtl="0">
              <a:defRPr lang="ru-RU" sz="14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В каких целях Вами используется информация, связанная с бюджетом?, %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3154129799826088E-2"/>
          <c:y val="0.31623283915383488"/>
          <c:w val="0.48238757384769604"/>
          <c:h val="0.4239556719943471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4392-4DAA-92F4-FA59B36F636B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4392-4DAA-92F4-FA59B36F636B}"/>
              </c:ext>
            </c:extLst>
          </c:dPt>
          <c:dLbls>
            <c:spPr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В учебных целях (курсовые, дипломные работы, рефераты)</c:v>
                </c:pt>
                <c:pt idx="1">
                  <c:v>Для повышения финансовой грамотности</c:v>
                </c:pt>
                <c:pt idx="2">
                  <c:v>Для своей профессиональной деятельности</c:v>
                </c:pt>
                <c:pt idx="3">
                  <c:v>Затрудняюсь с ответом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47</c:v>
                </c:pt>
                <c:pt idx="2">
                  <c:v>18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C6-4712-93BB-D3B42B8AA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227068962672136"/>
          <c:y val="0.3153824957395629"/>
          <c:w val="0.32814518650779645"/>
          <c:h val="0.45596544727200766"/>
        </c:manualLayout>
      </c:layout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Будет ли Вам интересен раздел, посвященный антикризисным мерам, принятым для борьбы с последствиями распространения новой </a:t>
            </a:r>
            <a:r>
              <a:rPr lang="ru-RU" sz="1400" b="1" i="0" u="none" strike="noStrike" baseline="0" dirty="0" err="1">
                <a:effectLst/>
              </a:rPr>
              <a:t>коронавирсусной</a:t>
            </a:r>
            <a:r>
              <a:rPr lang="ru-RU" sz="1400" b="1" i="0" u="none" strike="noStrike" baseline="0" dirty="0">
                <a:effectLst/>
              </a:rPr>
              <a:t> инфекции?, %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444745001315817"/>
          <c:y val="0.32957855100718614"/>
          <c:w val="0.45723352102586873"/>
          <c:h val="0.4004991351691918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2245-4128-A1BF-59FA3521B769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2245-4128-A1BF-59FA3521B7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5-4128-A1BF-59FA3521B76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380621419003071"/>
          <c:y val="0.4180403780885753"/>
          <c:w val="0.11577518543941917"/>
          <c:h val="0.25945741525549659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6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3886-4BCD-42A9-A2BB-70997A01659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C7EDF-3BBE-41CE-9E8B-9334BEC2E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9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3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05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33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4725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89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5111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513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583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3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08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10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40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10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82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26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90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04.04.2022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9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B3DAA-3963-4B72-811B-EBAAD96B0F11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23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  <p:sldLayoutId id="2147484008" r:id="rId15"/>
    <p:sldLayoutId id="21474840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9920" y="536029"/>
            <a:ext cx="8807945" cy="96731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/>
              </a:rPr>
              <a:t>Опрос для граждан по бюджетной тематике за 1 квартал 2022 года для жителей муниципального района Мелеузовский район Республики Башкортостан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3316" y="1432403"/>
            <a:ext cx="863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опросе участвовало всего 73 человека, результаты опроса приведены ниже: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633296" y="2070615"/>
            <a:ext cx="9686361" cy="4431607"/>
            <a:chOff x="205575" y="2070159"/>
            <a:chExt cx="9633683" cy="4405877"/>
          </a:xfrm>
        </p:grpSpPr>
        <p:graphicFrame>
          <p:nvGraphicFramePr>
            <p:cNvPr id="12" name="Диаграмма 11"/>
            <p:cNvGraphicFramePr/>
            <p:nvPr>
              <p:extLst>
                <p:ext uri="{D42A27DB-BD31-4B8C-83A1-F6EECF244321}">
                  <p14:modId xmlns:p14="http://schemas.microsoft.com/office/powerpoint/2010/main" val="3724954531"/>
                </p:ext>
              </p:extLst>
            </p:nvPr>
          </p:nvGraphicFramePr>
          <p:xfrm>
            <a:off x="5528656" y="2076502"/>
            <a:ext cx="4310602" cy="43896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7" name="Диаграмма 6"/>
            <p:cNvGraphicFramePr/>
            <p:nvPr>
              <p:extLst>
                <p:ext uri="{D42A27DB-BD31-4B8C-83A1-F6EECF244321}">
                  <p14:modId xmlns:p14="http://schemas.microsoft.com/office/powerpoint/2010/main" val="1486142999"/>
                </p:ext>
              </p:extLst>
            </p:nvPr>
          </p:nvGraphicFramePr>
          <p:xfrm>
            <a:off x="205575" y="2070159"/>
            <a:ext cx="4449185" cy="440587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3669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6800946"/>
              </p:ext>
            </p:extLst>
          </p:nvPr>
        </p:nvGraphicFramePr>
        <p:xfrm>
          <a:off x="685949" y="483325"/>
          <a:ext cx="4787387" cy="5447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24109482"/>
              </p:ext>
            </p:extLst>
          </p:nvPr>
        </p:nvGraphicFramePr>
        <p:xfrm>
          <a:off x="6139542" y="416197"/>
          <a:ext cx="4715691" cy="5383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221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7342781"/>
              </p:ext>
            </p:extLst>
          </p:nvPr>
        </p:nvGraphicFramePr>
        <p:xfrm>
          <a:off x="685949" y="483325"/>
          <a:ext cx="4787387" cy="5447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12676535"/>
              </p:ext>
            </p:extLst>
          </p:nvPr>
        </p:nvGraphicFramePr>
        <p:xfrm>
          <a:off x="6035039" y="494574"/>
          <a:ext cx="4715691" cy="5383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332408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972</TotalTime>
  <Words>127</Words>
  <Application>Microsoft Office PowerPoint</Application>
  <PresentationFormat>Широкоэкранный</PresentationFormat>
  <Paragraphs>11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Грань</vt:lpstr>
      <vt:lpstr>Опрос для граждан по бюджетной тематике за 1 квартал 2022 года для жителей муниципального района Мелеузовский район Республики Башкортостан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 опроса граждан по бюджетной тематике во II квартале 2017 года</dc:title>
  <dc:creator>Елена</dc:creator>
  <cp:lastModifiedBy>user</cp:lastModifiedBy>
  <cp:revision>71</cp:revision>
  <cp:lastPrinted>2017-09-25T08:59:29Z</cp:lastPrinted>
  <dcterms:created xsi:type="dcterms:W3CDTF">2017-06-23T08:41:46Z</dcterms:created>
  <dcterms:modified xsi:type="dcterms:W3CDTF">2022-04-04T03:59:41Z</dcterms:modified>
</cp:coreProperties>
</file>