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 Вы относитесь к налогам и нужны ли они обществу?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F202-4791-97FD-A03B7A2F0D7D}"/>
              </c:ext>
            </c:extLst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D4-4209-BD68-A95AEDBAC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да, нужны</c:v>
                </c:pt>
                <c:pt idx="1">
                  <c:v>отрицательно</c:v>
                </c:pt>
                <c:pt idx="2">
                  <c:v>не знаю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70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4-4209-BD68-A95AEDBAC3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13805682460369"/>
          <c:y val="0.57502100495405561"/>
          <c:w val="0.46212097699303883"/>
          <c:h val="0.3174027192315782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effectLst/>
              </a:rPr>
              <a:t>Знаете ли Вы, куда уходят ваши налоги</a:t>
            </a:r>
            <a:r>
              <a:rPr lang="ru-RU" sz="1400" b="1" i="0" u="none" strike="noStrike" baseline="0" dirty="0">
                <a:effectLst/>
              </a:rPr>
              <a:t>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570184153409651"/>
          <c:y val="2.566557873212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86FD-4E72-9CD0-FBC17616030C}"/>
              </c:ext>
            </c:extLst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FD-4E72-9CD0-FBC176160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все равно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68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FD-4E72-9CD0-FBC1761603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1205811954991"/>
          <c:y val="0.56364215487645331"/>
          <c:w val="0.30211183185733836"/>
          <c:h val="0.32309214427037941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effectLst/>
              </a:rPr>
              <a:t>Считаете ли Вы, что налоги в нашей стране социально справедливые?%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3F86-4752-A0C0-31C0CD377707}"/>
              </c:ext>
            </c:extLst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86-4752-A0C0-31C0CD377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 на данный вопрос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36</c:v>
                </c:pt>
                <c:pt idx="1">
                  <c:v>26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86-4752-A0C0-31C0CD3777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997000174236957"/>
          <c:y val="0.6205364052644653"/>
          <c:w val="0.39577572169287034"/>
          <c:h val="0.26904260640176791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 на Ваш взгляд, можно повысить собираемость налогов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CE2E-498B-A49E-352FC0D189FB}"/>
              </c:ext>
            </c:extLst>
          </c:dPt>
          <c:dLbls>
            <c:dLbl>
              <c:idx val="3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D9-40F4-A6D9-DBEF9F076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ужесточить ответственность за неуплату</c:v>
                </c:pt>
                <c:pt idx="1">
                  <c:v>усилить индивидуальную работу с налогоплательщиками</c:v>
                </c:pt>
                <c:pt idx="2">
                  <c:v>упростить способ уплаты налогов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31</c:v>
                </c:pt>
                <c:pt idx="1">
                  <c:v>33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4-4209-BD68-A95AEDBAC3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74870513052565"/>
          <c:y val="0.47261135425563394"/>
          <c:w val="0.41609504295728139"/>
          <c:h val="0.41798996197268939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>
                <a:effectLst/>
              </a:rPr>
              <a:t>Что, по Вашему мнению, означает участие граждан в бюджетном процессе?%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3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0E71-4F6F-976B-E956BFB25F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общественное обсуждение проекта бюджета</c:v>
                </c:pt>
                <c:pt idx="1">
                  <c:v>внесение предложений по направлениям расходования средств бюджета</c:v>
                </c:pt>
                <c:pt idx="2">
                  <c:v>участие в софинансировании расходов бюджета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35</c:v>
                </c:pt>
                <c:pt idx="1">
                  <c:v>29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E0-428A-86BC-D3F570F983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482998237169644"/>
          <c:y val="0.48086344623671523"/>
          <c:w val="0.41609504295728139"/>
          <c:h val="0.42965919064197933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Какой из способов повышения бюджетной грамотности населения Вы считаете наиболее эффективным?%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1383-4D5D-BC5F-A3BEC1CC34EB}"/>
              </c:ext>
            </c:extLst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83-4D5D-BC5F-A3BEC1CC3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тематические сайты в сети Интернет</c:v>
                </c:pt>
                <c:pt idx="1">
                  <c:v> печатные издания</c:v>
                </c:pt>
                <c:pt idx="2">
                  <c:v>уроки финансовой грамотности в школах.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33</c:v>
                </c:pt>
                <c:pt idx="1">
                  <c:v>8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3-4D5D-BC5F-A3BEC1CC34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91121018782029"/>
          <c:y val="0.529078334118677"/>
          <c:w val="0.41609504295728139"/>
          <c:h val="0.32755707512723681"/>
        </c:manualLayout>
      </c:layout>
      <c:overlay val="0"/>
      <c:txPr>
        <a:bodyPr/>
        <a:lstStyle/>
        <a:p>
          <a:pPr>
            <a:defRPr sz="9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4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39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4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96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72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14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28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2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35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6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9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7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3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8B3DAA-3963-4B72-811B-EBAAD96B0F11}" type="datetimeFigureOut">
              <a:rPr lang="ru-RU" smtClean="0"/>
              <a:t>03.01.2023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96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  <p:sldLayoutId id="21474840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390" y="270215"/>
            <a:ext cx="8807945" cy="967313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4 квартал 2022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0768" y="1300427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82 человека, результаты опроса приведены ниже: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E5ACBEA-8369-4A86-BBD6-156AE7A23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960483"/>
              </p:ext>
            </p:extLst>
          </p:nvPr>
        </p:nvGraphicFramePr>
        <p:xfrm>
          <a:off x="645458" y="2030506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A4764D1-9225-4595-B968-CF7A6637DD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078753"/>
              </p:ext>
            </p:extLst>
          </p:nvPr>
        </p:nvGraphicFramePr>
        <p:xfrm>
          <a:off x="4483739" y="1966090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A7B47349-F14A-47BF-8C5A-DC9F5E85D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072748"/>
              </p:ext>
            </p:extLst>
          </p:nvPr>
        </p:nvGraphicFramePr>
        <p:xfrm>
          <a:off x="8179045" y="2013224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E5ACBEA-8369-4A86-BBD6-156AE7A23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438490"/>
              </p:ext>
            </p:extLst>
          </p:nvPr>
        </p:nvGraphicFramePr>
        <p:xfrm>
          <a:off x="820270" y="1021976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B05CA3B-3472-4041-9B61-0011EFADB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5160665"/>
              </p:ext>
            </p:extLst>
          </p:nvPr>
        </p:nvGraphicFramePr>
        <p:xfrm>
          <a:off x="4181965" y="1021976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707AA2E-DE92-4FAC-8478-4DFB46F12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843139"/>
              </p:ext>
            </p:extLst>
          </p:nvPr>
        </p:nvGraphicFramePr>
        <p:xfrm>
          <a:off x="7588554" y="1013011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5295441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1110</TotalTime>
  <Words>105</Words>
  <Application>Microsoft Office PowerPoint</Application>
  <PresentationFormat>Широкоэкранный</PresentationFormat>
  <Paragraphs>15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Times New Roman</vt:lpstr>
      <vt:lpstr>Wingdings 3</vt:lpstr>
      <vt:lpstr>Сектор</vt:lpstr>
      <vt:lpstr>Опрос для граждан по бюджетной тематике за 4 квартал 2022 года для жителей муниципального района Мелеузовский район Республики Башкортостан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90</cp:revision>
  <cp:lastPrinted>2017-09-25T08:59:29Z</cp:lastPrinted>
  <dcterms:created xsi:type="dcterms:W3CDTF">2017-06-23T08:41:46Z</dcterms:created>
  <dcterms:modified xsi:type="dcterms:W3CDTF">2023-01-03T04:08:05Z</dcterms:modified>
</cp:coreProperties>
</file>