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notesSlides/notesSlide2.xml" ContentType="application/vnd.openxmlformats-officedocument.presentationml.notesSlide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10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Елена" initials="Е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8456"/>
    <a:srgbClr val="FCD7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114" y="56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ru-RU" sz="1400" b="1" i="0" u="none" strike="noStrike" kern="1200" baseline="0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sz="1400" b="1" i="0" u="none" strike="noStrike" baseline="0" dirty="0">
                <a:effectLst/>
              </a:rPr>
              <a:t>Как Вы относитесь к налогам и нужны ли они обществу?</a:t>
            </a:r>
            <a:r>
              <a:rPr lang="ru-RU" sz="1400" b="1" i="0" u="none" strike="noStrike" baseline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%</a:t>
            </a:r>
            <a:endParaRPr lang="ru-RU" sz="1400" b="1" i="0" u="none" strike="noStrike" kern="1200" baseline="0" dirty="0">
              <a:solidFill>
                <a:prstClr val="black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c:rich>
      </c:tx>
      <c:layout>
        <c:manualLayout>
          <c:xMode val="edge"/>
          <c:yMode val="edge"/>
          <c:x val="9.3746011244406804E-2"/>
          <c:y val="8.5973327508508772E-3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5.8556874975690253E-2"/>
          <c:y val="0.43325976333190191"/>
          <c:w val="0.47006290804052475"/>
          <c:h val="0.47450800578661423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Столбец3</c:v>
                </c:pt>
              </c:strCache>
            </c:strRef>
          </c:tx>
          <c:dPt>
            <c:idx val="1"/>
            <c:bubble3D val="0"/>
            <c:spPr>
              <a:solidFill>
                <a:srgbClr val="F88456"/>
              </a:solidFill>
            </c:spPr>
            <c:extLst>
              <c:ext xmlns:c16="http://schemas.microsoft.com/office/drawing/2014/chart" uri="{C3380CC4-5D6E-409C-BE32-E72D297353CC}">
                <c16:uniqueId val="{00000001-F202-4791-97FD-A03B7A2F0D7D}"/>
              </c:ext>
            </c:extLst>
          </c:dPt>
          <c:dLbls>
            <c:dLbl>
              <c:idx val="2"/>
              <c:layout>
                <c:manualLayout>
                  <c:x val="1.7033589254442927E-2"/>
                  <c:y val="-2.865777583616964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BD4-4209-BD68-A95AEDBAC3B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Лист1!$A$3:$A$5</c:f>
              <c:strCache>
                <c:ptCount val="3"/>
                <c:pt idx="0">
                  <c:v>да, нужны</c:v>
                </c:pt>
                <c:pt idx="1">
                  <c:v>отрицательно</c:v>
                </c:pt>
                <c:pt idx="2">
                  <c:v>не знаю</c:v>
                </c:pt>
              </c:strCache>
            </c:strRef>
          </c:cat>
          <c:val>
            <c:numRef>
              <c:f>Лист1!$B$3:$B$5</c:f>
              <c:numCache>
                <c:formatCode>General</c:formatCode>
                <c:ptCount val="3"/>
                <c:pt idx="0">
                  <c:v>70</c:v>
                </c:pt>
                <c:pt idx="1">
                  <c:v>6</c:v>
                </c:pt>
                <c:pt idx="2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DBD4-4209-BD68-A95AEDBAC3BC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  <c:firstSliceAng val="7"/>
        <c:holeSize val="50"/>
      </c:doughnut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53313805682460369"/>
          <c:y val="0.57502100495405561"/>
          <c:w val="0.46212097699303883"/>
          <c:h val="0.3174027192315782"/>
        </c:manualLayout>
      </c:layout>
      <c:overlay val="0"/>
      <c:txPr>
        <a:bodyPr/>
        <a:lstStyle/>
        <a:p>
          <a:pPr>
            <a:defRPr sz="90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accent1">
        <a:lumMod val="20000"/>
        <a:lumOff val="80000"/>
      </a:schemeClr>
    </a:soli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ru-RU" sz="1400" b="1" i="0" u="none" strike="noStrike" kern="1200" baseline="0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sz="1400" b="1" dirty="0">
                <a:effectLst/>
              </a:rPr>
              <a:t>Знаете ли Вы, куда уходят ваши налоги</a:t>
            </a:r>
            <a:r>
              <a:rPr lang="ru-RU" sz="1400" b="1" i="0" u="none" strike="noStrike" baseline="0" dirty="0">
                <a:effectLst/>
              </a:rPr>
              <a:t>?</a:t>
            </a:r>
            <a:r>
              <a:rPr lang="ru-RU" sz="1400" b="1" i="0" u="none" strike="noStrike" baseline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%</a:t>
            </a:r>
            <a:endParaRPr lang="ru-RU" sz="1400" b="1" i="0" u="none" strike="noStrike" kern="1200" baseline="0" dirty="0">
              <a:solidFill>
                <a:prstClr val="black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c:rich>
      </c:tx>
      <c:layout>
        <c:manualLayout>
          <c:xMode val="edge"/>
          <c:yMode val="edge"/>
          <c:x val="0.17570184153409651"/>
          <c:y val="2.5665578732122829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5.8556874975690253E-2"/>
          <c:y val="0.43325976333190191"/>
          <c:w val="0.47006290804052475"/>
          <c:h val="0.47450800578661423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Столбец3</c:v>
                </c:pt>
              </c:strCache>
            </c:strRef>
          </c:tx>
          <c:dPt>
            <c:idx val="1"/>
            <c:bubble3D val="0"/>
            <c:spPr>
              <a:solidFill>
                <a:srgbClr val="F88456"/>
              </a:solidFill>
            </c:spPr>
            <c:extLst>
              <c:ext xmlns:c16="http://schemas.microsoft.com/office/drawing/2014/chart" uri="{C3380CC4-5D6E-409C-BE32-E72D297353CC}">
                <c16:uniqueId val="{00000001-86FD-4E72-9CD0-FBC17616030C}"/>
              </c:ext>
            </c:extLst>
          </c:dPt>
          <c:dLbls>
            <c:dLbl>
              <c:idx val="2"/>
              <c:layout>
                <c:manualLayout>
                  <c:x val="1.7033589254442927E-2"/>
                  <c:y val="-2.865777583616964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6FD-4E72-9CD0-FBC17616030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Лист1!$A$3:$A$5</c:f>
              <c:strCache>
                <c:ptCount val="3"/>
                <c:pt idx="0">
                  <c:v>да</c:v>
                </c:pt>
                <c:pt idx="1">
                  <c:v>нет</c:v>
                </c:pt>
                <c:pt idx="2">
                  <c:v>мне все равно</c:v>
                </c:pt>
              </c:strCache>
            </c:strRef>
          </c:cat>
          <c:val>
            <c:numRef>
              <c:f>Лист1!$B$3:$B$5</c:f>
              <c:numCache>
                <c:formatCode>General</c:formatCode>
                <c:ptCount val="3"/>
                <c:pt idx="0">
                  <c:v>68</c:v>
                </c:pt>
                <c:pt idx="1">
                  <c:v>10</c:v>
                </c:pt>
                <c:pt idx="2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6FD-4E72-9CD0-FBC17616030C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  <c:firstSliceAng val="7"/>
        <c:holeSize val="50"/>
      </c:doughnut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541205811954991"/>
          <c:y val="0.56364215487645331"/>
          <c:w val="0.30211183185733836"/>
          <c:h val="0.32309214427037941"/>
        </c:manualLayout>
      </c:layout>
      <c:overlay val="0"/>
      <c:txPr>
        <a:bodyPr/>
        <a:lstStyle/>
        <a:p>
          <a:pPr>
            <a:defRPr sz="90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accent1">
        <a:lumMod val="20000"/>
        <a:lumOff val="80000"/>
      </a:schemeClr>
    </a:soli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ru-RU" sz="1400" b="1" i="0" u="none" strike="noStrike" kern="1200" baseline="0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sz="1400" b="1" dirty="0">
                <a:effectLst/>
              </a:rPr>
              <a:t>Считаете ли Вы, что налоги в нашей стране социально справедливые?%</a:t>
            </a:r>
            <a:endParaRPr lang="ru-RU" sz="1400" dirty="0">
              <a:effectLst/>
            </a:endParaRPr>
          </a:p>
        </c:rich>
      </c:tx>
      <c:layout>
        <c:manualLayout>
          <c:xMode val="edge"/>
          <c:yMode val="edge"/>
          <c:x val="9.3746011244406804E-2"/>
          <c:y val="8.5973327508508772E-3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5.8556874975690253E-2"/>
          <c:y val="0.43325976333190191"/>
          <c:w val="0.47006290804052475"/>
          <c:h val="0.47450800578661423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Столбец3</c:v>
                </c:pt>
              </c:strCache>
            </c:strRef>
          </c:tx>
          <c:dPt>
            <c:idx val="1"/>
            <c:bubble3D val="0"/>
            <c:spPr>
              <a:solidFill>
                <a:srgbClr val="F88456"/>
              </a:solidFill>
            </c:spPr>
            <c:extLst>
              <c:ext xmlns:c16="http://schemas.microsoft.com/office/drawing/2014/chart" uri="{C3380CC4-5D6E-409C-BE32-E72D297353CC}">
                <c16:uniqueId val="{00000001-3F86-4752-A0C0-31C0CD377707}"/>
              </c:ext>
            </c:extLst>
          </c:dPt>
          <c:dLbls>
            <c:dLbl>
              <c:idx val="2"/>
              <c:layout>
                <c:manualLayout>
                  <c:x val="1.7033589254442927E-2"/>
                  <c:y val="-2.865777583616964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F86-4752-A0C0-31C0CD37770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Лист1!$A$3:$A$5</c:f>
              <c:strCache>
                <c:ptCount val="3"/>
                <c:pt idx="0">
                  <c:v>да</c:v>
                </c:pt>
                <c:pt idx="1">
                  <c:v>нет</c:v>
                </c:pt>
                <c:pt idx="2">
                  <c:v>затрудняюсь ответить на данный вопрос</c:v>
                </c:pt>
              </c:strCache>
            </c:strRef>
          </c:cat>
          <c:val>
            <c:numRef>
              <c:f>Лист1!$B$3:$B$5</c:f>
              <c:numCache>
                <c:formatCode>General</c:formatCode>
                <c:ptCount val="3"/>
                <c:pt idx="0">
                  <c:v>36</c:v>
                </c:pt>
                <c:pt idx="1">
                  <c:v>26</c:v>
                </c:pt>
                <c:pt idx="2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F86-4752-A0C0-31C0CD377707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  <c:firstSliceAng val="7"/>
        <c:holeSize val="50"/>
      </c:doughnut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57997000174236957"/>
          <c:y val="0.6205364052644653"/>
          <c:w val="0.39577572169287034"/>
          <c:h val="0.26904260640176791"/>
        </c:manualLayout>
      </c:layout>
      <c:overlay val="0"/>
      <c:txPr>
        <a:bodyPr/>
        <a:lstStyle/>
        <a:p>
          <a:pPr>
            <a:defRPr sz="90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accent1">
        <a:lumMod val="20000"/>
        <a:lumOff val="80000"/>
      </a:schemeClr>
    </a:soli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ru-RU" sz="1400" b="1" i="0" u="none" strike="noStrike" kern="1200" baseline="0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sz="1400" b="1" i="0" u="none" strike="noStrike" baseline="0" dirty="0">
                <a:effectLst/>
              </a:rPr>
              <a:t>Как на Ваш взгляд, можно повысить собираемость налогов</a:t>
            </a:r>
            <a:r>
              <a:rPr lang="ru-RU" sz="1400" b="1" i="0" u="none" strike="noStrike" baseline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?%</a:t>
            </a:r>
            <a:endParaRPr lang="ru-RU" sz="1400" b="1" i="0" u="none" strike="noStrike" kern="1200" baseline="0" dirty="0">
              <a:solidFill>
                <a:prstClr val="black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c:rich>
      </c:tx>
      <c:layout>
        <c:manualLayout>
          <c:xMode val="edge"/>
          <c:yMode val="edge"/>
          <c:x val="9.3746011244406804E-2"/>
          <c:y val="8.5973327508508772E-3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5.8556874975690253E-2"/>
          <c:y val="0.43325976333190191"/>
          <c:w val="0.47006290804052475"/>
          <c:h val="0.47450800578661423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Столбец3</c:v>
                </c:pt>
              </c:strCache>
            </c:strRef>
          </c:tx>
          <c:dPt>
            <c:idx val="1"/>
            <c:bubble3D val="0"/>
            <c:spPr>
              <a:solidFill>
                <a:srgbClr val="F88456"/>
              </a:solidFill>
            </c:spPr>
            <c:extLst>
              <c:ext xmlns:c16="http://schemas.microsoft.com/office/drawing/2014/chart" uri="{C3380CC4-5D6E-409C-BE32-E72D297353CC}">
                <c16:uniqueId val="{00000001-CE2E-498B-A49E-352FC0D189FB}"/>
              </c:ext>
            </c:extLst>
          </c:dPt>
          <c:dLbls>
            <c:dLbl>
              <c:idx val="3"/>
              <c:layout>
                <c:manualLayout>
                  <c:x val="1.7033589254442927E-2"/>
                  <c:y val="-2.865777583616964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9D9-40F4-A6D9-DBEF9F07621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Лист1!$A$3:$A$6</c:f>
              <c:strCache>
                <c:ptCount val="4"/>
                <c:pt idx="0">
                  <c:v>ужесточить ответственность за неуплату</c:v>
                </c:pt>
                <c:pt idx="1">
                  <c:v>усилить индивидуальную работу с налогоплательщиками</c:v>
                </c:pt>
                <c:pt idx="2">
                  <c:v>упростить способ уплаты налогов</c:v>
                </c:pt>
                <c:pt idx="3">
                  <c:v>затрудняюсь с ответом</c:v>
                </c:pt>
              </c:strCache>
            </c:strRef>
          </c:cat>
          <c:val>
            <c:numRef>
              <c:f>Лист1!$B$3:$B$6</c:f>
              <c:numCache>
                <c:formatCode>General</c:formatCode>
                <c:ptCount val="4"/>
                <c:pt idx="0">
                  <c:v>31</c:v>
                </c:pt>
                <c:pt idx="1">
                  <c:v>33</c:v>
                </c:pt>
                <c:pt idx="2">
                  <c:v>10</c:v>
                </c:pt>
                <c:pt idx="3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DBD4-4209-BD68-A95AEDBAC3BC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  <c:firstSliceAng val="7"/>
        <c:holeSize val="50"/>
      </c:doughnut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54874870513052565"/>
          <c:y val="0.47261135425563394"/>
          <c:w val="0.41609504295728139"/>
          <c:h val="0.41798996197268939"/>
        </c:manualLayout>
      </c:layout>
      <c:overlay val="0"/>
      <c:txPr>
        <a:bodyPr/>
        <a:lstStyle/>
        <a:p>
          <a:pPr>
            <a:defRPr sz="90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accent1">
        <a:lumMod val="20000"/>
        <a:lumOff val="80000"/>
      </a:schemeClr>
    </a:soli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ru-RU" sz="1400" b="1" i="0" u="none" strike="noStrike" kern="1200" baseline="0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sz="1400" b="1" dirty="0">
                <a:effectLst/>
              </a:rPr>
              <a:t>Что, по Вашему мнению, означает участие граждан в бюджетном процессе?%</a:t>
            </a:r>
            <a:endParaRPr lang="ru-RU" sz="1400" dirty="0">
              <a:effectLst/>
            </a:endParaRPr>
          </a:p>
        </c:rich>
      </c:tx>
      <c:layout>
        <c:manualLayout>
          <c:xMode val="edge"/>
          <c:yMode val="edge"/>
          <c:x val="9.3746011244406804E-2"/>
          <c:y val="8.5973327508508772E-3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5.8556874975690253E-2"/>
          <c:y val="0.43325976333190191"/>
          <c:w val="0.47006290804052475"/>
          <c:h val="0.47450800578661423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Столбец3</c:v>
                </c:pt>
              </c:strCache>
            </c:strRef>
          </c:tx>
          <c:dPt>
            <c:idx val="3"/>
            <c:bubble3D val="0"/>
            <c:spPr>
              <a:solidFill>
                <a:srgbClr val="F88456"/>
              </a:solidFill>
            </c:spPr>
            <c:extLst>
              <c:ext xmlns:c16="http://schemas.microsoft.com/office/drawing/2014/chart" uri="{C3380CC4-5D6E-409C-BE32-E72D297353CC}">
                <c16:uniqueId val="{00000001-0E71-4F6F-976B-E956BFB25F6A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Лист1!$A$3:$A$6</c:f>
              <c:strCache>
                <c:ptCount val="4"/>
                <c:pt idx="0">
                  <c:v>общественное обсуждение проекта бюджета</c:v>
                </c:pt>
                <c:pt idx="1">
                  <c:v>внесение предложений по направлениям расходования средств бюджета</c:v>
                </c:pt>
                <c:pt idx="2">
                  <c:v>участие в софинансировании расходов бюджета</c:v>
                </c:pt>
                <c:pt idx="3">
                  <c:v>затрудняюсь ответить</c:v>
                </c:pt>
              </c:strCache>
            </c:strRef>
          </c:cat>
          <c:val>
            <c:numRef>
              <c:f>Лист1!$B$3:$B$6</c:f>
              <c:numCache>
                <c:formatCode>General</c:formatCode>
                <c:ptCount val="4"/>
                <c:pt idx="0">
                  <c:v>35</c:v>
                </c:pt>
                <c:pt idx="1">
                  <c:v>29</c:v>
                </c:pt>
                <c:pt idx="2">
                  <c:v>10</c:v>
                </c:pt>
                <c:pt idx="3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5E0-428A-86BC-D3F570F9835C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  <c:firstSliceAng val="7"/>
        <c:holeSize val="50"/>
      </c:doughnut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54482998237169644"/>
          <c:y val="0.48086344623671523"/>
          <c:w val="0.41609504295728139"/>
          <c:h val="0.42965919064197933"/>
        </c:manualLayout>
      </c:layout>
      <c:overlay val="0"/>
      <c:txPr>
        <a:bodyPr/>
        <a:lstStyle/>
        <a:p>
          <a:pPr>
            <a:defRPr sz="90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accent1">
        <a:lumMod val="20000"/>
        <a:lumOff val="80000"/>
      </a:schemeClr>
    </a:soli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ru-RU" sz="1400" b="1" i="0" u="none" strike="noStrike" kern="1200" baseline="0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sz="1400" b="1" i="0" u="none" strike="noStrike" baseline="0" dirty="0">
                <a:effectLst/>
              </a:rPr>
              <a:t>Какой из способов повышения бюджетной грамотности населения Вы считаете наиболее эффективным?%</a:t>
            </a:r>
            <a:endParaRPr lang="ru-RU" sz="1400" b="1" i="0" u="none" strike="noStrike" kern="1200" baseline="0" dirty="0">
              <a:solidFill>
                <a:prstClr val="black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c:rich>
      </c:tx>
      <c:layout>
        <c:manualLayout>
          <c:xMode val="edge"/>
          <c:yMode val="edge"/>
          <c:x val="9.3746011244406804E-2"/>
          <c:y val="8.5973327508508772E-3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5.8556874975690253E-2"/>
          <c:y val="0.43325976333190191"/>
          <c:w val="0.47006290804052475"/>
          <c:h val="0.47450800578661423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Столбец3</c:v>
                </c:pt>
              </c:strCache>
            </c:strRef>
          </c:tx>
          <c:dPt>
            <c:idx val="1"/>
            <c:bubble3D val="0"/>
            <c:spPr>
              <a:solidFill>
                <a:srgbClr val="F88456"/>
              </a:solidFill>
            </c:spPr>
            <c:extLst>
              <c:ext xmlns:c16="http://schemas.microsoft.com/office/drawing/2014/chart" uri="{C3380CC4-5D6E-409C-BE32-E72D297353CC}">
                <c16:uniqueId val="{00000001-1383-4D5D-BC5F-A3BEC1CC34EB}"/>
              </c:ext>
            </c:extLst>
          </c:dPt>
          <c:dLbls>
            <c:dLbl>
              <c:idx val="2"/>
              <c:layout>
                <c:manualLayout>
                  <c:x val="1.7033589254442927E-2"/>
                  <c:y val="-2.865777583616964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383-4D5D-BC5F-A3BEC1CC34E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Лист1!$A$3:$A$5</c:f>
              <c:strCache>
                <c:ptCount val="3"/>
                <c:pt idx="0">
                  <c:v>тематические сайты в сети Интернет</c:v>
                </c:pt>
                <c:pt idx="1">
                  <c:v> печатные издания</c:v>
                </c:pt>
                <c:pt idx="2">
                  <c:v>уроки финансовой грамотности в школах.</c:v>
                </c:pt>
              </c:strCache>
            </c:strRef>
          </c:cat>
          <c:val>
            <c:numRef>
              <c:f>Лист1!$B$3:$B$5</c:f>
              <c:numCache>
                <c:formatCode>General</c:formatCode>
                <c:ptCount val="3"/>
                <c:pt idx="0">
                  <c:v>33</c:v>
                </c:pt>
                <c:pt idx="1">
                  <c:v>8</c:v>
                </c:pt>
                <c:pt idx="2">
                  <c:v>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383-4D5D-BC5F-A3BEC1CC34EB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  <c:firstSliceAng val="7"/>
        <c:holeSize val="50"/>
      </c:doughnut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54091121018782029"/>
          <c:y val="0.529078334118677"/>
          <c:w val="0.41609504295728139"/>
          <c:h val="0.32755707512723681"/>
        </c:manualLayout>
      </c:layout>
      <c:overlay val="0"/>
      <c:txPr>
        <a:bodyPr/>
        <a:lstStyle/>
        <a:p>
          <a:pPr>
            <a:defRPr sz="90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accent1">
        <a:lumMod val="20000"/>
        <a:lumOff val="80000"/>
      </a:schemeClr>
    </a:soli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B63886-4BCD-42A9-A2BB-70997A016592}" type="datetimeFigureOut">
              <a:rPr lang="ru-RU" smtClean="0"/>
              <a:t>03.01.2023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FC7EDF-3BBE-41CE-9E8B-9334BEC2EF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72926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1425"/>
            <a:ext cx="5953125" cy="33496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FC7EDF-3BBE-41CE-9E8B-9334BEC2EF25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49385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1425"/>
            <a:ext cx="5953125" cy="33496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FC7EDF-3BBE-41CE-9E8B-9334BEC2EF25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28414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B3DAA-3963-4B72-811B-EBAAD96B0F11}" type="datetimeFigureOut">
              <a:rPr lang="ru-RU" smtClean="0"/>
              <a:t>03.01.2023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D3046-209A-4D54-845D-95E72885095C}" type="slidenum">
              <a:rPr lang="ru-RU" smtClean="0"/>
              <a:t>‹#›</a:t>
            </a:fld>
            <a:endParaRPr lang="ru-RU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23954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B3DAA-3963-4B72-811B-EBAAD96B0F11}" type="datetimeFigureOut">
              <a:rPr lang="ru-RU" smtClean="0"/>
              <a:t>03.01.2023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D3046-209A-4D54-845D-95E7288509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95456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B3DAA-3963-4B72-811B-EBAAD96B0F11}" type="datetimeFigureOut">
              <a:rPr lang="ru-RU" smtClean="0"/>
              <a:t>03.01.2023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D3046-209A-4D54-845D-95E7288509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57962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B3DAA-3963-4B72-811B-EBAAD96B0F11}" type="datetimeFigureOut">
              <a:rPr lang="ru-RU" smtClean="0"/>
              <a:t>03.01.2023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D3046-209A-4D54-845D-95E72885095C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317244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B3DAA-3963-4B72-811B-EBAAD96B0F11}" type="datetimeFigureOut">
              <a:rPr lang="ru-RU" smtClean="0"/>
              <a:t>03.01.2023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D3046-209A-4D54-845D-95E7288509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31445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B3DAA-3963-4B72-811B-EBAAD96B0F11}" type="datetimeFigureOut">
              <a:rPr lang="ru-RU" smtClean="0"/>
              <a:t>03.01.2023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D3046-209A-4D54-845D-95E72885095C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162801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B3DAA-3963-4B72-811B-EBAAD96B0F11}" type="datetimeFigureOut">
              <a:rPr lang="ru-RU" smtClean="0"/>
              <a:t>03.01.2023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D3046-209A-4D54-845D-95E7288509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13209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B3DAA-3963-4B72-811B-EBAAD96B0F11}" type="datetimeFigureOut">
              <a:rPr lang="ru-RU" smtClean="0"/>
              <a:t>03.01.2023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D3046-209A-4D54-845D-95E7288509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413508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B3DAA-3963-4B72-811B-EBAAD96B0F11}" type="datetimeFigureOut">
              <a:rPr lang="ru-RU" smtClean="0"/>
              <a:t>03.01.2023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D3046-209A-4D54-845D-95E7288509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0247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B3DAA-3963-4B72-811B-EBAAD96B0F11}" type="datetimeFigureOut">
              <a:rPr lang="ru-RU" smtClean="0"/>
              <a:t>03.01.2023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D3046-209A-4D54-845D-95E7288509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64697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B3DAA-3963-4B72-811B-EBAAD96B0F11}" type="datetimeFigureOut">
              <a:rPr lang="ru-RU" smtClean="0"/>
              <a:t>03.01.2023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D3046-209A-4D54-845D-95E7288509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91968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B3DAA-3963-4B72-811B-EBAAD96B0F11}" type="datetimeFigureOut">
              <a:rPr lang="ru-RU" smtClean="0"/>
              <a:t>03.01.2023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D3046-209A-4D54-845D-95E7288509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99396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B3DAA-3963-4B72-811B-EBAAD96B0F11}" type="datetimeFigureOut">
              <a:rPr lang="ru-RU" smtClean="0"/>
              <a:t>03.01.2023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D3046-209A-4D54-845D-95E7288509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8591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B3DAA-3963-4B72-811B-EBAAD96B0F11}" type="datetimeFigureOut">
              <a:rPr lang="ru-RU" smtClean="0"/>
              <a:t>03.01.2023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D3046-209A-4D54-845D-95E7288509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76784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B3DAA-3963-4B72-811B-EBAAD96B0F11}" type="datetimeFigureOut">
              <a:rPr lang="ru-RU" smtClean="0"/>
              <a:t>03.01.2023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D3046-209A-4D54-845D-95E7288509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0048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B3DAA-3963-4B72-811B-EBAAD96B0F11}" type="datetimeFigureOut">
              <a:rPr lang="ru-RU" smtClean="0"/>
              <a:t>03.01.2023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D3046-209A-4D54-845D-95E7288509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16323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B3DAA-3963-4B72-811B-EBAAD96B0F11}" type="datetimeFigureOut">
              <a:rPr lang="ru-RU" smtClean="0"/>
              <a:t>03.01.2023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D3046-209A-4D54-845D-95E7288509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1217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EB8B3DAA-3963-4B72-811B-EBAAD96B0F11}" type="datetimeFigureOut">
              <a:rPr lang="ru-RU" smtClean="0"/>
              <a:t>03.01.2023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77D3046-209A-4D54-845D-95E7288509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849639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011" r:id="rId1"/>
    <p:sldLayoutId id="2147484012" r:id="rId2"/>
    <p:sldLayoutId id="2147484013" r:id="rId3"/>
    <p:sldLayoutId id="2147484014" r:id="rId4"/>
    <p:sldLayoutId id="2147484015" r:id="rId5"/>
    <p:sldLayoutId id="2147484016" r:id="rId6"/>
    <p:sldLayoutId id="2147484017" r:id="rId7"/>
    <p:sldLayoutId id="2147484018" r:id="rId8"/>
    <p:sldLayoutId id="2147484019" r:id="rId9"/>
    <p:sldLayoutId id="2147484020" r:id="rId10"/>
    <p:sldLayoutId id="2147484021" r:id="rId11"/>
    <p:sldLayoutId id="2147484022" r:id="rId12"/>
    <p:sldLayoutId id="2147484023" r:id="rId13"/>
    <p:sldLayoutId id="2147484024" r:id="rId14"/>
    <p:sldLayoutId id="2147484025" r:id="rId15"/>
    <p:sldLayoutId id="2147484026" r:id="rId16"/>
    <p:sldLayoutId id="214748402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6.xml"/><Relationship Id="rId4" Type="http://schemas.openxmlformats.org/officeDocument/2006/relationships/chart" Target="../charts/char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42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97390" y="270215"/>
            <a:ext cx="8807945" cy="967313"/>
          </a:xfr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ru-RU" sz="2000" b="1" dirty="0">
                <a:solidFill>
                  <a:schemeClr val="tx1"/>
                </a:solidFill>
                <a:effectLst/>
              </a:rPr>
              <a:t>Опрос для граждан по бюджетной тематике за 4 квартал 2022 года для жителей муниципального района Мелеузовский район Республики Башкортостан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630768" y="1300427"/>
            <a:ext cx="86395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опросе участвовало всего 82 человека, результаты опроса приведены ниже:</a:t>
            </a:r>
          </a:p>
        </p:txBody>
      </p:sp>
      <p:graphicFrame>
        <p:nvGraphicFramePr>
          <p:cNvPr id="9" name="Диаграмма 8">
            <a:extLst>
              <a:ext uri="{FF2B5EF4-FFF2-40B4-BE49-F238E27FC236}">
                <a16:creationId xmlns:a16="http://schemas.microsoft.com/office/drawing/2014/main" id="{AE5ACBEA-8369-4A86-BBD6-156AE7A2379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74960483"/>
              </p:ext>
            </p:extLst>
          </p:nvPr>
        </p:nvGraphicFramePr>
        <p:xfrm>
          <a:off x="645458" y="2030506"/>
          <a:ext cx="3254189" cy="44644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Диаграмма 6">
            <a:extLst>
              <a:ext uri="{FF2B5EF4-FFF2-40B4-BE49-F238E27FC236}">
                <a16:creationId xmlns:a16="http://schemas.microsoft.com/office/drawing/2014/main" id="{6A4764D1-9225-4595-B968-CF7A6637DDA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52078753"/>
              </p:ext>
            </p:extLst>
          </p:nvPr>
        </p:nvGraphicFramePr>
        <p:xfrm>
          <a:off x="4483739" y="1966090"/>
          <a:ext cx="3254189" cy="44644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0" name="Диаграмма 9">
            <a:extLst>
              <a:ext uri="{FF2B5EF4-FFF2-40B4-BE49-F238E27FC236}">
                <a16:creationId xmlns:a16="http://schemas.microsoft.com/office/drawing/2014/main" id="{A7B47349-F14A-47BF-8C5A-DC9F5E85D38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11072748"/>
              </p:ext>
            </p:extLst>
          </p:nvPr>
        </p:nvGraphicFramePr>
        <p:xfrm>
          <a:off x="8179045" y="2013224"/>
          <a:ext cx="3254189" cy="44644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11366906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Диаграмма 8">
            <a:extLst>
              <a:ext uri="{FF2B5EF4-FFF2-40B4-BE49-F238E27FC236}">
                <a16:creationId xmlns:a16="http://schemas.microsoft.com/office/drawing/2014/main" id="{AE5ACBEA-8369-4A86-BBD6-156AE7A2379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14438490"/>
              </p:ext>
            </p:extLst>
          </p:nvPr>
        </p:nvGraphicFramePr>
        <p:xfrm>
          <a:off x="820270" y="1021976"/>
          <a:ext cx="3254189" cy="44644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Диаграмма 5">
            <a:extLst>
              <a:ext uri="{FF2B5EF4-FFF2-40B4-BE49-F238E27FC236}">
                <a16:creationId xmlns:a16="http://schemas.microsoft.com/office/drawing/2014/main" id="{BB05CA3B-3472-4041-9B61-0011EFADB47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45160665"/>
              </p:ext>
            </p:extLst>
          </p:nvPr>
        </p:nvGraphicFramePr>
        <p:xfrm>
          <a:off x="4181965" y="1021976"/>
          <a:ext cx="3240811" cy="44778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8" name="Диаграмма 7">
            <a:extLst>
              <a:ext uri="{FF2B5EF4-FFF2-40B4-BE49-F238E27FC236}">
                <a16:creationId xmlns:a16="http://schemas.microsoft.com/office/drawing/2014/main" id="{0707AA2E-DE92-4FAC-8478-4DFB46F122F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03843139"/>
              </p:ext>
            </p:extLst>
          </p:nvPr>
        </p:nvGraphicFramePr>
        <p:xfrm>
          <a:off x="7588554" y="1013011"/>
          <a:ext cx="3240811" cy="44778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1052954410"/>
      </p:ext>
    </p:extLst>
  </p:cSld>
  <p:clrMapOvr>
    <a:masterClrMapping/>
  </p:clrMapOvr>
</p:sld>
</file>

<file path=ppt/theme/theme1.xml><?xml version="1.0" encoding="utf-8"?>
<a:theme xmlns:a="http://schemas.openxmlformats.org/drawingml/2006/main" name="Сектор">
  <a:themeElements>
    <a:clrScheme name="Сектор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Сектор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1110</TotalTime>
  <Words>105</Words>
  <Application>Microsoft Office PowerPoint</Application>
  <PresentationFormat>Широкоэкранный</PresentationFormat>
  <Paragraphs>15</Paragraphs>
  <Slides>2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7" baseType="lpstr">
      <vt:lpstr>Calibri</vt:lpstr>
      <vt:lpstr>Century Gothic</vt:lpstr>
      <vt:lpstr>Times New Roman</vt:lpstr>
      <vt:lpstr>Wingdings 3</vt:lpstr>
      <vt:lpstr>Сектор</vt:lpstr>
      <vt:lpstr>Опрос для граждан по бюджетной тематике за 4 квартал 2022 года для жителей муниципального района Мелеузовский район Республики Башкортостан 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Протокол опроса граждан по бюджетной тематике во II квартале 2017 года</dc:title>
  <dc:creator>Елена</dc:creator>
  <cp:lastModifiedBy>user</cp:lastModifiedBy>
  <cp:revision>90</cp:revision>
  <cp:lastPrinted>2017-09-25T08:59:29Z</cp:lastPrinted>
  <dcterms:created xsi:type="dcterms:W3CDTF">2017-06-23T08:41:46Z</dcterms:created>
  <dcterms:modified xsi:type="dcterms:W3CDTF">2023-01-03T04:08:05Z</dcterms:modified>
</cp:coreProperties>
</file>