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97493774552468E-2"/>
          <c:y val="0.41867245943870807"/>
          <c:w val="0.45594074528642742"/>
          <c:h val="0.39210552938823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371410457233947E-3"/>
                  <c:y val="-1.864959323328144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953262860933293E-3"/>
                  <c:y val="-2.47626320051364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внес(ла) свои предложения.</c:v>
                </c:pt>
                <c:pt idx="1">
                  <c:v>Да, согласен с данным распределением доходов и расходов.</c:v>
                </c:pt>
                <c:pt idx="2">
                  <c:v>Нет, мне не интересно.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69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08044874722618"/>
          <c:y val="0.1854291923824069"/>
          <c:w val="0.44291955125277382"/>
          <c:h val="0.7198333913729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Какой формат информации о бюджете для Вас является наиболее удобным?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608144600042178"/>
          <c:y val="4.031857570662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802292917217577E-2"/>
          <c:y val="0.43984070146444465"/>
          <c:w val="0.43610185420370834"/>
          <c:h val="0.40678290165752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4.516129032258067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58970383856647E-2"/>
                  <c:y val="-5.30021326054930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059802559043691E-3"/>
                  <c:y val="-0.106004265210986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Диаграммы (графическое представление).</c:v>
                </c:pt>
                <c:pt idx="1">
                  <c:v>Таблицы.</c:v>
                </c:pt>
                <c:pt idx="2">
                  <c:v>Текст.</c:v>
                </c:pt>
                <c:pt idx="3">
                  <c:v>Другое.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2-4ECD-BC17-621FBB810A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995478790957586"/>
          <c:y val="0.1878566688785667"/>
          <c:w val="0.43069037338074678"/>
          <c:h val="0.70238175725023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Из каких источников Вы получаете информацию о бюджете района?</a:t>
            </a:r>
            <a:endParaRPr lang="ru-RU" sz="10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03004706126853"/>
          <c:y val="3.747267570111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81386924042414E-2"/>
          <c:y val="0.35414295466543877"/>
          <c:w val="0.42743066380882377"/>
          <c:h val="0.503999405327978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1.7915690166210307E-3"/>
                  <c:y val="-1.1561244579119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16329124489601E-2"/>
                      <c:h val="3.81867660884187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3209246160282762E-2"/>
                  <c:y val="-2.6200536430195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Официальный сайт администрации муниципального района Мелеузовский район Республики Башкортостан</c:v>
                </c:pt>
                <c:pt idx="1">
                  <c:v>Средства массовой информации.</c:v>
                </c:pt>
                <c:pt idx="2">
                  <c:v>Другое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288498516950088"/>
          <c:y val="0.19195111268726939"/>
          <c:w val="0.54711501483049907"/>
          <c:h val="0.76609130701272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Какая информация для Вас наиболее интересна? 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340316666192903E-2"/>
          <c:y val="0.48143066163550191"/>
          <c:w val="0.47371130503993858"/>
          <c:h val="0.277772332794279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3.6025102125393944E-4"/>
                  <c:y val="-1.41827445573658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59805565820517E-3"/>
                  <c:y val="-9.40976490005859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187969924811688E-3"/>
                  <c:y val="-2.1307112101507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Структура и динамика расходов бюджета.</c:v>
                </c:pt>
                <c:pt idx="1">
                  <c:v>Структура и динамика доходов бюджета.</c:v>
                </c:pt>
                <c:pt idx="2">
                  <c:v>Инициативное бюджетирование.</c:v>
                </c:pt>
                <c:pt idx="3">
                  <c:v>Затрудняюсь ответить.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10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55079146534607"/>
          <c:y val="0.1877030826051779"/>
          <c:w val="0.39344917411639335"/>
          <c:h val="0.7874927951200502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baseline="0" dirty="0" smtClean="0">
                <a:effectLst/>
              </a:rPr>
              <a:t>В случае поступления дополнительных доходов в бюджет района, на какие цели, по Вашему мнению, следуют направить их в первую очередь? (можно выбрать несколько вариантов).</a:t>
            </a:r>
            <a:endParaRPr lang="ru-RU" sz="115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66901408450704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435385937380181E-2"/>
          <c:y val="0.33949072933575264"/>
          <c:w val="0.46360262920303741"/>
          <c:h val="0.586656664466405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1.7905757543148677E-2"/>
                  <c:y val="6.2969745197841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23045358767097E-3"/>
                  <c:y val="-8.39206698174328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Благоустройство общественных территорий (парки, скверы и другие).</c:v>
                </c:pt>
                <c:pt idx="1">
                  <c:v>Ремонт и содержание дорог.</c:v>
                </c:pt>
                <c:pt idx="2">
                  <c:v>Ремонт школ, детских садов, учреждений доп. образований.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63968060330483"/>
          <c:y val="0.21525345601978013"/>
          <c:w val="0.40267630323581816"/>
          <c:h val="0.7165554417287007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Готовы ли Вы на условиях денежного и </a:t>
            </a:r>
            <a:r>
              <a:rPr lang="ru-RU" sz="1150" b="1" i="0" u="none" strike="noStrike" baseline="0" dirty="0" err="1" smtClean="0">
                <a:effectLst/>
              </a:rPr>
              <a:t>неденежного</a:t>
            </a:r>
            <a:r>
              <a:rPr lang="ru-RU" sz="1150" b="1" i="0" u="none" strike="noStrike" baseline="0" dirty="0" smtClean="0">
                <a:effectLst/>
              </a:rPr>
              <a:t> вклада принимать участие в </a:t>
            </a:r>
            <a:r>
              <a:rPr lang="ru-RU" sz="1150" b="1" i="0" u="none" strike="noStrike" baseline="0" dirty="0" err="1" smtClean="0">
                <a:effectLst/>
              </a:rPr>
              <a:t>софинансировании</a:t>
            </a:r>
            <a:r>
              <a:rPr lang="ru-RU" sz="1150" b="1" i="0" u="none" strike="noStrike" baseline="0" dirty="0" smtClean="0">
                <a:effectLst/>
              </a:rPr>
              <a:t> проектов по благоустройству территории и объектов социальной инфраструктуры?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371562898683009E-2"/>
          <c:y val="0.2931836811579176"/>
          <c:w val="0.46408045841532902"/>
          <c:h val="0.669379967171031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0586972083035074E-2"/>
                  <c:y val="-1.17154067561551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45239799570507E-2"/>
                  <c:y val="-8.4124000292979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Да.</c:v>
                </c:pt>
                <c:pt idx="1">
                  <c:v>Нет.</c:v>
                </c:pt>
                <c:pt idx="2">
                  <c:v>Затрудняюсь ответить.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63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17823908375095"/>
          <c:y val="0.23618142939234052"/>
          <c:w val="0.23956882975834917"/>
          <c:h val="0.34194774277966278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60000"/>
        <a:lumOff val="4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886-4BCD-42A9-A2BB-70997A01659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7EDF-3BBE-41CE-9E8B-9334BEC2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6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7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1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4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5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5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8B3DAA-3963-4B72-811B-EBAAD96B0F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862" y="243357"/>
            <a:ext cx="11003256" cy="9673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</a:rPr>
              <a:t>Опрос для граждан по бюджетной тематике за </a:t>
            </a:r>
            <a:r>
              <a:rPr lang="en-US" sz="2000" b="1" dirty="0" smtClean="0">
                <a:solidFill>
                  <a:schemeClr val="tx1"/>
                </a:solidFill>
              </a:rPr>
              <a:t>II</a:t>
            </a:r>
            <a:r>
              <a:rPr lang="en-US" sz="2000" b="1" dirty="0">
                <a:solidFill>
                  <a:schemeClr val="tx1"/>
                </a:solidFill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квартал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1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года для жителей муниципального района Мелеузовский район Республики Башкортостан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09147630"/>
              </p:ext>
            </p:extLst>
          </p:nvPr>
        </p:nvGraphicFramePr>
        <p:xfrm>
          <a:off x="4210107" y="1900640"/>
          <a:ext cx="3689293" cy="476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8862" y="1296167"/>
            <a:ext cx="1100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 человека, результаты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приведены ниже: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1299567"/>
              </p:ext>
            </p:extLst>
          </p:nvPr>
        </p:nvGraphicFramePr>
        <p:xfrm>
          <a:off x="8140700" y="1900640"/>
          <a:ext cx="3787664" cy="47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6319450"/>
              </p:ext>
            </p:extLst>
          </p:nvPr>
        </p:nvGraphicFramePr>
        <p:xfrm>
          <a:off x="165100" y="1871070"/>
          <a:ext cx="3845791" cy="484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0107" y="1900640"/>
            <a:ext cx="342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ли Вы участие в формировании бюджета муниципального района Мелеузовский район Республики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  <a:r>
              <a:rPr lang="ru-RU" sz="11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40990816"/>
              </p:ext>
            </p:extLst>
          </p:nvPr>
        </p:nvGraphicFramePr>
        <p:xfrm>
          <a:off x="368300" y="584200"/>
          <a:ext cx="3517900" cy="599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01033523"/>
              </p:ext>
            </p:extLst>
          </p:nvPr>
        </p:nvGraphicFramePr>
        <p:xfrm>
          <a:off x="4292600" y="596901"/>
          <a:ext cx="3606800" cy="59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81924000"/>
              </p:ext>
            </p:extLst>
          </p:nvPr>
        </p:nvGraphicFramePr>
        <p:xfrm>
          <a:off x="8153400" y="660399"/>
          <a:ext cx="3683000" cy="593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66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1130</TotalTime>
  <Words>143</Words>
  <Application>Microsoft Office PowerPoint</Application>
  <PresentationFormat>Широкоэкранный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Натуральные материалы</vt:lpstr>
      <vt:lpstr>Опрос для граждан по бюджетной тематике за III квартал 2021 года для жителей муниципального района Мелеузовский район Республики Башкортостан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опроса граждан по бюджетной тематике во II квартале 2017 года</dc:title>
  <dc:creator>Елена</dc:creator>
  <cp:lastModifiedBy>user</cp:lastModifiedBy>
  <cp:revision>88</cp:revision>
  <cp:lastPrinted>2017-09-25T08:59:29Z</cp:lastPrinted>
  <dcterms:created xsi:type="dcterms:W3CDTF">2017-06-23T08:41:46Z</dcterms:created>
  <dcterms:modified xsi:type="dcterms:W3CDTF">2021-09-27T11:13:49Z</dcterms:modified>
</cp:coreProperties>
</file>