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1290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 Вы оцениваете информацию, представленную в брошюре «Бюджет для граждан»?,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73032519849049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39E-2"/>
          <c:y val="0.55648819942743122"/>
          <c:w val="0.43599572953163895"/>
          <c:h val="0.440118674783210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информация понятна и представлена в полном объеме</c:v>
                </c:pt>
                <c:pt idx="1">
                  <c:v>информация понятна, но ее недостаточно</c:v>
                </c:pt>
                <c:pt idx="2">
                  <c:v>испытываю затруднения в поисках нужной информации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94335951558439"/>
          <c:y val="0.41306189831363649"/>
          <c:w val="0.38786533360575154"/>
          <c:h val="0.55262774880534304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 является наиболее важным для Вас при ознакомлении с информацией о бюджете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Башкортостан, представленной в формате «Бюджет для граждан»?,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39E-2"/>
          <c:y val="0.55648819942743122"/>
          <c:w val="0.43599572953163895"/>
          <c:h val="0.440118674783210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DBD4-4209-BD68-A95AEDBAC3BC}"/>
              </c:ext>
            </c:extLst>
          </c:dPt>
          <c:dPt>
            <c:idx val="2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4-DBD4-4209-BD68-A95AEDBAC3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Оформление брошюры, дизайн</c:v>
                </c:pt>
                <c:pt idx="1">
                  <c:v>Наглядность в представлении информации (графики, диаграммы)</c:v>
                </c:pt>
                <c:pt idx="2">
                  <c:v>Доступность и понятность представления бюджетных данных (текст, аналитика, пояснения)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16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D4-4209-BD68-A95AEDBAC3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74870180354862"/>
          <c:y val="0.38726990006108386"/>
          <c:w val="0.42477144365704461"/>
          <c:h val="0.61273009993891603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0" i="0" u="none" strike="noStrike" baseline="0" dirty="0">
                <a:effectLst/>
              </a:rPr>
              <a:t>Какой формат информации о бюджете является наиболее удобным для Вас?, </a:t>
            </a:r>
            <a:r>
              <a:rPr lang="ru-RU" sz="1400" b="1" i="0" u="none" strike="noStrike" baseline="0" dirty="0">
                <a:effectLst/>
              </a:rPr>
              <a:t>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диаграммы (графическое представление)</c:v>
                </c:pt>
                <c:pt idx="1">
                  <c:v>таблицы</c:v>
                </c:pt>
                <c:pt idx="2">
                  <c:v>текст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15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0" i="0" u="none" strike="noStrike" baseline="0" dirty="0">
                <a:effectLst/>
              </a:rPr>
              <a:t>Считаете ли Вы актуальным проведение Министерством финансов различных конкурсов на бюджетную тематику (проектов презентаций, буклетов и прочее)</a:t>
            </a:r>
            <a:r>
              <a:rPr lang="ru-RU" sz="1400" b="1" i="0" u="none" strike="noStrike" baseline="0" dirty="0">
                <a:effectLst/>
              </a:rPr>
              <a:t>?,%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это привлекает население к участию в вопросах финансово-бюджетной сферы</c:v>
                </c:pt>
                <c:pt idx="1">
                  <c:v>Да, это повышает финансовую грамотность населения</c:v>
                </c:pt>
                <c:pt idx="2">
                  <c:v>Нет, деятельность финансового органа не должна распространяться на указанные мероприятия</c:v>
                </c:pt>
                <c:pt idx="3">
                  <c:v>Мне все равно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48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0" i="0" u="none" strike="noStrike" baseline="0" dirty="0">
                <a:effectLst/>
              </a:rPr>
              <a:t>Как Вы считаете, следует ли ввести в школьную программу курс финансовой грамотности?, </a:t>
            </a:r>
            <a:r>
              <a:rPr lang="ru-RU" sz="1400" b="1" i="0" u="none" strike="noStrike" baseline="0" dirty="0">
                <a:effectLst/>
              </a:rPr>
              <a:t>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как дополнение к урокам обществознания</c:v>
                </c:pt>
                <c:pt idx="1">
                  <c:v>Нет, в этом нет необходимости</c:v>
                </c:pt>
                <c:pt idx="2">
                  <c:v>Да, как отдельный предмет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58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27068962672136"/>
          <c:y val="0.3153824957395629"/>
          <c:w val="0.32814518650779645"/>
          <c:h val="0.4559654472720076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2 квартал 2022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87 человека, результаты опроса приведены ниже: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28193382"/>
              </p:ext>
            </p:extLst>
          </p:nvPr>
        </p:nvGraphicFramePr>
        <p:xfrm>
          <a:off x="6438439" y="2249326"/>
          <a:ext cx="4473514" cy="443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E5ACBEA-8369-4A86-BBD6-156AE7A23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405159"/>
              </p:ext>
            </p:extLst>
          </p:nvPr>
        </p:nvGraphicFramePr>
        <p:xfrm>
          <a:off x="1301293" y="2240406"/>
          <a:ext cx="4473514" cy="443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917425"/>
              </p:ext>
            </p:extLst>
          </p:nvPr>
        </p:nvGraphicFramePr>
        <p:xfrm>
          <a:off x="615611" y="504092"/>
          <a:ext cx="4787387" cy="538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15610062"/>
              </p:ext>
            </p:extLst>
          </p:nvPr>
        </p:nvGraphicFramePr>
        <p:xfrm>
          <a:off x="6705600" y="509982"/>
          <a:ext cx="4715691" cy="538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7685320"/>
              </p:ext>
            </p:extLst>
          </p:nvPr>
        </p:nvGraphicFramePr>
        <p:xfrm>
          <a:off x="3702306" y="811571"/>
          <a:ext cx="4787387" cy="544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1041</TotalTime>
  <Words>122</Words>
  <Application>Microsoft Office PowerPoint</Application>
  <PresentationFormat>Широкоэкранный</PresentationFormat>
  <Paragraphs>9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2 квартал 2022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77</cp:revision>
  <cp:lastPrinted>2017-09-25T08:59:29Z</cp:lastPrinted>
  <dcterms:created xsi:type="dcterms:W3CDTF">2017-06-23T08:41:46Z</dcterms:created>
  <dcterms:modified xsi:type="dcterms:W3CDTF">2022-07-04T06:25:55Z</dcterms:modified>
</cp:coreProperties>
</file>