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3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Елена" initials="Е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8456"/>
    <a:srgbClr val="FCD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82" d="100"/>
          <a:sy n="82" d="100"/>
        </p:scale>
        <p:origin x="1290" y="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Как Вы оцениваете информацию, представленную в брошюре «Бюджет для граждан»?, 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0730325198490496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556874975690239E-2"/>
          <c:y val="0.55648819942743122"/>
          <c:w val="0.43599572953163895"/>
          <c:h val="0.4401186747832107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71B0-486E-BB6F-05CA7FBB02E7}"/>
              </c:ext>
            </c:extLst>
          </c:dPt>
          <c:dPt>
            <c:idx val="1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3-71B0-486E-BB6F-05CA7FBB02E7}"/>
              </c:ext>
            </c:extLst>
          </c:dPt>
          <c:dLbls>
            <c:dLbl>
              <c:idx val="2"/>
              <c:layout>
                <c:manualLayout>
                  <c:x val="4.7846965230710792E-3"/>
                  <c:y val="-2.01775946082925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1A7-4219-9965-9A5B74E703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информация понятна и представлена в полном объеме</c:v>
                </c:pt>
                <c:pt idx="1">
                  <c:v>информация понятна, но ее недостаточно</c:v>
                </c:pt>
                <c:pt idx="2">
                  <c:v>испытываю затруднения в поисках нужной информации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73</c:v>
                </c:pt>
                <c:pt idx="1">
                  <c:v>10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B3-4616-955D-A8F676A8E74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294335951558439"/>
          <c:y val="0.41306189831363649"/>
          <c:w val="0.38786533360575154"/>
          <c:h val="0.55262774880534304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i="0" u="none" strike="noStrike" baseline="0" dirty="0">
                <a:effectLst/>
              </a:rPr>
              <a:t>Что является наиболее важным для Вас при ознакомлении с информацией о бюджете муниципального района </a:t>
            </a:r>
            <a:r>
              <a:rPr lang="ru-RU" sz="1400" b="1" i="0" u="none" strike="noStrike" baseline="0" dirty="0" err="1">
                <a:effectLst/>
              </a:rPr>
              <a:t>Мелеузовский</a:t>
            </a:r>
            <a:r>
              <a:rPr lang="ru-RU" sz="1400" b="1" i="0" u="none" strike="noStrike" baseline="0" dirty="0">
                <a:effectLst/>
              </a:rPr>
              <a:t> район Республики Башкортостан, представленной в формате «Бюджет для граждан»?, %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9.3746011244406804E-2"/>
          <c:y val="8.597332750850877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8556874975690239E-2"/>
          <c:y val="0.55648819942743122"/>
          <c:w val="0.43599572953163895"/>
          <c:h val="0.4401186747832107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DBD4-4209-BD68-A95AEDBAC3BC}"/>
              </c:ext>
            </c:extLst>
          </c:dPt>
          <c:dPt>
            <c:idx val="2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4-DBD4-4209-BD68-A95AEDBAC3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Оформление брошюры, дизайн</c:v>
                </c:pt>
                <c:pt idx="1">
                  <c:v>Наглядность в представлении информации (графики, диаграммы)</c:v>
                </c:pt>
                <c:pt idx="2">
                  <c:v>Доступность и понятность представления бюджетных данных (текст, аналитика, пояснения)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</c:v>
                </c:pt>
                <c:pt idx="1">
                  <c:v>16</c:v>
                </c:pt>
                <c:pt idx="2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D4-4209-BD68-A95AEDBAC3B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7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4874870180354862"/>
          <c:y val="0.38726990006108386"/>
          <c:w val="0.42477144365704461"/>
          <c:h val="0.61273009993891603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lvl="0" algn="ctr" rtl="0">
              <a:defRPr lang="ru-RU" sz="14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0" i="0" u="none" strike="noStrike" baseline="0" dirty="0">
                <a:effectLst/>
              </a:rPr>
              <a:t>Какой формат информации о бюджете является наиболее удобным для Вас?, </a:t>
            </a:r>
            <a:r>
              <a:rPr lang="ru-RU" sz="1400" b="1" i="0" u="none" strike="noStrike" baseline="0" dirty="0">
                <a:effectLst/>
              </a:rPr>
              <a:t>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3154129799826088E-2"/>
          <c:y val="0.31623283915383488"/>
          <c:w val="0.48238757384769604"/>
          <c:h val="0.423955671994347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4392-4DAA-92F4-FA59B36F636B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4392-4DAA-92F4-FA59B36F636B}"/>
              </c:ext>
            </c:extLst>
          </c:dPt>
          <c:dLbls>
            <c:spPr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диаграммы (графическое представление)</c:v>
                </c:pt>
                <c:pt idx="1">
                  <c:v>таблицы</c:v>
                </c:pt>
                <c:pt idx="2">
                  <c:v>текст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</c:v>
                </c:pt>
                <c:pt idx="1">
                  <c:v>15</c:v>
                </c:pt>
                <c:pt idx="2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C6-4712-93BB-D3B42B8AA8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 sz="1400" b="1" i="0" u="none" strike="noStrike" kern="1200" baseline="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0" i="0" u="none" strike="noStrike" baseline="0" dirty="0">
                <a:effectLst/>
              </a:rPr>
              <a:t>Считаете ли Вы актуальным проведение Министерством финансов различных конкурсов на бюджетную тематику (проектов презентаций, буклетов и прочее)</a:t>
            </a:r>
            <a:r>
              <a:rPr lang="ru-RU" sz="1400" b="1" i="0" u="none" strike="noStrike" baseline="0" dirty="0">
                <a:effectLst/>
              </a:rPr>
              <a:t>?,%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1711210509764101E-2"/>
          <c:y val="0.3248606166154504"/>
          <c:w val="0.45723352102586873"/>
          <c:h val="0.4004991351691918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2245-4128-A1BF-59FA3521B769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2-2245-4128-A1BF-59FA3521B7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Да, это привлекает население к участию в вопросах финансово-бюджетной сферы</c:v>
                </c:pt>
                <c:pt idx="1">
                  <c:v>Да, это повышает финансовую грамотность населения</c:v>
                </c:pt>
                <c:pt idx="2">
                  <c:v>Нет, деятельность финансового органа не должна распространяться на указанные мероприятия</c:v>
                </c:pt>
                <c:pt idx="3">
                  <c:v>Мне все равно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</c:v>
                </c:pt>
                <c:pt idx="1">
                  <c:v>48</c:v>
                </c:pt>
                <c:pt idx="2">
                  <c:v>6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5-4128-A1BF-59FA3521B76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6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lvl="0" algn="ctr" rtl="0">
              <a:defRPr lang="ru-RU" sz="1400" b="1" i="0" u="none" strike="noStrike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0" i="0" u="none" strike="noStrike" baseline="0" dirty="0">
                <a:effectLst/>
              </a:rPr>
              <a:t>Как Вы считаете, следует ли ввести в школьную программу курс финансовой грамотности?, </a:t>
            </a:r>
            <a:r>
              <a:rPr lang="ru-RU" sz="1400" b="1" i="0" u="none" strike="noStrike" baseline="0" dirty="0">
                <a:effectLst/>
              </a:rPr>
              <a:t>%</a:t>
            </a:r>
            <a:endParaRPr lang="ru-R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3154129799826088E-2"/>
          <c:y val="0.31623283915383488"/>
          <c:w val="0.48238757384769604"/>
          <c:h val="0.4239556719943471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Pt>
            <c:idx val="0"/>
            <c:bubble3D val="0"/>
            <c:spPr>
              <a:solidFill>
                <a:srgbClr val="F88456"/>
              </a:solidFill>
            </c:spPr>
            <c:extLst>
              <c:ext xmlns:c16="http://schemas.microsoft.com/office/drawing/2014/chart" uri="{C3380CC4-5D6E-409C-BE32-E72D297353CC}">
                <c16:uniqueId val="{00000001-4392-4DAA-92F4-FA59B36F636B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4392-4DAA-92F4-FA59B36F636B}"/>
              </c:ext>
            </c:extLst>
          </c:dPt>
          <c:dLbls>
            <c:spPr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Да, как дополнение к урокам обществознания</c:v>
                </c:pt>
                <c:pt idx="1">
                  <c:v>Нет, в этом нет необходимости</c:v>
                </c:pt>
                <c:pt idx="2">
                  <c:v>Да, как отдельный предмет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23</c:v>
                </c:pt>
                <c:pt idx="1">
                  <c:v>58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C6-4712-93BB-D3B42B8AA8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227068962672136"/>
          <c:y val="0.3153824957395629"/>
          <c:w val="0.32814518650779645"/>
          <c:h val="0.45596544727200766"/>
        </c:manualLayout>
      </c:layout>
      <c:overlay val="0"/>
    </c:legend>
    <c:plotVisOnly val="1"/>
    <c:dispBlanksAs val="gap"/>
    <c:showDLblsOverMax val="0"/>
  </c:chart>
  <c:spPr>
    <a:solidFill>
      <a:schemeClr val="accent6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0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63886-4BCD-42A9-A2BB-70997A016592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C7EDF-3BBE-41CE-9E8B-9334BEC2EF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29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FC7EDF-3BBE-41CE-9E8B-9334BEC2EF2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93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05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39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47256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8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5111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513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583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3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08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10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40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10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82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26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900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39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B3DAA-3963-4B72-811B-EBAAD96B0F11}" type="datetimeFigureOut">
              <a:rPr lang="ru-RU" smtClean="0"/>
              <a:t>04.07.2022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7D3046-209A-4D54-845D-95E7288509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23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  <p:sldLayoutId id="2147484006" r:id="rId13"/>
    <p:sldLayoutId id="2147484007" r:id="rId14"/>
    <p:sldLayoutId id="2147484008" r:id="rId15"/>
    <p:sldLayoutId id="214748400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9920" y="536029"/>
            <a:ext cx="8807945" cy="967313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/>
              </a:rPr>
              <a:t>Опрос для граждан по бюджетной тематике за 2 квартал 2022 года для жителей муниципального района Мелеузовский район Республики Башкортостан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53316" y="1432403"/>
            <a:ext cx="863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опросе участвовало всего 87 человека, результаты опроса приведены ниже: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928193382"/>
              </p:ext>
            </p:extLst>
          </p:nvPr>
        </p:nvGraphicFramePr>
        <p:xfrm>
          <a:off x="6438439" y="2249326"/>
          <a:ext cx="4473514" cy="4431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AE5ACBEA-8369-4A86-BBD6-156AE7A237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405159"/>
              </p:ext>
            </p:extLst>
          </p:nvPr>
        </p:nvGraphicFramePr>
        <p:xfrm>
          <a:off x="1301293" y="2240406"/>
          <a:ext cx="4473514" cy="4431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3669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E0B1D6-33C6-482C-AF0C-FF6835CC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8917425"/>
              </p:ext>
            </p:extLst>
          </p:nvPr>
        </p:nvGraphicFramePr>
        <p:xfrm>
          <a:off x="615611" y="504092"/>
          <a:ext cx="4787387" cy="5380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015610062"/>
              </p:ext>
            </p:extLst>
          </p:nvPr>
        </p:nvGraphicFramePr>
        <p:xfrm>
          <a:off x="6705600" y="509982"/>
          <a:ext cx="4715691" cy="5383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221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7E0B1D6-33C6-482C-AF0C-FF6835CC14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7685320"/>
              </p:ext>
            </p:extLst>
          </p:nvPr>
        </p:nvGraphicFramePr>
        <p:xfrm>
          <a:off x="3702306" y="811571"/>
          <a:ext cx="4787387" cy="5447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332408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1041</TotalTime>
  <Words>122</Words>
  <Application>Microsoft Office PowerPoint</Application>
  <PresentationFormat>Широкоэкранный</PresentationFormat>
  <Paragraphs>9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Грань</vt:lpstr>
      <vt:lpstr>Опрос для граждан по бюджетной тематике за 2 квартал 2022 года для жителей муниципального района Мелеузовский район Республики Башкортостан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Протокол опроса граждан по бюджетной тематике во II квартале 2017 года</dc:title>
  <dc:creator>Елена</dc:creator>
  <cp:lastModifiedBy>user</cp:lastModifiedBy>
  <cp:revision>77</cp:revision>
  <cp:lastPrinted>2017-09-25T08:59:29Z</cp:lastPrinted>
  <dcterms:created xsi:type="dcterms:W3CDTF">2017-06-23T08:41:46Z</dcterms:created>
  <dcterms:modified xsi:type="dcterms:W3CDTF">2022-07-04T06:25:55Z</dcterms:modified>
</cp:coreProperties>
</file>