
<file path=[Content_Types].xml><?xml version="1.0" encoding="utf-8"?>
<Types xmlns="http://schemas.openxmlformats.org/package/2006/content-types">
  <Default Extension="jfif" ContentType="image/jpeg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drawings/drawing1.xml" ContentType="application/vnd.openxmlformats-officedocument.drawingml.chartshapes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drawings/drawing2.xml" ContentType="application/vnd.openxmlformats-officedocument.drawingml.chartshapes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drawings/drawing3.xml" ContentType="application/vnd.openxmlformats-officedocument.drawingml.chartshapes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drawings/drawing4.xml" ContentType="application/vnd.openxmlformats-officedocument.drawingml.chartshapes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drawings/drawing5.xml" ContentType="application/vnd.openxmlformats-officedocument.drawingml.chartshapes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drawings/drawing6.xml" ContentType="application/vnd.openxmlformats-officedocument.drawingml.chartshapes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drawings/drawing7.xml" ContentType="application/vnd.openxmlformats-officedocument.drawingml.chartshapes+xml"/>
  <Override PartName="/ppt/charts/chart13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ppt/charts/chart14.xml" ContentType="application/vnd.openxmlformats-officedocument.drawingml.chart+xml"/>
  <Override PartName="/ppt/charts/style14.xml" ContentType="application/vnd.ms-office.chartstyle+xml"/>
  <Override PartName="/ppt/charts/colors14.xml" ContentType="application/vnd.ms-office.chartcolorstyl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charts/chart15.xml" ContentType="application/vnd.openxmlformats-officedocument.drawingml.chart+xml"/>
  <Override PartName="/ppt/charts/style15.xml" ContentType="application/vnd.ms-office.chartstyle+xml"/>
  <Override PartName="/ppt/charts/colors15.xml" ContentType="application/vnd.ms-office.chartcolorstyle+xml"/>
  <Override PartName="/ppt/drawings/drawing8.xml" ContentType="application/vnd.openxmlformats-officedocument.drawingml.chartshapes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charts/chart16.xml" ContentType="application/vnd.openxmlformats-officedocument.drawingml.chart+xml"/>
  <Override PartName="/ppt/charts/style16.xml" ContentType="application/vnd.ms-office.chartstyle+xml"/>
  <Override PartName="/ppt/charts/colors16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8" r:id="rId1"/>
    <p:sldMasterId id="2147483711" r:id="rId2"/>
  </p:sldMasterIdLst>
  <p:sldIdLst>
    <p:sldId id="256" r:id="rId3"/>
    <p:sldId id="257" r:id="rId4"/>
    <p:sldId id="258" r:id="rId5"/>
    <p:sldId id="259" r:id="rId6"/>
    <p:sldId id="260" r:id="rId7"/>
    <p:sldId id="261" r:id="rId8"/>
    <p:sldId id="266" r:id="rId9"/>
    <p:sldId id="264" r:id="rId10"/>
    <p:sldId id="265" r:id="rId11"/>
    <p:sldId id="312" r:id="rId12"/>
    <p:sldId id="332" r:id="rId13"/>
    <p:sldId id="316" r:id="rId14"/>
    <p:sldId id="317" r:id="rId15"/>
    <p:sldId id="318" r:id="rId16"/>
    <p:sldId id="333" r:id="rId17"/>
    <p:sldId id="319" r:id="rId18"/>
    <p:sldId id="320" r:id="rId19"/>
    <p:sldId id="321" r:id="rId20"/>
    <p:sldId id="322" r:id="rId21"/>
    <p:sldId id="334" r:id="rId22"/>
    <p:sldId id="324" r:id="rId23"/>
    <p:sldId id="325" r:id="rId24"/>
    <p:sldId id="327" r:id="rId25"/>
    <p:sldId id="328" r:id="rId26"/>
  </p:sldIdLst>
  <p:sldSz cx="12192000" cy="6858000"/>
  <p:notesSz cx="6797675" cy="9926638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sz="2400" kern="1200">
        <a:solidFill>
          <a:srgbClr val="FF0000"/>
        </a:solidFill>
        <a:latin typeface="Verdana" pitchFamily="34" charset="0"/>
        <a:ea typeface="+mn-ea"/>
        <a:cs typeface="Arial" charset="0"/>
      </a:defRPr>
    </a:lvl1pPr>
    <a:lvl2pPr marL="544388" algn="l" rtl="0" fontAlgn="base">
      <a:spcBef>
        <a:spcPct val="0"/>
      </a:spcBef>
      <a:spcAft>
        <a:spcPct val="0"/>
      </a:spcAft>
      <a:defRPr sz="2400" kern="1200">
        <a:solidFill>
          <a:srgbClr val="FF0000"/>
        </a:solidFill>
        <a:latin typeface="Verdana" pitchFamily="34" charset="0"/>
        <a:ea typeface="+mn-ea"/>
        <a:cs typeface="Arial" charset="0"/>
      </a:defRPr>
    </a:lvl2pPr>
    <a:lvl3pPr marL="1088776" algn="l" rtl="0" fontAlgn="base">
      <a:spcBef>
        <a:spcPct val="0"/>
      </a:spcBef>
      <a:spcAft>
        <a:spcPct val="0"/>
      </a:spcAft>
      <a:defRPr sz="2400" kern="1200">
        <a:solidFill>
          <a:srgbClr val="FF0000"/>
        </a:solidFill>
        <a:latin typeface="Verdana" pitchFamily="34" charset="0"/>
        <a:ea typeface="+mn-ea"/>
        <a:cs typeface="Arial" charset="0"/>
      </a:defRPr>
    </a:lvl3pPr>
    <a:lvl4pPr marL="1633164" algn="l" rtl="0" fontAlgn="base">
      <a:spcBef>
        <a:spcPct val="0"/>
      </a:spcBef>
      <a:spcAft>
        <a:spcPct val="0"/>
      </a:spcAft>
      <a:defRPr sz="2400" kern="1200">
        <a:solidFill>
          <a:srgbClr val="FF0000"/>
        </a:solidFill>
        <a:latin typeface="Verdana" pitchFamily="34" charset="0"/>
        <a:ea typeface="+mn-ea"/>
        <a:cs typeface="Arial" charset="0"/>
      </a:defRPr>
    </a:lvl4pPr>
    <a:lvl5pPr marL="2177552" algn="l" rtl="0" fontAlgn="base">
      <a:spcBef>
        <a:spcPct val="0"/>
      </a:spcBef>
      <a:spcAft>
        <a:spcPct val="0"/>
      </a:spcAft>
      <a:defRPr sz="2400" kern="1200">
        <a:solidFill>
          <a:srgbClr val="FF0000"/>
        </a:solidFill>
        <a:latin typeface="Verdana" pitchFamily="34" charset="0"/>
        <a:ea typeface="+mn-ea"/>
        <a:cs typeface="Arial" charset="0"/>
      </a:defRPr>
    </a:lvl5pPr>
    <a:lvl6pPr marL="2721940" algn="l" defTabSz="1088776" rtl="0" eaLnBrk="1" latinLnBrk="0" hangingPunct="1">
      <a:defRPr sz="2400" kern="1200">
        <a:solidFill>
          <a:srgbClr val="FF0000"/>
        </a:solidFill>
        <a:latin typeface="Verdana" pitchFamily="34" charset="0"/>
        <a:ea typeface="+mn-ea"/>
        <a:cs typeface="Arial" charset="0"/>
      </a:defRPr>
    </a:lvl6pPr>
    <a:lvl7pPr marL="3266328" algn="l" defTabSz="1088776" rtl="0" eaLnBrk="1" latinLnBrk="0" hangingPunct="1">
      <a:defRPr sz="2400" kern="1200">
        <a:solidFill>
          <a:srgbClr val="FF0000"/>
        </a:solidFill>
        <a:latin typeface="Verdana" pitchFamily="34" charset="0"/>
        <a:ea typeface="+mn-ea"/>
        <a:cs typeface="Arial" charset="0"/>
      </a:defRPr>
    </a:lvl7pPr>
    <a:lvl8pPr marL="3810716" algn="l" defTabSz="1088776" rtl="0" eaLnBrk="1" latinLnBrk="0" hangingPunct="1">
      <a:defRPr sz="2400" kern="1200">
        <a:solidFill>
          <a:srgbClr val="FF0000"/>
        </a:solidFill>
        <a:latin typeface="Verdana" pitchFamily="34" charset="0"/>
        <a:ea typeface="+mn-ea"/>
        <a:cs typeface="Arial" charset="0"/>
      </a:defRPr>
    </a:lvl8pPr>
    <a:lvl9pPr marL="4355104" algn="l" defTabSz="1088776" rtl="0" eaLnBrk="1" latinLnBrk="0" hangingPunct="1">
      <a:defRPr sz="2400" kern="1200">
        <a:solidFill>
          <a:srgbClr val="FF0000"/>
        </a:solidFill>
        <a:latin typeface="Verdana" pitchFamily="34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14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viewProps" Target="view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chartUserShapes" Target="../drawings/drawing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Relationship Id="rId4" Type="http://schemas.openxmlformats.org/officeDocument/2006/relationships/chartUserShapes" Target="../drawings/drawing2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Relationship Id="rId4" Type="http://schemas.openxmlformats.org/officeDocument/2006/relationships/chartUserShapes" Target="../drawings/drawing3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Relationship Id="rId4" Type="http://schemas.openxmlformats.org/officeDocument/2006/relationships/chartUserShapes" Target="../drawings/drawing4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Relationship Id="rId4" Type="http://schemas.openxmlformats.org/officeDocument/2006/relationships/chartUserShapes" Target="../drawings/drawing5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Relationship Id="rId4" Type="http://schemas.openxmlformats.org/officeDocument/2006/relationships/chartUserShapes" Target="../drawings/drawing6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1.xlsx"/><Relationship Id="rId2" Type="http://schemas.microsoft.com/office/2011/relationships/chartColorStyle" Target="colors12.xml"/><Relationship Id="rId1" Type="http://schemas.microsoft.com/office/2011/relationships/chartStyle" Target="style12.xml"/><Relationship Id="rId4" Type="http://schemas.openxmlformats.org/officeDocument/2006/relationships/chartUserShapes" Target="../drawings/drawing7.xm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2.xlsx"/><Relationship Id="rId2" Type="http://schemas.microsoft.com/office/2011/relationships/chartColorStyle" Target="colors13.xml"/><Relationship Id="rId1" Type="http://schemas.microsoft.com/office/2011/relationships/chartStyle" Target="style13.xml"/></Relationships>
</file>

<file path=ppt/charts/_rels/chart1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3.xlsx"/><Relationship Id="rId2" Type="http://schemas.microsoft.com/office/2011/relationships/chartColorStyle" Target="colors14.xml"/><Relationship Id="rId1" Type="http://schemas.microsoft.com/office/2011/relationships/chartStyle" Target="style14.xml"/></Relationships>
</file>

<file path=ppt/charts/_rels/chart1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4.xlsx"/><Relationship Id="rId2" Type="http://schemas.microsoft.com/office/2011/relationships/chartColorStyle" Target="colors15.xml"/><Relationship Id="rId1" Type="http://schemas.microsoft.com/office/2011/relationships/chartStyle" Target="style15.xml"/><Relationship Id="rId4" Type="http://schemas.openxmlformats.org/officeDocument/2006/relationships/chartUserShapes" Target="../drawings/drawing8.xml"/></Relationships>
</file>

<file path=ppt/charts/_rels/chart1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5.xlsx"/><Relationship Id="rId2" Type="http://schemas.microsoft.com/office/2011/relationships/chartColorStyle" Target="colors16.xml"/><Relationship Id="rId1" Type="http://schemas.microsoft.com/office/2011/relationships/chartStyle" Target="style16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Доходы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 h="1270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000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</c:f>
              <c:strCache>
                <c:ptCount val="1"/>
                <c:pt idx="0">
                  <c:v>Категория 1</c:v>
                </c:pt>
              </c:strCache>
            </c:strRef>
          </c:cat>
          <c:val>
            <c:numRef>
              <c:f>Лист1!$B$2</c:f>
              <c:numCache>
                <c:formatCode>General</c:formatCode>
                <c:ptCount val="1"/>
                <c:pt idx="0">
                  <c:v>2397.6999999999998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894-4492-AE2A-9DFA4AC7E439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Дефицит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Лист1!$A$2</c:f>
              <c:strCache>
                <c:ptCount val="1"/>
                <c:pt idx="0">
                  <c:v>Категория 1</c:v>
                </c:pt>
              </c:strCache>
            </c:strRef>
          </c:cat>
          <c:val>
            <c:numRef>
              <c:f>Лист1!$C$2</c:f>
              <c:numCache>
                <c:formatCode>General</c:formatCode>
                <c:ptCount val="1"/>
              </c:numCache>
            </c:numRef>
          </c:val>
          <c:extLst>
            <c:ext xmlns:c16="http://schemas.microsoft.com/office/drawing/2014/chart" uri="{C3380CC4-5D6E-409C-BE32-E72D297353CC}">
              <c16:uniqueId val="{00000001-4894-4492-AE2A-9DFA4AC7E439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Расходы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 prstMaterial="plastic">
              <a:bevelT h="1270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000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</c:f>
              <c:strCache>
                <c:ptCount val="1"/>
                <c:pt idx="0">
                  <c:v>Категория 1</c:v>
                </c:pt>
              </c:strCache>
            </c:strRef>
          </c:cat>
          <c:val>
            <c:numRef>
              <c:f>Лист1!$D$2</c:f>
              <c:numCache>
                <c:formatCode>General</c:formatCode>
                <c:ptCount val="1"/>
                <c:pt idx="0">
                  <c:v>2468.9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4894-4492-AE2A-9DFA4AC7E43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50"/>
        <c:axId val="248847855"/>
        <c:axId val="248842031"/>
      </c:barChart>
      <c:catAx>
        <c:axId val="248847855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248842031"/>
        <c:crosses val="autoZero"/>
        <c:auto val="1"/>
        <c:lblAlgn val="ctr"/>
        <c:lblOffset val="100"/>
        <c:noMultiLvlLbl val="0"/>
      </c:catAx>
      <c:valAx>
        <c:axId val="248842031"/>
        <c:scaling>
          <c:orientation val="minMax"/>
          <c:min val="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248847855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  <c:userShapes r:id="rId4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cene3d>
          <a:camera prst="orthographicFront"/>
          <a:lightRig rig="threePt" dir="t"/>
        </a:scene3d>
        <a:sp3d>
          <a:bevelT/>
        </a:sp3d>
      </c:spPr>
    </c:sideWall>
    <c:backWall>
      <c:thickness val="0"/>
      <c:spPr>
        <a:noFill/>
        <a:ln>
          <a:noFill/>
        </a:ln>
        <a:effectLst/>
        <a:scene3d>
          <a:camera prst="orthographicFront"/>
          <a:lightRig rig="threePt" dir="t"/>
        </a:scene3d>
        <a:sp3d>
          <a:bevelT/>
        </a:sp3d>
      </c:spPr>
    </c:backWall>
    <c:plotArea>
      <c:layout/>
      <c:bar3DChart>
        <c:barDir val="col"/>
        <c:grouping val="stacked"/>
        <c:varyColors val="0"/>
        <c:ser>
          <c:idx val="0"/>
          <c:order val="0"/>
          <c:tx>
            <c:strRef>
              <c:f>Лист1!$A$2</c:f>
              <c:strCache>
                <c:ptCount val="1"/>
                <c:pt idx="0">
                  <c:v>Налоговые доходы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 w="19050"/>
            </a:sp3d>
          </c:spPr>
          <c:invertIfNegative val="0"/>
          <c:dPt>
            <c:idx val="0"/>
            <c:invertIfNegative val="0"/>
            <c:bubble3D val="0"/>
            <c:spPr>
              <a:pattFill prst="dkUpDiag">
                <a:fgClr>
                  <a:schemeClr val="accent1"/>
                </a:fgClr>
                <a:bgClr>
                  <a:schemeClr val="bg1"/>
                </a:bgClr>
              </a:pattFill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>
                <a:bevelT w="19050"/>
              </a:sp3d>
            </c:spPr>
            <c:extLst>
              <c:ext xmlns:c16="http://schemas.microsoft.com/office/drawing/2014/chart" uri="{C3380CC4-5D6E-409C-BE32-E72D297353CC}">
                <c16:uniqueId val="{0000000A-0289-4056-B7A6-73044F2AFC98}"/>
              </c:ext>
            </c:extLst>
          </c:dPt>
          <c:dPt>
            <c:idx val="3"/>
            <c:invertIfNegative val="0"/>
            <c:bubble3D val="0"/>
            <c:spPr>
              <a:pattFill prst="pct80">
                <a:fgClr>
                  <a:schemeClr val="accent1"/>
                </a:fgClr>
                <a:bgClr>
                  <a:schemeClr val="bg1"/>
                </a:bgClr>
              </a:pattFill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>
                <a:bevelT w="19050"/>
              </a:sp3d>
            </c:spPr>
            <c:extLst>
              <c:ext xmlns:c16="http://schemas.microsoft.com/office/drawing/2014/chart" uri="{C3380CC4-5D6E-409C-BE32-E72D297353CC}">
                <c16:uniqueId val="{0000000E-0289-4056-B7A6-73044F2AFC98}"/>
              </c:ext>
            </c:extLst>
          </c:dPt>
          <c:dLbls>
            <c:dLbl>
              <c:idx val="1"/>
              <c:layout>
                <c:manualLayout>
                  <c:x val="1.1574074074073651E-3"/>
                  <c:y val="-3.367239193073385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0289-4056-B7A6-73044F2AFC98}"/>
                </c:ext>
              </c:extLst>
            </c:dLbl>
            <c:dLbl>
              <c:idx val="4"/>
              <c:layout>
                <c:manualLayout>
                  <c:x val="0"/>
                  <c:y val="-8.418097982683464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0BB2-4BCB-B155-F3CD27DDB32B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Лист1!$B$1:$F$1</c:f>
              <c:strCache>
                <c:ptCount val="5"/>
                <c:pt idx="0">
                  <c:v>план</c:v>
                </c:pt>
                <c:pt idx="1">
                  <c:v> факт</c:v>
                </c:pt>
                <c:pt idx="2">
                  <c:v>.</c:v>
                </c:pt>
                <c:pt idx="3">
                  <c:v>план.</c:v>
                </c:pt>
                <c:pt idx="4">
                  <c:v> факт.</c:v>
                </c:pt>
              </c:strCache>
            </c:strRef>
          </c:cat>
          <c:val>
            <c:numRef>
              <c:f>Лист1!$B$2:$F$2</c:f>
              <c:numCache>
                <c:formatCode>#\ ##0.0</c:formatCode>
                <c:ptCount val="5"/>
                <c:pt idx="0">
                  <c:v>666.68638999999996</c:v>
                </c:pt>
                <c:pt idx="1">
                  <c:v>746.86938000000009</c:v>
                </c:pt>
                <c:pt idx="3">
                  <c:v>741.29379445999996</c:v>
                </c:pt>
                <c:pt idx="4">
                  <c:v>780.60418766000009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289-4056-B7A6-73044F2AFC98}"/>
            </c:ext>
          </c:extLst>
        </c:ser>
        <c:ser>
          <c:idx val="1"/>
          <c:order val="1"/>
          <c:tx>
            <c:strRef>
              <c:f>Лист1!$A$3</c:f>
              <c:strCache>
                <c:ptCount val="1"/>
                <c:pt idx="0">
                  <c:v>Неналоговые доходы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 w="19050"/>
            </a:sp3d>
          </c:spPr>
          <c:invertIfNegative val="0"/>
          <c:dPt>
            <c:idx val="0"/>
            <c:invertIfNegative val="0"/>
            <c:bubble3D val="0"/>
            <c:spPr>
              <a:pattFill prst="trellis">
                <a:fgClr>
                  <a:schemeClr val="accent2"/>
                </a:fgClr>
                <a:bgClr>
                  <a:schemeClr val="bg1"/>
                </a:bgClr>
              </a:pattFill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>
                <a:bevelT w="19050"/>
              </a:sp3d>
            </c:spPr>
            <c:extLst>
              <c:ext xmlns:c16="http://schemas.microsoft.com/office/drawing/2014/chart" uri="{C3380CC4-5D6E-409C-BE32-E72D297353CC}">
                <c16:uniqueId val="{0000000C-0289-4056-B7A6-73044F2AFC98}"/>
              </c:ext>
            </c:extLst>
          </c:dPt>
          <c:dPt>
            <c:idx val="3"/>
            <c:invertIfNegative val="0"/>
            <c:bubble3D val="0"/>
            <c:spPr>
              <a:pattFill prst="pct80">
                <a:fgClr>
                  <a:schemeClr val="accent2"/>
                </a:fgClr>
                <a:bgClr>
                  <a:schemeClr val="bg1"/>
                </a:bgClr>
              </a:pattFill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>
                <a:bevelT w="19050"/>
              </a:sp3d>
            </c:spPr>
            <c:extLst>
              <c:ext xmlns:c16="http://schemas.microsoft.com/office/drawing/2014/chart" uri="{C3380CC4-5D6E-409C-BE32-E72D297353CC}">
                <c16:uniqueId val="{0000000D-0289-4056-B7A6-73044F2AFC98}"/>
              </c:ext>
            </c:extLst>
          </c:dPt>
          <c:dLbls>
            <c:dLbl>
              <c:idx val="0"/>
              <c:layout>
                <c:manualLayout>
                  <c:x val="1.0416666666666666E-2"/>
                  <c:y val="-0.1403016330447244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C-0289-4056-B7A6-73044F2AFC98}"/>
                </c:ext>
              </c:extLst>
            </c:dLbl>
            <c:dLbl>
              <c:idx val="1"/>
              <c:layout>
                <c:manualLayout>
                  <c:x val="1.7361111111111112E-2"/>
                  <c:y val="-0.1515257636883023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0289-4056-B7A6-73044F2AFC98}"/>
                </c:ext>
              </c:extLst>
            </c:dLbl>
            <c:dLbl>
              <c:idx val="3"/>
              <c:layout>
                <c:manualLayout>
                  <c:x val="5.7870370370370367E-3"/>
                  <c:y val="-0.1403016330447244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0289-4056-B7A6-73044F2AFC98}"/>
                </c:ext>
              </c:extLst>
            </c:dLbl>
            <c:dLbl>
              <c:idx val="4"/>
              <c:layout>
                <c:manualLayout>
                  <c:x val="2.3148148148148147E-2"/>
                  <c:y val="-0.14591369836651338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0BB2-4BCB-B155-F3CD27DDB32B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Лист1!$B$1:$F$1</c:f>
              <c:strCache>
                <c:ptCount val="5"/>
                <c:pt idx="0">
                  <c:v>план</c:v>
                </c:pt>
                <c:pt idx="1">
                  <c:v> факт</c:v>
                </c:pt>
                <c:pt idx="2">
                  <c:v>.</c:v>
                </c:pt>
                <c:pt idx="3">
                  <c:v>план.</c:v>
                </c:pt>
                <c:pt idx="4">
                  <c:v> факт.</c:v>
                </c:pt>
              </c:strCache>
            </c:strRef>
          </c:cat>
          <c:val>
            <c:numRef>
              <c:f>Лист1!$B$3:$F$3</c:f>
              <c:numCache>
                <c:formatCode>#\ ##0.0</c:formatCode>
                <c:ptCount val="5"/>
                <c:pt idx="0">
                  <c:v>103.83221000000003</c:v>
                </c:pt>
                <c:pt idx="1">
                  <c:v>142.82319999999982</c:v>
                </c:pt>
                <c:pt idx="3">
                  <c:v>108.60127393000005</c:v>
                </c:pt>
                <c:pt idx="4">
                  <c:v>136.24566107999999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0289-4056-B7A6-73044F2AFC98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86"/>
        <c:shape val="box"/>
        <c:axId val="320518287"/>
        <c:axId val="320512047"/>
        <c:axId val="0"/>
      </c:bar3DChart>
      <c:catAx>
        <c:axId val="320518287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320512047"/>
        <c:crosses val="autoZero"/>
        <c:auto val="1"/>
        <c:lblAlgn val="ctr"/>
        <c:lblOffset val="100"/>
        <c:noMultiLvlLbl val="0"/>
      </c:catAx>
      <c:valAx>
        <c:axId val="320512047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\ ##0.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5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320518287"/>
        <c:crosses val="autoZero"/>
        <c:crossBetween val="between"/>
      </c:valAx>
      <c:spPr>
        <a:noFill/>
        <a:ln w="25400">
          <a:noFill/>
        </a:ln>
        <a:effectLst/>
      </c:spPr>
    </c:plotArea>
    <c:legend>
      <c:legendPos val="r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800" b="1"/>
      </a:pPr>
      <a:endParaRPr lang="ru-RU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9.2497083697871116E-2"/>
          <c:y val="3.1472979268735754E-2"/>
          <c:w val="0.73940686599742"/>
          <c:h val="0.90583984466031531"/>
        </c:manualLayout>
      </c:layout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C-C5E8-413D-A118-E7390F3108E6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86C2-4338-B749-63AC752CBCFE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86C2-4338-B749-63AC752CBCFE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B-C5E8-413D-A118-E7390F3108E6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9-C5E8-413D-A118-E7390F3108E6}"/>
              </c:ext>
            </c:extLst>
          </c:dPt>
          <c:dPt>
            <c:idx val="5"/>
            <c:bubble3D val="0"/>
            <c:spPr>
              <a:solidFill>
                <a:schemeClr val="accent6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8-C5E8-413D-A118-E7390F3108E6}"/>
              </c:ext>
            </c:extLst>
          </c:dPt>
          <c:dPt>
            <c:idx val="6"/>
            <c:bubble3D val="0"/>
            <c:spPr>
              <a:solidFill>
                <a:schemeClr val="accent1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C5E8-413D-A118-E7390F3108E6}"/>
              </c:ext>
            </c:extLst>
          </c:dPt>
          <c:dPt>
            <c:idx val="7"/>
            <c:bubble3D val="0"/>
            <c:spPr>
              <a:solidFill>
                <a:schemeClr val="accent2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A-C5E8-413D-A118-E7390F3108E6}"/>
              </c:ext>
            </c:extLst>
          </c:dPt>
          <c:dPt>
            <c:idx val="8"/>
            <c:bubble3D val="0"/>
            <c:spPr>
              <a:solidFill>
                <a:schemeClr val="accent3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6-C5E8-413D-A118-E7390F3108E6}"/>
              </c:ext>
            </c:extLst>
          </c:dPt>
          <c:dPt>
            <c:idx val="9"/>
            <c:bubble3D val="0"/>
            <c:spPr>
              <a:solidFill>
                <a:schemeClr val="accent4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C5E8-413D-A118-E7390F3108E6}"/>
              </c:ext>
            </c:extLst>
          </c:dPt>
          <c:dPt>
            <c:idx val="10"/>
            <c:bubble3D val="0"/>
            <c:spPr>
              <a:solidFill>
                <a:schemeClr val="accent5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4-C5E8-413D-A118-E7390F3108E6}"/>
              </c:ext>
            </c:extLst>
          </c:dPt>
          <c:dPt>
            <c:idx val="11"/>
            <c:bubble3D val="0"/>
            <c:spPr>
              <a:solidFill>
                <a:schemeClr val="accent6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C5E8-413D-A118-E7390F3108E6}"/>
              </c:ext>
            </c:extLst>
          </c:dPt>
          <c:dPt>
            <c:idx val="12"/>
            <c:bubble3D val="0"/>
            <c:spPr>
              <a:solidFill>
                <a:schemeClr val="accent1">
                  <a:lumMod val="80000"/>
                  <a:lumOff val="2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2-C5E8-413D-A118-E7390F3108E6}"/>
              </c:ext>
            </c:extLst>
          </c:dPt>
          <c:dLbls>
            <c:dLbl>
              <c:idx val="0"/>
              <c:numFmt formatCode="0.0%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600" b="1" i="0" u="none" strike="noStrike" kern="1200" baseline="0">
                      <a:solidFill>
                        <a:schemeClr val="bg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6="http://schemas.microsoft.com/office/drawing/2014/chart" uri="{C3380CC4-5D6E-409C-BE32-E72D297353CC}">
                  <c16:uniqueId val="{0000000C-C5E8-413D-A118-E7390F3108E6}"/>
                </c:ext>
              </c:extLst>
            </c:dLbl>
            <c:dLbl>
              <c:idx val="3"/>
              <c:numFmt formatCode="0.0%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600" b="1" i="0" u="none" strike="noStrike" kern="1200" baseline="0">
                      <a:solidFill>
                        <a:schemeClr val="bg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6="http://schemas.microsoft.com/office/drawing/2014/chart" uri="{C3380CC4-5D6E-409C-BE32-E72D297353CC}">
                  <c16:uniqueId val="{0000000B-C5E8-413D-A118-E7390F3108E6}"/>
                </c:ext>
              </c:extLst>
            </c:dLbl>
            <c:dLbl>
              <c:idx val="4"/>
              <c:layout>
                <c:manualLayout>
                  <c:x val="-3.4446028009265203E-2"/>
                  <c:y val="1.9813337301201144E-2"/>
                </c:manualLayout>
              </c:layout>
              <c:numFmt formatCode="0.0%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600" b="1" i="0" u="none" strike="noStrike" kern="1200" baseline="0">
                      <a:solidFill>
                        <a:schemeClr val="bg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C5E8-413D-A118-E7390F3108E6}"/>
                </c:ext>
              </c:extLst>
            </c:dLbl>
            <c:dLbl>
              <c:idx val="5"/>
              <c:layout>
                <c:manualLayout>
                  <c:x val="-3.6929156057608728E-2"/>
                  <c:y val="1.9813337301201054E-2"/>
                </c:manualLayout>
              </c:layout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C5E8-413D-A118-E7390F3108E6}"/>
                </c:ext>
              </c:extLst>
            </c:dLbl>
            <c:dLbl>
              <c:idx val="6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C5E8-413D-A118-E7390F3108E6}"/>
                </c:ext>
              </c:extLst>
            </c:dLbl>
            <c:dLbl>
              <c:idx val="7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C5E8-413D-A118-E7390F3108E6}"/>
                </c:ext>
              </c:extLst>
            </c:dLbl>
            <c:dLbl>
              <c:idx val="8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C5E8-413D-A118-E7390F3108E6}"/>
                </c:ext>
              </c:extLst>
            </c:dLbl>
            <c:dLbl>
              <c:idx val="9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C5E8-413D-A118-E7390F3108E6}"/>
                </c:ext>
              </c:extLst>
            </c:dLbl>
            <c:dLbl>
              <c:idx val="10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C5E8-413D-A118-E7390F3108E6}"/>
                </c:ext>
              </c:extLst>
            </c:dLbl>
            <c:dLbl>
              <c:idx val="11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C5E8-413D-A118-E7390F3108E6}"/>
                </c:ext>
              </c:extLst>
            </c:dLbl>
            <c:dLbl>
              <c:idx val="12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C5E8-413D-A118-E7390F3108E6}"/>
                </c:ext>
              </c:extLst>
            </c:dLbl>
            <c:numFmt formatCode="0.0%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Лист1!$A$2:$A$14</c:f>
              <c:strCache>
                <c:ptCount val="13"/>
                <c:pt idx="0">
                  <c:v>НАЛОГИ НА ПРИБЫЛЬ, ДОХОДЫ</c:v>
                </c:pt>
                <c:pt idx="1">
                  <c:v>НАЛОГИ НА СОВОКУПНЫЙ ДОХОД</c:v>
                </c:pt>
                <c:pt idx="2">
                  <c:v>ДОХОДЫ ОТ ИСПОЛЬЗОВАНИЯ ИМУЩЕСТВА, НАХОДЯЩЕГОСЯ В ГОСУДАРСТВЕННОЙ И МУНИЦИПАЛЬНОЙ СОБСТВЕННОСТИ</c:v>
                </c:pt>
                <c:pt idx="3">
                  <c:v>НАЛОГИ НА ИМУЩЕСТВО</c:v>
                </c:pt>
                <c:pt idx="4">
                  <c:v>НАЛОГИ НА ТОВАРЫ (РАБОТЫ, УСЛУГИ), РЕАЛИЗУЕМЫЕ НА ТЕРРИТОРИИ РОССИЙСКОЙ ФЕДЕРАЦИИ</c:v>
                </c:pt>
                <c:pt idx="5">
                  <c:v>ДОХОДЫ ОТ ПРОДАЖИ МАТЕРИАЛЬНЫХ И НЕМАТЕРИАЛЬНЫХ АКТИВОВ</c:v>
                </c:pt>
                <c:pt idx="6">
                  <c:v>ГОСУДАРСТВЕННАЯ ПОШЛИНА</c:v>
                </c:pt>
                <c:pt idx="7">
                  <c:v>ШТРАФЫ, САНКЦИИ, ВОЗМЕЩЕНИЕ УЩЕРБА</c:v>
                </c:pt>
                <c:pt idx="8">
                  <c:v>ПЛАТЕЖИ ПРИ ПОЛЬЗОВАНИИ ПРИРОДНЫМИ РЕСУРСАМИ</c:v>
                </c:pt>
                <c:pt idx="9">
                  <c:v>НАЛОГИ, СБОРЫ И РЕГУЛЯРНЫЕ ПЛАТЕЖИ ЗА ПОЛЬЗОВАНИЕ ПРИРОДНЫМИ РЕСУРСАМИ</c:v>
                </c:pt>
                <c:pt idx="10">
                  <c:v>ДОХОДЫ ОТ ОКАЗАНИЯ ПЛАТНЫХ УСЛУГ (РАБОТ) И КОМПЕНСАЦИИ ЗАТРАТ ГОСУДАРСТВА</c:v>
                </c:pt>
                <c:pt idx="11">
                  <c:v>ПРОЧИЕ НЕНАЛОГОВЫЕ ДОХОДЫ</c:v>
                </c:pt>
                <c:pt idx="12">
                  <c:v>ЗАДОЛЖЕННОСТЬ И ПЕРЕРАСЧЕТЫ ПО ОТМЕНЕННЫМ НАЛОГАМ, СБОРАМ И ИНЫМ ОБЯЗАТЕЛЬНЫМ ПЛАТЕЖАМ</c:v>
                </c:pt>
              </c:strCache>
            </c:strRef>
          </c:cat>
          <c:val>
            <c:numRef>
              <c:f>Лист1!$B$2:$B$14</c:f>
              <c:numCache>
                <c:formatCode>General</c:formatCode>
                <c:ptCount val="13"/>
                <c:pt idx="0">
                  <c:v>471.8</c:v>
                </c:pt>
                <c:pt idx="1">
                  <c:v>184.9</c:v>
                </c:pt>
                <c:pt idx="2">
                  <c:v>95.8</c:v>
                </c:pt>
                <c:pt idx="3">
                  <c:v>79.5</c:v>
                </c:pt>
                <c:pt idx="4">
                  <c:v>31</c:v>
                </c:pt>
                <c:pt idx="5">
                  <c:v>27.7</c:v>
                </c:pt>
                <c:pt idx="6">
                  <c:v>9.9</c:v>
                </c:pt>
                <c:pt idx="7">
                  <c:v>5.7</c:v>
                </c:pt>
                <c:pt idx="8">
                  <c:v>4.0999999999999996</c:v>
                </c:pt>
                <c:pt idx="9">
                  <c:v>3.7</c:v>
                </c:pt>
                <c:pt idx="10">
                  <c:v>1.5</c:v>
                </c:pt>
                <c:pt idx="11">
                  <c:v>1.5</c:v>
                </c:pt>
                <c:pt idx="12">
                  <c:v>-0.2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5E8-413D-A118-E7390F3108E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260"/>
        <c:holeSize val="55"/>
      </c:doughnut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dPt>
            <c:idx val="0"/>
            <c:bubble3D val="0"/>
            <c:spPr>
              <a:pattFill prst="dkDnDiag">
                <a:fgClr>
                  <a:schemeClr val="bg1">
                    <a:lumMod val="75000"/>
                  </a:schemeClr>
                </a:fgClr>
                <a:bgClr>
                  <a:schemeClr val="bg1"/>
                </a:bgClr>
              </a:patt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2-B174-4C2C-BBC0-156F5A11705F}"/>
              </c:ext>
            </c:extLst>
          </c:dPt>
          <c:dPt>
            <c:idx val="1"/>
            <c:bubble3D val="0"/>
            <c:spPr>
              <a:solidFill>
                <a:schemeClr val="bg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B174-4C2C-BBC0-156F5A11705F}"/>
              </c:ext>
            </c:extLst>
          </c:dPt>
          <c:cat>
            <c:strRef>
              <c:f>Лист1!$A$2:$A$3</c:f>
              <c:strCache>
                <c:ptCount val="2"/>
                <c:pt idx="0">
                  <c:v>Кв. 1</c:v>
                </c:pt>
                <c:pt idx="1">
                  <c:v>Кв. 2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97.1</c:v>
                </c:pt>
                <c:pt idx="1">
                  <c:v>2.9000000000000057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174-4C2C-BBC0-156F5A11705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258"/>
      </c:pie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5.9602603873963142E-2"/>
          <c:y val="2.2787168454294713E-2"/>
          <c:w val="0.92984240821274466"/>
          <c:h val="0.55803968640851132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spPr>
            <a:solidFill>
              <a:srgbClr val="002060"/>
            </a:soli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c:spPr>
          <c:invertIfNegative val="0"/>
          <c:cat>
            <c:strRef>
              <c:f>Лист1!$A$2:$A$8</c:f>
              <c:strCache>
                <c:ptCount val="7"/>
                <c:pt idx="0">
                  <c:v>ОАО "Мелеузовские минеральные удобрения"</c:v>
                </c:pt>
                <c:pt idx="1">
                  <c:v>ООО ПК УРАЛ</c:v>
                </c:pt>
                <c:pt idx="2">
                  <c:v>ОАО Мелеузовский завод ЖБК</c:v>
                </c:pt>
                <c:pt idx="3">
                  <c:v>ФКУ ИК-7 ГУФСИН России по РБ</c:v>
                </c:pt>
                <c:pt idx="4">
                  <c:v>ПАО "Мелеузовские тепловые сети"</c:v>
                </c:pt>
                <c:pt idx="5">
                  <c:v>ЗАО "Мелеузовский молочно-консервный комбинат"</c:v>
                </c:pt>
                <c:pt idx="6">
                  <c:v>ООО "Юграпромсервис"</c:v>
                </c:pt>
              </c:strCache>
            </c:strRef>
          </c:cat>
          <c:val>
            <c:numRef>
              <c:f>Лист1!$B$2:$B$8</c:f>
              <c:numCache>
                <c:formatCode>0.00%</c:formatCode>
                <c:ptCount val="7"/>
                <c:pt idx="0">
                  <c:v>4.9000000000000002E-2</c:v>
                </c:pt>
                <c:pt idx="1">
                  <c:v>3.7999999999999999E-2</c:v>
                </c:pt>
                <c:pt idx="2">
                  <c:v>2.3E-2</c:v>
                </c:pt>
                <c:pt idx="3">
                  <c:v>1.7999999999999999E-2</c:v>
                </c:pt>
                <c:pt idx="4">
                  <c:v>1.4999999999999999E-2</c:v>
                </c:pt>
                <c:pt idx="5">
                  <c:v>1.2999999999999999E-2</c:v>
                </c:pt>
                <c:pt idx="6">
                  <c:v>1.2E-2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3C2-4068-BF87-FDA5C6AEAD7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axId val="293550568"/>
        <c:axId val="445530368"/>
      </c:barChart>
      <c:catAx>
        <c:axId val="293550568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445530368"/>
        <c:crosses val="autoZero"/>
        <c:auto val="0"/>
        <c:lblAlgn val="ctr"/>
        <c:lblOffset val="50"/>
        <c:tickLblSkip val="1"/>
        <c:noMultiLvlLbl val="0"/>
      </c:catAx>
      <c:valAx>
        <c:axId val="445530368"/>
        <c:scaling>
          <c:orientation val="minMax"/>
          <c:max val="0.5"/>
        </c:scaling>
        <c:delete val="0"/>
        <c:axPos val="l"/>
        <c:numFmt formatCode="0%" sourceLinked="0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293550568"/>
        <c:crosses val="autoZero"/>
        <c:crossBetween val="between"/>
      </c:valAx>
      <c:spPr>
        <a:noFill/>
        <a:ln w="25400"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 rot="-5400000" vert="horz"/>
    <a:lstStyle/>
    <a:p>
      <a:pPr>
        <a:defRPr/>
      </a:pPr>
      <a:endParaRPr lang="ru-RU"/>
    </a:p>
  </c:txPr>
  <c:externalData r:id="rId3">
    <c:autoUpdate val="0"/>
  </c:externalData>
  <c:userShapes r:id="rId4"/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A05D-4950-8EDE-09CFEA1377A1}"/>
              </c:ext>
            </c:extLst>
          </c:dPt>
          <c:dPt>
            <c:idx val="1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A05D-4950-8EDE-09CFEA1377A1}"/>
              </c:ext>
            </c:extLst>
          </c:dPt>
          <c:dPt>
            <c:idx val="2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A05D-4950-8EDE-09CFEA1377A1}"/>
              </c:ext>
            </c:extLst>
          </c:dPt>
          <c:dPt>
            <c:idx val="3"/>
            <c:bubble3D val="0"/>
            <c:spPr>
              <a:solidFill>
                <a:schemeClr val="accent1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A05D-4950-8EDE-09CFEA1377A1}"/>
              </c:ext>
            </c:extLst>
          </c:dPt>
          <c:dPt>
            <c:idx val="4"/>
            <c:bubble3D val="0"/>
            <c:spPr>
              <a:solidFill>
                <a:schemeClr val="accent3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9-A05D-4950-8EDE-09CFEA1377A1}"/>
              </c:ext>
            </c:extLst>
          </c:dPt>
          <c:dPt>
            <c:idx val="5"/>
            <c:bubble3D val="0"/>
            <c:spPr>
              <a:solidFill>
                <a:schemeClr val="accent5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B-A05D-4950-8EDE-09CFEA1377A1}"/>
              </c:ext>
            </c:extLst>
          </c:dPt>
          <c:dPt>
            <c:idx val="6"/>
            <c:bubble3D val="0"/>
            <c:spPr>
              <a:solidFill>
                <a:schemeClr val="accent1">
                  <a:lumMod val="80000"/>
                  <a:lumOff val="2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D-A05D-4950-8EDE-09CFEA1377A1}"/>
              </c:ext>
            </c:extLst>
          </c:dPt>
          <c:dPt>
            <c:idx val="7"/>
            <c:bubble3D val="0"/>
            <c:spPr>
              <a:solidFill>
                <a:schemeClr val="accent3">
                  <a:lumMod val="80000"/>
                  <a:lumOff val="2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F-A05D-4950-8EDE-09CFEA1377A1}"/>
              </c:ext>
            </c:extLst>
          </c:dPt>
          <c:dPt>
            <c:idx val="8"/>
            <c:bubble3D val="0"/>
            <c:spPr>
              <a:solidFill>
                <a:schemeClr val="accent5">
                  <a:lumMod val="80000"/>
                  <a:lumOff val="2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1-A05D-4950-8EDE-09CFEA1377A1}"/>
              </c:ext>
            </c:extLst>
          </c:dPt>
          <c:dPt>
            <c:idx val="9"/>
            <c:bubble3D val="0"/>
            <c:spPr>
              <a:solidFill>
                <a:schemeClr val="accent1">
                  <a:lumMod val="8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3-A05D-4950-8EDE-09CFEA1377A1}"/>
              </c:ext>
            </c:extLst>
          </c:dPt>
          <c:dPt>
            <c:idx val="10"/>
            <c:bubble3D val="0"/>
            <c:spPr>
              <a:solidFill>
                <a:schemeClr val="accent3">
                  <a:lumMod val="8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5-A05D-4950-8EDE-09CFEA1377A1}"/>
              </c:ext>
            </c:extLst>
          </c:dPt>
          <c:dPt>
            <c:idx val="11"/>
            <c:bubble3D val="0"/>
            <c:spPr>
              <a:solidFill>
                <a:schemeClr val="accent5">
                  <a:lumMod val="8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7-A05D-4950-8EDE-09CFEA1377A1}"/>
              </c:ext>
            </c:extLst>
          </c:dPt>
          <c:cat>
            <c:strRef>
              <c:f>Лист1!$A$2:$A$9</c:f>
              <c:strCache>
                <c:ptCount val="8"/>
                <c:pt idx="0">
                  <c:v>ООО Башкирский птицеводческий комплекс им.М.Гафури</c:v>
                </c:pt>
                <c:pt idx="1">
                  <c:v>ОАО "Мелеузовские минеральные удобрения"</c:v>
                </c:pt>
                <c:pt idx="2">
                  <c:v>ОАО Мелеузовский завод ЖБК</c:v>
                </c:pt>
                <c:pt idx="3">
                  <c:v>ГБУЗ РБ Мелеузовская ЦРБ</c:v>
                </c:pt>
                <c:pt idx="4">
                  <c:v>ФКУ ИК-7 ГУФСИН</c:v>
                </c:pt>
                <c:pt idx="5">
                  <c:v>ОАО "Мелеузовский сахарный завод"</c:v>
                </c:pt>
                <c:pt idx="6">
                  <c:v>ПАО "Мелеузовские тепловые сети"</c:v>
                </c:pt>
                <c:pt idx="7">
                  <c:v>прочие</c:v>
                </c:pt>
              </c:strCache>
            </c:strRef>
          </c:cat>
          <c:val>
            <c:numRef>
              <c:f>Лист1!$B$2:$B$9</c:f>
              <c:numCache>
                <c:formatCode>0.00%</c:formatCode>
                <c:ptCount val="8"/>
                <c:pt idx="0">
                  <c:v>4.9000000000000002E-2</c:v>
                </c:pt>
                <c:pt idx="1">
                  <c:v>3.7999999999999999E-2</c:v>
                </c:pt>
                <c:pt idx="2">
                  <c:v>2.3E-2</c:v>
                </c:pt>
                <c:pt idx="3">
                  <c:v>1.7999999999999999E-2</c:v>
                </c:pt>
                <c:pt idx="4">
                  <c:v>1.4999999999999999E-2</c:v>
                </c:pt>
                <c:pt idx="5">
                  <c:v>1.2999999999999999E-2</c:v>
                </c:pt>
                <c:pt idx="6">
                  <c:v>1.2E-2</c:v>
                </c:pt>
                <c:pt idx="7">
                  <c:v>0.83199999999999996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8-A05D-4950-8EDE-09CFEA1377A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75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5.1119060785090667E-2"/>
          <c:y val="2.5458699379994638E-2"/>
          <c:w val="0.93839223920622838"/>
          <c:h val="0.8603951821455138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Дотации</c:v>
                </c:pt>
              </c:strCache>
            </c:strRef>
          </c:tx>
          <c:spPr>
            <a:solidFill>
              <a:schemeClr val="tx2">
                <a:lumMod val="40000"/>
                <a:lumOff val="6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Лист1!$A$2:$A$5</c:f>
              <c:strCache>
                <c:ptCount val="2"/>
                <c:pt idx="0">
                  <c:v>2020 год</c:v>
                </c:pt>
                <c:pt idx="1">
                  <c:v>2021 год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170.2</c:v>
                </c:pt>
                <c:pt idx="1">
                  <c:v>192.9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F60-4319-B71A-5B4140987408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Субсидии</c:v>
                </c:pt>
              </c:strCache>
            </c:strRef>
          </c:tx>
          <c:spPr>
            <a:solidFill>
              <a:schemeClr val="accent4">
                <a:lumMod val="40000"/>
                <a:lumOff val="6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Лист1!$A$2:$A$5</c:f>
              <c:strCache>
                <c:ptCount val="2"/>
                <c:pt idx="0">
                  <c:v>2020 год</c:v>
                </c:pt>
                <c:pt idx="1">
                  <c:v>2021 год</c:v>
                </c:pt>
              </c:strCache>
            </c:strRef>
          </c:cat>
          <c:val>
            <c:numRef>
              <c:f>Лист1!$C$2:$C$5</c:f>
              <c:numCache>
                <c:formatCode>General</c:formatCode>
                <c:ptCount val="4"/>
                <c:pt idx="0">
                  <c:v>299.3</c:v>
                </c:pt>
                <c:pt idx="1">
                  <c:v>286.39999999999998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2F60-4319-B71A-5B4140987408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Субвенции</c:v>
                </c:pt>
              </c:strCache>
            </c:strRef>
          </c:tx>
          <c:spPr>
            <a:solidFill>
              <a:srgbClr val="92D050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Лист1!$A$2:$A$5</c:f>
              <c:strCache>
                <c:ptCount val="2"/>
                <c:pt idx="0">
                  <c:v>2020 год</c:v>
                </c:pt>
                <c:pt idx="1">
                  <c:v>2021 год</c:v>
                </c:pt>
              </c:strCache>
            </c:strRef>
          </c:cat>
          <c:val>
            <c:numRef>
              <c:f>Лист1!$D$2:$D$5</c:f>
              <c:numCache>
                <c:formatCode>General</c:formatCode>
                <c:ptCount val="4"/>
                <c:pt idx="0">
                  <c:v>781.6</c:v>
                </c:pt>
                <c:pt idx="1">
                  <c:v>864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2F60-4319-B71A-5B4140987408}"/>
            </c:ext>
          </c:extLst>
        </c:ser>
        <c:ser>
          <c:idx val="3"/>
          <c:order val="3"/>
          <c:tx>
            <c:strRef>
              <c:f>Лист1!$E$1</c:f>
              <c:strCache>
                <c:ptCount val="1"/>
                <c:pt idx="0">
                  <c:v>Иные МБТ</c:v>
                </c:pt>
              </c:strCache>
            </c:strRef>
          </c:tx>
          <c:spPr>
            <a:solidFill>
              <a:schemeClr val="accent6">
                <a:lumMod val="75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Лист1!$A$2:$A$5</c:f>
              <c:strCache>
                <c:ptCount val="2"/>
                <c:pt idx="0">
                  <c:v>2020 год</c:v>
                </c:pt>
                <c:pt idx="1">
                  <c:v>2021 год</c:v>
                </c:pt>
              </c:strCache>
            </c:strRef>
          </c:cat>
          <c:val>
            <c:numRef>
              <c:f>Лист1!$E$2:$E$5</c:f>
              <c:numCache>
                <c:formatCode>General</c:formatCode>
                <c:ptCount val="4"/>
                <c:pt idx="0">
                  <c:v>152.19999999999999</c:v>
                </c:pt>
                <c:pt idx="1">
                  <c:v>154.19999999999999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2F60-4319-B71A-5B414098740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374354271"/>
        <c:axId val="373089007"/>
      </c:barChart>
      <c:catAx>
        <c:axId val="374354271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373089007"/>
        <c:crosses val="autoZero"/>
        <c:auto val="1"/>
        <c:lblAlgn val="ctr"/>
        <c:lblOffset val="100"/>
        <c:noMultiLvlLbl val="0"/>
      </c:catAx>
      <c:valAx>
        <c:axId val="373089007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374354271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r"/>
      <c:layout>
        <c:manualLayout>
          <c:xMode val="edge"/>
          <c:yMode val="edge"/>
          <c:x val="0.71233680344433137"/>
          <c:y val="0.1220689522596848"/>
          <c:w val="0.28067072988321479"/>
          <c:h val="0.30383944568672866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400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  <c:userShapes r:id="rId4"/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6.0617478140203365E-2"/>
          <c:y val="3.3351195081344737E-2"/>
          <c:w val="0.93938252185979665"/>
          <c:h val="0.85296384051260643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2020 год</c:v>
                </c:pt>
              </c:strCache>
            </c:strRef>
          </c:tx>
          <c:spPr>
            <a:solidFill>
              <a:schemeClr val="tx2">
                <a:lumMod val="40000"/>
                <a:lumOff val="6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0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Лист1!$A$2:$A$3</c:f>
              <c:strCache>
                <c:ptCount val="2"/>
                <c:pt idx="0">
                  <c:v>Доходы</c:v>
                </c:pt>
                <c:pt idx="1">
                  <c:v>Расходы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2284.1999999999998</c:v>
                </c:pt>
                <c:pt idx="1">
                  <c:v>2202.9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C29-40CD-AC15-F92F9BCAF99C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2021 год</c:v>
                </c:pt>
              </c:strCache>
            </c:strRef>
          </c:tx>
          <c:spPr>
            <a:solidFill>
              <a:srgbClr val="FFC000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0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Лист1!$A$2:$A$3</c:f>
              <c:strCache>
                <c:ptCount val="2"/>
                <c:pt idx="0">
                  <c:v>Доходы</c:v>
                </c:pt>
                <c:pt idx="1">
                  <c:v>Расходы</c:v>
                </c:pt>
              </c:strCache>
            </c:strRef>
          </c:cat>
          <c:val>
            <c:numRef>
              <c:f>Лист1!$C$2:$C$3</c:f>
              <c:numCache>
                <c:formatCode>General</c:formatCode>
                <c:ptCount val="2"/>
                <c:pt idx="0">
                  <c:v>2397.6999999999998</c:v>
                </c:pt>
                <c:pt idx="1">
                  <c:v>2468.9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5C29-40CD-AC15-F92F9BCAF99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587082095"/>
        <c:axId val="589857791"/>
      </c:barChart>
      <c:catAx>
        <c:axId val="587082095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476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589857791"/>
        <c:crosses val="autoZero"/>
        <c:auto val="1"/>
        <c:lblAlgn val="ctr"/>
        <c:lblOffset val="100"/>
        <c:noMultiLvlLbl val="0"/>
      </c:catAx>
      <c:valAx>
        <c:axId val="589857791"/>
        <c:scaling>
          <c:orientation val="minMax"/>
          <c:min val="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587082095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4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  <c:userShapes r:id="rId4"/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6.6568107429393905E-3"/>
          <c:y val="0.17997439824783387"/>
          <c:w val="0.92677508182766666"/>
          <c:h val="0.65414715088015274"/>
        </c:manualLayout>
      </c:layout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dPt>
            <c:idx val="0"/>
            <c:bubble3D val="0"/>
            <c:spPr>
              <a:solidFill>
                <a:srgbClr val="92D050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2-EC8C-4712-A3DE-716C7E07487D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1C7C-4597-9E48-035B5B071CBA}"/>
              </c:ext>
            </c:extLst>
          </c:dPt>
          <c:dPt>
            <c:idx val="2"/>
            <c:bubble3D val="0"/>
            <c:spPr>
              <a:solidFill>
                <a:srgbClr val="00B0F0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EC8C-4712-A3DE-716C7E07487D}"/>
              </c:ext>
            </c:extLst>
          </c:dPt>
          <c:cat>
            <c:numRef>
              <c:f>Лист1!$A$2:$A$4</c:f>
              <c:numCache>
                <c:formatCode>General</c:formatCode>
                <c:ptCount val="3"/>
              </c:numCache>
            </c:numRef>
          </c:cat>
          <c:val>
            <c:numRef>
              <c:f>Лист1!$B$2:$B$4</c:f>
              <c:numCache>
                <c:formatCode>General</c:formatCode>
                <c:ptCount val="3"/>
                <c:pt idx="0">
                  <c:v>8.4</c:v>
                </c:pt>
                <c:pt idx="1">
                  <c:v>19.399999999999999</c:v>
                </c:pt>
                <c:pt idx="2">
                  <c:v>72.2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C8C-4712-A3DE-716C7E07487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75"/>
      </c:doughnut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  <c:userShapes r:id="rId4"/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6.4076401690738777E-2"/>
          <c:y val="3.3461723722749748E-2"/>
          <c:w val="0.93248655063398189"/>
          <c:h val="0.85247655041982517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2020 год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Лист1!$A$2:$A$4</c:f>
              <c:strCache>
                <c:ptCount val="3"/>
                <c:pt idx="0">
                  <c:v>педагоги дошкольных учреждений</c:v>
                </c:pt>
                <c:pt idx="1">
                  <c:v>педагоги общеобразовательных учреждений</c:v>
                </c:pt>
                <c:pt idx="2">
                  <c:v>педагоги учреждений дополнительного образования </c:v>
                </c:pt>
              </c:strCache>
            </c:strRef>
          </c:cat>
          <c:val>
            <c:numRef>
              <c:f>Лист1!$B$2:$B$4</c:f>
              <c:numCache>
                <c:formatCode>General</c:formatCode>
                <c:ptCount val="3"/>
                <c:pt idx="0">
                  <c:v>31317</c:v>
                </c:pt>
                <c:pt idx="1">
                  <c:v>32758</c:v>
                </c:pt>
                <c:pt idx="2">
                  <c:v>31870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E2B-4885-A1DC-A5CF50502FFC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2021 год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Лист1!$A$2:$A$4</c:f>
              <c:strCache>
                <c:ptCount val="3"/>
                <c:pt idx="0">
                  <c:v>педагоги дошкольных учреждений</c:v>
                </c:pt>
                <c:pt idx="1">
                  <c:v>педагоги общеобразовательных учреждений</c:v>
                </c:pt>
                <c:pt idx="2">
                  <c:v>педагоги учреждений дополнительного образования </c:v>
                </c:pt>
              </c:strCache>
            </c:strRef>
          </c:cat>
          <c:val>
            <c:numRef>
              <c:f>Лист1!$C$2:$C$4</c:f>
              <c:numCache>
                <c:formatCode>General</c:formatCode>
                <c:ptCount val="3"/>
                <c:pt idx="0">
                  <c:v>34957</c:v>
                </c:pt>
                <c:pt idx="1">
                  <c:v>37595</c:v>
                </c:pt>
                <c:pt idx="2">
                  <c:v>35402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BE2B-4885-A1DC-A5CF50502FF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564425679"/>
        <c:axId val="962964271"/>
      </c:barChart>
      <c:catAx>
        <c:axId val="564425679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962964271"/>
        <c:crosses val="autoZero"/>
        <c:auto val="1"/>
        <c:lblAlgn val="ctr"/>
        <c:lblOffset val="100"/>
        <c:noMultiLvlLbl val="0"/>
      </c:catAx>
      <c:valAx>
        <c:axId val="962964271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564425679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  <c:userShapes r:id="rId4"/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 b="1" dirty="0"/>
              <a:t>млн</a:t>
            </a:r>
            <a:r>
              <a:rPr lang="ru-RU" dirty="0"/>
              <a:t>. </a:t>
            </a:r>
            <a:r>
              <a:rPr lang="ru-RU" b="1" dirty="0"/>
              <a:t>рублей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dPt>
            <c:idx val="0"/>
            <c:bubble3D val="0"/>
            <c:spPr>
              <a:solidFill>
                <a:schemeClr val="tx2">
                  <a:lumMod val="40000"/>
                  <a:lumOff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775A-4490-9FE9-E42BF73E3B44}"/>
              </c:ext>
            </c:extLst>
          </c:dPt>
          <c:dPt>
            <c:idx val="1"/>
            <c:bubble3D val="0"/>
            <c:spPr>
              <a:solidFill>
                <a:schemeClr val="accent6">
                  <a:lumMod val="75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775A-4490-9FE9-E42BF73E3B44}"/>
              </c:ext>
            </c:extLst>
          </c:dPt>
          <c:dLbls>
            <c:dLbl>
              <c:idx val="0"/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775A-4490-9FE9-E42BF73E3B44}"/>
                </c:ext>
              </c:extLst>
            </c:dLbl>
            <c:dLbl>
              <c:idx val="1"/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775A-4490-9FE9-E42BF73E3B44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4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dLblPos val="ctr"/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Лист1!$A$2:$A$3</c:f>
              <c:strCache>
                <c:ptCount val="2"/>
                <c:pt idx="0">
                  <c:v>Оплата труда работников</c:v>
                </c:pt>
                <c:pt idx="1">
                  <c:v>Коммунальные услуги, содержание учреждений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97.9</c:v>
                </c:pt>
                <c:pt idx="1">
                  <c:v>40.1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699-4F5D-B1EE-63F320673DD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2020 год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8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</c:f>
              <c:strCache>
                <c:ptCount val="1"/>
                <c:pt idx="0">
                  <c:v>Работники культуры</c:v>
                </c:pt>
              </c:strCache>
            </c:strRef>
          </c:cat>
          <c:val>
            <c:numRef>
              <c:f>Лист1!$B$2</c:f>
              <c:numCache>
                <c:formatCode>General</c:formatCode>
                <c:ptCount val="1"/>
                <c:pt idx="0">
                  <c:v>29249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027-4E5A-96F5-204289725758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2021 год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8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</c:f>
              <c:strCache>
                <c:ptCount val="1"/>
                <c:pt idx="0">
                  <c:v>Работники культуры</c:v>
                </c:pt>
              </c:strCache>
            </c:strRef>
          </c:cat>
          <c:val>
            <c:numRef>
              <c:f>Лист1!$C$2</c:f>
              <c:numCache>
                <c:formatCode>General</c:formatCode>
                <c:ptCount val="1"/>
                <c:pt idx="0">
                  <c:v>32168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F027-4E5A-96F5-20428972575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777872591"/>
        <c:axId val="779871679"/>
      </c:barChart>
      <c:catAx>
        <c:axId val="777872591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779871679"/>
        <c:crosses val="autoZero"/>
        <c:auto val="1"/>
        <c:lblAlgn val="ctr"/>
        <c:lblOffset val="100"/>
        <c:noMultiLvlLbl val="0"/>
      </c:catAx>
      <c:valAx>
        <c:axId val="779871679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777872591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  <c:userShapes r:id="rId4"/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5.8704705948665711E-2"/>
          <c:y val="1.6024261451058071E-2"/>
          <c:w val="0.90740907503629598"/>
          <c:h val="0.85198604531300626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2020 год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32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</c:f>
              <c:strCache>
                <c:ptCount val="1"/>
                <c:pt idx="0">
                  <c:v>Расходы на национальную экономику</c:v>
                </c:pt>
              </c:strCache>
            </c:strRef>
          </c:cat>
          <c:val>
            <c:numRef>
              <c:f>Лист1!$B$2</c:f>
              <c:numCache>
                <c:formatCode>General</c:formatCode>
                <c:ptCount val="1"/>
                <c:pt idx="0">
                  <c:v>214.5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2CD-4825-8977-63CCBAB9EDAD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2021 год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32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</c:f>
              <c:strCache>
                <c:ptCount val="1"/>
                <c:pt idx="0">
                  <c:v>Расходы на национальную экономику</c:v>
                </c:pt>
              </c:strCache>
            </c:strRef>
          </c:cat>
          <c:val>
            <c:numRef>
              <c:f>Лист1!$C$2</c:f>
              <c:numCache>
                <c:formatCode>General</c:formatCode>
                <c:ptCount val="1"/>
                <c:pt idx="0">
                  <c:v>277.39999999999998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D2CD-4825-8977-63CCBAB9EDA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836253456"/>
        <c:axId val="934161376"/>
      </c:barChart>
      <c:catAx>
        <c:axId val="8362534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934161376"/>
        <c:crosses val="autoZero"/>
        <c:auto val="1"/>
        <c:lblAlgn val="ctr"/>
        <c:lblOffset val="100"/>
        <c:noMultiLvlLbl val="0"/>
      </c:catAx>
      <c:valAx>
        <c:axId val="9341613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8362534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7.7012450649073472E-2"/>
          <c:y val="1.5813935094922134E-2"/>
          <c:w val="0.88297913813376516"/>
          <c:h val="0.85392880166665586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2020 год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32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</c:f>
              <c:strCache>
                <c:ptCount val="1"/>
                <c:pt idx="0">
                  <c:v>Дорожное хозяйство</c:v>
                </c:pt>
              </c:strCache>
            </c:strRef>
          </c:cat>
          <c:val>
            <c:numRef>
              <c:f>Лист1!$B$2</c:f>
              <c:numCache>
                <c:formatCode>General</c:formatCode>
                <c:ptCount val="1"/>
                <c:pt idx="0">
                  <c:v>188.7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D12-4F58-8FD6-6F0741B7B096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2021 год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32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</c:f>
              <c:strCache>
                <c:ptCount val="1"/>
                <c:pt idx="0">
                  <c:v>Дорожное хозяйство</c:v>
                </c:pt>
              </c:strCache>
            </c:strRef>
          </c:cat>
          <c:val>
            <c:numRef>
              <c:f>Лист1!$C$2</c:f>
              <c:numCache>
                <c:formatCode>General</c:formatCode>
                <c:ptCount val="1"/>
                <c:pt idx="0">
                  <c:v>238.2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8D12-4F58-8FD6-6F0741B7B09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836298656"/>
        <c:axId val="934161792"/>
      </c:barChart>
      <c:catAx>
        <c:axId val="8362986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934161792"/>
        <c:crosses val="autoZero"/>
        <c:auto val="1"/>
        <c:lblAlgn val="ctr"/>
        <c:lblOffset val="100"/>
        <c:noMultiLvlLbl val="0"/>
      </c:catAx>
      <c:valAx>
        <c:axId val="9341617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8362986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2020 год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0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</c:f>
              <c:strCache>
                <c:ptCount val="1"/>
                <c:pt idx="0">
                  <c:v>Расходы на ЖКХ</c:v>
                </c:pt>
              </c:strCache>
            </c:strRef>
          </c:cat>
          <c:val>
            <c:numRef>
              <c:f>Лист1!$B$2</c:f>
              <c:numCache>
                <c:formatCode>General</c:formatCode>
                <c:ptCount val="1"/>
                <c:pt idx="0">
                  <c:v>345.4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178-417F-B1EC-AD19A048290F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2021 год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0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</c:f>
              <c:strCache>
                <c:ptCount val="1"/>
                <c:pt idx="0">
                  <c:v>Расходы на ЖКХ</c:v>
                </c:pt>
              </c:strCache>
            </c:strRef>
          </c:cat>
          <c:val>
            <c:numRef>
              <c:f>Лист1!$C$2</c:f>
              <c:numCache>
                <c:formatCode>General</c:formatCode>
                <c:ptCount val="1"/>
                <c:pt idx="0">
                  <c:v>351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D178-417F-B1EC-AD19A048290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755068735"/>
        <c:axId val="757497711"/>
      </c:barChart>
      <c:catAx>
        <c:axId val="755068735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757497711"/>
        <c:crosses val="autoZero"/>
        <c:auto val="1"/>
        <c:lblAlgn val="ctr"/>
        <c:lblOffset val="100"/>
        <c:noMultiLvlLbl val="0"/>
      </c:catAx>
      <c:valAx>
        <c:axId val="757497711"/>
        <c:scaling>
          <c:orientation val="minMax"/>
          <c:min val="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755068735"/>
        <c:crosses val="autoZero"/>
        <c:crossBetween val="between"/>
        <c:majorUnit val="50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  <c:userShapes r:id="rId4"/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2020 год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36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</c:f>
              <c:strCache>
                <c:ptCount val="1"/>
                <c:pt idx="0">
                  <c:v>Расходы</c:v>
                </c:pt>
              </c:strCache>
            </c:strRef>
          </c:cat>
          <c:val>
            <c:numRef>
              <c:f>Лист1!$B$2</c:f>
              <c:numCache>
                <c:formatCode>General</c:formatCode>
                <c:ptCount val="1"/>
                <c:pt idx="0">
                  <c:v>44.5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B54-448F-BD9C-9FA45292CF96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2021 год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36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</c:f>
              <c:strCache>
                <c:ptCount val="1"/>
                <c:pt idx="0">
                  <c:v>Расходы</c:v>
                </c:pt>
              </c:strCache>
            </c:strRef>
          </c:cat>
          <c:val>
            <c:numRef>
              <c:f>Лист1!$C$2</c:f>
              <c:numCache>
                <c:formatCode>General</c:formatCode>
                <c:ptCount val="1"/>
                <c:pt idx="0">
                  <c:v>53.6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FB54-448F-BD9C-9FA45292CF9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836304656"/>
        <c:axId val="649132416"/>
      </c:barChart>
      <c:catAx>
        <c:axId val="836304656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649132416"/>
        <c:crosses val="autoZero"/>
        <c:auto val="1"/>
        <c:lblAlgn val="ctr"/>
        <c:lblOffset val="100"/>
        <c:noMultiLvlLbl val="0"/>
      </c:catAx>
      <c:valAx>
        <c:axId val="6491324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8363046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1">
  <a:schemeClr val="accent1"/>
  <a:schemeClr val="accent3"/>
  <a:schemeClr val="accent5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20">
  <cs:axisTitle>
    <cs:lnRef idx="0"/>
    <cs:fillRef idx="0"/>
    <cs:effectRef idx="0"/>
    <cs:fontRef idx="minor">
      <a:schemeClr val="tx2"/>
    </cs:fontRef>
    <cs:defRPr sz="1197" b="1" kern="1200"/>
  </cs:axisTitle>
  <cs:category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2"/>
    </cs:fontRef>
    <cs:defRPr sz="1197" kern="1200"/>
  </cs:dataLabel>
  <cs:dataLabelCallout>
    <cs:lnRef idx="0"/>
    <cs:fillRef idx="0"/>
    <cs:effectRef idx="0"/>
    <cs:fontRef idx="minor">
      <a:schemeClr val="dk2">
        <a:lumMod val="7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2"/>
    <cs:fontRef idx="minor">
      <a:schemeClr val="tx2"/>
    </cs:fontRef>
  </cs:dataPoint>
  <cs:dataPoint3D>
    <cs:lnRef idx="0"/>
    <cs:fillRef idx="3">
      <cs:styleClr val="auto"/>
    </cs:fillRef>
    <cs:effectRef idx="2"/>
    <cs:fontRef idx="minor">
      <a:schemeClr val="tx2"/>
    </cs:fontRef>
  </cs:dataPoint3D>
  <cs:dataPointLine>
    <cs:lnRef idx="0">
      <cs:styleClr val="auto"/>
    </cs:lnRef>
    <cs:fillRef idx="3"/>
    <cs:effectRef idx="2"/>
    <cs:fontRef idx="minor">
      <a:schemeClr val="tx2"/>
    </cs:fontRef>
    <cs:spPr>
      <a:ln w="31750" cap="rnd">
        <a:solidFill>
          <a:schemeClr val="phClr"/>
        </a:solidFill>
        <a:round/>
      </a:ln>
    </cs:spPr>
  </cs:dataPointLine>
  <cs:dataPointMarker>
    <cs:lnRef idx="0"/>
    <cs:fillRef idx="3">
      <cs:styleClr val="auto"/>
    </cs:fillRef>
    <cs:effectRef idx="2"/>
    <cs:fontRef idx="minor">
      <a:schemeClr val="tx2"/>
    </cs:fontRef>
    <cs:spPr>
      <a:ln w="12700">
        <a:solidFill>
          <a:schemeClr val="lt2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2"/>
    <cs:fontRef idx="minor">
      <a:schemeClr val="tx2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2"/>
    </cs:fontRef>
    <cs:spPr>
      <a:ln w="9525">
        <a:solidFill>
          <a:schemeClr val="tx2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tx2"/>
    </cs:fontRef>
    <cs:spPr>
      <a:ln w="9525">
        <a:solidFill>
          <a:schemeClr val="tx2">
            <a:lumMod val="75000"/>
          </a:schemeClr>
        </a:solidFill>
        <a:round/>
      </a:ln>
    </cs:spPr>
  </cs:errorBar>
  <cs:floor>
    <cs:lnRef idx="0"/>
    <cs:fillRef idx="0"/>
    <cs:effectRef idx="0"/>
    <cs:fontRef idx="minor">
      <a:schemeClr val="tx2"/>
    </cs:fontRef>
  </cs:floor>
  <cs:gridlineMajor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2"/>
    </cs:fontRef>
    <cs:spPr>
      <a:ln>
        <a:solidFill>
          <a:schemeClr val="tx2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2"/>
    </cs:fontRef>
    <cs:defRPr sz="1197" kern="1200"/>
  </cs:legend>
  <cs:plotArea>
    <cs:lnRef idx="0"/>
    <cs:fillRef idx="0"/>
    <cs:effectRef idx="0"/>
    <cs:fontRef idx="minor">
      <a:schemeClr val="tx2"/>
    </cs:fontRef>
  </cs:plotArea>
  <cs:plotArea3D>
    <cs:lnRef idx="0"/>
    <cs:fillRef idx="0"/>
    <cs:effectRef idx="0"/>
    <cs:fontRef idx="minor">
      <a:schemeClr val="tx2"/>
    </cs:fontRef>
  </cs:plotArea3D>
  <cs:series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2"/>
    </cs:fontRef>
    <cs:defRPr sz="2128" b="1" kern="1200"/>
  </cs:title>
  <cs:trendline>
    <cs:lnRef idx="0">
      <cs:styleClr val="auto"/>
    </cs:lnRef>
    <cs:fillRef idx="0"/>
    <cs:effectRef idx="0"/>
    <cs:fontRef idx="minor">
      <a:schemeClr val="tx2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2"/>
    </cs:fontRef>
    <cs:defRPr sz="1197" kern="1200"/>
  </cs:trendlineLabel>
  <cs:upBar>
    <cs:lnRef idx="0"/>
    <cs:fillRef idx="0"/>
    <cs:effectRef idx="0"/>
    <cs:fontRef idx="minor">
      <a:schemeClr val="tx2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2"/>
    </cs:fontRef>
    <cs:defRPr sz="1197" kern="1200"/>
  </cs:valueAxis>
  <cs:wall>
    <cs:lnRef idx="0"/>
    <cs:fillRef idx="0"/>
    <cs:effectRef idx="0"/>
    <cs:fontRef idx="minor">
      <a:schemeClr val="tx2"/>
    </cs:fontRef>
  </cs:wall>
</cs:chartStyle>
</file>

<file path=ppt/charts/style6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A283E48-A9A8-458C-91E9-0E6E41BEA1F6}" type="doc">
      <dgm:prSet loTypeId="urn:microsoft.com/office/officeart/2005/8/layout/matrix1" loCatId="matrix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B2FC1CD5-4A69-4970-B08A-2C4FA1B76EAB}">
      <dgm:prSet phldrT="[Текст]"/>
      <dgm:spPr>
        <a:solidFill>
          <a:schemeClr val="bg1"/>
        </a:solidFill>
      </dgm:spPr>
      <dgm:t>
        <a:bodyPr/>
        <a:lstStyle/>
        <a:p>
          <a:r>
            <a:rPr lang="ru-RU" b="1" dirty="0"/>
            <a:t>1284,7 млн. руб.</a:t>
          </a:r>
        </a:p>
      </dgm:t>
    </dgm:pt>
    <dgm:pt modelId="{5F5AA5CA-D73C-4667-B004-234AAF6A9521}" type="parTrans" cxnId="{79D23233-540E-48FA-8937-A06C947EBFF2}">
      <dgm:prSet/>
      <dgm:spPr/>
      <dgm:t>
        <a:bodyPr/>
        <a:lstStyle/>
        <a:p>
          <a:endParaRPr lang="ru-RU"/>
        </a:p>
      </dgm:t>
    </dgm:pt>
    <dgm:pt modelId="{DCF12015-F1A8-4E74-994D-28EEE219E646}" type="sibTrans" cxnId="{79D23233-540E-48FA-8937-A06C947EBFF2}">
      <dgm:prSet/>
      <dgm:spPr/>
      <dgm:t>
        <a:bodyPr/>
        <a:lstStyle/>
        <a:p>
          <a:endParaRPr lang="ru-RU"/>
        </a:p>
      </dgm:t>
    </dgm:pt>
    <dgm:pt modelId="{3CA3310A-B265-41E4-A1E1-9E289866FF5C}">
      <dgm:prSet phldrT="[Текст]"/>
      <dgm:spPr>
        <a:solidFill>
          <a:srgbClr val="00B0F0"/>
        </a:solidFill>
      </dgm:spPr>
      <dgm:t>
        <a:bodyPr/>
        <a:lstStyle/>
        <a:p>
          <a:r>
            <a:rPr lang="ru-RU" b="1" dirty="0"/>
            <a:t>Оплата труда работников – </a:t>
          </a:r>
        </a:p>
        <a:p>
          <a:r>
            <a:rPr lang="ru-RU" b="1" dirty="0"/>
            <a:t>893,9 млн. руб.</a:t>
          </a:r>
        </a:p>
      </dgm:t>
    </dgm:pt>
    <dgm:pt modelId="{D9C5CDD4-3987-44C0-9F5F-ADBCD337A7BE}" type="parTrans" cxnId="{E623DE45-B5A9-476A-998A-97EB99FB0078}">
      <dgm:prSet/>
      <dgm:spPr/>
      <dgm:t>
        <a:bodyPr/>
        <a:lstStyle/>
        <a:p>
          <a:endParaRPr lang="ru-RU"/>
        </a:p>
      </dgm:t>
    </dgm:pt>
    <dgm:pt modelId="{AB36A113-90EB-4F2A-AE10-80209AC5B1E8}" type="sibTrans" cxnId="{E623DE45-B5A9-476A-998A-97EB99FB0078}">
      <dgm:prSet/>
      <dgm:spPr/>
      <dgm:t>
        <a:bodyPr/>
        <a:lstStyle/>
        <a:p>
          <a:endParaRPr lang="ru-RU"/>
        </a:p>
      </dgm:t>
    </dgm:pt>
    <dgm:pt modelId="{F68C1E1C-A549-42C9-8B38-B2F617005814}">
      <dgm:prSet phldrT="[Текст]"/>
      <dgm:spPr>
        <a:solidFill>
          <a:srgbClr val="00B0F0"/>
        </a:solidFill>
      </dgm:spPr>
      <dgm:t>
        <a:bodyPr/>
        <a:lstStyle/>
        <a:p>
          <a:r>
            <a:rPr lang="ru-RU" b="1" dirty="0"/>
            <a:t>Оплата коммунальных услуг, содержание и ремонт учреждений, укрепление материально-технической базы – 276,9 млн. руб.</a:t>
          </a:r>
        </a:p>
      </dgm:t>
    </dgm:pt>
    <dgm:pt modelId="{61299C6F-B5C1-4751-90A7-FBD75781CEDD}" type="parTrans" cxnId="{821F496F-E55C-4FEE-B33E-EC03ED792F07}">
      <dgm:prSet/>
      <dgm:spPr/>
      <dgm:t>
        <a:bodyPr/>
        <a:lstStyle/>
        <a:p>
          <a:endParaRPr lang="ru-RU"/>
        </a:p>
      </dgm:t>
    </dgm:pt>
    <dgm:pt modelId="{FB611CC5-2721-4EA0-BFFB-16E466DD2F38}" type="sibTrans" cxnId="{821F496F-E55C-4FEE-B33E-EC03ED792F07}">
      <dgm:prSet/>
      <dgm:spPr/>
      <dgm:t>
        <a:bodyPr/>
        <a:lstStyle/>
        <a:p>
          <a:endParaRPr lang="ru-RU"/>
        </a:p>
      </dgm:t>
    </dgm:pt>
    <dgm:pt modelId="{8231A4AB-B50D-4971-9D59-70B6361B5063}">
      <dgm:prSet phldrT="[Текст]"/>
      <dgm:spPr>
        <a:solidFill>
          <a:srgbClr val="00B0F0"/>
        </a:solidFill>
      </dgm:spPr>
      <dgm:t>
        <a:bodyPr/>
        <a:lstStyle/>
        <a:p>
          <a:r>
            <a:rPr lang="ru-RU" b="1" dirty="0"/>
            <a:t>Организация молодежной политики и оздоровление детей – 25,3 млн. руб.</a:t>
          </a:r>
        </a:p>
      </dgm:t>
    </dgm:pt>
    <dgm:pt modelId="{70D13D8C-70B5-4184-818C-D64FDA38FBE7}" type="parTrans" cxnId="{8D27255B-264F-4802-B831-5B80251B5217}">
      <dgm:prSet/>
      <dgm:spPr/>
      <dgm:t>
        <a:bodyPr/>
        <a:lstStyle/>
        <a:p>
          <a:endParaRPr lang="ru-RU"/>
        </a:p>
      </dgm:t>
    </dgm:pt>
    <dgm:pt modelId="{0E2CDFB8-7FCB-42DE-83D1-0FC89E8D496D}" type="sibTrans" cxnId="{8D27255B-264F-4802-B831-5B80251B5217}">
      <dgm:prSet/>
      <dgm:spPr/>
      <dgm:t>
        <a:bodyPr/>
        <a:lstStyle/>
        <a:p>
          <a:endParaRPr lang="ru-RU"/>
        </a:p>
      </dgm:t>
    </dgm:pt>
    <dgm:pt modelId="{FD5ADB54-668D-4F47-8232-91ACCF1492E8}">
      <dgm:prSet phldrT="[Текст]"/>
      <dgm:spPr>
        <a:solidFill>
          <a:srgbClr val="00B0F0"/>
        </a:solidFill>
      </dgm:spPr>
      <dgm:t>
        <a:bodyPr/>
        <a:lstStyle/>
        <a:p>
          <a:r>
            <a:rPr lang="ru-RU" b="1" dirty="0"/>
            <a:t>Бесплатное и льготное питание учащихся СОШ – </a:t>
          </a:r>
        </a:p>
        <a:p>
          <a:r>
            <a:rPr lang="ru-RU" b="1" dirty="0"/>
            <a:t>88,6 млн. руб.</a:t>
          </a:r>
        </a:p>
      </dgm:t>
    </dgm:pt>
    <dgm:pt modelId="{FFB3A5C6-6C8C-4F67-89F5-85F48F83F116}" type="parTrans" cxnId="{4D79F93C-EFA4-42B0-A813-30CB18031B09}">
      <dgm:prSet/>
      <dgm:spPr/>
      <dgm:t>
        <a:bodyPr/>
        <a:lstStyle/>
        <a:p>
          <a:endParaRPr lang="ru-RU"/>
        </a:p>
      </dgm:t>
    </dgm:pt>
    <dgm:pt modelId="{5B09CBB5-7451-4148-B058-7B5A165C1440}" type="sibTrans" cxnId="{4D79F93C-EFA4-42B0-A813-30CB18031B09}">
      <dgm:prSet/>
      <dgm:spPr/>
      <dgm:t>
        <a:bodyPr/>
        <a:lstStyle/>
        <a:p>
          <a:endParaRPr lang="ru-RU"/>
        </a:p>
      </dgm:t>
    </dgm:pt>
    <dgm:pt modelId="{632374BC-9740-4ADE-89B0-A72588696084}" type="pres">
      <dgm:prSet presAssocID="{FA283E48-A9A8-458C-91E9-0E6E41BEA1F6}" presName="diagram" presStyleCnt="0">
        <dgm:presLayoutVars>
          <dgm:chMax val="1"/>
          <dgm:dir/>
          <dgm:animLvl val="ctr"/>
          <dgm:resizeHandles val="exact"/>
        </dgm:presLayoutVars>
      </dgm:prSet>
      <dgm:spPr/>
    </dgm:pt>
    <dgm:pt modelId="{46D8DA53-AD15-48D1-AF5C-15556175001D}" type="pres">
      <dgm:prSet presAssocID="{FA283E48-A9A8-458C-91E9-0E6E41BEA1F6}" presName="matrix" presStyleCnt="0"/>
      <dgm:spPr/>
    </dgm:pt>
    <dgm:pt modelId="{22B60152-5A79-4C61-8A28-57694E5B175B}" type="pres">
      <dgm:prSet presAssocID="{FA283E48-A9A8-458C-91E9-0E6E41BEA1F6}" presName="tile1" presStyleLbl="node1" presStyleIdx="0" presStyleCnt="4"/>
      <dgm:spPr/>
    </dgm:pt>
    <dgm:pt modelId="{F2719127-A18E-4AB4-9099-CC1BC290BCDA}" type="pres">
      <dgm:prSet presAssocID="{FA283E48-A9A8-458C-91E9-0E6E41BEA1F6}" presName="tile1text" presStyleLbl="node1" presStyleIdx="0" presStyleCnt="4">
        <dgm:presLayoutVars>
          <dgm:chMax val="0"/>
          <dgm:chPref val="0"/>
          <dgm:bulletEnabled val="1"/>
        </dgm:presLayoutVars>
      </dgm:prSet>
      <dgm:spPr/>
    </dgm:pt>
    <dgm:pt modelId="{821449F3-0079-4AAB-A454-2835F2152490}" type="pres">
      <dgm:prSet presAssocID="{FA283E48-A9A8-458C-91E9-0E6E41BEA1F6}" presName="tile2" presStyleLbl="node1" presStyleIdx="1" presStyleCnt="4"/>
      <dgm:spPr/>
    </dgm:pt>
    <dgm:pt modelId="{0E5B82B1-245E-4C95-8B7C-76512BC86D62}" type="pres">
      <dgm:prSet presAssocID="{FA283E48-A9A8-458C-91E9-0E6E41BEA1F6}" presName="tile2text" presStyleLbl="node1" presStyleIdx="1" presStyleCnt="4">
        <dgm:presLayoutVars>
          <dgm:chMax val="0"/>
          <dgm:chPref val="0"/>
          <dgm:bulletEnabled val="1"/>
        </dgm:presLayoutVars>
      </dgm:prSet>
      <dgm:spPr/>
    </dgm:pt>
    <dgm:pt modelId="{623C43E5-0F36-428E-96DA-5B18C7656469}" type="pres">
      <dgm:prSet presAssocID="{FA283E48-A9A8-458C-91E9-0E6E41BEA1F6}" presName="tile3" presStyleLbl="node1" presStyleIdx="2" presStyleCnt="4"/>
      <dgm:spPr/>
    </dgm:pt>
    <dgm:pt modelId="{D247FC3D-4D55-4A32-B9EB-E50B38CFDC9D}" type="pres">
      <dgm:prSet presAssocID="{FA283E48-A9A8-458C-91E9-0E6E41BEA1F6}" presName="tile3text" presStyleLbl="node1" presStyleIdx="2" presStyleCnt="4">
        <dgm:presLayoutVars>
          <dgm:chMax val="0"/>
          <dgm:chPref val="0"/>
          <dgm:bulletEnabled val="1"/>
        </dgm:presLayoutVars>
      </dgm:prSet>
      <dgm:spPr/>
    </dgm:pt>
    <dgm:pt modelId="{34D9A3EB-004B-4586-BFAC-4705FBDC1DB9}" type="pres">
      <dgm:prSet presAssocID="{FA283E48-A9A8-458C-91E9-0E6E41BEA1F6}" presName="tile4" presStyleLbl="node1" presStyleIdx="3" presStyleCnt="4"/>
      <dgm:spPr/>
    </dgm:pt>
    <dgm:pt modelId="{5EFF626A-A0EE-4747-9AA1-F29AD16C51D5}" type="pres">
      <dgm:prSet presAssocID="{FA283E48-A9A8-458C-91E9-0E6E41BEA1F6}" presName="tile4text" presStyleLbl="node1" presStyleIdx="3" presStyleCnt="4">
        <dgm:presLayoutVars>
          <dgm:chMax val="0"/>
          <dgm:chPref val="0"/>
          <dgm:bulletEnabled val="1"/>
        </dgm:presLayoutVars>
      </dgm:prSet>
      <dgm:spPr/>
    </dgm:pt>
    <dgm:pt modelId="{E6146038-2E81-4EB7-A36D-3319F7A3C920}" type="pres">
      <dgm:prSet presAssocID="{FA283E48-A9A8-458C-91E9-0E6E41BEA1F6}" presName="centerTile" presStyleLbl="fgShp" presStyleIdx="0" presStyleCnt="1">
        <dgm:presLayoutVars>
          <dgm:chMax val="0"/>
          <dgm:chPref val="0"/>
        </dgm:presLayoutVars>
      </dgm:prSet>
      <dgm:spPr/>
    </dgm:pt>
  </dgm:ptLst>
  <dgm:cxnLst>
    <dgm:cxn modelId="{B033510B-6214-4392-8FB3-8F2EC9207DC1}" type="presOf" srcId="{F68C1E1C-A549-42C9-8B38-B2F617005814}" destId="{821449F3-0079-4AAB-A454-2835F2152490}" srcOrd="0" destOrd="0" presId="urn:microsoft.com/office/officeart/2005/8/layout/matrix1"/>
    <dgm:cxn modelId="{1116F814-C183-4B07-97CD-7ED06A9AEC4D}" type="presOf" srcId="{8231A4AB-B50D-4971-9D59-70B6361B5063}" destId="{D247FC3D-4D55-4A32-B9EB-E50B38CFDC9D}" srcOrd="1" destOrd="0" presId="urn:microsoft.com/office/officeart/2005/8/layout/matrix1"/>
    <dgm:cxn modelId="{79D23233-540E-48FA-8937-A06C947EBFF2}" srcId="{FA283E48-A9A8-458C-91E9-0E6E41BEA1F6}" destId="{B2FC1CD5-4A69-4970-B08A-2C4FA1B76EAB}" srcOrd="0" destOrd="0" parTransId="{5F5AA5CA-D73C-4667-B004-234AAF6A9521}" sibTransId="{DCF12015-F1A8-4E74-994D-28EEE219E646}"/>
    <dgm:cxn modelId="{0A738F35-5A20-493E-88AD-2A30C36D75FC}" type="presOf" srcId="{F68C1E1C-A549-42C9-8B38-B2F617005814}" destId="{0E5B82B1-245E-4C95-8B7C-76512BC86D62}" srcOrd="1" destOrd="0" presId="urn:microsoft.com/office/officeart/2005/8/layout/matrix1"/>
    <dgm:cxn modelId="{0282C235-1994-4E92-B787-37C8D6A73165}" type="presOf" srcId="{B2FC1CD5-4A69-4970-B08A-2C4FA1B76EAB}" destId="{E6146038-2E81-4EB7-A36D-3319F7A3C920}" srcOrd="0" destOrd="0" presId="urn:microsoft.com/office/officeart/2005/8/layout/matrix1"/>
    <dgm:cxn modelId="{4D79F93C-EFA4-42B0-A813-30CB18031B09}" srcId="{B2FC1CD5-4A69-4970-B08A-2C4FA1B76EAB}" destId="{FD5ADB54-668D-4F47-8232-91ACCF1492E8}" srcOrd="3" destOrd="0" parTransId="{FFB3A5C6-6C8C-4F67-89F5-85F48F83F116}" sibTransId="{5B09CBB5-7451-4148-B058-7B5A165C1440}"/>
    <dgm:cxn modelId="{8D27255B-264F-4802-B831-5B80251B5217}" srcId="{B2FC1CD5-4A69-4970-B08A-2C4FA1B76EAB}" destId="{8231A4AB-B50D-4971-9D59-70B6361B5063}" srcOrd="2" destOrd="0" parTransId="{70D13D8C-70B5-4184-818C-D64FDA38FBE7}" sibTransId="{0E2CDFB8-7FCB-42DE-83D1-0FC89E8D496D}"/>
    <dgm:cxn modelId="{E623DE45-B5A9-476A-998A-97EB99FB0078}" srcId="{B2FC1CD5-4A69-4970-B08A-2C4FA1B76EAB}" destId="{3CA3310A-B265-41E4-A1E1-9E289866FF5C}" srcOrd="0" destOrd="0" parTransId="{D9C5CDD4-3987-44C0-9F5F-ADBCD337A7BE}" sibTransId="{AB36A113-90EB-4F2A-AE10-80209AC5B1E8}"/>
    <dgm:cxn modelId="{3CCB6A49-7BB8-43D7-BFA9-AD9A0EEEA75B}" type="presOf" srcId="{3CA3310A-B265-41E4-A1E1-9E289866FF5C}" destId="{F2719127-A18E-4AB4-9099-CC1BC290BCDA}" srcOrd="1" destOrd="0" presId="urn:microsoft.com/office/officeart/2005/8/layout/matrix1"/>
    <dgm:cxn modelId="{E8A22C4A-1061-43A2-8596-EAB452AC5D26}" type="presOf" srcId="{FA283E48-A9A8-458C-91E9-0E6E41BEA1F6}" destId="{632374BC-9740-4ADE-89B0-A72588696084}" srcOrd="0" destOrd="0" presId="urn:microsoft.com/office/officeart/2005/8/layout/matrix1"/>
    <dgm:cxn modelId="{435E726E-A462-40F7-AB74-F54D1B277A42}" type="presOf" srcId="{FD5ADB54-668D-4F47-8232-91ACCF1492E8}" destId="{34D9A3EB-004B-4586-BFAC-4705FBDC1DB9}" srcOrd="0" destOrd="0" presId="urn:microsoft.com/office/officeart/2005/8/layout/matrix1"/>
    <dgm:cxn modelId="{821F496F-E55C-4FEE-B33E-EC03ED792F07}" srcId="{B2FC1CD5-4A69-4970-B08A-2C4FA1B76EAB}" destId="{F68C1E1C-A549-42C9-8B38-B2F617005814}" srcOrd="1" destOrd="0" parTransId="{61299C6F-B5C1-4751-90A7-FBD75781CEDD}" sibTransId="{FB611CC5-2721-4EA0-BFFB-16E466DD2F38}"/>
    <dgm:cxn modelId="{EDC05B98-00FE-49A8-85B9-87D974966A35}" type="presOf" srcId="{FD5ADB54-668D-4F47-8232-91ACCF1492E8}" destId="{5EFF626A-A0EE-4747-9AA1-F29AD16C51D5}" srcOrd="1" destOrd="0" presId="urn:microsoft.com/office/officeart/2005/8/layout/matrix1"/>
    <dgm:cxn modelId="{71CAED99-7AE1-4559-9EA7-A47AFE24AC95}" type="presOf" srcId="{3CA3310A-B265-41E4-A1E1-9E289866FF5C}" destId="{22B60152-5A79-4C61-8A28-57694E5B175B}" srcOrd="0" destOrd="0" presId="urn:microsoft.com/office/officeart/2005/8/layout/matrix1"/>
    <dgm:cxn modelId="{FBB23AA2-1465-422C-BB64-CA7E428F6CCA}" type="presOf" srcId="{8231A4AB-B50D-4971-9D59-70B6361B5063}" destId="{623C43E5-0F36-428E-96DA-5B18C7656469}" srcOrd="0" destOrd="0" presId="urn:microsoft.com/office/officeart/2005/8/layout/matrix1"/>
    <dgm:cxn modelId="{B7938285-C562-47E8-98BA-33B3F7C0A4B8}" type="presParOf" srcId="{632374BC-9740-4ADE-89B0-A72588696084}" destId="{46D8DA53-AD15-48D1-AF5C-15556175001D}" srcOrd="0" destOrd="0" presId="urn:microsoft.com/office/officeart/2005/8/layout/matrix1"/>
    <dgm:cxn modelId="{9C8BBAEE-57DF-42C6-8B19-0E91E16C00C2}" type="presParOf" srcId="{46D8DA53-AD15-48D1-AF5C-15556175001D}" destId="{22B60152-5A79-4C61-8A28-57694E5B175B}" srcOrd="0" destOrd="0" presId="urn:microsoft.com/office/officeart/2005/8/layout/matrix1"/>
    <dgm:cxn modelId="{011EFECA-E0BF-41FE-964B-58DC29FDDACF}" type="presParOf" srcId="{46D8DA53-AD15-48D1-AF5C-15556175001D}" destId="{F2719127-A18E-4AB4-9099-CC1BC290BCDA}" srcOrd="1" destOrd="0" presId="urn:microsoft.com/office/officeart/2005/8/layout/matrix1"/>
    <dgm:cxn modelId="{02AA094D-1FDB-4C55-BE0C-3237ED9D8734}" type="presParOf" srcId="{46D8DA53-AD15-48D1-AF5C-15556175001D}" destId="{821449F3-0079-4AAB-A454-2835F2152490}" srcOrd="2" destOrd="0" presId="urn:microsoft.com/office/officeart/2005/8/layout/matrix1"/>
    <dgm:cxn modelId="{6A7E0204-49D2-4770-99D4-8BA4311E46E7}" type="presParOf" srcId="{46D8DA53-AD15-48D1-AF5C-15556175001D}" destId="{0E5B82B1-245E-4C95-8B7C-76512BC86D62}" srcOrd="3" destOrd="0" presId="urn:microsoft.com/office/officeart/2005/8/layout/matrix1"/>
    <dgm:cxn modelId="{3C116092-8B80-4578-850A-C9C6C7157538}" type="presParOf" srcId="{46D8DA53-AD15-48D1-AF5C-15556175001D}" destId="{623C43E5-0F36-428E-96DA-5B18C7656469}" srcOrd="4" destOrd="0" presId="urn:microsoft.com/office/officeart/2005/8/layout/matrix1"/>
    <dgm:cxn modelId="{B8BF3E08-7A27-48B4-8D95-0D31C86BC0FC}" type="presParOf" srcId="{46D8DA53-AD15-48D1-AF5C-15556175001D}" destId="{D247FC3D-4D55-4A32-B9EB-E50B38CFDC9D}" srcOrd="5" destOrd="0" presId="urn:microsoft.com/office/officeart/2005/8/layout/matrix1"/>
    <dgm:cxn modelId="{42483216-FA1E-4132-BAAA-EB0C6A5AB8E1}" type="presParOf" srcId="{46D8DA53-AD15-48D1-AF5C-15556175001D}" destId="{34D9A3EB-004B-4586-BFAC-4705FBDC1DB9}" srcOrd="6" destOrd="0" presId="urn:microsoft.com/office/officeart/2005/8/layout/matrix1"/>
    <dgm:cxn modelId="{8DFA5F13-278E-4694-A319-07EEFFD99987}" type="presParOf" srcId="{46D8DA53-AD15-48D1-AF5C-15556175001D}" destId="{5EFF626A-A0EE-4747-9AA1-F29AD16C51D5}" srcOrd="7" destOrd="0" presId="urn:microsoft.com/office/officeart/2005/8/layout/matrix1"/>
    <dgm:cxn modelId="{72AA4E8C-53AB-465E-9E27-28D9C11608CF}" type="presParOf" srcId="{632374BC-9740-4ADE-89B0-A72588696084}" destId="{E6146038-2E81-4EB7-A36D-3319F7A3C920}" srcOrd="1" destOrd="0" presId="urn:microsoft.com/office/officeart/2005/8/layout/matrix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302DE78D-3543-403A-9439-1749B387BB7D}" type="doc">
      <dgm:prSet loTypeId="urn:microsoft.com/office/officeart/2005/8/layout/defaul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46E9744A-6649-4517-9191-0E39350119F7}">
      <dgm:prSet phldrT="[Текст]" custT="1"/>
      <dgm:spPr>
        <a:solidFill>
          <a:schemeClr val="tx2">
            <a:lumMod val="20000"/>
            <a:lumOff val="80000"/>
          </a:schemeClr>
        </a:solidFill>
      </dgm:spPr>
      <dgm:t>
        <a:bodyPr/>
        <a:lstStyle/>
        <a:p>
          <a:r>
            <a:rPr lang="ru-RU" sz="20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Внутрирайонное регулярное автобусное сообщение – </a:t>
          </a:r>
        </a:p>
        <a:p>
          <a:r>
            <a:rPr lang="ru-RU" sz="20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5,7 млн. руб.</a:t>
          </a:r>
        </a:p>
      </dgm:t>
    </dgm:pt>
    <dgm:pt modelId="{524DEADA-452E-47AB-B7A3-5563D7A4F621}" type="parTrans" cxnId="{C7F399B2-E373-4EF1-AF20-03C41DBA5DCA}">
      <dgm:prSet/>
      <dgm:spPr/>
      <dgm:t>
        <a:bodyPr/>
        <a:lstStyle/>
        <a:p>
          <a:endParaRPr lang="ru-RU"/>
        </a:p>
      </dgm:t>
    </dgm:pt>
    <dgm:pt modelId="{2960B804-2268-4F94-9F68-4286F5CCCCFA}" type="sibTrans" cxnId="{C7F399B2-E373-4EF1-AF20-03C41DBA5DCA}">
      <dgm:prSet/>
      <dgm:spPr/>
      <dgm:t>
        <a:bodyPr/>
        <a:lstStyle/>
        <a:p>
          <a:endParaRPr lang="ru-RU"/>
        </a:p>
      </dgm:t>
    </dgm:pt>
    <dgm:pt modelId="{90A199D9-00DB-449E-BB98-770906C37136}">
      <dgm:prSet phldrT="[Текст]" custT="1"/>
      <dgm:spPr>
        <a:solidFill>
          <a:schemeClr val="tx2">
            <a:lumMod val="20000"/>
            <a:lumOff val="80000"/>
          </a:schemeClr>
        </a:solidFill>
      </dgm:spPr>
      <dgm:t>
        <a:bodyPr/>
        <a:lstStyle/>
        <a:p>
          <a:r>
            <a:rPr lang="ru-RU" sz="20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Разработка, утверждение и внесение изменений в документацию территориального планирования – </a:t>
          </a:r>
        </a:p>
        <a:p>
          <a:r>
            <a:rPr lang="ru-RU" sz="20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8,4 млн. руб.</a:t>
          </a:r>
        </a:p>
      </dgm:t>
    </dgm:pt>
    <dgm:pt modelId="{405A1B69-EEA5-4281-882A-15D1C1E0CFA0}" type="parTrans" cxnId="{74E60A40-D89F-49D6-838F-ADA5426BFE2F}">
      <dgm:prSet/>
      <dgm:spPr/>
      <dgm:t>
        <a:bodyPr/>
        <a:lstStyle/>
        <a:p>
          <a:endParaRPr lang="ru-RU"/>
        </a:p>
      </dgm:t>
    </dgm:pt>
    <dgm:pt modelId="{B2320873-064A-41CA-9150-7C4251E74A16}" type="sibTrans" cxnId="{74E60A40-D89F-49D6-838F-ADA5426BFE2F}">
      <dgm:prSet/>
      <dgm:spPr/>
      <dgm:t>
        <a:bodyPr/>
        <a:lstStyle/>
        <a:p>
          <a:endParaRPr lang="ru-RU"/>
        </a:p>
      </dgm:t>
    </dgm:pt>
    <dgm:pt modelId="{B12F5F93-6F81-45D9-8297-E9023D144170}">
      <dgm:prSet phldrT="[Текст]" custT="1"/>
      <dgm:spPr>
        <a:solidFill>
          <a:schemeClr val="tx2">
            <a:lumMod val="20000"/>
            <a:lumOff val="80000"/>
          </a:schemeClr>
        </a:solidFill>
      </dgm:spPr>
      <dgm:t>
        <a:bodyPr/>
        <a:lstStyle/>
        <a:p>
          <a:r>
            <a:rPr lang="ru-RU" sz="20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Мероприятия по землеустройству и землепользованию – </a:t>
          </a:r>
        </a:p>
        <a:p>
          <a:r>
            <a:rPr lang="ru-RU" sz="20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1,0 млн. руб.</a:t>
          </a:r>
        </a:p>
      </dgm:t>
    </dgm:pt>
    <dgm:pt modelId="{02CF5711-B8E5-4528-93C9-01ACD9A58C2E}" type="parTrans" cxnId="{BB6E5003-114F-4CBE-B611-B4820689ED34}">
      <dgm:prSet/>
      <dgm:spPr/>
      <dgm:t>
        <a:bodyPr/>
        <a:lstStyle/>
        <a:p>
          <a:endParaRPr lang="ru-RU"/>
        </a:p>
      </dgm:t>
    </dgm:pt>
    <dgm:pt modelId="{E0E431E3-194F-4272-8889-19DF07FBAF84}" type="sibTrans" cxnId="{BB6E5003-114F-4CBE-B611-B4820689ED34}">
      <dgm:prSet/>
      <dgm:spPr/>
      <dgm:t>
        <a:bodyPr/>
        <a:lstStyle/>
        <a:p>
          <a:endParaRPr lang="ru-RU"/>
        </a:p>
      </dgm:t>
    </dgm:pt>
    <dgm:pt modelId="{1BC69EDB-8155-4488-ABD8-89B7FBBDE676}">
      <dgm:prSet phldrT="[Текст]" custT="1"/>
      <dgm:spPr>
        <a:solidFill>
          <a:schemeClr val="tx2">
            <a:lumMod val="20000"/>
            <a:lumOff val="80000"/>
          </a:schemeClr>
        </a:solidFill>
      </dgm:spPr>
      <dgm:t>
        <a:bodyPr/>
        <a:lstStyle/>
        <a:p>
          <a:r>
            <a:rPr lang="ru-RU" sz="20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Поддержка предпринимательства –</a:t>
          </a:r>
        </a:p>
        <a:p>
          <a:r>
            <a:rPr lang="ru-RU" sz="20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0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7,2 млн. руб.</a:t>
          </a:r>
        </a:p>
      </dgm:t>
    </dgm:pt>
    <dgm:pt modelId="{095132DB-8FE8-4739-9A75-9887946EF090}" type="parTrans" cxnId="{2C4BD921-8365-4E0D-BC6B-1CD4ED339CCB}">
      <dgm:prSet/>
      <dgm:spPr/>
      <dgm:t>
        <a:bodyPr/>
        <a:lstStyle/>
        <a:p>
          <a:endParaRPr lang="ru-RU"/>
        </a:p>
      </dgm:t>
    </dgm:pt>
    <dgm:pt modelId="{82831B28-E105-462E-ADF2-51397A0E3BA9}" type="sibTrans" cxnId="{2C4BD921-8365-4E0D-BC6B-1CD4ED339CCB}">
      <dgm:prSet/>
      <dgm:spPr/>
      <dgm:t>
        <a:bodyPr/>
        <a:lstStyle/>
        <a:p>
          <a:endParaRPr lang="ru-RU"/>
        </a:p>
      </dgm:t>
    </dgm:pt>
    <dgm:pt modelId="{85A161DE-7AE6-4AFF-A9A4-98AB875A5D2D}">
      <dgm:prSet phldrT="[Текст]" custT="1"/>
      <dgm:spPr>
        <a:solidFill>
          <a:schemeClr val="tx2">
            <a:lumMod val="20000"/>
            <a:lumOff val="80000"/>
          </a:schemeClr>
        </a:solidFill>
      </dgm:spPr>
      <dgm:t>
        <a:bodyPr/>
        <a:lstStyle/>
        <a:p>
          <a:r>
            <a:rPr lang="ru-RU" sz="20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Субсидия на выполнение муниципального задания МБУ «Архитектура и градостроительство» – </a:t>
          </a:r>
        </a:p>
        <a:p>
          <a:r>
            <a:rPr lang="ru-RU" sz="20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7,4 млн. руб.</a:t>
          </a:r>
        </a:p>
      </dgm:t>
    </dgm:pt>
    <dgm:pt modelId="{6638102E-3310-493D-91DB-6E1F5C0C8C79}" type="parTrans" cxnId="{55830CD9-915E-487F-8A5C-0C76B5E487AE}">
      <dgm:prSet/>
      <dgm:spPr/>
      <dgm:t>
        <a:bodyPr/>
        <a:lstStyle/>
        <a:p>
          <a:endParaRPr lang="ru-RU"/>
        </a:p>
      </dgm:t>
    </dgm:pt>
    <dgm:pt modelId="{27D2E1F6-D335-4013-9419-664F158F8950}" type="sibTrans" cxnId="{55830CD9-915E-487F-8A5C-0C76B5E487AE}">
      <dgm:prSet/>
      <dgm:spPr/>
      <dgm:t>
        <a:bodyPr/>
        <a:lstStyle/>
        <a:p>
          <a:endParaRPr lang="ru-RU"/>
        </a:p>
      </dgm:t>
    </dgm:pt>
    <dgm:pt modelId="{BB4E7795-75A4-4408-85BF-DE18AE722C73}" type="pres">
      <dgm:prSet presAssocID="{302DE78D-3543-403A-9439-1749B387BB7D}" presName="diagram" presStyleCnt="0">
        <dgm:presLayoutVars>
          <dgm:dir/>
          <dgm:resizeHandles val="exact"/>
        </dgm:presLayoutVars>
      </dgm:prSet>
      <dgm:spPr/>
    </dgm:pt>
    <dgm:pt modelId="{B05FD613-D72A-46FA-9FCA-BC6A55800E45}" type="pres">
      <dgm:prSet presAssocID="{46E9744A-6649-4517-9191-0E39350119F7}" presName="node" presStyleLbl="node1" presStyleIdx="0" presStyleCnt="5">
        <dgm:presLayoutVars>
          <dgm:bulletEnabled val="1"/>
        </dgm:presLayoutVars>
      </dgm:prSet>
      <dgm:spPr/>
    </dgm:pt>
    <dgm:pt modelId="{50EB1C11-1A03-4984-9649-AEBE5CDD6324}" type="pres">
      <dgm:prSet presAssocID="{2960B804-2268-4F94-9F68-4286F5CCCCFA}" presName="sibTrans" presStyleCnt="0"/>
      <dgm:spPr/>
    </dgm:pt>
    <dgm:pt modelId="{6F4A8827-18ED-4885-AC51-F27924CF5D80}" type="pres">
      <dgm:prSet presAssocID="{90A199D9-00DB-449E-BB98-770906C37136}" presName="node" presStyleLbl="node1" presStyleIdx="1" presStyleCnt="5" custLinFactNeighborX="1516" custLinFactNeighborY="-505">
        <dgm:presLayoutVars>
          <dgm:bulletEnabled val="1"/>
        </dgm:presLayoutVars>
      </dgm:prSet>
      <dgm:spPr/>
    </dgm:pt>
    <dgm:pt modelId="{875C8F68-AE80-4C5F-987A-2413D7E2891E}" type="pres">
      <dgm:prSet presAssocID="{B2320873-064A-41CA-9150-7C4251E74A16}" presName="sibTrans" presStyleCnt="0"/>
      <dgm:spPr/>
    </dgm:pt>
    <dgm:pt modelId="{8BE7DBFE-31D6-4D88-BEAE-8E92B1701335}" type="pres">
      <dgm:prSet presAssocID="{B12F5F93-6F81-45D9-8297-E9023D144170}" presName="node" presStyleLbl="node1" presStyleIdx="2" presStyleCnt="5">
        <dgm:presLayoutVars>
          <dgm:bulletEnabled val="1"/>
        </dgm:presLayoutVars>
      </dgm:prSet>
      <dgm:spPr/>
    </dgm:pt>
    <dgm:pt modelId="{97B38063-C726-4559-9AC2-643CBF3E8C06}" type="pres">
      <dgm:prSet presAssocID="{E0E431E3-194F-4272-8889-19DF07FBAF84}" presName="sibTrans" presStyleCnt="0"/>
      <dgm:spPr/>
    </dgm:pt>
    <dgm:pt modelId="{EBE2E833-674D-4BDA-B075-DB5B937935FA}" type="pres">
      <dgm:prSet presAssocID="{1BC69EDB-8155-4488-ABD8-89B7FBBDE676}" presName="node" presStyleLbl="node1" presStyleIdx="3" presStyleCnt="5">
        <dgm:presLayoutVars>
          <dgm:bulletEnabled val="1"/>
        </dgm:presLayoutVars>
      </dgm:prSet>
      <dgm:spPr/>
    </dgm:pt>
    <dgm:pt modelId="{043901E4-6658-4364-93AC-7A5EA8434940}" type="pres">
      <dgm:prSet presAssocID="{82831B28-E105-462E-ADF2-51397A0E3BA9}" presName="sibTrans" presStyleCnt="0"/>
      <dgm:spPr/>
    </dgm:pt>
    <dgm:pt modelId="{0F0635B6-4137-4E1B-9A36-5305FE0BF4E6}" type="pres">
      <dgm:prSet presAssocID="{85A161DE-7AE6-4AFF-A9A4-98AB875A5D2D}" presName="node" presStyleLbl="node1" presStyleIdx="4" presStyleCnt="5">
        <dgm:presLayoutVars>
          <dgm:bulletEnabled val="1"/>
        </dgm:presLayoutVars>
      </dgm:prSet>
      <dgm:spPr/>
    </dgm:pt>
  </dgm:ptLst>
  <dgm:cxnLst>
    <dgm:cxn modelId="{BB6E5003-114F-4CBE-B611-B4820689ED34}" srcId="{302DE78D-3543-403A-9439-1749B387BB7D}" destId="{B12F5F93-6F81-45D9-8297-E9023D144170}" srcOrd="2" destOrd="0" parTransId="{02CF5711-B8E5-4528-93C9-01ACD9A58C2E}" sibTransId="{E0E431E3-194F-4272-8889-19DF07FBAF84}"/>
    <dgm:cxn modelId="{2C4BD921-8365-4E0D-BC6B-1CD4ED339CCB}" srcId="{302DE78D-3543-403A-9439-1749B387BB7D}" destId="{1BC69EDB-8155-4488-ABD8-89B7FBBDE676}" srcOrd="3" destOrd="0" parTransId="{095132DB-8FE8-4739-9A75-9887946EF090}" sibTransId="{82831B28-E105-462E-ADF2-51397A0E3BA9}"/>
    <dgm:cxn modelId="{74E60A40-D89F-49D6-838F-ADA5426BFE2F}" srcId="{302DE78D-3543-403A-9439-1749B387BB7D}" destId="{90A199D9-00DB-449E-BB98-770906C37136}" srcOrd="1" destOrd="0" parTransId="{405A1B69-EEA5-4281-882A-15D1C1E0CFA0}" sibTransId="{B2320873-064A-41CA-9150-7C4251E74A16}"/>
    <dgm:cxn modelId="{4DC9195F-2F8E-43C7-8775-8D70AB255B89}" type="presOf" srcId="{46E9744A-6649-4517-9191-0E39350119F7}" destId="{B05FD613-D72A-46FA-9FCA-BC6A55800E45}" srcOrd="0" destOrd="0" presId="urn:microsoft.com/office/officeart/2005/8/layout/default"/>
    <dgm:cxn modelId="{A1C8059F-A49A-4425-B1B8-CAE3C31349C2}" type="presOf" srcId="{85A161DE-7AE6-4AFF-A9A4-98AB875A5D2D}" destId="{0F0635B6-4137-4E1B-9A36-5305FE0BF4E6}" srcOrd="0" destOrd="0" presId="urn:microsoft.com/office/officeart/2005/8/layout/default"/>
    <dgm:cxn modelId="{C7F399B2-E373-4EF1-AF20-03C41DBA5DCA}" srcId="{302DE78D-3543-403A-9439-1749B387BB7D}" destId="{46E9744A-6649-4517-9191-0E39350119F7}" srcOrd="0" destOrd="0" parTransId="{524DEADA-452E-47AB-B7A3-5563D7A4F621}" sibTransId="{2960B804-2268-4F94-9F68-4286F5CCCCFA}"/>
    <dgm:cxn modelId="{DE664CB8-1863-4754-8AC4-11CB7DE9ADEF}" type="presOf" srcId="{90A199D9-00DB-449E-BB98-770906C37136}" destId="{6F4A8827-18ED-4885-AC51-F27924CF5D80}" srcOrd="0" destOrd="0" presId="urn:microsoft.com/office/officeart/2005/8/layout/default"/>
    <dgm:cxn modelId="{AEE6B9D1-273B-4B8A-8082-3853D9513994}" type="presOf" srcId="{302DE78D-3543-403A-9439-1749B387BB7D}" destId="{BB4E7795-75A4-4408-85BF-DE18AE722C73}" srcOrd="0" destOrd="0" presId="urn:microsoft.com/office/officeart/2005/8/layout/default"/>
    <dgm:cxn modelId="{55830CD9-915E-487F-8A5C-0C76B5E487AE}" srcId="{302DE78D-3543-403A-9439-1749B387BB7D}" destId="{85A161DE-7AE6-4AFF-A9A4-98AB875A5D2D}" srcOrd="4" destOrd="0" parTransId="{6638102E-3310-493D-91DB-6E1F5C0C8C79}" sibTransId="{27D2E1F6-D335-4013-9419-664F158F8950}"/>
    <dgm:cxn modelId="{A965FDDF-2769-42CE-ADC3-88E4F137F5C0}" type="presOf" srcId="{1BC69EDB-8155-4488-ABD8-89B7FBBDE676}" destId="{EBE2E833-674D-4BDA-B075-DB5B937935FA}" srcOrd="0" destOrd="0" presId="urn:microsoft.com/office/officeart/2005/8/layout/default"/>
    <dgm:cxn modelId="{23BCF1E0-636C-42E2-B67E-4248ED1C6F21}" type="presOf" srcId="{B12F5F93-6F81-45D9-8297-E9023D144170}" destId="{8BE7DBFE-31D6-4D88-BEAE-8E92B1701335}" srcOrd="0" destOrd="0" presId="urn:microsoft.com/office/officeart/2005/8/layout/default"/>
    <dgm:cxn modelId="{163F2407-AEB3-473F-8C07-30992BA9B0F3}" type="presParOf" srcId="{BB4E7795-75A4-4408-85BF-DE18AE722C73}" destId="{B05FD613-D72A-46FA-9FCA-BC6A55800E45}" srcOrd="0" destOrd="0" presId="urn:microsoft.com/office/officeart/2005/8/layout/default"/>
    <dgm:cxn modelId="{8017EAB6-C1FF-4B90-9E22-496F8C468116}" type="presParOf" srcId="{BB4E7795-75A4-4408-85BF-DE18AE722C73}" destId="{50EB1C11-1A03-4984-9649-AEBE5CDD6324}" srcOrd="1" destOrd="0" presId="urn:microsoft.com/office/officeart/2005/8/layout/default"/>
    <dgm:cxn modelId="{FA0C4B8C-B41B-42DF-838C-87C8497F3BB7}" type="presParOf" srcId="{BB4E7795-75A4-4408-85BF-DE18AE722C73}" destId="{6F4A8827-18ED-4885-AC51-F27924CF5D80}" srcOrd="2" destOrd="0" presId="urn:microsoft.com/office/officeart/2005/8/layout/default"/>
    <dgm:cxn modelId="{27AADA88-4277-4A6F-BE04-4723D9C038F3}" type="presParOf" srcId="{BB4E7795-75A4-4408-85BF-DE18AE722C73}" destId="{875C8F68-AE80-4C5F-987A-2413D7E2891E}" srcOrd="3" destOrd="0" presId="urn:microsoft.com/office/officeart/2005/8/layout/default"/>
    <dgm:cxn modelId="{23E6A404-B52D-461A-8F7C-877A914C5F9E}" type="presParOf" srcId="{BB4E7795-75A4-4408-85BF-DE18AE722C73}" destId="{8BE7DBFE-31D6-4D88-BEAE-8E92B1701335}" srcOrd="4" destOrd="0" presId="urn:microsoft.com/office/officeart/2005/8/layout/default"/>
    <dgm:cxn modelId="{575B9F62-E6D5-4F91-BFC3-99274A6F33C3}" type="presParOf" srcId="{BB4E7795-75A4-4408-85BF-DE18AE722C73}" destId="{97B38063-C726-4559-9AC2-643CBF3E8C06}" srcOrd="5" destOrd="0" presId="urn:microsoft.com/office/officeart/2005/8/layout/default"/>
    <dgm:cxn modelId="{029778EE-9C57-4531-B42A-7DE7B9F1F169}" type="presParOf" srcId="{BB4E7795-75A4-4408-85BF-DE18AE722C73}" destId="{EBE2E833-674D-4BDA-B075-DB5B937935FA}" srcOrd="6" destOrd="0" presId="urn:microsoft.com/office/officeart/2005/8/layout/default"/>
    <dgm:cxn modelId="{A920B7D9-8DDD-43CF-AE0F-5FA786D899E2}" type="presParOf" srcId="{BB4E7795-75A4-4408-85BF-DE18AE722C73}" destId="{043901E4-6658-4364-93AC-7A5EA8434940}" srcOrd="7" destOrd="0" presId="urn:microsoft.com/office/officeart/2005/8/layout/default"/>
    <dgm:cxn modelId="{B770D7E8-E73C-431D-A7E5-458815CA5100}" type="presParOf" srcId="{BB4E7795-75A4-4408-85BF-DE18AE722C73}" destId="{0F0635B6-4137-4E1B-9A36-5305FE0BF4E6}" srcOrd="8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DCDF13EF-447F-4A4B-9B83-D893DA75B248}" type="doc">
      <dgm:prSet loTypeId="urn:microsoft.com/office/officeart/2005/8/layout/radial4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6880051B-727D-4DA9-8D77-109652B63B07}">
      <dgm:prSet phldrT="[Текст]" custT="1"/>
      <dgm:spPr>
        <a:solidFill>
          <a:srgbClr val="00B050"/>
        </a:solidFill>
      </dgm:spPr>
      <dgm:t>
        <a:bodyPr/>
        <a:lstStyle/>
        <a:p>
          <a:r>
            <a:rPr lang="ru-RU" sz="2000" b="1" dirty="0">
              <a:latin typeface="Times New Roman" panose="02020603050405020304" pitchFamily="18" charset="0"/>
              <a:cs typeface="Times New Roman" panose="02020603050405020304" pitchFamily="18" charset="0"/>
            </a:rPr>
            <a:t>Всего – 10,6 млн. руб.</a:t>
          </a:r>
        </a:p>
      </dgm:t>
    </dgm:pt>
    <dgm:pt modelId="{7C3CB82D-27BF-450F-8E03-9752C66A2037}" type="parTrans" cxnId="{58BA3E33-84E9-47FD-8367-23A9153490DA}">
      <dgm:prSet/>
      <dgm:spPr/>
      <dgm:t>
        <a:bodyPr/>
        <a:lstStyle/>
        <a:p>
          <a:endParaRPr lang="ru-RU"/>
        </a:p>
      </dgm:t>
    </dgm:pt>
    <dgm:pt modelId="{6BBC571D-E1A9-4B6F-8406-40AFD1E49AB1}" type="sibTrans" cxnId="{58BA3E33-84E9-47FD-8367-23A9153490DA}">
      <dgm:prSet/>
      <dgm:spPr/>
      <dgm:t>
        <a:bodyPr/>
        <a:lstStyle/>
        <a:p>
          <a:endParaRPr lang="ru-RU"/>
        </a:p>
      </dgm:t>
    </dgm:pt>
    <dgm:pt modelId="{BB7BECA0-EA42-4F9A-B950-2D83FE9D2EE2}">
      <dgm:prSet phldrT="[Текст]" custT="1"/>
      <dgm:spPr>
        <a:solidFill>
          <a:srgbClr val="00B050"/>
        </a:solidFill>
      </dgm:spPr>
      <dgm:t>
        <a:bodyPr/>
        <a:lstStyle/>
        <a:p>
          <a:r>
            <a:rPr lang="ru-RU" sz="2000" b="1" dirty="0">
              <a:latin typeface="Times New Roman" panose="02020603050405020304" pitchFamily="18" charset="0"/>
              <a:cs typeface="Times New Roman" panose="02020603050405020304" pitchFamily="18" charset="0"/>
            </a:rPr>
            <a:t>Бюджет Республики Башкортостан –</a:t>
          </a:r>
        </a:p>
        <a:p>
          <a:r>
            <a:rPr lang="ru-RU" sz="2000" b="1" dirty="0">
              <a:latin typeface="Times New Roman" panose="02020603050405020304" pitchFamily="18" charset="0"/>
              <a:cs typeface="Times New Roman" panose="02020603050405020304" pitchFamily="18" charset="0"/>
            </a:rPr>
            <a:t> 10,0 млн. руб.</a:t>
          </a:r>
        </a:p>
      </dgm:t>
    </dgm:pt>
    <dgm:pt modelId="{B4567254-2505-48A5-9FC9-A6029AD227A4}" type="parTrans" cxnId="{E1C4EA13-5336-4C23-8E72-39B47E6B9DE5}">
      <dgm:prSet/>
      <dgm:spPr/>
      <dgm:t>
        <a:bodyPr/>
        <a:lstStyle/>
        <a:p>
          <a:endParaRPr lang="ru-RU"/>
        </a:p>
      </dgm:t>
    </dgm:pt>
    <dgm:pt modelId="{558BE831-65C5-43EB-B6C7-44C64C3E05FA}" type="sibTrans" cxnId="{E1C4EA13-5336-4C23-8E72-39B47E6B9DE5}">
      <dgm:prSet/>
      <dgm:spPr/>
      <dgm:t>
        <a:bodyPr/>
        <a:lstStyle/>
        <a:p>
          <a:endParaRPr lang="ru-RU"/>
        </a:p>
      </dgm:t>
    </dgm:pt>
    <dgm:pt modelId="{4B5D11AB-9B49-4C1C-98E9-F88026B504FA}">
      <dgm:prSet phldrT="[Текст]" custT="1"/>
      <dgm:spPr>
        <a:solidFill>
          <a:srgbClr val="00B050"/>
        </a:solidFill>
      </dgm:spPr>
      <dgm:t>
        <a:bodyPr/>
        <a:lstStyle/>
        <a:p>
          <a:r>
            <a:rPr lang="ru-RU" sz="2000" b="1" dirty="0">
              <a:latin typeface="Times New Roman" panose="02020603050405020304" pitchFamily="18" charset="0"/>
              <a:cs typeface="Times New Roman" panose="02020603050405020304" pitchFamily="18" charset="0"/>
            </a:rPr>
            <a:t>Бюджет города Мелеуз – </a:t>
          </a:r>
        </a:p>
        <a:p>
          <a:r>
            <a:rPr lang="ru-RU" sz="2000" b="1" dirty="0">
              <a:latin typeface="Times New Roman" panose="02020603050405020304" pitchFamily="18" charset="0"/>
              <a:cs typeface="Times New Roman" panose="02020603050405020304" pitchFamily="18" charset="0"/>
            </a:rPr>
            <a:t>0,5 млн. руб.</a:t>
          </a:r>
        </a:p>
      </dgm:t>
    </dgm:pt>
    <dgm:pt modelId="{A213079A-592A-4F99-8E6E-0BCB4A8EA5C5}" type="parTrans" cxnId="{7955E252-CF8C-4A95-95DA-A4DC084B1133}">
      <dgm:prSet/>
      <dgm:spPr/>
      <dgm:t>
        <a:bodyPr/>
        <a:lstStyle/>
        <a:p>
          <a:endParaRPr lang="ru-RU"/>
        </a:p>
      </dgm:t>
    </dgm:pt>
    <dgm:pt modelId="{AEF9332C-6D80-4209-A68F-DAED726C2CF4}" type="sibTrans" cxnId="{7955E252-CF8C-4A95-95DA-A4DC084B1133}">
      <dgm:prSet/>
      <dgm:spPr/>
      <dgm:t>
        <a:bodyPr/>
        <a:lstStyle/>
        <a:p>
          <a:endParaRPr lang="ru-RU"/>
        </a:p>
      </dgm:t>
    </dgm:pt>
    <dgm:pt modelId="{AAC7E174-A1BC-4EB3-8959-4EA950294002}">
      <dgm:prSet phldrT="[Текст]" custT="1"/>
      <dgm:spPr>
        <a:solidFill>
          <a:srgbClr val="00B050"/>
        </a:solidFill>
      </dgm:spPr>
      <dgm:t>
        <a:bodyPr/>
        <a:lstStyle/>
        <a:p>
          <a:r>
            <a:rPr lang="ru-RU" sz="2000" b="1" dirty="0">
              <a:latin typeface="Times New Roman" panose="02020603050405020304" pitchFamily="18" charset="0"/>
              <a:cs typeface="Times New Roman" panose="02020603050405020304" pitchFamily="18" charset="0"/>
            </a:rPr>
            <a:t>Средства населения – </a:t>
          </a:r>
        </a:p>
        <a:p>
          <a:r>
            <a:rPr lang="ru-RU" sz="2000" b="1" dirty="0">
              <a:latin typeface="Times New Roman" panose="02020603050405020304" pitchFamily="18" charset="0"/>
              <a:cs typeface="Times New Roman" panose="02020603050405020304" pitchFamily="18" charset="0"/>
            </a:rPr>
            <a:t>0,1 млн. руб.</a:t>
          </a:r>
        </a:p>
      </dgm:t>
    </dgm:pt>
    <dgm:pt modelId="{129ABC5E-50A0-4717-84AC-FFAAD868CFDA}" type="parTrans" cxnId="{0E4A1E54-C900-47BA-A71A-0186CA698743}">
      <dgm:prSet/>
      <dgm:spPr/>
      <dgm:t>
        <a:bodyPr/>
        <a:lstStyle/>
        <a:p>
          <a:endParaRPr lang="ru-RU"/>
        </a:p>
      </dgm:t>
    </dgm:pt>
    <dgm:pt modelId="{A5A87490-EF64-4DB4-B628-D9498FA848CE}" type="sibTrans" cxnId="{0E4A1E54-C900-47BA-A71A-0186CA698743}">
      <dgm:prSet/>
      <dgm:spPr/>
      <dgm:t>
        <a:bodyPr/>
        <a:lstStyle/>
        <a:p>
          <a:endParaRPr lang="ru-RU"/>
        </a:p>
      </dgm:t>
    </dgm:pt>
    <dgm:pt modelId="{8C2D952F-8B33-4048-B68A-2BDDFEA8AA03}" type="pres">
      <dgm:prSet presAssocID="{DCDF13EF-447F-4A4B-9B83-D893DA75B248}" presName="cycle" presStyleCnt="0">
        <dgm:presLayoutVars>
          <dgm:chMax val="1"/>
          <dgm:dir/>
          <dgm:animLvl val="ctr"/>
          <dgm:resizeHandles val="exact"/>
        </dgm:presLayoutVars>
      </dgm:prSet>
      <dgm:spPr/>
    </dgm:pt>
    <dgm:pt modelId="{DAC77BA1-DA78-4717-811F-7487942C2BB3}" type="pres">
      <dgm:prSet presAssocID="{6880051B-727D-4DA9-8D77-109652B63B07}" presName="centerShape" presStyleLbl="node0" presStyleIdx="0" presStyleCnt="1"/>
      <dgm:spPr/>
    </dgm:pt>
    <dgm:pt modelId="{E4927B86-D31C-487C-8E0F-01353CA54F06}" type="pres">
      <dgm:prSet presAssocID="{B4567254-2505-48A5-9FC9-A6029AD227A4}" presName="parTrans" presStyleLbl="bgSibTrans2D1" presStyleIdx="0" presStyleCnt="3"/>
      <dgm:spPr/>
    </dgm:pt>
    <dgm:pt modelId="{0F7C3AEA-066C-4DBB-A2E1-1C20BE22ACDE}" type="pres">
      <dgm:prSet presAssocID="{BB7BECA0-EA42-4F9A-B950-2D83FE9D2EE2}" presName="node" presStyleLbl="node1" presStyleIdx="0" presStyleCnt="3">
        <dgm:presLayoutVars>
          <dgm:bulletEnabled val="1"/>
        </dgm:presLayoutVars>
      </dgm:prSet>
      <dgm:spPr/>
    </dgm:pt>
    <dgm:pt modelId="{BB17917C-7771-4986-B9EE-79D647AF640B}" type="pres">
      <dgm:prSet presAssocID="{A213079A-592A-4F99-8E6E-0BCB4A8EA5C5}" presName="parTrans" presStyleLbl="bgSibTrans2D1" presStyleIdx="1" presStyleCnt="3"/>
      <dgm:spPr/>
    </dgm:pt>
    <dgm:pt modelId="{95FF3C80-AAD9-44BC-A05B-92E40277C0C6}" type="pres">
      <dgm:prSet presAssocID="{4B5D11AB-9B49-4C1C-98E9-F88026B504FA}" presName="node" presStyleLbl="node1" presStyleIdx="1" presStyleCnt="3">
        <dgm:presLayoutVars>
          <dgm:bulletEnabled val="1"/>
        </dgm:presLayoutVars>
      </dgm:prSet>
      <dgm:spPr/>
    </dgm:pt>
    <dgm:pt modelId="{0CA13525-0EAF-4E06-948D-3C6D3240328B}" type="pres">
      <dgm:prSet presAssocID="{129ABC5E-50A0-4717-84AC-FFAAD868CFDA}" presName="parTrans" presStyleLbl="bgSibTrans2D1" presStyleIdx="2" presStyleCnt="3"/>
      <dgm:spPr/>
    </dgm:pt>
    <dgm:pt modelId="{6C6AF038-C877-420A-B5E4-C5837E18BD53}" type="pres">
      <dgm:prSet presAssocID="{AAC7E174-A1BC-4EB3-8959-4EA950294002}" presName="node" presStyleLbl="node1" presStyleIdx="2" presStyleCnt="3">
        <dgm:presLayoutVars>
          <dgm:bulletEnabled val="1"/>
        </dgm:presLayoutVars>
      </dgm:prSet>
      <dgm:spPr/>
    </dgm:pt>
  </dgm:ptLst>
  <dgm:cxnLst>
    <dgm:cxn modelId="{E1C4EA13-5336-4C23-8E72-39B47E6B9DE5}" srcId="{6880051B-727D-4DA9-8D77-109652B63B07}" destId="{BB7BECA0-EA42-4F9A-B950-2D83FE9D2EE2}" srcOrd="0" destOrd="0" parTransId="{B4567254-2505-48A5-9FC9-A6029AD227A4}" sibTransId="{558BE831-65C5-43EB-B6C7-44C64C3E05FA}"/>
    <dgm:cxn modelId="{58BA3E33-84E9-47FD-8367-23A9153490DA}" srcId="{DCDF13EF-447F-4A4B-9B83-D893DA75B248}" destId="{6880051B-727D-4DA9-8D77-109652B63B07}" srcOrd="0" destOrd="0" parTransId="{7C3CB82D-27BF-450F-8E03-9752C66A2037}" sibTransId="{6BBC571D-E1A9-4B6F-8406-40AFD1E49AB1}"/>
    <dgm:cxn modelId="{7955E252-CF8C-4A95-95DA-A4DC084B1133}" srcId="{6880051B-727D-4DA9-8D77-109652B63B07}" destId="{4B5D11AB-9B49-4C1C-98E9-F88026B504FA}" srcOrd="1" destOrd="0" parTransId="{A213079A-592A-4F99-8E6E-0BCB4A8EA5C5}" sibTransId="{AEF9332C-6D80-4209-A68F-DAED726C2CF4}"/>
    <dgm:cxn modelId="{0E4A1E54-C900-47BA-A71A-0186CA698743}" srcId="{6880051B-727D-4DA9-8D77-109652B63B07}" destId="{AAC7E174-A1BC-4EB3-8959-4EA950294002}" srcOrd="2" destOrd="0" parTransId="{129ABC5E-50A0-4717-84AC-FFAAD868CFDA}" sibTransId="{A5A87490-EF64-4DB4-B628-D9498FA848CE}"/>
    <dgm:cxn modelId="{AB74335A-2CE7-4C48-BFB3-7B91A324EF1F}" type="presOf" srcId="{AAC7E174-A1BC-4EB3-8959-4EA950294002}" destId="{6C6AF038-C877-420A-B5E4-C5837E18BD53}" srcOrd="0" destOrd="0" presId="urn:microsoft.com/office/officeart/2005/8/layout/radial4"/>
    <dgm:cxn modelId="{4544BC7D-6DF3-4903-85B5-39501E90ACA2}" type="presOf" srcId="{B4567254-2505-48A5-9FC9-A6029AD227A4}" destId="{E4927B86-D31C-487C-8E0F-01353CA54F06}" srcOrd="0" destOrd="0" presId="urn:microsoft.com/office/officeart/2005/8/layout/radial4"/>
    <dgm:cxn modelId="{26C4D37E-E494-4F44-9153-7A7E31B6C459}" type="presOf" srcId="{DCDF13EF-447F-4A4B-9B83-D893DA75B248}" destId="{8C2D952F-8B33-4048-B68A-2BDDFEA8AA03}" srcOrd="0" destOrd="0" presId="urn:microsoft.com/office/officeart/2005/8/layout/radial4"/>
    <dgm:cxn modelId="{6A89748C-4169-4DBA-80CD-F3127B4102CC}" type="presOf" srcId="{4B5D11AB-9B49-4C1C-98E9-F88026B504FA}" destId="{95FF3C80-AAD9-44BC-A05B-92E40277C0C6}" srcOrd="0" destOrd="0" presId="urn:microsoft.com/office/officeart/2005/8/layout/radial4"/>
    <dgm:cxn modelId="{E7DE64A6-BD1A-4610-83E1-ADB0AB6F948F}" type="presOf" srcId="{BB7BECA0-EA42-4F9A-B950-2D83FE9D2EE2}" destId="{0F7C3AEA-066C-4DBB-A2E1-1C20BE22ACDE}" srcOrd="0" destOrd="0" presId="urn:microsoft.com/office/officeart/2005/8/layout/radial4"/>
    <dgm:cxn modelId="{FD1EFDAC-0E10-4BA6-BCFF-77DABCAC29B5}" type="presOf" srcId="{6880051B-727D-4DA9-8D77-109652B63B07}" destId="{DAC77BA1-DA78-4717-811F-7487942C2BB3}" srcOrd="0" destOrd="0" presId="urn:microsoft.com/office/officeart/2005/8/layout/radial4"/>
    <dgm:cxn modelId="{E5B309D8-9195-4357-8FB0-93D6460023B3}" type="presOf" srcId="{129ABC5E-50A0-4717-84AC-FFAAD868CFDA}" destId="{0CA13525-0EAF-4E06-948D-3C6D3240328B}" srcOrd="0" destOrd="0" presId="urn:microsoft.com/office/officeart/2005/8/layout/radial4"/>
    <dgm:cxn modelId="{F444F8F7-3F6A-4CE2-9A6A-1D2D2D52C3DA}" type="presOf" srcId="{A213079A-592A-4F99-8E6E-0BCB4A8EA5C5}" destId="{BB17917C-7771-4986-B9EE-79D647AF640B}" srcOrd="0" destOrd="0" presId="urn:microsoft.com/office/officeart/2005/8/layout/radial4"/>
    <dgm:cxn modelId="{F9CCD8CD-7FD2-4EE7-974B-E9AEE86CD54E}" type="presParOf" srcId="{8C2D952F-8B33-4048-B68A-2BDDFEA8AA03}" destId="{DAC77BA1-DA78-4717-811F-7487942C2BB3}" srcOrd="0" destOrd="0" presId="urn:microsoft.com/office/officeart/2005/8/layout/radial4"/>
    <dgm:cxn modelId="{E8ECA3A7-6AD8-4E31-B7F2-13041636B73B}" type="presParOf" srcId="{8C2D952F-8B33-4048-B68A-2BDDFEA8AA03}" destId="{E4927B86-D31C-487C-8E0F-01353CA54F06}" srcOrd="1" destOrd="0" presId="urn:microsoft.com/office/officeart/2005/8/layout/radial4"/>
    <dgm:cxn modelId="{059D48ED-D167-40B4-815C-679A9410256E}" type="presParOf" srcId="{8C2D952F-8B33-4048-B68A-2BDDFEA8AA03}" destId="{0F7C3AEA-066C-4DBB-A2E1-1C20BE22ACDE}" srcOrd="2" destOrd="0" presId="urn:microsoft.com/office/officeart/2005/8/layout/radial4"/>
    <dgm:cxn modelId="{728B316D-E19B-4E33-94CD-8A776D3EC7F5}" type="presParOf" srcId="{8C2D952F-8B33-4048-B68A-2BDDFEA8AA03}" destId="{BB17917C-7771-4986-B9EE-79D647AF640B}" srcOrd="3" destOrd="0" presId="urn:microsoft.com/office/officeart/2005/8/layout/radial4"/>
    <dgm:cxn modelId="{A7C54880-F8B2-4D9D-86EB-BDA7FD94BD4F}" type="presParOf" srcId="{8C2D952F-8B33-4048-B68A-2BDDFEA8AA03}" destId="{95FF3C80-AAD9-44BC-A05B-92E40277C0C6}" srcOrd="4" destOrd="0" presId="urn:microsoft.com/office/officeart/2005/8/layout/radial4"/>
    <dgm:cxn modelId="{2B9BADD7-D2EB-4CDF-9DA1-B841A83679AA}" type="presParOf" srcId="{8C2D952F-8B33-4048-B68A-2BDDFEA8AA03}" destId="{0CA13525-0EAF-4E06-948D-3C6D3240328B}" srcOrd="5" destOrd="0" presId="urn:microsoft.com/office/officeart/2005/8/layout/radial4"/>
    <dgm:cxn modelId="{042E4E62-5C6A-4A33-9FD1-6C298BCB3CF1}" type="presParOf" srcId="{8C2D952F-8B33-4048-B68A-2BDDFEA8AA03}" destId="{6C6AF038-C877-420A-B5E4-C5837E18BD53}" srcOrd="6" destOrd="0" presId="urn:microsoft.com/office/officeart/2005/8/layout/radial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2B60152-5A79-4C61-8A28-57694E5B175B}">
      <dsp:nvSpPr>
        <dsp:cNvPr id="0" name=""/>
        <dsp:cNvSpPr/>
      </dsp:nvSpPr>
      <dsp:spPr>
        <a:xfrm rot="16200000">
          <a:off x="1294999" y="-1294999"/>
          <a:ext cx="2938111" cy="5528109"/>
        </a:xfrm>
        <a:prstGeom prst="round1Rect">
          <a:avLst/>
        </a:prstGeom>
        <a:solidFill>
          <a:srgbClr val="00B0F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84912" tIns="184912" rIns="184912" bIns="184912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600" b="1" kern="1200" dirty="0"/>
            <a:t>Оплата труда работников – </a:t>
          </a:r>
        </a:p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600" b="1" kern="1200" dirty="0"/>
            <a:t>893,9 млн. руб.</a:t>
          </a:r>
        </a:p>
      </dsp:txBody>
      <dsp:txXfrm rot="5400000">
        <a:off x="-1" y="1"/>
        <a:ext cx="5528109" cy="2203583"/>
      </dsp:txXfrm>
    </dsp:sp>
    <dsp:sp modelId="{821449F3-0079-4AAB-A454-2835F2152490}">
      <dsp:nvSpPr>
        <dsp:cNvPr id="0" name=""/>
        <dsp:cNvSpPr/>
      </dsp:nvSpPr>
      <dsp:spPr>
        <a:xfrm>
          <a:off x="5528109" y="0"/>
          <a:ext cx="5528109" cy="2938111"/>
        </a:xfrm>
        <a:prstGeom prst="round1Rect">
          <a:avLst/>
        </a:prstGeom>
        <a:solidFill>
          <a:srgbClr val="00B0F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84912" tIns="184912" rIns="184912" bIns="184912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600" b="1" kern="1200" dirty="0"/>
            <a:t>Оплата коммунальных услуг, содержание и ремонт учреждений, укрепление материально-технической базы – 276,9 млн. руб.</a:t>
          </a:r>
        </a:p>
      </dsp:txBody>
      <dsp:txXfrm>
        <a:off x="5528109" y="0"/>
        <a:ext cx="5528109" cy="2203583"/>
      </dsp:txXfrm>
    </dsp:sp>
    <dsp:sp modelId="{623C43E5-0F36-428E-96DA-5B18C7656469}">
      <dsp:nvSpPr>
        <dsp:cNvPr id="0" name=""/>
        <dsp:cNvSpPr/>
      </dsp:nvSpPr>
      <dsp:spPr>
        <a:xfrm rot="10800000">
          <a:off x="0" y="2938111"/>
          <a:ext cx="5528109" cy="2938111"/>
        </a:xfrm>
        <a:prstGeom prst="round1Rect">
          <a:avLst/>
        </a:prstGeom>
        <a:solidFill>
          <a:srgbClr val="00B0F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84912" tIns="184912" rIns="184912" bIns="184912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600" b="1" kern="1200" dirty="0"/>
            <a:t>Организация молодежной политики и оздоровление детей – 25,3 млн. руб.</a:t>
          </a:r>
        </a:p>
      </dsp:txBody>
      <dsp:txXfrm rot="10800000">
        <a:off x="0" y="3672639"/>
        <a:ext cx="5528109" cy="2203583"/>
      </dsp:txXfrm>
    </dsp:sp>
    <dsp:sp modelId="{34D9A3EB-004B-4586-BFAC-4705FBDC1DB9}">
      <dsp:nvSpPr>
        <dsp:cNvPr id="0" name=""/>
        <dsp:cNvSpPr/>
      </dsp:nvSpPr>
      <dsp:spPr>
        <a:xfrm rot="5400000">
          <a:off x="6823108" y="1643112"/>
          <a:ext cx="2938111" cy="5528109"/>
        </a:xfrm>
        <a:prstGeom prst="round1Rect">
          <a:avLst/>
        </a:prstGeom>
        <a:solidFill>
          <a:srgbClr val="00B0F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84912" tIns="184912" rIns="184912" bIns="184912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600" b="1" kern="1200" dirty="0"/>
            <a:t>Бесплатное и льготное питание учащихся СОШ – </a:t>
          </a:r>
        </a:p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600" b="1" kern="1200" dirty="0"/>
            <a:t>88,6 млн. руб.</a:t>
          </a:r>
        </a:p>
      </dsp:txBody>
      <dsp:txXfrm rot="-5400000">
        <a:off x="5528109" y="3672639"/>
        <a:ext cx="5528109" cy="2203583"/>
      </dsp:txXfrm>
    </dsp:sp>
    <dsp:sp modelId="{E6146038-2E81-4EB7-A36D-3319F7A3C920}">
      <dsp:nvSpPr>
        <dsp:cNvPr id="0" name=""/>
        <dsp:cNvSpPr/>
      </dsp:nvSpPr>
      <dsp:spPr>
        <a:xfrm>
          <a:off x="3869676" y="2203583"/>
          <a:ext cx="3316865" cy="1469055"/>
        </a:xfrm>
        <a:prstGeom prst="roundRect">
          <a:avLst/>
        </a:prstGeom>
        <a:solidFill>
          <a:schemeClr val="bg1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600" b="1" kern="1200" dirty="0"/>
            <a:t>1284,7 млн. руб.</a:t>
          </a:r>
        </a:p>
      </dsp:txBody>
      <dsp:txXfrm>
        <a:off x="3941389" y="2275296"/>
        <a:ext cx="3173439" cy="1325629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05FD613-D72A-46FA-9FCA-BC6A55800E45}">
      <dsp:nvSpPr>
        <dsp:cNvPr id="0" name=""/>
        <dsp:cNvSpPr/>
      </dsp:nvSpPr>
      <dsp:spPr>
        <a:xfrm>
          <a:off x="0" y="713371"/>
          <a:ext cx="3467099" cy="2080260"/>
        </a:xfrm>
        <a:prstGeom prst="rect">
          <a:avLst/>
        </a:prstGeom>
        <a:solidFill>
          <a:schemeClr val="tx2">
            <a:lumMod val="20000"/>
            <a:lumOff val="8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0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Внутрирайонное регулярное автобусное сообщение – </a:t>
          </a:r>
        </a:p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000" b="1" kern="12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5,7 млн. руб.</a:t>
          </a:r>
        </a:p>
      </dsp:txBody>
      <dsp:txXfrm>
        <a:off x="0" y="713371"/>
        <a:ext cx="3467099" cy="2080260"/>
      </dsp:txXfrm>
    </dsp:sp>
    <dsp:sp modelId="{6F4A8827-18ED-4885-AC51-F27924CF5D80}">
      <dsp:nvSpPr>
        <dsp:cNvPr id="0" name=""/>
        <dsp:cNvSpPr/>
      </dsp:nvSpPr>
      <dsp:spPr>
        <a:xfrm>
          <a:off x="3866371" y="702866"/>
          <a:ext cx="3467099" cy="2080260"/>
        </a:xfrm>
        <a:prstGeom prst="rect">
          <a:avLst/>
        </a:prstGeom>
        <a:solidFill>
          <a:schemeClr val="tx2">
            <a:lumMod val="20000"/>
            <a:lumOff val="8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0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Разработка, утверждение и внесение изменений в документацию территориального планирования – </a:t>
          </a:r>
        </a:p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000" b="1" kern="12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8,4 млн. руб.</a:t>
          </a:r>
        </a:p>
      </dsp:txBody>
      <dsp:txXfrm>
        <a:off x="3866371" y="702866"/>
        <a:ext cx="3467099" cy="2080260"/>
      </dsp:txXfrm>
    </dsp:sp>
    <dsp:sp modelId="{8BE7DBFE-31D6-4D88-BEAE-8E92B1701335}">
      <dsp:nvSpPr>
        <dsp:cNvPr id="0" name=""/>
        <dsp:cNvSpPr/>
      </dsp:nvSpPr>
      <dsp:spPr>
        <a:xfrm>
          <a:off x="7627619" y="713371"/>
          <a:ext cx="3467099" cy="2080260"/>
        </a:xfrm>
        <a:prstGeom prst="rect">
          <a:avLst/>
        </a:prstGeom>
        <a:solidFill>
          <a:schemeClr val="tx2">
            <a:lumMod val="20000"/>
            <a:lumOff val="8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0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Мероприятия по землеустройству и землепользованию – </a:t>
          </a:r>
        </a:p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000" b="1" kern="12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1,0 млн. руб.</a:t>
          </a:r>
        </a:p>
      </dsp:txBody>
      <dsp:txXfrm>
        <a:off x="7627619" y="713371"/>
        <a:ext cx="3467099" cy="2080260"/>
      </dsp:txXfrm>
    </dsp:sp>
    <dsp:sp modelId="{EBE2E833-674D-4BDA-B075-DB5B937935FA}">
      <dsp:nvSpPr>
        <dsp:cNvPr id="0" name=""/>
        <dsp:cNvSpPr/>
      </dsp:nvSpPr>
      <dsp:spPr>
        <a:xfrm>
          <a:off x="1906905" y="3140342"/>
          <a:ext cx="3467099" cy="2080260"/>
        </a:xfrm>
        <a:prstGeom prst="rect">
          <a:avLst/>
        </a:prstGeom>
        <a:solidFill>
          <a:schemeClr val="tx2">
            <a:lumMod val="20000"/>
            <a:lumOff val="8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0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Поддержка предпринимательства –</a:t>
          </a:r>
        </a:p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0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000" b="1" kern="12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7,2 млн. руб.</a:t>
          </a:r>
        </a:p>
      </dsp:txBody>
      <dsp:txXfrm>
        <a:off x="1906905" y="3140342"/>
        <a:ext cx="3467099" cy="2080260"/>
      </dsp:txXfrm>
    </dsp:sp>
    <dsp:sp modelId="{0F0635B6-4137-4E1B-9A36-5305FE0BF4E6}">
      <dsp:nvSpPr>
        <dsp:cNvPr id="0" name=""/>
        <dsp:cNvSpPr/>
      </dsp:nvSpPr>
      <dsp:spPr>
        <a:xfrm>
          <a:off x="5720715" y="3140342"/>
          <a:ext cx="3467099" cy="2080260"/>
        </a:xfrm>
        <a:prstGeom prst="rect">
          <a:avLst/>
        </a:prstGeom>
        <a:solidFill>
          <a:schemeClr val="tx2">
            <a:lumMod val="20000"/>
            <a:lumOff val="8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0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Субсидия на выполнение муниципального задания МБУ «Архитектура и градостроительство» – </a:t>
          </a:r>
        </a:p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000" b="1" kern="12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7,4 млн. руб.</a:t>
          </a:r>
        </a:p>
      </dsp:txBody>
      <dsp:txXfrm>
        <a:off x="5720715" y="3140342"/>
        <a:ext cx="3467099" cy="2080260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AC77BA1-DA78-4717-811F-7487942C2BB3}">
      <dsp:nvSpPr>
        <dsp:cNvPr id="0" name=""/>
        <dsp:cNvSpPr/>
      </dsp:nvSpPr>
      <dsp:spPr>
        <a:xfrm>
          <a:off x="3012038" y="3283969"/>
          <a:ext cx="2494281" cy="2494281"/>
        </a:xfrm>
        <a:prstGeom prst="ellipse">
          <a:avLst/>
        </a:prstGeom>
        <a:solidFill>
          <a:srgbClr val="00B05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0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Всего – 10,6 млн. руб.</a:t>
          </a:r>
        </a:p>
      </dsp:txBody>
      <dsp:txXfrm>
        <a:off x="3377317" y="3649248"/>
        <a:ext cx="1763723" cy="1763723"/>
      </dsp:txXfrm>
    </dsp:sp>
    <dsp:sp modelId="{E4927B86-D31C-487C-8E0F-01353CA54F06}">
      <dsp:nvSpPr>
        <dsp:cNvPr id="0" name=""/>
        <dsp:cNvSpPr/>
      </dsp:nvSpPr>
      <dsp:spPr>
        <a:xfrm rot="12900000">
          <a:off x="1125855" y="2754038"/>
          <a:ext cx="2206029" cy="710870"/>
        </a:xfrm>
        <a:prstGeom prst="lef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F7C3AEA-066C-4DBB-A2E1-1C20BE22ACDE}">
      <dsp:nvSpPr>
        <dsp:cNvPr id="0" name=""/>
        <dsp:cNvSpPr/>
      </dsp:nvSpPr>
      <dsp:spPr>
        <a:xfrm>
          <a:off x="140549" y="1528982"/>
          <a:ext cx="2369567" cy="1895654"/>
        </a:xfrm>
        <a:prstGeom prst="roundRect">
          <a:avLst>
            <a:gd name="adj" fmla="val 10000"/>
          </a:avLst>
        </a:prstGeom>
        <a:solidFill>
          <a:srgbClr val="00B05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0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Бюджет Республики Башкортостан –</a:t>
          </a:r>
        </a:p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0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10,0 млн. руб.</a:t>
          </a:r>
        </a:p>
      </dsp:txBody>
      <dsp:txXfrm>
        <a:off x="196071" y="1584504"/>
        <a:ext cx="2258523" cy="1784610"/>
      </dsp:txXfrm>
    </dsp:sp>
    <dsp:sp modelId="{BB17917C-7771-4986-B9EE-79D647AF640B}">
      <dsp:nvSpPr>
        <dsp:cNvPr id="0" name=""/>
        <dsp:cNvSpPr/>
      </dsp:nvSpPr>
      <dsp:spPr>
        <a:xfrm rot="16200000">
          <a:off x="3156164" y="1697126"/>
          <a:ext cx="2206029" cy="710870"/>
        </a:xfrm>
        <a:prstGeom prst="lef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5FF3C80-AAD9-44BC-A05B-92E40277C0C6}">
      <dsp:nvSpPr>
        <dsp:cNvPr id="0" name=""/>
        <dsp:cNvSpPr/>
      </dsp:nvSpPr>
      <dsp:spPr>
        <a:xfrm>
          <a:off x="3074395" y="1719"/>
          <a:ext cx="2369567" cy="1895654"/>
        </a:xfrm>
        <a:prstGeom prst="roundRect">
          <a:avLst>
            <a:gd name="adj" fmla="val 10000"/>
          </a:avLst>
        </a:prstGeom>
        <a:solidFill>
          <a:srgbClr val="00B05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0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Бюджет города Мелеуз – </a:t>
          </a:r>
        </a:p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0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0,5 млн. руб.</a:t>
          </a:r>
        </a:p>
      </dsp:txBody>
      <dsp:txXfrm>
        <a:off x="3129917" y="57241"/>
        <a:ext cx="2258523" cy="1784610"/>
      </dsp:txXfrm>
    </dsp:sp>
    <dsp:sp modelId="{0CA13525-0EAF-4E06-948D-3C6D3240328B}">
      <dsp:nvSpPr>
        <dsp:cNvPr id="0" name=""/>
        <dsp:cNvSpPr/>
      </dsp:nvSpPr>
      <dsp:spPr>
        <a:xfrm rot="19500000">
          <a:off x="5186472" y="2754038"/>
          <a:ext cx="2206029" cy="710870"/>
        </a:xfrm>
        <a:prstGeom prst="lef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C6AF038-C877-420A-B5E4-C5837E18BD53}">
      <dsp:nvSpPr>
        <dsp:cNvPr id="0" name=""/>
        <dsp:cNvSpPr/>
      </dsp:nvSpPr>
      <dsp:spPr>
        <a:xfrm>
          <a:off x="6008240" y="1528982"/>
          <a:ext cx="2369567" cy="1895654"/>
        </a:xfrm>
        <a:prstGeom prst="roundRect">
          <a:avLst>
            <a:gd name="adj" fmla="val 10000"/>
          </a:avLst>
        </a:prstGeom>
        <a:solidFill>
          <a:srgbClr val="00B05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0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Средства населения – </a:t>
          </a:r>
        </a:p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0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0,1 млн. руб.</a:t>
          </a:r>
        </a:p>
      </dsp:txBody>
      <dsp:txXfrm>
        <a:off x="6063762" y="1584504"/>
        <a:ext cx="2258523" cy="178461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matrix1">
  <dgm:title val=""/>
  <dgm:desc val=""/>
  <dgm:catLst>
    <dgm:cat type="matrix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3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3" destOrd="0"/>
      </dgm:cxnLst>
      <dgm:bg/>
      <dgm:whole/>
    </dgm:dataModel>
  </dgm:clrData>
  <dgm:layoutNode name="diagram">
    <dgm:varLst>
      <dgm:chMax val="1"/>
      <dgm:dir/>
      <dgm:animLvl val="ctr"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ctrX" for="ch" forName="matrix" refType="w" fact="0.5"/>
      <dgm:constr type="ctrY" for="ch" forName="matrix" refType="h" fact="0.5"/>
      <dgm:constr type="w" for="ch" forName="matrix" refType="w"/>
      <dgm:constr type="h" for="ch" forName="matrix" refType="h"/>
      <dgm:constr type="ctrX" for="ch" forName="centerTile" refType="w" fact="0.5"/>
      <dgm:constr type="ctrY" for="ch" forName="centerTile" refType="h" fact="0.5"/>
      <dgm:constr type="w" for="ch" forName="centerTile" refType="w" fact="0.3"/>
      <dgm:constr type="h" for="ch" forName="centerTile" refType="h" fact="0.25"/>
      <dgm:constr type="primFontSz" for="des" ptType="node" op="equ" val="65"/>
    </dgm:constrLst>
    <dgm:ruleLst/>
    <dgm:choose name="Name0">
      <dgm:if name="Name1" axis="ch" ptType="node" func="cnt" op="gte" val="1">
        <dgm:layoutNode name="matrix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l" for="ch" forName="tile1"/>
            <dgm:constr type="t" for="ch" forName="tile1"/>
            <dgm:constr type="r" for="ch" forName="tile1" refType="w" fact="0.5"/>
            <dgm:constr type="b" for="ch" forName="tile1" refType="h" fact="0.5"/>
            <dgm:constr type="l" for="ch" forName="tile1text" refType="l" refFor="ch" refForName="tile1"/>
            <dgm:constr type="t" for="ch" forName="tile1text" refType="t" refFor="ch" refForName="tile1"/>
            <dgm:constr type="w" for="ch" forName="tile1text" refType="w" refFor="ch" refForName="tile1"/>
            <dgm:constr type="h" for="ch" forName="tile1text" refType="h" refFor="ch" refForName="tile1" fact="0.75"/>
            <dgm:constr type="r" for="ch" forName="tile2" refType="w"/>
            <dgm:constr type="t" for="ch" forName="tile2"/>
            <dgm:constr type="l" for="ch" forName="tile2" refType="w" fact="0.5"/>
            <dgm:constr type="b" for="ch" forName="tile2" refType="h" fact="0.5"/>
            <dgm:constr type="r" for="ch" forName="tile2text" refType="r" refFor="ch" refForName="tile2"/>
            <dgm:constr type="t" for="ch" forName="tile2text" refType="t" refFor="ch" refForName="tile2"/>
            <dgm:constr type="w" for="ch" forName="tile2text" refType="w" refFor="ch" refForName="tile2"/>
            <dgm:constr type="h" for="ch" forName="tile2text" refType="h" refFor="ch" refForName="tile2" fact="0.75"/>
            <dgm:constr type="l" for="ch" forName="tile3"/>
            <dgm:constr type="b" for="ch" forName="tile3" refType="h"/>
            <dgm:constr type="r" for="ch" forName="tile3" refType="w" fact="0.5"/>
            <dgm:constr type="t" for="ch" forName="tile3" refType="h" fact="0.5"/>
            <dgm:constr type="l" for="ch" forName="tile3text" refType="l" refFor="ch" refForName="tile3"/>
            <dgm:constr type="b" for="ch" forName="tile3text" refType="b" refFor="ch" refForName="tile3"/>
            <dgm:constr type="w" for="ch" forName="tile3text" refType="w" refFor="ch" refForName="tile3"/>
            <dgm:constr type="h" for="ch" forName="tile3text" refType="h" refFor="ch" refForName="tile3" fact="0.75"/>
            <dgm:constr type="r" for="ch" forName="tile4" refType="w"/>
            <dgm:constr type="b" for="ch" forName="tile4" refType="h"/>
            <dgm:constr type="l" for="ch" forName="tile4" refType="w" fact="0.5"/>
            <dgm:constr type="t" for="ch" forName="tile4" refType="h" fact="0.5"/>
            <dgm:constr type="r" for="ch" forName="tile4text" refType="r" refFor="ch" refForName="tile4"/>
            <dgm:constr type="b" for="ch" forName="tile4text" refType="b" refFor="ch" refForName="tile4"/>
            <dgm:constr type="w" for="ch" forName="tile4text" refType="w" refFor="ch" refForName="tile4"/>
            <dgm:constr type="h" for="ch" forName="tile4text" refType="h" refFor="ch" refForName="tile4" fact="0.75"/>
          </dgm:constrLst>
          <dgm:ruleLst/>
          <dgm:layoutNode name="tile1" styleLbl="node1">
            <dgm:alg type="sp"/>
            <dgm:shape xmlns:r="http://schemas.openxmlformats.org/officeDocument/2006/relationships" rot="270" type="round1Rect" r:blip="">
              <dgm:adjLst/>
            </dgm:shape>
            <dgm:choose name="Name2">
              <dgm:if name="Name3" func="var" arg="dir" op="equ" val="norm">
                <dgm:presOf axis="ch ch desOrSelf" ptType="node node node" st="1 1 1" cnt="1 1 0"/>
              </dgm:if>
              <dgm:else name="Name4">
                <dgm:presOf axis="ch ch desOrSelf" ptType="node node node" st="1 2 1" cnt="1 1 0"/>
              </dgm:else>
            </dgm:choose>
            <dgm:constrLst/>
            <dgm:ruleLst/>
          </dgm:layoutNode>
          <dgm:layoutNode name="tile1text" styleLbl="node1">
            <dgm:varLst>
              <dgm:chMax val="0"/>
              <dgm:chPref val="0"/>
              <dgm:bulletEnabled val="1"/>
            </dgm:varLst>
            <dgm:choose name="Name5">
              <dgm:if name="Name6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7">
                <dgm:alg type="tx"/>
              </dgm:else>
            </dgm:choose>
            <dgm:shape xmlns:r="http://schemas.openxmlformats.org/officeDocument/2006/relationships" rot="270" type="rect" r:blip="" hideGeom="1">
              <dgm:adjLst>
                <dgm:adj idx="1" val="0.2"/>
              </dgm:adjLst>
            </dgm:shape>
            <dgm:choose name="Name8">
              <dgm:if name="Name9" func="var" arg="dir" op="equ" val="norm">
                <dgm:presOf axis="ch ch desOrSelf" ptType="node node node" st="1 1 1" cnt="1 1 0"/>
              </dgm:if>
              <dgm:else name="Name10">
                <dgm:presOf axis="ch ch desOrSelf" ptType="node node node" st="1 2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2" styleLbl="node1">
            <dgm:alg type="sp"/>
            <dgm:shape xmlns:r="http://schemas.openxmlformats.org/officeDocument/2006/relationships" type="round1Rect" r:blip="">
              <dgm:adjLst/>
            </dgm:shape>
            <dgm:choose name="Name11">
              <dgm:if name="Name12" func="var" arg="dir" op="equ" val="norm">
                <dgm:presOf axis="ch ch desOrSelf" ptType="node node node" st="1 2 1" cnt="1 1 0"/>
              </dgm:if>
              <dgm:else name="Name13">
                <dgm:presOf axis="ch ch desOrSelf" ptType="node node node" st="1 1 1" cnt="1 1 0"/>
              </dgm:else>
            </dgm:choose>
            <dgm:constrLst/>
            <dgm:ruleLst/>
          </dgm:layoutNode>
          <dgm:layoutNode name="tile2text" styleLbl="node1">
            <dgm:varLst>
              <dgm:chMax val="0"/>
              <dgm:chPref val="0"/>
              <dgm:bulletEnabled val="1"/>
            </dgm:varLst>
            <dgm:choose name="Name14">
              <dgm:if name="Name15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16">
                <dgm:alg type="tx"/>
              </dgm:else>
            </dgm:choose>
            <dgm:shape xmlns:r="http://schemas.openxmlformats.org/officeDocument/2006/relationships" type="rect" r:blip="" hideGeom="1">
              <dgm:adjLst/>
            </dgm:shape>
            <dgm:choose name="Name17">
              <dgm:if name="Name18" func="var" arg="dir" op="equ" val="norm">
                <dgm:presOf axis="ch ch desOrSelf" ptType="node node node" st="1 2 1" cnt="1 1 0"/>
              </dgm:if>
              <dgm:else name="Name19">
                <dgm:presOf axis="ch ch desOrSelf" ptType="node node node" st="1 1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3" styleLbl="node1">
            <dgm:alg type="sp"/>
            <dgm:shape xmlns:r="http://schemas.openxmlformats.org/officeDocument/2006/relationships" rot="180" type="round1Rect" r:blip="">
              <dgm:adjLst/>
            </dgm:shape>
            <dgm:choose name="Name20">
              <dgm:if name="Name21" func="var" arg="dir" op="equ" val="norm">
                <dgm:presOf axis="ch ch desOrSelf" ptType="node node node" st="1 3 1" cnt="1 1 0"/>
              </dgm:if>
              <dgm:else name="Name22">
                <dgm:presOf axis="ch ch desOrSelf" ptType="node node node" st="1 4 1" cnt="1 1 0"/>
              </dgm:else>
            </dgm:choose>
            <dgm:constrLst/>
            <dgm:ruleLst/>
          </dgm:layoutNode>
          <dgm:layoutNode name="tile3text" styleLbl="node1">
            <dgm:varLst>
              <dgm:chMax val="0"/>
              <dgm:chPref val="0"/>
              <dgm:bulletEnabled val="1"/>
            </dgm:varLst>
            <dgm:choose name="Name23">
              <dgm:if name="Name24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25">
                <dgm:alg type="tx"/>
              </dgm:else>
            </dgm:choose>
            <dgm:shape xmlns:r="http://schemas.openxmlformats.org/officeDocument/2006/relationships" rot="180" type="rect" r:blip="" hideGeom="1">
              <dgm:adjLst/>
            </dgm:shape>
            <dgm:choose name="Name26">
              <dgm:if name="Name27" func="var" arg="dir" op="equ" val="norm">
                <dgm:presOf axis="ch ch desOrSelf" ptType="node node node" st="1 3 1" cnt="1 1 0"/>
              </dgm:if>
              <dgm:else name="Name28">
                <dgm:presOf axis="ch ch desOrSelf" ptType="node node node" st="1 4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4" styleLbl="node1">
            <dgm:alg type="sp"/>
            <dgm:shape xmlns:r="http://schemas.openxmlformats.org/officeDocument/2006/relationships" rot="90" type="round1Rect" r:blip="">
              <dgm:adjLst/>
            </dgm:shape>
            <dgm:choose name="Name29">
              <dgm:if name="Name30" func="var" arg="dir" op="equ" val="norm">
                <dgm:presOf axis="ch ch desOrSelf" ptType="node node node" st="1 4 1" cnt="1 1 0"/>
              </dgm:if>
              <dgm:else name="Name31">
                <dgm:presOf axis="ch ch desOrSelf" ptType="node node node" st="1 3 1" cnt="1 1 0"/>
              </dgm:else>
            </dgm:choose>
            <dgm:constrLst/>
            <dgm:ruleLst/>
          </dgm:layoutNode>
          <dgm:layoutNode name="tile4text" styleLbl="node1">
            <dgm:varLst>
              <dgm:chMax val="0"/>
              <dgm:chPref val="0"/>
              <dgm:bulletEnabled val="1"/>
            </dgm:varLst>
            <dgm:choose name="Name32">
              <dgm:if name="Name33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34">
                <dgm:alg type="tx"/>
              </dgm:else>
            </dgm:choose>
            <dgm:shape xmlns:r="http://schemas.openxmlformats.org/officeDocument/2006/relationships" rot="90" type="rect" r:blip="" hideGeom="1">
              <dgm:adjLst/>
            </dgm:shape>
            <dgm:choose name="Name35">
              <dgm:if name="Name36" func="var" arg="dir" op="equ" val="norm">
                <dgm:presOf axis="ch ch desOrSelf" ptType="node node node" st="1 4 1" cnt="1 1 0"/>
              </dgm:if>
              <dgm:else name="Name37">
                <dgm:presOf axis="ch ch desOrSelf" ptType="node node node" st="1 3 1" cnt="1 1 0"/>
              </dgm:else>
            </dgm:choose>
            <dgm:constrLst/>
            <dgm:ruleLst>
              <dgm:rule type="primFontSz" val="5" fact="NaN" max="NaN"/>
            </dgm:ruleLst>
          </dgm:layoutNode>
        </dgm:layoutNode>
        <dgm:layoutNode name="centerTile" styleLbl="fgShp">
          <dgm:varLst>
            <dgm:chMax val="0"/>
            <dgm:chPref val="0"/>
          </dgm:varLst>
          <dgm:alg type="tx"/>
          <dgm:shape xmlns:r="http://schemas.openxmlformats.org/officeDocument/2006/relationships" type="roundRect" r:blip="">
            <dgm:adjLst/>
          </dgm:shape>
          <dgm:presOf axis="ch" ptType="node" cnt="1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if>
      <dgm:else name="Name38"/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radial4">
  <dgm:title val=""/>
  <dgm:desc val=""/>
  <dgm:catLst>
    <dgm:cat type="relationship" pri="1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5" srcId="1" destId="11" srcOrd="0" destOrd="0"/>
        <dgm:cxn modelId="16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0"/>
              <dgm:param type="spanAng" val="360"/>
              <dgm:param type="ctrShpMap" val="fNode"/>
            </dgm:alg>
          </dgm:if>
          <dgm:else name="Name4">
            <dgm:choose name="Name5">
              <dgm:if name="Name6" axis="ch ch" ptType="node node" st="1 1" cnt="1 0" func="cnt" op="lte" val="3">
                <dgm:alg type="cycle">
                  <dgm:param type="stAng" val="-55"/>
                  <dgm:param type="spanAng" val="110"/>
                  <dgm:param type="ctrShpMap" val="fNode"/>
                </dgm:alg>
              </dgm:if>
              <dgm:else name="Name7">
                <dgm:choose name="Name8">
                  <dgm:if name="Name9" axis="ch ch" ptType="node node" st="1 1" cnt="1 0" func="cnt" op="equ" val="4">
                    <dgm:alg type="cycle">
                      <dgm:param type="stAng" val="-75"/>
                      <dgm:param type="spanAng" val="150"/>
                      <dgm:param type="ctrShpMap" val="fNode"/>
                    </dgm:alg>
                  </dgm:if>
                  <dgm:else name="Name10">
                    <dgm:alg type="cycle">
                      <dgm:param type="stAng" val="-90"/>
                      <dgm:param type="spanAng" val="180"/>
                      <dgm:param type="ctrShpMap" val="fNode"/>
                    </dgm:alg>
                  </dgm:else>
                </dgm:choose>
              </dgm:else>
            </dgm:choose>
          </dgm:else>
        </dgm:choose>
      </dgm:if>
      <dgm:else name="Name11">
        <dgm:choose name="Name12">
          <dgm:if name="Name13" axis="ch ch" ptType="node node" st="1 1" cnt="1 0" func="cnt" op="lte" val="1">
            <dgm:alg type="cycle">
              <dgm:param type="stAng" val="0"/>
              <dgm:param type="spanAng" val="-360"/>
              <dgm:param type="ctrShpMap" val="fNode"/>
            </dgm:alg>
          </dgm:if>
          <dgm:else name="Name14">
            <dgm:choose name="Name15">
              <dgm:if name="Name16" axis="ch ch" ptType="node node" st="1 1" cnt="1 0" func="cnt" op="lte" val="3">
                <dgm:alg type="cycle">
                  <dgm:param type="stAng" val="55"/>
                  <dgm:param type="spanAng" val="-110"/>
                  <dgm:param type="ctrShpMap" val="fNode"/>
                </dgm:alg>
              </dgm:if>
              <dgm:else name="Name17">
                <dgm:choose name="Name18">
                  <dgm:if name="Name19" axis="ch ch" ptType="node node" st="1 1" cnt="1 0" func="cnt" op="equ" val="4">
                    <dgm:alg type="cycle">
                      <dgm:param type="stAng" val="75"/>
                      <dgm:param type="spanAng" val="-150"/>
                      <dgm:param type="ctrShpMap" val="fNode"/>
                    </dgm:alg>
                  </dgm:if>
                  <dgm:else name="Name20">
                    <dgm:alg type="cycle">
                      <dgm:param type="stAng" val="90"/>
                      <dgm:param type="spanAng" val="-180"/>
                      <dgm:param type="ctrShpMap" val="fNode"/>
                    </dgm:alg>
                  </dgm:else>
                </dgm:choose>
              </dgm:else>
            </dgm:choose>
          </dgm:else>
        </dgm:choose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fact="0.95"/>
      <dgm:constr type="h" for="ch" forName="parTrans" refType="w" refFor="ch" refForName="centerShape" fact="0.285"/>
      <dgm:constr type="sp" refType="w" refFor="ch" refForName="centerShape" op="equ" fact="0.23"/>
      <dgm:constr type="sibSp" refType="w" refFor="ch" refForName="node" fact="0.1"/>
      <dgm:constr type="primFontSz" for="ch" forName="node" op="equ"/>
    </dgm:constrLst>
    <dgm:choose name="Name21">
      <dgm:if name="Name22" axis="ch ch" ptType="node node" st="1 1" cnt="1 0" func="cnt" op="lte" val="5">
        <dgm:ruleLst>
          <dgm:rule type="w" for="ch" forName="centerShape" val="NaN" fact="0.27" max="NaN"/>
        </dgm:ruleLst>
      </dgm:if>
      <dgm:else name="Name23">
        <dgm:ruleLst>
          <dgm:rule type="w" for="ch" forName="centerShape" val="NaN" fact="0.27" max="NaN"/>
          <dgm:rule type="w" for="ch" forName="node" val="NaN" fact="0.7" max="NaN"/>
        </dgm:ruleLst>
      </dgm:else>
    </dgm:choose>
    <dgm:forEach name="Name24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  <dgm:constr type="primFontSz" val="65"/>
          <dgm:constr type="h" refType="w"/>
        </dgm:constrLst>
        <dgm:ruleLst>
          <dgm:rule type="primFontSz" val="5" fact="NaN" max="NaN"/>
        </dgm:ruleLst>
      </dgm:layoutNode>
      <dgm:forEach name="Name25" axis="ch">
        <dgm:forEach name="Name26" axis="self" ptType="parTrans">
          <dgm:layoutNode name="parTrans" styleLbl="bgSibTrans2D1">
            <dgm:alg type="conn">
              <dgm:param type="begPts" val="auto"/>
              <dgm:param type="endPts" val="ctr"/>
              <dgm:param type="endSty" val="noArr"/>
              <dgm:param type="begSty" val="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begPad" refType="connDist" fact="0.055"/>
              <dgm:constr type="endPad"/>
            </dgm:constrLst>
            <dgm:ruleLst/>
          </dgm:layoutNode>
        </dgm:forEach>
        <dgm:forEach name="Name27" axis="self" ptType="node">
          <dgm:layoutNode name="node" styleLbl="node1">
            <dgm:varLst>
              <dgm:bulletEnabled val="1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>
              <dgm:constr type="primFontSz" val="65"/>
              <dgm:constr type="h" refType="w" fact="0.8"/>
              <dgm:constr type="tMarg" refType="primFontSz" fact="0.15"/>
              <dgm:constr type="bMarg" refType="primFontSz" fact="0.15"/>
              <dgm:constr type="lMarg" refType="primFontSz" fact="0.15"/>
              <dgm:constr type="rMarg" refType="primFontSz" fact="0.1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0.43566</cdr:x>
      <cdr:y>0.17804</cdr:y>
    </cdr:from>
    <cdr:to>
      <cdr:x>0.605</cdr:x>
      <cdr:y>0.20646</cdr:y>
    </cdr:to>
    <cdr:sp macro="" textlink="">
      <cdr:nvSpPr>
        <cdr:cNvPr id="2" name="Прямоугольник 1">
          <a:extLst xmlns:a="http://schemas.openxmlformats.org/drawingml/2006/main">
            <a:ext uri="{FF2B5EF4-FFF2-40B4-BE49-F238E27FC236}">
              <a16:creationId xmlns:a16="http://schemas.microsoft.com/office/drawing/2014/main" id="{79C4E826-B381-4FB2-9559-03299BC5FCDB}"/>
            </a:ext>
          </a:extLst>
        </cdr:cNvPr>
        <cdr:cNvSpPr/>
      </cdr:nvSpPr>
      <cdr:spPr>
        <a:xfrm xmlns:a="http://schemas.openxmlformats.org/drawingml/2006/main">
          <a:off x="3541027" y="964755"/>
          <a:ext cx="1376413" cy="154004"/>
        </a:xfrm>
        <a:prstGeom xmlns:a="http://schemas.openxmlformats.org/drawingml/2006/main" prst="rect">
          <a:avLst/>
        </a:prstGeom>
        <a:pattFill xmlns:a="http://schemas.openxmlformats.org/drawingml/2006/main" prst="dkDnDiag">
          <a:fgClr>
            <a:srgbClr val="C00000"/>
          </a:fgClr>
          <a:bgClr>
            <a:schemeClr val="bg1"/>
          </a:bgClr>
        </a:pattFill>
        <a:ln xmlns:a="http://schemas.openxmlformats.org/drawingml/2006/main">
          <a:noFill/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0.46763</cdr:x>
      <cdr:y>0.04516</cdr:y>
    </cdr:from>
    <cdr:to>
      <cdr:x>0.57895</cdr:x>
      <cdr:y>0.18692</cdr:y>
    </cdr:to>
    <cdr:sp macro="" textlink="">
      <cdr:nvSpPr>
        <cdr:cNvPr id="3" name="TextBox 2">
          <a:extLst xmlns:a="http://schemas.openxmlformats.org/drawingml/2006/main">
            <a:ext uri="{FF2B5EF4-FFF2-40B4-BE49-F238E27FC236}">
              <a16:creationId xmlns:a16="http://schemas.microsoft.com/office/drawing/2014/main" id="{2395E679-0697-4E92-823A-D8B84AE26AE5}"/>
            </a:ext>
          </a:extLst>
        </cdr:cNvPr>
        <cdr:cNvSpPr txBox="1"/>
      </cdr:nvSpPr>
      <cdr:spPr>
        <a:xfrm xmlns:a="http://schemas.openxmlformats.org/drawingml/2006/main">
          <a:off x="3800909" y="244700"/>
          <a:ext cx="904775" cy="768181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pPr algn="ctr"/>
          <a:r>
            <a:rPr lang="ru-RU" sz="2800" b="1" dirty="0">
              <a:solidFill>
                <a:schemeClr val="tx1"/>
              </a:solidFill>
            </a:rPr>
            <a:t>71,2</a:t>
          </a:r>
          <a:r>
            <a:rPr lang="ru-RU" sz="1800" b="1" dirty="0">
              <a:solidFill>
                <a:schemeClr val="tx1"/>
              </a:solidFill>
            </a:rPr>
            <a:t> </a:t>
          </a:r>
        </a:p>
        <a:p xmlns:a="http://schemas.openxmlformats.org/drawingml/2006/main">
          <a:pPr algn="ctr"/>
          <a:r>
            <a:rPr lang="ru-RU" b="1" dirty="0" err="1">
              <a:solidFill>
                <a:schemeClr val="tx1"/>
              </a:solidFill>
            </a:rPr>
            <a:t>млн.руб</a:t>
          </a:r>
          <a:r>
            <a:rPr lang="ru-RU" b="1" dirty="0">
              <a:solidFill>
                <a:schemeClr val="tx1"/>
              </a:solidFill>
            </a:rPr>
            <a:t>.</a:t>
          </a:r>
          <a:endParaRPr lang="ru-RU" sz="1800" b="1" dirty="0">
            <a:solidFill>
              <a:schemeClr val="tx1"/>
            </a:solidFill>
          </a:endParaRPr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0.07985</cdr:x>
      <cdr:y>0.29402</cdr:y>
    </cdr:from>
    <cdr:to>
      <cdr:x>0.96783</cdr:x>
      <cdr:y>0.34022</cdr:y>
    </cdr:to>
    <cdr:sp macro="" textlink="">
      <cdr:nvSpPr>
        <cdr:cNvPr id="10" name="Левая фигурная скобка 9"/>
        <cdr:cNvSpPr/>
      </cdr:nvSpPr>
      <cdr:spPr>
        <a:xfrm xmlns:a="http://schemas.openxmlformats.org/drawingml/2006/main" rot="5400000">
          <a:off x="6150901" y="-3254697"/>
          <a:ext cx="304119" cy="10684376"/>
        </a:xfrm>
        <a:prstGeom xmlns:a="http://schemas.openxmlformats.org/drawingml/2006/main" prst="leftBrace">
          <a:avLst>
            <a:gd name="adj1" fmla="val 128602"/>
            <a:gd name="adj2" fmla="val 50000"/>
          </a:avLst>
        </a:prstGeom>
        <a:ln xmlns:a="http://schemas.openxmlformats.org/drawingml/2006/main" w="25400"/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ru-RU"/>
        </a:p>
      </cdr:txBody>
    </cdr:sp>
  </cdr:relSizeAnchor>
</c:userShapes>
</file>

<file path=ppt/drawings/drawing3.xml><?xml version="1.0" encoding="utf-8"?>
<c:userShapes xmlns:c="http://schemas.openxmlformats.org/drawingml/2006/chart">
  <cdr:relSizeAnchor xmlns:cdr="http://schemas.openxmlformats.org/drawingml/2006/chartDrawing">
    <cdr:from>
      <cdr:x>0.39835</cdr:x>
      <cdr:y>0.08504</cdr:y>
    </cdr:from>
    <cdr:to>
      <cdr:x>0.51582</cdr:x>
      <cdr:y>0.26536</cdr:y>
    </cdr:to>
    <cdr:sp macro="" textlink="">
      <cdr:nvSpPr>
        <cdr:cNvPr id="2" name="TextBox 1">
          <a:extLst xmlns:a="http://schemas.openxmlformats.org/drawingml/2006/main">
            <a:ext uri="{FF2B5EF4-FFF2-40B4-BE49-F238E27FC236}">
              <a16:creationId xmlns:a16="http://schemas.microsoft.com/office/drawing/2014/main" id="{A7CF56BA-35F7-4BE5-B323-3A2672B6609D}"/>
            </a:ext>
          </a:extLst>
        </cdr:cNvPr>
        <cdr:cNvSpPr txBox="1"/>
      </cdr:nvSpPr>
      <cdr:spPr>
        <a:xfrm xmlns:a="http://schemas.openxmlformats.org/drawingml/2006/main">
          <a:off x="4340993" y="521993"/>
          <a:ext cx="1280160" cy="110690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100" dirty="0"/>
        </a:p>
      </cdr:txBody>
    </cdr:sp>
  </cdr:relSizeAnchor>
  <cdr:relSizeAnchor xmlns:cdr="http://schemas.openxmlformats.org/drawingml/2006/chartDrawing">
    <cdr:from>
      <cdr:x>0.46813</cdr:x>
      <cdr:y>0.06779</cdr:y>
    </cdr:from>
    <cdr:to>
      <cdr:x>0.575</cdr:x>
      <cdr:y>0.1566</cdr:y>
    </cdr:to>
    <cdr:sp macro="" textlink="">
      <cdr:nvSpPr>
        <cdr:cNvPr id="3" name="TextBox 2">
          <a:extLst xmlns:a="http://schemas.openxmlformats.org/drawingml/2006/main">
            <a:ext uri="{FF2B5EF4-FFF2-40B4-BE49-F238E27FC236}">
              <a16:creationId xmlns:a16="http://schemas.microsoft.com/office/drawing/2014/main" id="{39B826F1-F8B8-4381-9ADD-97F9DC09662F}"/>
            </a:ext>
          </a:extLst>
        </cdr:cNvPr>
        <cdr:cNvSpPr txBox="1"/>
      </cdr:nvSpPr>
      <cdr:spPr>
        <a:xfrm xmlns:a="http://schemas.openxmlformats.org/drawingml/2006/main">
          <a:off x="5101389" y="416115"/>
          <a:ext cx="1164657" cy="545177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ru-RU" sz="2400" dirty="0">
              <a:solidFill>
                <a:srgbClr val="FF0000"/>
              </a:solidFill>
              <a:latin typeface="Verdana" panose="020B0604030504040204" pitchFamily="34" charset="0"/>
              <a:ea typeface="Verdana" panose="020B0604030504040204" pitchFamily="34" charset="0"/>
            </a:rPr>
            <a:t>1497,5</a:t>
          </a:r>
        </a:p>
      </cdr:txBody>
    </cdr:sp>
  </cdr:relSizeAnchor>
  <cdr:relSizeAnchor xmlns:cdr="http://schemas.openxmlformats.org/drawingml/2006/chartDrawing">
    <cdr:from>
      <cdr:x>0.49992</cdr:x>
      <cdr:y>0.19323</cdr:y>
    </cdr:from>
    <cdr:to>
      <cdr:x>0.63595</cdr:x>
      <cdr:y>0.25909</cdr:y>
    </cdr:to>
    <cdr:sp macro="" textlink="">
      <cdr:nvSpPr>
        <cdr:cNvPr id="4" name="TextBox 3">
          <a:extLst xmlns:a="http://schemas.openxmlformats.org/drawingml/2006/main">
            <a:ext uri="{FF2B5EF4-FFF2-40B4-BE49-F238E27FC236}">
              <a16:creationId xmlns:a16="http://schemas.microsoft.com/office/drawing/2014/main" id="{5744D6B8-47B7-41D5-8AE5-F198EF2554D4}"/>
            </a:ext>
          </a:extLst>
        </cdr:cNvPr>
        <cdr:cNvSpPr txBox="1"/>
      </cdr:nvSpPr>
      <cdr:spPr>
        <a:xfrm xmlns:a="http://schemas.openxmlformats.org/drawingml/2006/main">
          <a:off x="5447900" y="1186110"/>
          <a:ext cx="1482290" cy="404261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ru-RU" sz="2000" b="1" dirty="0"/>
            <a:t>млн. рублей</a:t>
          </a:r>
        </a:p>
      </cdr:txBody>
    </cdr:sp>
  </cdr:relSizeAnchor>
  <cdr:relSizeAnchor xmlns:cdr="http://schemas.openxmlformats.org/drawingml/2006/chartDrawing">
    <cdr:from>
      <cdr:x>0.53437</cdr:x>
      <cdr:y>0.58682</cdr:y>
    </cdr:from>
    <cdr:to>
      <cdr:x>0.93095</cdr:x>
      <cdr:y>0.88276</cdr:y>
    </cdr:to>
    <cdr:sp macro="" textlink="">
      <cdr:nvSpPr>
        <cdr:cNvPr id="5" name="TextBox 4">
          <a:extLst xmlns:a="http://schemas.openxmlformats.org/drawingml/2006/main">
            <a:ext uri="{FF2B5EF4-FFF2-40B4-BE49-F238E27FC236}">
              <a16:creationId xmlns:a16="http://schemas.microsoft.com/office/drawing/2014/main" id="{81C1E03B-F273-4F8A-939D-50138D45878B}"/>
            </a:ext>
          </a:extLst>
        </cdr:cNvPr>
        <cdr:cNvSpPr txBox="1"/>
      </cdr:nvSpPr>
      <cdr:spPr>
        <a:xfrm xmlns:a="http://schemas.openxmlformats.org/drawingml/2006/main">
          <a:off x="5823284" y="3602076"/>
          <a:ext cx="4321743" cy="1816591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ru-RU" sz="1800" b="1" dirty="0">
              <a:latin typeface="Times New Roman" panose="02020603050405020304" pitchFamily="18" charset="0"/>
              <a:cs typeface="Times New Roman" panose="02020603050405020304" pitchFamily="18" charset="0"/>
            </a:rPr>
            <a:t>1 вид дотации, </a:t>
          </a:r>
        </a:p>
        <a:p xmlns:a="http://schemas.openxmlformats.org/drawingml/2006/main">
          <a:r>
            <a:rPr lang="ru-RU" sz="1800" b="1" dirty="0">
              <a:latin typeface="Times New Roman" panose="02020603050405020304" pitchFamily="18" charset="0"/>
              <a:cs typeface="Times New Roman" panose="02020603050405020304" pitchFamily="18" charset="0"/>
            </a:rPr>
            <a:t>20 видов субсидий,</a:t>
          </a:r>
        </a:p>
        <a:p xmlns:a="http://schemas.openxmlformats.org/drawingml/2006/main">
          <a:r>
            <a:rPr lang="ru-RU" sz="1800" b="1" dirty="0">
              <a:latin typeface="Times New Roman" panose="02020603050405020304" pitchFamily="18" charset="0"/>
              <a:cs typeface="Times New Roman" panose="02020603050405020304" pitchFamily="18" charset="0"/>
            </a:rPr>
            <a:t>28 видов субвенций,</a:t>
          </a:r>
        </a:p>
        <a:p xmlns:a="http://schemas.openxmlformats.org/drawingml/2006/main">
          <a:r>
            <a:rPr lang="ru-RU" sz="1800" b="1" dirty="0">
              <a:latin typeface="Times New Roman" panose="02020603050405020304" pitchFamily="18" charset="0"/>
              <a:cs typeface="Times New Roman" panose="02020603050405020304" pitchFamily="18" charset="0"/>
            </a:rPr>
            <a:t>6 видов иных межбюджетных  трансфертов</a:t>
          </a:r>
          <a:r>
            <a:rPr lang="ru-RU" sz="1800" dirty="0"/>
            <a:t> </a:t>
          </a:r>
        </a:p>
      </cdr:txBody>
    </cdr:sp>
  </cdr:relSizeAnchor>
</c:userShapes>
</file>

<file path=ppt/drawings/drawing4.xml><?xml version="1.0" encoding="utf-8"?>
<c:userShapes xmlns:c="http://schemas.openxmlformats.org/drawingml/2006/chart">
  <cdr:relSizeAnchor xmlns:cdr="http://schemas.openxmlformats.org/drawingml/2006/chartDrawing">
    <cdr:from>
      <cdr:x>0.07419</cdr:x>
      <cdr:y>0.02175</cdr:y>
    </cdr:from>
    <cdr:to>
      <cdr:x>0.17227</cdr:x>
      <cdr:y>0.09014</cdr:y>
    </cdr:to>
    <cdr:sp macro="" textlink="">
      <cdr:nvSpPr>
        <cdr:cNvPr id="2" name="TextBox 1">
          <a:extLst xmlns:a="http://schemas.openxmlformats.org/drawingml/2006/main">
            <a:ext uri="{FF2B5EF4-FFF2-40B4-BE49-F238E27FC236}">
              <a16:creationId xmlns:a16="http://schemas.microsoft.com/office/drawing/2014/main" id="{5B402757-B8E5-45E3-B752-5654E3D251AC}"/>
            </a:ext>
          </a:extLst>
        </cdr:cNvPr>
        <cdr:cNvSpPr txBox="1"/>
      </cdr:nvSpPr>
      <cdr:spPr>
        <a:xfrm xmlns:a="http://schemas.openxmlformats.org/drawingml/2006/main">
          <a:off x="821684" y="126775"/>
          <a:ext cx="1086339" cy="39858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ru-RU" sz="2000" b="1" dirty="0"/>
            <a:t>млн. рублей</a:t>
          </a:r>
        </a:p>
        <a:p xmlns:a="http://schemas.openxmlformats.org/drawingml/2006/main">
          <a:endParaRPr lang="ru-RU" sz="2000" b="1" dirty="0"/>
        </a:p>
        <a:p xmlns:a="http://schemas.openxmlformats.org/drawingml/2006/main">
          <a:endParaRPr lang="ru-RU" sz="2000" b="1" dirty="0"/>
        </a:p>
        <a:p xmlns:a="http://schemas.openxmlformats.org/drawingml/2006/main">
          <a:endParaRPr lang="ru-RU" sz="2000" b="1" dirty="0"/>
        </a:p>
        <a:p xmlns:a="http://schemas.openxmlformats.org/drawingml/2006/main">
          <a:endParaRPr lang="ru-RU" sz="2000" b="1" dirty="0"/>
        </a:p>
        <a:p xmlns:a="http://schemas.openxmlformats.org/drawingml/2006/main">
          <a:endParaRPr lang="ru-RU" sz="2000" b="1" dirty="0"/>
        </a:p>
      </cdr:txBody>
    </cdr:sp>
  </cdr:relSizeAnchor>
  <cdr:relSizeAnchor xmlns:cdr="http://schemas.openxmlformats.org/drawingml/2006/chartDrawing">
    <cdr:from>
      <cdr:x>0.67065</cdr:x>
      <cdr:y>0.05499</cdr:y>
    </cdr:from>
    <cdr:to>
      <cdr:x>0.82235</cdr:x>
      <cdr:y>0.16822</cdr:y>
    </cdr:to>
    <cdr:sp macro="" textlink="">
      <cdr:nvSpPr>
        <cdr:cNvPr id="10" name="TextBox 9">
          <a:extLst xmlns:a="http://schemas.openxmlformats.org/drawingml/2006/main">
            <a:ext uri="{FF2B5EF4-FFF2-40B4-BE49-F238E27FC236}">
              <a16:creationId xmlns:a16="http://schemas.microsoft.com/office/drawing/2014/main" id="{AAAE811C-2863-45CB-ABB5-2D8A2EF309E9}"/>
            </a:ext>
          </a:extLst>
        </cdr:cNvPr>
        <cdr:cNvSpPr txBox="1"/>
      </cdr:nvSpPr>
      <cdr:spPr>
        <a:xfrm xmlns:a="http://schemas.openxmlformats.org/drawingml/2006/main" rot="19648490">
          <a:off x="7427765" y="320503"/>
          <a:ext cx="1680139" cy="65991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ru-RU" sz="1600" b="1" dirty="0">
              <a:solidFill>
                <a:srgbClr val="C00000"/>
              </a:solidFill>
            </a:rPr>
            <a:t>+ 266,0 млн. руб.</a:t>
          </a:r>
        </a:p>
        <a:p xmlns:a="http://schemas.openxmlformats.org/drawingml/2006/main">
          <a:endParaRPr lang="ru-RU" sz="1600" b="1" dirty="0">
            <a:solidFill>
              <a:srgbClr val="C00000"/>
            </a:solidFill>
          </a:endParaRPr>
        </a:p>
      </cdr:txBody>
    </cdr:sp>
  </cdr:relSizeAnchor>
  <cdr:relSizeAnchor xmlns:cdr="http://schemas.openxmlformats.org/drawingml/2006/chartDrawing">
    <cdr:from>
      <cdr:x>0.22758</cdr:x>
      <cdr:y>0.0292</cdr:y>
    </cdr:from>
    <cdr:to>
      <cdr:x>0.33379</cdr:x>
      <cdr:y>0.14515</cdr:y>
    </cdr:to>
    <cdr:sp macro="" textlink="">
      <cdr:nvSpPr>
        <cdr:cNvPr id="3" name="TextBox 2">
          <a:extLst xmlns:a="http://schemas.openxmlformats.org/drawingml/2006/main">
            <a:ext uri="{FF2B5EF4-FFF2-40B4-BE49-F238E27FC236}">
              <a16:creationId xmlns:a16="http://schemas.microsoft.com/office/drawing/2014/main" id="{E6CF8B65-2355-4E2D-874A-E6123F19FFA8}"/>
            </a:ext>
          </a:extLst>
        </cdr:cNvPr>
        <cdr:cNvSpPr txBox="1"/>
      </cdr:nvSpPr>
      <cdr:spPr>
        <a:xfrm xmlns:a="http://schemas.openxmlformats.org/drawingml/2006/main" rot="20507196">
          <a:off x="2520521" y="170164"/>
          <a:ext cx="1176397" cy="675763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pPr algn="ctr"/>
          <a:r>
            <a:rPr lang="ru-RU" sz="16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+ 113,5 млн. руб.</a:t>
          </a:r>
        </a:p>
        <a:p xmlns:a="http://schemas.openxmlformats.org/drawingml/2006/main">
          <a:pPr algn="ctr"/>
          <a:r>
            <a:rPr lang="ru-RU" sz="16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+ 5%</a:t>
          </a:r>
        </a:p>
      </cdr:txBody>
    </cdr:sp>
  </cdr:relSizeAnchor>
  <cdr:relSizeAnchor xmlns:cdr="http://schemas.openxmlformats.org/drawingml/2006/chartDrawing">
    <cdr:from>
      <cdr:x>0.70432</cdr:x>
      <cdr:y>0.09475</cdr:y>
    </cdr:from>
    <cdr:to>
      <cdr:x>0.82646</cdr:x>
      <cdr:y>0.15303</cdr:y>
    </cdr:to>
    <cdr:sp macro="" textlink="">
      <cdr:nvSpPr>
        <cdr:cNvPr id="5" name="Стрелка: изогнутая вниз 4">
          <a:extLst xmlns:a="http://schemas.openxmlformats.org/drawingml/2006/main">
            <a:ext uri="{FF2B5EF4-FFF2-40B4-BE49-F238E27FC236}">
              <a16:creationId xmlns:a16="http://schemas.microsoft.com/office/drawing/2014/main" id="{939F4808-56C0-4DCF-BFA3-07EC4BB2687B}"/>
            </a:ext>
          </a:extLst>
        </cdr:cNvPr>
        <cdr:cNvSpPr/>
      </cdr:nvSpPr>
      <cdr:spPr>
        <a:xfrm xmlns:a="http://schemas.openxmlformats.org/drawingml/2006/main" rot="20061854">
          <a:off x="7800658" y="552224"/>
          <a:ext cx="1352822" cy="339666"/>
        </a:xfrm>
        <a:prstGeom xmlns:a="http://schemas.openxmlformats.org/drawingml/2006/main" prst="curvedDownArrow">
          <a:avLst/>
        </a:prstGeom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r>
            <a:rPr lang="ru-RU" sz="16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    + 12 %</a:t>
          </a:r>
        </a:p>
      </cdr:txBody>
    </cdr:sp>
  </cdr:relSizeAnchor>
  <cdr:relSizeAnchor xmlns:cdr="http://schemas.openxmlformats.org/drawingml/2006/chartDrawing">
    <cdr:from>
      <cdr:x>0.72112</cdr:x>
      <cdr:y>0.07708</cdr:y>
    </cdr:from>
    <cdr:to>
      <cdr:x>0.8312</cdr:x>
      <cdr:y>0.29434</cdr:y>
    </cdr:to>
    <cdr:sp macro="" textlink="">
      <cdr:nvSpPr>
        <cdr:cNvPr id="6" name="TextBox 5">
          <a:extLst xmlns:a="http://schemas.openxmlformats.org/drawingml/2006/main">
            <a:ext uri="{FF2B5EF4-FFF2-40B4-BE49-F238E27FC236}">
              <a16:creationId xmlns:a16="http://schemas.microsoft.com/office/drawing/2014/main" id="{7BDD9A50-5973-4C61-B03A-42970D190ACF}"/>
            </a:ext>
          </a:extLst>
        </cdr:cNvPr>
        <cdr:cNvSpPr txBox="1"/>
      </cdr:nvSpPr>
      <cdr:spPr>
        <a:xfrm xmlns:a="http://schemas.openxmlformats.org/drawingml/2006/main" rot="19182470">
          <a:off x="7986738" y="449254"/>
          <a:ext cx="1219200" cy="126616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100" dirty="0"/>
        </a:p>
      </cdr:txBody>
    </cdr:sp>
  </cdr:relSizeAnchor>
  <cdr:relSizeAnchor xmlns:cdr="http://schemas.openxmlformats.org/drawingml/2006/chartDrawing">
    <cdr:from>
      <cdr:x>0.75615</cdr:x>
      <cdr:y>0.1411</cdr:y>
    </cdr:from>
    <cdr:to>
      <cdr:x>0.83871</cdr:x>
      <cdr:y>0.29799</cdr:y>
    </cdr:to>
    <cdr:sp macro="" textlink="">
      <cdr:nvSpPr>
        <cdr:cNvPr id="7" name="TextBox 6">
          <a:extLst xmlns:a="http://schemas.openxmlformats.org/drawingml/2006/main">
            <a:ext uri="{FF2B5EF4-FFF2-40B4-BE49-F238E27FC236}">
              <a16:creationId xmlns:a16="http://schemas.microsoft.com/office/drawing/2014/main" id="{8F25DD8A-996E-4EB3-ACD2-7662E3BA78F2}"/>
            </a:ext>
          </a:extLst>
        </cdr:cNvPr>
        <cdr:cNvSpPr txBox="1"/>
      </cdr:nvSpPr>
      <cdr:spPr>
        <a:xfrm xmlns:a="http://schemas.openxmlformats.org/drawingml/2006/main" rot="19338990">
          <a:off x="8374720" y="822343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100" dirty="0"/>
        </a:p>
      </cdr:txBody>
    </cdr:sp>
  </cdr:relSizeAnchor>
</c:userShapes>
</file>

<file path=ppt/drawings/drawing5.xml><?xml version="1.0" encoding="utf-8"?>
<c:userShapes xmlns:c="http://schemas.openxmlformats.org/drawingml/2006/chart">
  <cdr:relSizeAnchor xmlns:cdr="http://schemas.openxmlformats.org/drawingml/2006/chartDrawing">
    <cdr:from>
      <cdr:x>0.24852</cdr:x>
      <cdr:y>0.40711</cdr:y>
    </cdr:from>
    <cdr:to>
      <cdr:x>0.73669</cdr:x>
      <cdr:y>0.57626</cdr:y>
    </cdr:to>
    <cdr:sp macro="" textlink="">
      <cdr:nvSpPr>
        <cdr:cNvPr id="2" name="TextBox 1">
          <a:extLst xmlns:a="http://schemas.openxmlformats.org/drawingml/2006/main">
            <a:ext uri="{FF2B5EF4-FFF2-40B4-BE49-F238E27FC236}">
              <a16:creationId xmlns:a16="http://schemas.microsoft.com/office/drawing/2014/main" id="{E0C2B624-B631-44C1-9B26-812BB8110C6D}"/>
            </a:ext>
          </a:extLst>
        </cdr:cNvPr>
        <cdr:cNvSpPr txBox="1"/>
      </cdr:nvSpPr>
      <cdr:spPr>
        <a:xfrm xmlns:a="http://schemas.openxmlformats.org/drawingml/2006/main">
          <a:off x="948268" y="2200767"/>
          <a:ext cx="1862666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100" dirty="0"/>
        </a:p>
      </cdr:txBody>
    </cdr:sp>
  </cdr:relSizeAnchor>
  <cdr:relSizeAnchor xmlns:cdr="http://schemas.openxmlformats.org/drawingml/2006/chartDrawing">
    <cdr:from>
      <cdr:x>0.28994</cdr:x>
      <cdr:y>0.34253</cdr:y>
    </cdr:from>
    <cdr:to>
      <cdr:x>0.76331</cdr:x>
      <cdr:y>0.66379</cdr:y>
    </cdr:to>
    <cdr:sp macro="" textlink="">
      <cdr:nvSpPr>
        <cdr:cNvPr id="3" name="TextBox 2">
          <a:extLst xmlns:a="http://schemas.openxmlformats.org/drawingml/2006/main">
            <a:ext uri="{FF2B5EF4-FFF2-40B4-BE49-F238E27FC236}">
              <a16:creationId xmlns:a16="http://schemas.microsoft.com/office/drawing/2014/main" id="{ABED01C1-58D3-4DEE-9CC4-1883A12B6435}"/>
            </a:ext>
          </a:extLst>
        </cdr:cNvPr>
        <cdr:cNvSpPr txBox="1"/>
      </cdr:nvSpPr>
      <cdr:spPr>
        <a:xfrm xmlns:a="http://schemas.openxmlformats.org/drawingml/2006/main">
          <a:off x="1106312" y="1851655"/>
          <a:ext cx="1806222" cy="173671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100" dirty="0"/>
        </a:p>
      </cdr:txBody>
    </cdr:sp>
  </cdr:relSizeAnchor>
  <cdr:relSizeAnchor xmlns:cdr="http://schemas.openxmlformats.org/drawingml/2006/chartDrawing">
    <cdr:from>
      <cdr:x>0.16568</cdr:x>
      <cdr:y>0.38187</cdr:y>
    </cdr:from>
    <cdr:to>
      <cdr:x>0.77862</cdr:x>
      <cdr:y>0.68411</cdr:y>
    </cdr:to>
    <cdr:sp macro="" textlink="">
      <cdr:nvSpPr>
        <cdr:cNvPr id="4" name="TextBox 3">
          <a:extLst xmlns:a="http://schemas.openxmlformats.org/drawingml/2006/main">
            <a:ext uri="{FF2B5EF4-FFF2-40B4-BE49-F238E27FC236}">
              <a16:creationId xmlns:a16="http://schemas.microsoft.com/office/drawing/2014/main" id="{19A590A8-1D57-454E-9B52-B27764600BDB}"/>
            </a:ext>
          </a:extLst>
        </cdr:cNvPr>
        <cdr:cNvSpPr txBox="1"/>
      </cdr:nvSpPr>
      <cdr:spPr>
        <a:xfrm xmlns:a="http://schemas.openxmlformats.org/drawingml/2006/main">
          <a:off x="463197" y="1502992"/>
          <a:ext cx="1713617" cy="118956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pPr algn="ctr"/>
          <a:r>
            <a:rPr lang="ru-RU" sz="3600" b="1" dirty="0"/>
            <a:t>2468,9 </a:t>
          </a:r>
        </a:p>
        <a:p xmlns:a="http://schemas.openxmlformats.org/drawingml/2006/main">
          <a:pPr algn="ctr"/>
          <a:r>
            <a:rPr lang="ru-RU" sz="1400" b="1" dirty="0"/>
            <a:t>млн. руб</a:t>
          </a:r>
          <a:r>
            <a:rPr lang="ru-RU" sz="1400" dirty="0"/>
            <a:t>.</a:t>
          </a:r>
        </a:p>
      </cdr:txBody>
    </cdr:sp>
  </cdr:relSizeAnchor>
</c:userShapes>
</file>

<file path=ppt/drawings/drawing6.xml><?xml version="1.0" encoding="utf-8"?>
<c:userShapes xmlns:c="http://schemas.openxmlformats.org/drawingml/2006/chart">
  <cdr:relSizeAnchor xmlns:cdr="http://schemas.openxmlformats.org/drawingml/2006/chartDrawing">
    <cdr:from>
      <cdr:x>0.17974</cdr:x>
      <cdr:y>0.11</cdr:y>
    </cdr:from>
    <cdr:to>
      <cdr:x>0.22063</cdr:x>
      <cdr:y>0.15305</cdr:y>
    </cdr:to>
    <cdr:cxnSp macro="">
      <cdr:nvCxnSpPr>
        <cdr:cNvPr id="7" name="Прямая со стрелкой 6">
          <a:extLst xmlns:a="http://schemas.openxmlformats.org/drawingml/2006/main">
            <a:ext uri="{FF2B5EF4-FFF2-40B4-BE49-F238E27FC236}">
              <a16:creationId xmlns:a16="http://schemas.microsoft.com/office/drawing/2014/main" id="{120B6CD9-3ABE-4B8E-B585-9BC297BAD309}"/>
            </a:ext>
          </a:extLst>
        </cdr:cNvPr>
        <cdr:cNvCxnSpPr/>
      </cdr:nvCxnSpPr>
      <cdr:spPr>
        <a:xfrm xmlns:a="http://schemas.openxmlformats.org/drawingml/2006/main" flipV="1">
          <a:off x="1992430" y="638969"/>
          <a:ext cx="453292" cy="250092"/>
        </a:xfrm>
        <a:prstGeom xmlns:a="http://schemas.openxmlformats.org/drawingml/2006/main" prst="straightConnector1">
          <a:avLst/>
        </a:prstGeom>
        <a:ln xmlns:a="http://schemas.openxmlformats.org/drawingml/2006/main" w="53975">
          <a:solidFill>
            <a:srgbClr val="FF0000"/>
          </a:solidFill>
          <a:tailEnd type="triangle"/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0.4822</cdr:x>
      <cdr:y>0.06964</cdr:y>
    </cdr:from>
    <cdr:to>
      <cdr:x>0.53014</cdr:x>
      <cdr:y>0.1248</cdr:y>
    </cdr:to>
    <cdr:cxnSp macro="">
      <cdr:nvCxnSpPr>
        <cdr:cNvPr id="12" name="Прямая со стрелкой 11">
          <a:extLst xmlns:a="http://schemas.openxmlformats.org/drawingml/2006/main">
            <a:ext uri="{FF2B5EF4-FFF2-40B4-BE49-F238E27FC236}">
              <a16:creationId xmlns:a16="http://schemas.microsoft.com/office/drawing/2014/main" id="{758B374D-6F47-4442-A20A-A804B24B0656}"/>
            </a:ext>
          </a:extLst>
        </cdr:cNvPr>
        <cdr:cNvCxnSpPr/>
      </cdr:nvCxnSpPr>
      <cdr:spPr>
        <a:xfrm xmlns:a="http://schemas.openxmlformats.org/drawingml/2006/main" flipV="1">
          <a:off x="5345230" y="404508"/>
          <a:ext cx="531446" cy="320430"/>
        </a:xfrm>
        <a:prstGeom xmlns:a="http://schemas.openxmlformats.org/drawingml/2006/main" prst="straightConnector1">
          <a:avLst/>
        </a:prstGeom>
        <a:ln xmlns:a="http://schemas.openxmlformats.org/drawingml/2006/main" w="53975">
          <a:solidFill>
            <a:srgbClr val="FF0000"/>
          </a:solidFill>
          <a:tailEnd type="triangle"/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0.79016</cdr:x>
      <cdr:y>0.08982</cdr:y>
    </cdr:from>
    <cdr:to>
      <cdr:x>0.84066</cdr:x>
      <cdr:y>0.13919</cdr:y>
    </cdr:to>
    <cdr:cxnSp macro="">
      <cdr:nvCxnSpPr>
        <cdr:cNvPr id="16" name="Прямая со стрелкой 15">
          <a:extLst xmlns:a="http://schemas.openxmlformats.org/drawingml/2006/main">
            <a:ext uri="{FF2B5EF4-FFF2-40B4-BE49-F238E27FC236}">
              <a16:creationId xmlns:a16="http://schemas.microsoft.com/office/drawing/2014/main" id="{5AAA293F-8E4A-4C2B-B02A-F646397B23FD}"/>
            </a:ext>
          </a:extLst>
        </cdr:cNvPr>
        <cdr:cNvCxnSpPr/>
      </cdr:nvCxnSpPr>
      <cdr:spPr>
        <a:xfrm xmlns:a="http://schemas.openxmlformats.org/drawingml/2006/main" flipV="1">
          <a:off x="8758999" y="521738"/>
          <a:ext cx="559819" cy="286795"/>
        </a:xfrm>
        <a:prstGeom xmlns:a="http://schemas.openxmlformats.org/drawingml/2006/main" prst="straightConnector1">
          <a:avLst/>
        </a:prstGeom>
        <a:ln xmlns:a="http://schemas.openxmlformats.org/drawingml/2006/main" w="53975">
          <a:solidFill>
            <a:srgbClr val="FF0000"/>
          </a:solidFill>
          <a:tailEnd type="triangle"/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0.12677</cdr:x>
      <cdr:y>0.07622</cdr:y>
    </cdr:from>
    <cdr:to>
      <cdr:x>0.23097</cdr:x>
      <cdr:y>0.24192</cdr:y>
    </cdr:to>
    <cdr:sp macro="" textlink="">
      <cdr:nvSpPr>
        <cdr:cNvPr id="3" name="TextBox 2">
          <a:extLst xmlns:a="http://schemas.openxmlformats.org/drawingml/2006/main">
            <a:ext uri="{FF2B5EF4-FFF2-40B4-BE49-F238E27FC236}">
              <a16:creationId xmlns:a16="http://schemas.microsoft.com/office/drawing/2014/main" id="{3F627A1A-689D-4434-8084-32C6A05D7C6A}"/>
            </a:ext>
          </a:extLst>
        </cdr:cNvPr>
        <cdr:cNvSpPr txBox="1"/>
      </cdr:nvSpPr>
      <cdr:spPr>
        <a:xfrm xmlns:a="http://schemas.openxmlformats.org/drawingml/2006/main" rot="20249992">
          <a:off x="1405288" y="442762"/>
          <a:ext cx="1155031" cy="96252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ru-RU" sz="11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         </a:t>
          </a:r>
          <a:r>
            <a:rPr lang="ru-RU" sz="14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+ 11,6 %</a:t>
          </a:r>
        </a:p>
      </cdr:txBody>
    </cdr:sp>
  </cdr:relSizeAnchor>
  <cdr:relSizeAnchor xmlns:cdr="http://schemas.openxmlformats.org/drawingml/2006/chartDrawing">
    <cdr:from>
      <cdr:x>0.45007</cdr:x>
      <cdr:y>0.05965</cdr:y>
    </cdr:from>
    <cdr:to>
      <cdr:x>0.53256</cdr:x>
      <cdr:y>0.23364</cdr:y>
    </cdr:to>
    <cdr:sp macro="" textlink="">
      <cdr:nvSpPr>
        <cdr:cNvPr id="4" name="TextBox 3">
          <a:extLst xmlns:a="http://schemas.openxmlformats.org/drawingml/2006/main">
            <a:ext uri="{FF2B5EF4-FFF2-40B4-BE49-F238E27FC236}">
              <a16:creationId xmlns:a16="http://schemas.microsoft.com/office/drawing/2014/main" id="{891105BE-BAFA-443D-9C83-F45D6D0CE440}"/>
            </a:ext>
          </a:extLst>
        </cdr:cNvPr>
        <cdr:cNvSpPr txBox="1"/>
      </cdr:nvSpPr>
      <cdr:spPr>
        <a:xfrm xmlns:a="http://schemas.openxmlformats.org/drawingml/2006/main">
          <a:off x="4989095" y="346509"/>
          <a:ext cx="914400" cy="1010653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100" dirty="0"/>
        </a:p>
      </cdr:txBody>
    </cdr:sp>
  </cdr:relSizeAnchor>
  <cdr:relSizeAnchor xmlns:cdr="http://schemas.openxmlformats.org/drawingml/2006/chartDrawing">
    <cdr:from>
      <cdr:x>0.44837</cdr:x>
      <cdr:y>0.04237</cdr:y>
    </cdr:from>
    <cdr:to>
      <cdr:x>0.51929</cdr:x>
      <cdr:y>0.12103</cdr:y>
    </cdr:to>
    <cdr:sp macro="" textlink="">
      <cdr:nvSpPr>
        <cdr:cNvPr id="5" name="TextBox 4">
          <a:extLst xmlns:a="http://schemas.openxmlformats.org/drawingml/2006/main">
            <a:ext uri="{FF2B5EF4-FFF2-40B4-BE49-F238E27FC236}">
              <a16:creationId xmlns:a16="http://schemas.microsoft.com/office/drawing/2014/main" id="{F9DAB509-A8B0-4BC9-9F2A-E319BADDE436}"/>
            </a:ext>
          </a:extLst>
        </cdr:cNvPr>
        <cdr:cNvSpPr txBox="1"/>
      </cdr:nvSpPr>
      <cdr:spPr>
        <a:xfrm xmlns:a="http://schemas.openxmlformats.org/drawingml/2006/main" rot="20102515">
          <a:off x="4970183" y="246137"/>
          <a:ext cx="786196" cy="456921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ru-RU" sz="1400" b="1" dirty="0">
              <a:solidFill>
                <a:srgbClr val="C00000"/>
              </a:solidFill>
            </a:rPr>
            <a:t>+ 14,8 %</a:t>
          </a:r>
        </a:p>
      </cdr:txBody>
    </cdr:sp>
  </cdr:relSizeAnchor>
  <cdr:relSizeAnchor xmlns:cdr="http://schemas.openxmlformats.org/drawingml/2006/chartDrawing">
    <cdr:from>
      <cdr:x>0.7732</cdr:x>
      <cdr:y>0.05638</cdr:y>
    </cdr:from>
    <cdr:to>
      <cdr:x>0.83948</cdr:x>
      <cdr:y>0.10913</cdr:y>
    </cdr:to>
    <cdr:sp macro="" textlink="">
      <cdr:nvSpPr>
        <cdr:cNvPr id="6" name="TextBox 5">
          <a:extLst xmlns:a="http://schemas.openxmlformats.org/drawingml/2006/main">
            <a:ext uri="{FF2B5EF4-FFF2-40B4-BE49-F238E27FC236}">
              <a16:creationId xmlns:a16="http://schemas.microsoft.com/office/drawing/2014/main" id="{43C0AB46-6C7B-4F4C-98BD-3F430338FB7A}"/>
            </a:ext>
          </a:extLst>
        </cdr:cNvPr>
        <cdr:cNvSpPr txBox="1"/>
      </cdr:nvSpPr>
      <cdr:spPr>
        <a:xfrm xmlns:a="http://schemas.openxmlformats.org/drawingml/2006/main" rot="19969821">
          <a:off x="8571037" y="327522"/>
          <a:ext cx="734682" cy="30638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ru-RU" sz="1400" b="1" dirty="0">
              <a:solidFill>
                <a:srgbClr val="C00000"/>
              </a:solidFill>
            </a:rPr>
            <a:t>+ 11,1 %</a:t>
          </a:r>
        </a:p>
      </cdr:txBody>
    </cdr:sp>
  </cdr:relSizeAnchor>
</c:userShapes>
</file>

<file path=ppt/drawings/drawing7.xml><?xml version="1.0" encoding="utf-8"?>
<c:userShapes xmlns:c="http://schemas.openxmlformats.org/drawingml/2006/chart">
  <cdr:relSizeAnchor xmlns:cdr="http://schemas.openxmlformats.org/drawingml/2006/chartDrawing">
    <cdr:from>
      <cdr:x>0.40739</cdr:x>
      <cdr:y>0.12218</cdr:y>
    </cdr:from>
    <cdr:to>
      <cdr:x>0.55417</cdr:x>
      <cdr:y>0.4954</cdr:y>
    </cdr:to>
    <cdr:cxnSp macro="">
      <cdr:nvCxnSpPr>
        <cdr:cNvPr id="3" name="Прямая со стрелкой 2">
          <a:extLst xmlns:a="http://schemas.openxmlformats.org/drawingml/2006/main">
            <a:ext uri="{FF2B5EF4-FFF2-40B4-BE49-F238E27FC236}">
              <a16:creationId xmlns:a16="http://schemas.microsoft.com/office/drawing/2014/main" id="{123263FE-4021-4B0A-A086-0EC2BBCE7BDF}"/>
            </a:ext>
          </a:extLst>
        </cdr:cNvPr>
        <cdr:cNvCxnSpPr/>
      </cdr:nvCxnSpPr>
      <cdr:spPr>
        <a:xfrm xmlns:a="http://schemas.openxmlformats.org/drawingml/2006/main" flipV="1">
          <a:off x="2618072" y="702645"/>
          <a:ext cx="943276" cy="2146435"/>
        </a:xfrm>
        <a:prstGeom xmlns:a="http://schemas.openxmlformats.org/drawingml/2006/main" prst="straightConnector1">
          <a:avLst/>
        </a:prstGeom>
        <a:ln xmlns:a="http://schemas.openxmlformats.org/drawingml/2006/main" w="88900">
          <a:solidFill>
            <a:srgbClr val="FF0000"/>
          </a:solidFill>
          <a:tailEnd type="triangle"/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0.31453</cdr:x>
      <cdr:y>0.25607</cdr:y>
    </cdr:from>
    <cdr:to>
      <cdr:x>0.45681</cdr:x>
      <cdr:y>0.41506</cdr:y>
    </cdr:to>
    <cdr:sp macro="" textlink="">
      <cdr:nvSpPr>
        <cdr:cNvPr id="9" name="TextBox 8">
          <a:extLst xmlns:a="http://schemas.openxmlformats.org/drawingml/2006/main">
            <a:ext uri="{FF2B5EF4-FFF2-40B4-BE49-F238E27FC236}">
              <a16:creationId xmlns:a16="http://schemas.microsoft.com/office/drawing/2014/main" id="{F4636818-FDB5-440D-893E-B40A2558E1F3}"/>
            </a:ext>
          </a:extLst>
        </cdr:cNvPr>
        <cdr:cNvSpPr txBox="1"/>
      </cdr:nvSpPr>
      <cdr:spPr>
        <a:xfrm xmlns:a="http://schemas.openxmlformats.org/drawingml/2006/main" rot="19318053">
          <a:off x="2021306" y="1472667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ru-RU" sz="2800" b="1" dirty="0">
              <a:latin typeface="Times New Roman" panose="02020603050405020304" pitchFamily="18" charset="0"/>
              <a:cs typeface="Times New Roman" panose="02020603050405020304" pitchFamily="18" charset="0"/>
            </a:rPr>
            <a:t>+ 10 %</a:t>
          </a:r>
        </a:p>
      </cdr:txBody>
    </cdr:sp>
  </cdr:relSizeAnchor>
</c:userShapes>
</file>

<file path=ppt/drawings/drawing8.xml><?xml version="1.0" encoding="utf-8"?>
<c:userShapes xmlns:c="http://schemas.openxmlformats.org/drawingml/2006/chart">
  <cdr:relSizeAnchor xmlns:cdr="http://schemas.openxmlformats.org/drawingml/2006/chartDrawing">
    <cdr:from>
      <cdr:x>0.30775</cdr:x>
      <cdr:y>0.34142</cdr:y>
    </cdr:from>
    <cdr:to>
      <cdr:x>0.47139</cdr:x>
      <cdr:y>0.50042</cdr:y>
    </cdr:to>
    <cdr:sp macro="" textlink="">
      <cdr:nvSpPr>
        <cdr:cNvPr id="6" name="TextBox 5">
          <a:extLst xmlns:a="http://schemas.openxmlformats.org/drawingml/2006/main">
            <a:ext uri="{FF2B5EF4-FFF2-40B4-BE49-F238E27FC236}">
              <a16:creationId xmlns:a16="http://schemas.microsoft.com/office/drawing/2014/main" id="{86092200-ADAB-409C-9E0C-B8E1E8CF5E40}"/>
            </a:ext>
          </a:extLst>
        </cdr:cNvPr>
        <cdr:cNvSpPr txBox="1"/>
      </cdr:nvSpPr>
      <cdr:spPr>
        <a:xfrm xmlns:a="http://schemas.openxmlformats.org/drawingml/2006/main" rot="18853998">
          <a:off x="1719715" y="1963554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ru-RU" sz="2400" b="1" dirty="0">
              <a:latin typeface="Times New Roman" panose="02020603050405020304" pitchFamily="18" charset="0"/>
              <a:cs typeface="Times New Roman" panose="02020603050405020304" pitchFamily="18" charset="0"/>
            </a:rPr>
            <a:t>+ 1,6 %</a:t>
          </a:r>
        </a:p>
      </cdr:txBody>
    </cdr:sp>
  </cdr:relSizeAnchor>
  <cdr:relSizeAnchor xmlns:cdr="http://schemas.openxmlformats.org/drawingml/2006/chartDrawing">
    <cdr:from>
      <cdr:x>0.08211</cdr:x>
      <cdr:y>0.03013</cdr:y>
    </cdr:from>
    <cdr:to>
      <cdr:x>0.30947</cdr:x>
      <cdr:y>0.10042</cdr:y>
    </cdr:to>
    <cdr:sp macro="" textlink="">
      <cdr:nvSpPr>
        <cdr:cNvPr id="4" name="TextBox 3">
          <a:extLst xmlns:a="http://schemas.openxmlformats.org/drawingml/2006/main">
            <a:ext uri="{FF2B5EF4-FFF2-40B4-BE49-F238E27FC236}">
              <a16:creationId xmlns:a16="http://schemas.microsoft.com/office/drawing/2014/main" id="{23A65952-39B0-4721-A102-2C9392BF8252}"/>
            </a:ext>
          </a:extLst>
        </cdr:cNvPr>
        <cdr:cNvSpPr txBox="1"/>
      </cdr:nvSpPr>
      <cdr:spPr>
        <a:xfrm xmlns:a="http://schemas.openxmlformats.org/drawingml/2006/main">
          <a:off x="458805" y="173255"/>
          <a:ext cx="1270535" cy="404261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ru-RU" sz="1800" b="1" dirty="0">
              <a:latin typeface="Times New Roman" panose="02020603050405020304" pitchFamily="18" charset="0"/>
              <a:cs typeface="Times New Roman" panose="02020603050405020304" pitchFamily="18" charset="0"/>
            </a:rPr>
            <a:t>млн. руб.</a:t>
          </a:r>
        </a:p>
      </cdr:txBody>
    </cdr:sp>
  </cdr:relSizeAnchor>
  <cdr:relSizeAnchor xmlns:cdr="http://schemas.openxmlformats.org/drawingml/2006/chartDrawing">
    <cdr:from>
      <cdr:x>0.47828</cdr:x>
      <cdr:y>0.08577</cdr:y>
    </cdr:from>
    <cdr:to>
      <cdr:x>0.59885</cdr:x>
      <cdr:y>0.09874</cdr:y>
    </cdr:to>
    <cdr:cxnSp macro="">
      <cdr:nvCxnSpPr>
        <cdr:cNvPr id="8" name="Прямая со стрелкой 7">
          <a:extLst xmlns:a="http://schemas.openxmlformats.org/drawingml/2006/main">
            <a:ext uri="{FF2B5EF4-FFF2-40B4-BE49-F238E27FC236}">
              <a16:creationId xmlns:a16="http://schemas.microsoft.com/office/drawing/2014/main" id="{4E06C938-2189-4814-95CC-2822F2DFD6FD}"/>
            </a:ext>
          </a:extLst>
        </cdr:cNvPr>
        <cdr:cNvCxnSpPr/>
      </cdr:nvCxnSpPr>
      <cdr:spPr>
        <a:xfrm xmlns:a="http://schemas.openxmlformats.org/drawingml/2006/main" flipV="1">
          <a:off x="2672616" y="493296"/>
          <a:ext cx="673768" cy="74595"/>
        </a:xfrm>
        <a:prstGeom xmlns:a="http://schemas.openxmlformats.org/drawingml/2006/main" prst="straightConnector1">
          <a:avLst/>
        </a:prstGeom>
        <a:ln xmlns:a="http://schemas.openxmlformats.org/drawingml/2006/main" w="57150">
          <a:solidFill>
            <a:srgbClr val="FF0000"/>
          </a:solidFill>
          <a:tailEnd type="triangle"/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0.44211</cdr:x>
      <cdr:y>0.0251</cdr:y>
    </cdr:from>
    <cdr:to>
      <cdr:x>0.65742</cdr:x>
      <cdr:y>0.08577</cdr:y>
    </cdr:to>
    <cdr:sp macro="" textlink="">
      <cdr:nvSpPr>
        <cdr:cNvPr id="12" name="TextBox 11">
          <a:extLst xmlns:a="http://schemas.openxmlformats.org/drawingml/2006/main">
            <a:ext uri="{FF2B5EF4-FFF2-40B4-BE49-F238E27FC236}">
              <a16:creationId xmlns:a16="http://schemas.microsoft.com/office/drawing/2014/main" id="{B23936CD-CB1E-4D2E-B58E-915CAED2F7D5}"/>
            </a:ext>
          </a:extLst>
        </cdr:cNvPr>
        <cdr:cNvSpPr txBox="1"/>
      </cdr:nvSpPr>
      <cdr:spPr>
        <a:xfrm xmlns:a="http://schemas.openxmlformats.org/drawingml/2006/main">
          <a:off x="2470485" y="144379"/>
          <a:ext cx="1203158" cy="348917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ru-RU" sz="16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+ 1,6 %</a:t>
          </a:r>
        </a:p>
      </cdr:txBody>
    </cdr:sp>
  </cdr:relSizeAnchor>
</c:userShap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54422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08844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63267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17689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72112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26534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80957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35379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69683048-1112-40DC-AACA-E0457FCE7906}" type="datetimeFigureOut">
              <a:rPr lang="ru-RU" smtClean="0"/>
              <a:t>13.04.2022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BF1F98D-B9B3-466D-A54B-7C24F43DEBD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14307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69683048-1112-40DC-AACA-E0457FCE7906}" type="datetimeFigureOut">
              <a:rPr lang="ru-RU" smtClean="0"/>
              <a:t>13.04.2022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BF1F98D-B9B3-466D-A54B-7C24F43DEBD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705473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63085" y="4406900"/>
            <a:ext cx="10363200" cy="1362075"/>
          </a:xfrm>
        </p:spPr>
        <p:txBody>
          <a:bodyPr anchor="t"/>
          <a:lstStyle>
            <a:lvl1pPr algn="l">
              <a:defRPr sz="4799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963085" y="2906714"/>
            <a:ext cx="10363200" cy="1500187"/>
          </a:xfrm>
        </p:spPr>
        <p:txBody>
          <a:bodyPr anchor="b"/>
          <a:lstStyle>
            <a:lvl1pPr marL="0" indent="0">
              <a:buNone/>
              <a:defRPr sz="2399">
                <a:solidFill>
                  <a:schemeClr val="tx1">
                    <a:tint val="75000"/>
                  </a:schemeClr>
                </a:solidFill>
              </a:defRPr>
            </a:lvl1pPr>
            <a:lvl2pPr marL="544225" indent="0">
              <a:buNone/>
              <a:defRPr sz="2099">
                <a:solidFill>
                  <a:schemeClr val="tx1">
                    <a:tint val="75000"/>
                  </a:schemeClr>
                </a:solidFill>
              </a:defRPr>
            </a:lvl2pPr>
            <a:lvl3pPr marL="1088449" indent="0">
              <a:buNone/>
              <a:defRPr sz="1899">
                <a:solidFill>
                  <a:schemeClr val="tx1">
                    <a:tint val="75000"/>
                  </a:schemeClr>
                </a:solidFill>
              </a:defRPr>
            </a:lvl3pPr>
            <a:lvl4pPr marL="1632674" indent="0">
              <a:buNone/>
              <a:defRPr sz="1699">
                <a:solidFill>
                  <a:schemeClr val="tx1">
                    <a:tint val="75000"/>
                  </a:schemeClr>
                </a:solidFill>
              </a:defRPr>
            </a:lvl4pPr>
            <a:lvl5pPr marL="2176899" indent="0">
              <a:buNone/>
              <a:defRPr sz="1699">
                <a:solidFill>
                  <a:schemeClr val="tx1">
                    <a:tint val="75000"/>
                  </a:schemeClr>
                </a:solidFill>
              </a:defRPr>
            </a:lvl5pPr>
            <a:lvl6pPr marL="2721123" indent="0">
              <a:buNone/>
              <a:defRPr sz="1699">
                <a:solidFill>
                  <a:schemeClr val="tx1">
                    <a:tint val="75000"/>
                  </a:schemeClr>
                </a:solidFill>
              </a:defRPr>
            </a:lvl6pPr>
            <a:lvl7pPr marL="3265348" indent="0">
              <a:buNone/>
              <a:defRPr sz="1699">
                <a:solidFill>
                  <a:schemeClr val="tx1">
                    <a:tint val="75000"/>
                  </a:schemeClr>
                </a:solidFill>
              </a:defRPr>
            </a:lvl7pPr>
            <a:lvl8pPr marL="3809573" indent="0">
              <a:buNone/>
              <a:defRPr sz="1699">
                <a:solidFill>
                  <a:schemeClr val="tx1">
                    <a:tint val="75000"/>
                  </a:schemeClr>
                </a:solidFill>
              </a:defRPr>
            </a:lvl8pPr>
            <a:lvl9pPr marL="4353797" indent="0">
              <a:buNone/>
              <a:defRPr sz="1699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69683048-1112-40DC-AACA-E0457FCE7906}" type="datetimeFigureOut">
              <a:rPr lang="ru-RU" smtClean="0"/>
              <a:t>13.04.2022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BF1F98D-B9B3-466D-A54B-7C24F43DEBD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1501158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3299"/>
            </a:lvl1pPr>
            <a:lvl2pPr>
              <a:defRPr sz="2899"/>
            </a:lvl2pPr>
            <a:lvl3pPr>
              <a:defRPr sz="2399"/>
            </a:lvl3pPr>
            <a:lvl4pPr>
              <a:defRPr sz="2099"/>
            </a:lvl4pPr>
            <a:lvl5pPr>
              <a:defRPr sz="2099"/>
            </a:lvl5pPr>
            <a:lvl6pPr>
              <a:defRPr sz="2099"/>
            </a:lvl6pPr>
            <a:lvl7pPr>
              <a:defRPr sz="2099"/>
            </a:lvl7pPr>
            <a:lvl8pPr>
              <a:defRPr sz="2099"/>
            </a:lvl8pPr>
            <a:lvl9pPr>
              <a:defRPr sz="2099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3299"/>
            </a:lvl1pPr>
            <a:lvl2pPr>
              <a:defRPr sz="2899"/>
            </a:lvl2pPr>
            <a:lvl3pPr>
              <a:defRPr sz="2399"/>
            </a:lvl3pPr>
            <a:lvl4pPr>
              <a:defRPr sz="2099"/>
            </a:lvl4pPr>
            <a:lvl5pPr>
              <a:defRPr sz="2099"/>
            </a:lvl5pPr>
            <a:lvl6pPr>
              <a:defRPr sz="2099"/>
            </a:lvl6pPr>
            <a:lvl7pPr>
              <a:defRPr sz="2099"/>
            </a:lvl7pPr>
            <a:lvl8pPr>
              <a:defRPr sz="2099"/>
            </a:lvl8pPr>
            <a:lvl9pPr>
              <a:defRPr sz="2099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69683048-1112-40DC-AACA-E0457FCE7906}" type="datetimeFigureOut">
              <a:rPr lang="ru-RU" smtClean="0"/>
              <a:t>13.04.2022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BF1F98D-B9B3-466D-A54B-7C24F43DEBD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725382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899" b="1"/>
            </a:lvl1pPr>
            <a:lvl2pPr marL="544225" indent="0">
              <a:buNone/>
              <a:defRPr sz="2399" b="1"/>
            </a:lvl2pPr>
            <a:lvl3pPr marL="1088449" indent="0">
              <a:buNone/>
              <a:defRPr sz="2099" b="1"/>
            </a:lvl3pPr>
            <a:lvl4pPr marL="1632674" indent="0">
              <a:buNone/>
              <a:defRPr sz="1899" b="1"/>
            </a:lvl4pPr>
            <a:lvl5pPr marL="2176899" indent="0">
              <a:buNone/>
              <a:defRPr sz="1899" b="1"/>
            </a:lvl5pPr>
            <a:lvl6pPr marL="2721123" indent="0">
              <a:buNone/>
              <a:defRPr sz="1899" b="1"/>
            </a:lvl6pPr>
            <a:lvl7pPr marL="3265348" indent="0">
              <a:buNone/>
              <a:defRPr sz="1899" b="1"/>
            </a:lvl7pPr>
            <a:lvl8pPr marL="3809573" indent="0">
              <a:buNone/>
              <a:defRPr sz="1899" b="1"/>
            </a:lvl8pPr>
            <a:lvl9pPr marL="4353797" indent="0">
              <a:buNone/>
              <a:defRPr sz="1899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09600" y="2174876"/>
            <a:ext cx="5386917" cy="3951288"/>
          </a:xfrm>
        </p:spPr>
        <p:txBody>
          <a:bodyPr/>
          <a:lstStyle>
            <a:lvl1pPr>
              <a:defRPr sz="2899"/>
            </a:lvl1pPr>
            <a:lvl2pPr>
              <a:defRPr sz="2399"/>
            </a:lvl2pPr>
            <a:lvl3pPr>
              <a:defRPr sz="2099"/>
            </a:lvl3pPr>
            <a:lvl4pPr>
              <a:defRPr sz="1899"/>
            </a:lvl4pPr>
            <a:lvl5pPr>
              <a:defRPr sz="1899"/>
            </a:lvl5pPr>
            <a:lvl6pPr>
              <a:defRPr sz="1899"/>
            </a:lvl6pPr>
            <a:lvl7pPr>
              <a:defRPr sz="1899"/>
            </a:lvl7pPr>
            <a:lvl8pPr>
              <a:defRPr sz="1899"/>
            </a:lvl8pPr>
            <a:lvl9pPr>
              <a:defRPr sz="1899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93367" y="1535113"/>
            <a:ext cx="5389034" cy="639762"/>
          </a:xfrm>
        </p:spPr>
        <p:txBody>
          <a:bodyPr anchor="b"/>
          <a:lstStyle>
            <a:lvl1pPr marL="0" indent="0">
              <a:buNone/>
              <a:defRPr sz="2899" b="1"/>
            </a:lvl1pPr>
            <a:lvl2pPr marL="544225" indent="0">
              <a:buNone/>
              <a:defRPr sz="2399" b="1"/>
            </a:lvl2pPr>
            <a:lvl3pPr marL="1088449" indent="0">
              <a:buNone/>
              <a:defRPr sz="2099" b="1"/>
            </a:lvl3pPr>
            <a:lvl4pPr marL="1632674" indent="0">
              <a:buNone/>
              <a:defRPr sz="1899" b="1"/>
            </a:lvl4pPr>
            <a:lvl5pPr marL="2176899" indent="0">
              <a:buNone/>
              <a:defRPr sz="1899" b="1"/>
            </a:lvl5pPr>
            <a:lvl6pPr marL="2721123" indent="0">
              <a:buNone/>
              <a:defRPr sz="1899" b="1"/>
            </a:lvl6pPr>
            <a:lvl7pPr marL="3265348" indent="0">
              <a:buNone/>
              <a:defRPr sz="1899" b="1"/>
            </a:lvl7pPr>
            <a:lvl8pPr marL="3809573" indent="0">
              <a:buNone/>
              <a:defRPr sz="1899" b="1"/>
            </a:lvl8pPr>
            <a:lvl9pPr marL="4353797" indent="0">
              <a:buNone/>
              <a:defRPr sz="1899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93367" y="2174876"/>
            <a:ext cx="5389034" cy="3951288"/>
          </a:xfrm>
        </p:spPr>
        <p:txBody>
          <a:bodyPr/>
          <a:lstStyle>
            <a:lvl1pPr>
              <a:defRPr sz="2899"/>
            </a:lvl1pPr>
            <a:lvl2pPr>
              <a:defRPr sz="2399"/>
            </a:lvl2pPr>
            <a:lvl3pPr>
              <a:defRPr sz="2099"/>
            </a:lvl3pPr>
            <a:lvl4pPr>
              <a:defRPr sz="1899"/>
            </a:lvl4pPr>
            <a:lvl5pPr>
              <a:defRPr sz="1899"/>
            </a:lvl5pPr>
            <a:lvl6pPr>
              <a:defRPr sz="1899"/>
            </a:lvl6pPr>
            <a:lvl7pPr>
              <a:defRPr sz="1899"/>
            </a:lvl7pPr>
            <a:lvl8pPr>
              <a:defRPr sz="1899"/>
            </a:lvl8pPr>
            <a:lvl9pPr>
              <a:defRPr sz="1899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69683048-1112-40DC-AACA-E0457FCE7906}" type="datetimeFigureOut">
              <a:rPr lang="ru-RU" smtClean="0"/>
              <a:t>13.04.2022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BF1F98D-B9B3-466D-A54B-7C24F43DEBD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53035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69683048-1112-40DC-AACA-E0457FCE7906}" type="datetimeFigureOut">
              <a:rPr lang="ru-RU" smtClean="0"/>
              <a:t>13.04.2022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BF1F98D-B9B3-466D-A54B-7C24F43DEBD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731058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69683048-1112-40DC-AACA-E0457FCE7906}" type="datetimeFigureOut">
              <a:rPr lang="ru-RU" smtClean="0"/>
              <a:t>13.04.2022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BF1F98D-B9B3-466D-A54B-7C24F43DEBD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7432276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399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799"/>
            </a:lvl1pPr>
            <a:lvl2pPr>
              <a:defRPr sz="3299"/>
            </a:lvl2pPr>
            <a:lvl3pPr>
              <a:defRPr sz="2899"/>
            </a:lvl3pPr>
            <a:lvl4pPr>
              <a:defRPr sz="2399"/>
            </a:lvl4pPr>
            <a:lvl5pPr>
              <a:defRPr sz="2399"/>
            </a:lvl5pPr>
            <a:lvl6pPr>
              <a:defRPr sz="2399"/>
            </a:lvl6pPr>
            <a:lvl7pPr>
              <a:defRPr sz="2399"/>
            </a:lvl7pPr>
            <a:lvl8pPr>
              <a:defRPr sz="2399"/>
            </a:lvl8pPr>
            <a:lvl9pPr>
              <a:defRPr sz="2399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699"/>
            </a:lvl1pPr>
            <a:lvl2pPr marL="544225" indent="0">
              <a:buNone/>
              <a:defRPr sz="1400"/>
            </a:lvl2pPr>
            <a:lvl3pPr marL="1088449" indent="0">
              <a:buNone/>
              <a:defRPr sz="1200"/>
            </a:lvl3pPr>
            <a:lvl4pPr marL="1632674" indent="0">
              <a:buNone/>
              <a:defRPr sz="1100"/>
            </a:lvl4pPr>
            <a:lvl5pPr marL="2176899" indent="0">
              <a:buNone/>
              <a:defRPr sz="1100"/>
            </a:lvl5pPr>
            <a:lvl6pPr marL="2721123" indent="0">
              <a:buNone/>
              <a:defRPr sz="1100"/>
            </a:lvl6pPr>
            <a:lvl7pPr marL="3265348" indent="0">
              <a:buNone/>
              <a:defRPr sz="1100"/>
            </a:lvl7pPr>
            <a:lvl8pPr marL="3809573" indent="0">
              <a:buNone/>
              <a:defRPr sz="1100"/>
            </a:lvl8pPr>
            <a:lvl9pPr marL="4353797" indent="0">
              <a:buNone/>
              <a:defRPr sz="11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69683048-1112-40DC-AACA-E0457FCE7906}" type="datetimeFigureOut">
              <a:rPr lang="ru-RU" smtClean="0"/>
              <a:t>13.04.2022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BF1F98D-B9B3-466D-A54B-7C24F43DEBD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9552891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89718" y="4800601"/>
            <a:ext cx="7315200" cy="566738"/>
          </a:xfrm>
        </p:spPr>
        <p:txBody>
          <a:bodyPr anchor="b"/>
          <a:lstStyle>
            <a:lvl1pPr algn="l">
              <a:defRPr sz="2399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389718" y="612776"/>
            <a:ext cx="73152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799"/>
            </a:lvl1pPr>
            <a:lvl2pPr marL="544225" indent="0">
              <a:buNone/>
              <a:defRPr sz="3299"/>
            </a:lvl2pPr>
            <a:lvl3pPr marL="1088449" indent="0">
              <a:buNone/>
              <a:defRPr sz="2899"/>
            </a:lvl3pPr>
            <a:lvl4pPr marL="1632674" indent="0">
              <a:buNone/>
              <a:defRPr sz="2399"/>
            </a:lvl4pPr>
            <a:lvl5pPr marL="2176899" indent="0">
              <a:buNone/>
              <a:defRPr sz="2399"/>
            </a:lvl5pPr>
            <a:lvl6pPr marL="2721123" indent="0">
              <a:buNone/>
              <a:defRPr sz="2399"/>
            </a:lvl6pPr>
            <a:lvl7pPr marL="3265348" indent="0">
              <a:buNone/>
              <a:defRPr sz="2399"/>
            </a:lvl7pPr>
            <a:lvl8pPr marL="3809573" indent="0">
              <a:buNone/>
              <a:defRPr sz="2399"/>
            </a:lvl8pPr>
            <a:lvl9pPr marL="4353797" indent="0">
              <a:buNone/>
              <a:defRPr sz="2399"/>
            </a:lvl9pPr>
          </a:lstStyle>
          <a:p>
            <a:pPr lvl="0"/>
            <a:r>
              <a:rPr lang="ru-RU" noProof="0"/>
              <a:t>Вставка рисунка</a:t>
            </a:r>
            <a:endParaRPr lang="ru-RU" noProof="0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389718" y="5367338"/>
            <a:ext cx="7315200" cy="804862"/>
          </a:xfrm>
        </p:spPr>
        <p:txBody>
          <a:bodyPr/>
          <a:lstStyle>
            <a:lvl1pPr marL="0" indent="0">
              <a:buNone/>
              <a:defRPr sz="1699"/>
            </a:lvl1pPr>
            <a:lvl2pPr marL="544225" indent="0">
              <a:buNone/>
              <a:defRPr sz="1400"/>
            </a:lvl2pPr>
            <a:lvl3pPr marL="1088449" indent="0">
              <a:buNone/>
              <a:defRPr sz="1200"/>
            </a:lvl3pPr>
            <a:lvl4pPr marL="1632674" indent="0">
              <a:buNone/>
              <a:defRPr sz="1100"/>
            </a:lvl4pPr>
            <a:lvl5pPr marL="2176899" indent="0">
              <a:buNone/>
              <a:defRPr sz="1100"/>
            </a:lvl5pPr>
            <a:lvl6pPr marL="2721123" indent="0">
              <a:buNone/>
              <a:defRPr sz="1100"/>
            </a:lvl6pPr>
            <a:lvl7pPr marL="3265348" indent="0">
              <a:buNone/>
              <a:defRPr sz="1100"/>
            </a:lvl7pPr>
            <a:lvl8pPr marL="3809573" indent="0">
              <a:buNone/>
              <a:defRPr sz="1100"/>
            </a:lvl8pPr>
            <a:lvl9pPr marL="4353797" indent="0">
              <a:buNone/>
              <a:defRPr sz="11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69683048-1112-40DC-AACA-E0457FCE7906}" type="datetimeFigureOut">
              <a:rPr lang="ru-RU" smtClean="0"/>
              <a:t>13.04.2022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BF1F98D-B9B3-466D-A54B-7C24F43DEBD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9107769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69683048-1112-40DC-AACA-E0457FCE7906}" type="datetimeFigureOut">
              <a:rPr lang="ru-RU" smtClean="0"/>
              <a:t>13.04.2022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BF1F98D-B9B3-466D-A54B-7C24F43DEBD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548781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839200" y="274638"/>
            <a:ext cx="27432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09600" y="274638"/>
            <a:ext cx="80264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69683048-1112-40DC-AACA-E0457FCE7906}" type="datetimeFigureOut">
              <a:rPr lang="ru-RU" smtClean="0"/>
              <a:t>13.04.2022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BF1F98D-B9B3-466D-A54B-7C24F43DEBD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3785412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chart">
  <p:cSld name="Заголовок и диаграмм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иаграмма 2"/>
          <p:cNvSpPr>
            <a:spLocks noGrp="1"/>
          </p:cNvSpPr>
          <p:nvPr>
            <p:ph type="chart" idx="1"/>
          </p:nvPr>
        </p:nvSpPr>
        <p:spPr>
          <a:xfrm>
            <a:off x="609600" y="1600202"/>
            <a:ext cx="10972800" cy="4525963"/>
          </a:xfrm>
        </p:spPr>
        <p:txBody>
          <a:bodyPr rtlCol="0">
            <a:normAutofit/>
          </a:bodyPr>
          <a:lstStyle/>
          <a:p>
            <a:pPr lvl="0"/>
            <a:r>
              <a:rPr lang="ru-RU" noProof="0"/>
              <a:t>Вставка диаграммы</a:t>
            </a:r>
            <a:endParaRPr lang="ru-RU" noProof="0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609601" y="6245226"/>
            <a:ext cx="2844800" cy="476251"/>
          </a:xfrm>
        </p:spPr>
        <p:txBody>
          <a:bodyPr/>
          <a:lstStyle>
            <a:lvl1pPr>
              <a:defRPr/>
            </a:lvl1pPr>
          </a:lstStyle>
          <a:p>
            <a:fld id="{69683048-1112-40DC-AACA-E0457FCE7906}" type="datetimeFigureOut">
              <a:rPr lang="ru-RU" smtClean="0"/>
              <a:t>13.04.2022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165600" y="6245226"/>
            <a:ext cx="3860800" cy="476251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8737600" y="6245226"/>
            <a:ext cx="2844800" cy="476251"/>
          </a:xfrm>
        </p:spPr>
        <p:txBody>
          <a:bodyPr/>
          <a:lstStyle>
            <a:lvl1pPr>
              <a:defRPr/>
            </a:lvl1pPr>
          </a:lstStyle>
          <a:p>
            <a:fld id="{CBF1F98D-B9B3-466D-A54B-7C24F43DEBD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3767097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30D319-2BA6-4BAC-AB61-B94C2DC13D3C}" type="datetimeFigureOut">
              <a:rPr lang="ru-RU" smtClean="0"/>
              <a:t>13.04.2022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360D3D-8595-4F9F-BD68-785392083CC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3007209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30D319-2BA6-4BAC-AB61-B94C2DC13D3C}" type="datetimeFigureOut">
              <a:rPr lang="ru-RU" smtClean="0"/>
              <a:t>13.04.2022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360D3D-8595-4F9F-BD68-785392083CC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4827673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1" y="1709740"/>
            <a:ext cx="105156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1" y="4589465"/>
            <a:ext cx="105156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30D319-2BA6-4BAC-AB61-B94C2DC13D3C}" type="datetimeFigureOut">
              <a:rPr lang="ru-RU" smtClean="0"/>
              <a:t>13.04.2022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360D3D-8595-4F9F-BD68-785392083CC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2503081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30D319-2BA6-4BAC-AB61-B94C2DC13D3C}" type="datetimeFigureOut">
              <a:rPr lang="ru-RU" smtClean="0"/>
              <a:t>13.04.2022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360D3D-8595-4F9F-BD68-785392083CC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685368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7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1" y="1681163"/>
            <a:ext cx="5183188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1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30D319-2BA6-4BAC-AB61-B94C2DC13D3C}" type="datetimeFigureOut">
              <a:rPr lang="ru-RU" smtClean="0"/>
              <a:t>13.04.2022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360D3D-8595-4F9F-BD68-785392083CC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7559206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30D319-2BA6-4BAC-AB61-B94C2DC13D3C}" type="datetimeFigureOut">
              <a:rPr lang="ru-RU" smtClean="0"/>
              <a:t>13.04.2022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360D3D-8595-4F9F-BD68-785392083CC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605681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30D319-2BA6-4BAC-AB61-B94C2DC13D3C}" type="datetimeFigureOut">
              <a:rPr lang="ru-RU" smtClean="0"/>
              <a:t>13.04.2022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360D3D-8595-4F9F-BD68-785392083CC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9148678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7"/>
            <a:ext cx="617220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30D319-2BA6-4BAC-AB61-B94C2DC13D3C}" type="datetimeFigureOut">
              <a:rPr lang="ru-RU" smtClean="0"/>
              <a:t>13.04.2022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360D3D-8595-4F9F-BD68-785392083CC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2889832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7"/>
            <a:ext cx="617220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30D319-2BA6-4BAC-AB61-B94C2DC13D3C}" type="datetimeFigureOut">
              <a:rPr lang="ru-RU" smtClean="0"/>
              <a:t>13.04.2022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360D3D-8595-4F9F-BD68-785392083CC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2525612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30D319-2BA6-4BAC-AB61-B94C2DC13D3C}" type="datetimeFigureOut">
              <a:rPr lang="ru-RU" smtClean="0"/>
              <a:t>13.04.2022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360D3D-8595-4F9F-BD68-785392083CC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83813026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1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1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30D319-2BA6-4BAC-AB61-B94C2DC13D3C}" type="datetimeFigureOut">
              <a:rPr lang="ru-RU" smtClean="0"/>
              <a:t>13.04.2022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360D3D-8595-4F9F-BD68-785392083CC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482429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08878" tIns="54439" rIns="108878" bIns="54439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609600" y="1600201"/>
            <a:ext cx="109728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08878" tIns="54439" rIns="108878" bIns="54439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09601" y="6356350"/>
            <a:ext cx="2844800" cy="365125"/>
          </a:xfrm>
          <a:prstGeom prst="rect">
            <a:avLst/>
          </a:prstGeom>
        </p:spPr>
        <p:txBody>
          <a:bodyPr vert="horz" lIns="108878" tIns="54439" rIns="108878" bIns="54439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400" b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fld id="{69683048-1112-40DC-AACA-E0457FCE7906}" type="datetimeFigureOut">
              <a:rPr lang="ru-RU" smtClean="0"/>
              <a:t>13.04.2022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165600" y="6356350"/>
            <a:ext cx="3860800" cy="365125"/>
          </a:xfrm>
          <a:prstGeom prst="rect">
            <a:avLst/>
          </a:prstGeom>
        </p:spPr>
        <p:txBody>
          <a:bodyPr vert="horz" lIns="108878" tIns="54439" rIns="108878" bIns="54439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400" b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737600" y="6356350"/>
            <a:ext cx="2844800" cy="365125"/>
          </a:xfrm>
          <a:prstGeom prst="rect">
            <a:avLst/>
          </a:prstGeom>
        </p:spPr>
        <p:txBody>
          <a:bodyPr vert="horz" lIns="108878" tIns="54439" rIns="108878" bIns="54439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400" b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fld id="{CBF1F98D-B9B3-466D-A54B-7C24F43DEBD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849519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9" r:id="rId1"/>
    <p:sldLayoutId id="2147483700" r:id="rId2"/>
    <p:sldLayoutId id="2147483701" r:id="rId3"/>
    <p:sldLayoutId id="2147483702" r:id="rId4"/>
    <p:sldLayoutId id="2147483703" r:id="rId5"/>
    <p:sldLayoutId id="2147483704" r:id="rId6"/>
    <p:sldLayoutId id="2147483705" r:id="rId7"/>
    <p:sldLayoutId id="2147483706" r:id="rId8"/>
    <p:sldLayoutId id="2147483707" r:id="rId9"/>
    <p:sldLayoutId id="2147483708" r:id="rId10"/>
    <p:sldLayoutId id="2147483709" r:id="rId11"/>
    <p:sldLayoutId id="2147483710" r:id="rId12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5198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5198">
          <a:solidFill>
            <a:schemeClr val="tx1"/>
          </a:solidFill>
          <a:latin typeface="Calibri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5198">
          <a:solidFill>
            <a:schemeClr val="tx1"/>
          </a:solidFill>
          <a:latin typeface="Calibri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5198">
          <a:solidFill>
            <a:schemeClr val="tx1"/>
          </a:solidFill>
          <a:latin typeface="Calibri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5198">
          <a:solidFill>
            <a:schemeClr val="tx1"/>
          </a:solidFill>
          <a:latin typeface="Calibri" pitchFamily="34" charset="0"/>
        </a:defRPr>
      </a:lvl5pPr>
      <a:lvl6pPr marL="544225" algn="ctr" rtl="0" eaLnBrk="1" fontAlgn="base" hangingPunct="1">
        <a:spcBef>
          <a:spcPct val="0"/>
        </a:spcBef>
        <a:spcAft>
          <a:spcPct val="0"/>
        </a:spcAft>
        <a:defRPr sz="5198">
          <a:solidFill>
            <a:schemeClr val="tx1"/>
          </a:solidFill>
          <a:latin typeface="Calibri" pitchFamily="34" charset="0"/>
        </a:defRPr>
      </a:lvl6pPr>
      <a:lvl7pPr marL="1088449" algn="ctr" rtl="0" eaLnBrk="1" fontAlgn="base" hangingPunct="1">
        <a:spcBef>
          <a:spcPct val="0"/>
        </a:spcBef>
        <a:spcAft>
          <a:spcPct val="0"/>
        </a:spcAft>
        <a:defRPr sz="5198">
          <a:solidFill>
            <a:schemeClr val="tx1"/>
          </a:solidFill>
          <a:latin typeface="Calibri" pitchFamily="34" charset="0"/>
        </a:defRPr>
      </a:lvl7pPr>
      <a:lvl8pPr marL="1632674" algn="ctr" rtl="0" eaLnBrk="1" fontAlgn="base" hangingPunct="1">
        <a:spcBef>
          <a:spcPct val="0"/>
        </a:spcBef>
        <a:spcAft>
          <a:spcPct val="0"/>
        </a:spcAft>
        <a:defRPr sz="5198">
          <a:solidFill>
            <a:schemeClr val="tx1"/>
          </a:solidFill>
          <a:latin typeface="Calibri" pitchFamily="34" charset="0"/>
        </a:defRPr>
      </a:lvl8pPr>
      <a:lvl9pPr marL="2176899" algn="ctr" rtl="0" eaLnBrk="1" fontAlgn="base" hangingPunct="1">
        <a:spcBef>
          <a:spcPct val="0"/>
        </a:spcBef>
        <a:spcAft>
          <a:spcPct val="0"/>
        </a:spcAft>
        <a:defRPr sz="5198">
          <a:solidFill>
            <a:schemeClr val="tx1"/>
          </a:solidFill>
          <a:latin typeface="Calibri" pitchFamily="34" charset="0"/>
        </a:defRPr>
      </a:lvl9pPr>
    </p:titleStyle>
    <p:bodyStyle>
      <a:lvl1pPr marL="408169" indent="-408169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3799" kern="1200">
          <a:solidFill>
            <a:schemeClr val="tx1"/>
          </a:solidFill>
          <a:latin typeface="+mn-lt"/>
          <a:ea typeface="+mn-ea"/>
          <a:cs typeface="+mn-cs"/>
        </a:defRPr>
      </a:lvl1pPr>
      <a:lvl2pPr marL="884366" indent="-340141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3299" kern="1200">
          <a:solidFill>
            <a:schemeClr val="tx1"/>
          </a:solidFill>
          <a:latin typeface="+mn-lt"/>
          <a:ea typeface="+mn-ea"/>
          <a:cs typeface="+mn-cs"/>
        </a:defRPr>
      </a:lvl2pPr>
      <a:lvl3pPr marL="1360562" indent="-272112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2899" kern="1200">
          <a:solidFill>
            <a:schemeClr val="tx1"/>
          </a:solidFill>
          <a:latin typeface="+mn-lt"/>
          <a:ea typeface="+mn-ea"/>
          <a:cs typeface="+mn-cs"/>
        </a:defRPr>
      </a:lvl3pPr>
      <a:lvl4pPr marL="1904786" indent="-272112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399" kern="1200">
          <a:solidFill>
            <a:schemeClr val="tx1"/>
          </a:solidFill>
          <a:latin typeface="+mn-lt"/>
          <a:ea typeface="+mn-ea"/>
          <a:cs typeface="+mn-cs"/>
        </a:defRPr>
      </a:lvl4pPr>
      <a:lvl5pPr marL="2449011" indent="-272112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2399" kern="1200">
          <a:solidFill>
            <a:schemeClr val="tx1"/>
          </a:solidFill>
          <a:latin typeface="+mn-lt"/>
          <a:ea typeface="+mn-ea"/>
          <a:cs typeface="+mn-cs"/>
        </a:defRPr>
      </a:lvl5pPr>
      <a:lvl6pPr marL="2993236" indent="-272112" algn="l" defTabSz="1088449" rtl="0" eaLnBrk="1" latinLnBrk="0" hangingPunct="1">
        <a:spcBef>
          <a:spcPct val="20000"/>
        </a:spcBef>
        <a:buFont typeface="Arial" pitchFamily="34" charset="0"/>
        <a:buChar char="•"/>
        <a:defRPr sz="2399" kern="1200">
          <a:solidFill>
            <a:schemeClr val="tx1"/>
          </a:solidFill>
          <a:latin typeface="+mn-lt"/>
          <a:ea typeface="+mn-ea"/>
          <a:cs typeface="+mn-cs"/>
        </a:defRPr>
      </a:lvl6pPr>
      <a:lvl7pPr marL="3537460" indent="-272112" algn="l" defTabSz="1088449" rtl="0" eaLnBrk="1" latinLnBrk="0" hangingPunct="1">
        <a:spcBef>
          <a:spcPct val="20000"/>
        </a:spcBef>
        <a:buFont typeface="Arial" pitchFamily="34" charset="0"/>
        <a:buChar char="•"/>
        <a:defRPr sz="2399" kern="1200">
          <a:solidFill>
            <a:schemeClr val="tx1"/>
          </a:solidFill>
          <a:latin typeface="+mn-lt"/>
          <a:ea typeface="+mn-ea"/>
          <a:cs typeface="+mn-cs"/>
        </a:defRPr>
      </a:lvl7pPr>
      <a:lvl8pPr marL="4081685" indent="-272112" algn="l" defTabSz="1088449" rtl="0" eaLnBrk="1" latinLnBrk="0" hangingPunct="1">
        <a:spcBef>
          <a:spcPct val="20000"/>
        </a:spcBef>
        <a:buFont typeface="Arial" pitchFamily="34" charset="0"/>
        <a:buChar char="•"/>
        <a:defRPr sz="2399" kern="1200">
          <a:solidFill>
            <a:schemeClr val="tx1"/>
          </a:solidFill>
          <a:latin typeface="+mn-lt"/>
          <a:ea typeface="+mn-ea"/>
          <a:cs typeface="+mn-cs"/>
        </a:defRPr>
      </a:lvl8pPr>
      <a:lvl9pPr marL="4625910" indent="-272112" algn="l" defTabSz="1088449" rtl="0" eaLnBrk="1" latinLnBrk="0" hangingPunct="1">
        <a:spcBef>
          <a:spcPct val="20000"/>
        </a:spcBef>
        <a:buFont typeface="Arial" pitchFamily="34" charset="0"/>
        <a:buChar char="•"/>
        <a:defRPr sz="2399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1088449" rtl="0" eaLnBrk="1" latinLnBrk="0" hangingPunct="1">
        <a:defRPr sz="2099" kern="1200">
          <a:solidFill>
            <a:schemeClr val="tx1"/>
          </a:solidFill>
          <a:latin typeface="+mn-lt"/>
          <a:ea typeface="+mn-ea"/>
          <a:cs typeface="+mn-cs"/>
        </a:defRPr>
      </a:lvl1pPr>
      <a:lvl2pPr marL="544225" algn="l" defTabSz="1088449" rtl="0" eaLnBrk="1" latinLnBrk="0" hangingPunct="1">
        <a:defRPr sz="2099" kern="1200">
          <a:solidFill>
            <a:schemeClr val="tx1"/>
          </a:solidFill>
          <a:latin typeface="+mn-lt"/>
          <a:ea typeface="+mn-ea"/>
          <a:cs typeface="+mn-cs"/>
        </a:defRPr>
      </a:lvl2pPr>
      <a:lvl3pPr marL="1088449" algn="l" defTabSz="1088449" rtl="0" eaLnBrk="1" latinLnBrk="0" hangingPunct="1">
        <a:defRPr sz="2099" kern="1200">
          <a:solidFill>
            <a:schemeClr val="tx1"/>
          </a:solidFill>
          <a:latin typeface="+mn-lt"/>
          <a:ea typeface="+mn-ea"/>
          <a:cs typeface="+mn-cs"/>
        </a:defRPr>
      </a:lvl3pPr>
      <a:lvl4pPr marL="1632674" algn="l" defTabSz="1088449" rtl="0" eaLnBrk="1" latinLnBrk="0" hangingPunct="1">
        <a:defRPr sz="2099" kern="1200">
          <a:solidFill>
            <a:schemeClr val="tx1"/>
          </a:solidFill>
          <a:latin typeface="+mn-lt"/>
          <a:ea typeface="+mn-ea"/>
          <a:cs typeface="+mn-cs"/>
        </a:defRPr>
      </a:lvl4pPr>
      <a:lvl5pPr marL="2176899" algn="l" defTabSz="1088449" rtl="0" eaLnBrk="1" latinLnBrk="0" hangingPunct="1">
        <a:defRPr sz="2099" kern="1200">
          <a:solidFill>
            <a:schemeClr val="tx1"/>
          </a:solidFill>
          <a:latin typeface="+mn-lt"/>
          <a:ea typeface="+mn-ea"/>
          <a:cs typeface="+mn-cs"/>
        </a:defRPr>
      </a:lvl5pPr>
      <a:lvl6pPr marL="2721123" algn="l" defTabSz="1088449" rtl="0" eaLnBrk="1" latinLnBrk="0" hangingPunct="1">
        <a:defRPr sz="2099" kern="1200">
          <a:solidFill>
            <a:schemeClr val="tx1"/>
          </a:solidFill>
          <a:latin typeface="+mn-lt"/>
          <a:ea typeface="+mn-ea"/>
          <a:cs typeface="+mn-cs"/>
        </a:defRPr>
      </a:lvl6pPr>
      <a:lvl7pPr marL="3265348" algn="l" defTabSz="1088449" rtl="0" eaLnBrk="1" latinLnBrk="0" hangingPunct="1">
        <a:defRPr sz="2099" kern="1200">
          <a:solidFill>
            <a:schemeClr val="tx1"/>
          </a:solidFill>
          <a:latin typeface="+mn-lt"/>
          <a:ea typeface="+mn-ea"/>
          <a:cs typeface="+mn-cs"/>
        </a:defRPr>
      </a:lvl7pPr>
      <a:lvl8pPr marL="3809573" algn="l" defTabSz="1088449" rtl="0" eaLnBrk="1" latinLnBrk="0" hangingPunct="1">
        <a:defRPr sz="2099" kern="1200">
          <a:solidFill>
            <a:schemeClr val="tx1"/>
          </a:solidFill>
          <a:latin typeface="+mn-lt"/>
          <a:ea typeface="+mn-ea"/>
          <a:cs typeface="+mn-cs"/>
        </a:defRPr>
      </a:lvl8pPr>
      <a:lvl9pPr marL="4353797" algn="l" defTabSz="1088449" rtl="0" eaLnBrk="1" latinLnBrk="0" hangingPunct="1">
        <a:defRPr sz="2099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7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330D319-2BA6-4BAC-AB61-B94C2DC13D3C}" type="datetimeFigureOut">
              <a:rPr lang="ru-RU" smtClean="0"/>
              <a:t>13.04.2022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1360D3D-8595-4F9F-BD68-785392083CC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063182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2" r:id="rId1"/>
    <p:sldLayoutId id="2147483713" r:id="rId2"/>
    <p:sldLayoutId id="2147483714" r:id="rId3"/>
    <p:sldLayoutId id="2147483715" r:id="rId4"/>
    <p:sldLayoutId id="2147483716" r:id="rId5"/>
    <p:sldLayoutId id="2147483717" r:id="rId6"/>
    <p:sldLayoutId id="2147483718" r:id="rId7"/>
    <p:sldLayoutId id="2147483719" r:id="rId8"/>
    <p:sldLayoutId id="2147483720" r:id="rId9"/>
    <p:sldLayoutId id="2147483721" r:id="rId10"/>
    <p:sldLayoutId id="2147483722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chart" Target="../charts/chart6.xml"/><Relationship Id="rId7" Type="http://schemas.openxmlformats.org/officeDocument/2006/relationships/image" Target="../media/image5.png"/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4.png"/><Relationship Id="rId5" Type="http://schemas.openxmlformats.org/officeDocument/2006/relationships/image" Target="../media/image3.jpeg"/><Relationship Id="rId10" Type="http://schemas.openxmlformats.org/officeDocument/2006/relationships/image" Target="../media/image8.png"/><Relationship Id="rId4" Type="http://schemas.openxmlformats.org/officeDocument/2006/relationships/image" Target="../media/image2.png"/><Relationship Id="rId9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18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4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2.xml"/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4.xml"/><Relationship Id="rId2" Type="http://schemas.openxmlformats.org/officeDocument/2006/relationships/chart" Target="../charts/chart13.xml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4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5.xml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3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7" Type="http://schemas.openxmlformats.org/officeDocument/2006/relationships/image" Target="../media/image14.jpeg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4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6.xml"/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image" Target="../media/image15.jfif"/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FAC69D5-D375-4B0F-AAD5-16360FA639C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2028374"/>
            <a:ext cx="9144000" cy="2387600"/>
          </a:xfrm>
        </p:spPr>
        <p:txBody>
          <a:bodyPr>
            <a:normAutofit fontScale="90000"/>
          </a:bodyPr>
          <a:lstStyle/>
          <a:p>
            <a:r>
              <a:rPr lang="ru-RU" sz="40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 проекту решения об утверждении отчета об исполнении бюджета муниципального района Мелеузовский район Республики Башкортостан </a:t>
            </a:r>
            <a:br>
              <a:rPr lang="ru-RU" sz="40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40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 2021 год 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92F2C74-6A65-4E06-A8D9-903FA949CC41}"/>
              </a:ext>
            </a:extLst>
          </p:cNvPr>
          <p:cNvSpPr txBox="1"/>
          <p:nvPr/>
        </p:nvSpPr>
        <p:spPr>
          <a:xfrm>
            <a:off x="3954585" y="6103815"/>
            <a:ext cx="402638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г. Мелеуз, 2022</a:t>
            </a:r>
          </a:p>
        </p:txBody>
      </p:sp>
    </p:spTree>
    <p:extLst>
      <p:ext uri="{BB962C8B-B14F-4D97-AF65-F5344CB8AC3E}">
        <p14:creationId xmlns:p14="http://schemas.microsoft.com/office/powerpoint/2010/main" val="386845652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9E2761D4-6F07-4522-92BC-40D35B5BBF21}"/>
              </a:ext>
            </a:extLst>
          </p:cNvPr>
          <p:cNvSpPr txBox="1"/>
          <p:nvPr/>
        </p:nvSpPr>
        <p:spPr>
          <a:xfrm>
            <a:off x="804985" y="0"/>
            <a:ext cx="1138701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параметры консолидированного бюджета муниципального района </a:t>
            </a:r>
            <a:r>
              <a:rPr lang="ru-RU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Мелеузовский</a:t>
            </a:r>
            <a:r>
              <a:rPr lang="ru-RU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район РБ за 2021 год</a:t>
            </a:r>
          </a:p>
        </p:txBody>
      </p:sp>
      <p:graphicFrame>
        <p:nvGraphicFramePr>
          <p:cNvPr id="7" name="Диаграмма 6">
            <a:extLst>
              <a:ext uri="{FF2B5EF4-FFF2-40B4-BE49-F238E27FC236}">
                <a16:creationId xmlns:a16="http://schemas.microsoft.com/office/drawing/2014/main" id="{9286E262-A929-4B75-8666-321CC934DBF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587062646"/>
              </p:ext>
            </p:extLst>
          </p:nvPr>
        </p:nvGraphicFramePr>
        <p:xfrm>
          <a:off x="2032000" y="719666"/>
          <a:ext cx="8128000" cy="541866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88621069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7910F2F-F2C1-4D1C-A732-09A1A4BF11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457199"/>
          </a:xfrm>
        </p:spPr>
        <p:txBody>
          <a:bodyPr/>
          <a:lstStyle/>
          <a:p>
            <a:r>
              <a:rPr lang="ru-RU" sz="28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Динамика налоговых и неналоговых доходов за 2020г.-2021г.</a:t>
            </a:r>
          </a:p>
        </p:txBody>
      </p:sp>
      <p:graphicFrame>
        <p:nvGraphicFramePr>
          <p:cNvPr id="6" name="Объект 5">
            <a:extLst>
              <a:ext uri="{FF2B5EF4-FFF2-40B4-BE49-F238E27FC236}">
                <a16:creationId xmlns:a16="http://schemas.microsoft.com/office/drawing/2014/main" id="{33BA2272-210F-46E0-8314-C331991C9C9A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014372390"/>
              </p:ext>
            </p:extLst>
          </p:nvPr>
        </p:nvGraphicFramePr>
        <p:xfrm>
          <a:off x="620828" y="2015951"/>
          <a:ext cx="10972800" cy="371294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pSp>
        <p:nvGrpSpPr>
          <p:cNvPr id="14" name="Группа 13">
            <a:extLst>
              <a:ext uri="{FF2B5EF4-FFF2-40B4-BE49-F238E27FC236}">
                <a16:creationId xmlns:a16="http://schemas.microsoft.com/office/drawing/2014/main" id="{6BFAEF29-BD9B-46A8-A23C-A0647E1BFF68}"/>
              </a:ext>
            </a:extLst>
          </p:cNvPr>
          <p:cNvGrpSpPr/>
          <p:nvPr/>
        </p:nvGrpSpPr>
        <p:grpSpPr>
          <a:xfrm>
            <a:off x="1743776" y="5630606"/>
            <a:ext cx="6166587" cy="886847"/>
            <a:chOff x="1732548" y="5061219"/>
            <a:chExt cx="6166587" cy="886847"/>
          </a:xfrm>
        </p:grpSpPr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A2900787-38DC-47F4-8D3D-C39CF00374B1}"/>
                </a:ext>
              </a:extLst>
            </p:cNvPr>
            <p:cNvSpPr txBox="1"/>
            <p:nvPr/>
          </p:nvSpPr>
          <p:spPr>
            <a:xfrm>
              <a:off x="2290813" y="5486401"/>
              <a:ext cx="1299411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dirty="0">
                  <a:solidFill>
                    <a:srgbClr val="0070C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2020г.</a:t>
              </a: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2AC42006-7841-4EC3-B74F-B142A993ED44}"/>
                </a:ext>
              </a:extLst>
            </p:cNvPr>
            <p:cNvSpPr txBox="1"/>
            <p:nvPr/>
          </p:nvSpPr>
          <p:spPr>
            <a:xfrm>
              <a:off x="1732548" y="5061219"/>
              <a:ext cx="798898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1600" dirty="0">
                  <a:solidFill>
                    <a:srgbClr val="0070C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ПЛАН</a:t>
              </a: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808E6B18-D0E3-4F90-BAFA-06CA40F9A88B}"/>
                </a:ext>
              </a:extLst>
            </p:cNvPr>
            <p:cNvSpPr txBox="1"/>
            <p:nvPr/>
          </p:nvSpPr>
          <p:spPr>
            <a:xfrm>
              <a:off x="5696551" y="5061219"/>
              <a:ext cx="798898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1600" dirty="0">
                  <a:solidFill>
                    <a:srgbClr val="0070C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ПЛАН</a:t>
              </a: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9A172371-E910-4004-98EC-8E331378648E}"/>
                </a:ext>
              </a:extLst>
            </p:cNvPr>
            <p:cNvSpPr txBox="1"/>
            <p:nvPr/>
          </p:nvSpPr>
          <p:spPr>
            <a:xfrm>
              <a:off x="3039980" y="5061219"/>
              <a:ext cx="798898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1600" dirty="0">
                  <a:solidFill>
                    <a:srgbClr val="0070C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ФАКТ</a:t>
              </a: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F316B972-F256-456E-AA05-49B18AD79761}"/>
                </a:ext>
              </a:extLst>
            </p:cNvPr>
            <p:cNvSpPr txBox="1"/>
            <p:nvPr/>
          </p:nvSpPr>
          <p:spPr>
            <a:xfrm>
              <a:off x="7100237" y="5061219"/>
              <a:ext cx="798898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1600" dirty="0">
                  <a:solidFill>
                    <a:srgbClr val="0070C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ФАКТ</a:t>
              </a: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B695019C-11A0-4E2E-A0A8-0F99FA9B4C15}"/>
                </a:ext>
              </a:extLst>
            </p:cNvPr>
            <p:cNvSpPr txBox="1"/>
            <p:nvPr/>
          </p:nvSpPr>
          <p:spPr>
            <a:xfrm>
              <a:off x="6450531" y="5486401"/>
              <a:ext cx="1299411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dirty="0">
                  <a:solidFill>
                    <a:srgbClr val="0070C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2021г.</a:t>
              </a:r>
            </a:p>
          </p:txBody>
        </p:sp>
      </p:grpSp>
      <p:sp>
        <p:nvSpPr>
          <p:cNvPr id="13" name="TextBox 12">
            <a:extLst>
              <a:ext uri="{FF2B5EF4-FFF2-40B4-BE49-F238E27FC236}">
                <a16:creationId xmlns:a16="http://schemas.microsoft.com/office/drawing/2014/main" id="{C0915144-D52D-447C-B56D-031FFE532300}"/>
              </a:ext>
            </a:extLst>
          </p:cNvPr>
          <p:cNvSpPr txBox="1"/>
          <p:nvPr/>
        </p:nvSpPr>
        <p:spPr>
          <a:xfrm>
            <a:off x="6346255" y="1240899"/>
            <a:ext cx="282982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всего </a:t>
            </a:r>
            <a:r>
              <a:rPr lang="ru-RU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916,8</a:t>
            </a:r>
            <a:r>
              <a:rPr lang="ru-RU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МЛН.РУБ.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42276559-757A-4AF4-B4EF-4519EFD00110}"/>
              </a:ext>
            </a:extLst>
          </p:cNvPr>
          <p:cNvSpPr txBox="1"/>
          <p:nvPr/>
        </p:nvSpPr>
        <p:spPr>
          <a:xfrm>
            <a:off x="2186537" y="1543380"/>
            <a:ext cx="282982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всего </a:t>
            </a:r>
            <a:r>
              <a:rPr lang="ru-RU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889,7</a:t>
            </a:r>
            <a:r>
              <a:rPr lang="ru-RU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МЛН.РУБ.</a:t>
            </a:r>
          </a:p>
        </p:txBody>
      </p:sp>
      <p:sp>
        <p:nvSpPr>
          <p:cNvPr id="16" name="Стрелка: вправо 15">
            <a:extLst>
              <a:ext uri="{FF2B5EF4-FFF2-40B4-BE49-F238E27FC236}">
                <a16:creationId xmlns:a16="http://schemas.microsoft.com/office/drawing/2014/main" id="{C76231B5-28C1-4872-87A8-C9FFBD2CAB0E}"/>
              </a:ext>
            </a:extLst>
          </p:cNvPr>
          <p:cNvSpPr/>
          <p:nvPr/>
        </p:nvSpPr>
        <p:spPr>
          <a:xfrm rot="21082961">
            <a:off x="4684995" y="1262427"/>
            <a:ext cx="1591377" cy="817151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+3,0%</a:t>
            </a:r>
          </a:p>
        </p:txBody>
      </p:sp>
      <p:sp>
        <p:nvSpPr>
          <p:cNvPr id="17" name="Стрелка: изогнутая вниз 16">
            <a:extLst>
              <a:ext uri="{FF2B5EF4-FFF2-40B4-BE49-F238E27FC236}">
                <a16:creationId xmlns:a16="http://schemas.microsoft.com/office/drawing/2014/main" id="{0C73DFE9-7920-4379-97AC-4E14C94C7038}"/>
              </a:ext>
            </a:extLst>
          </p:cNvPr>
          <p:cNvSpPr/>
          <p:nvPr/>
        </p:nvSpPr>
        <p:spPr>
          <a:xfrm>
            <a:off x="6675429" y="2329839"/>
            <a:ext cx="664143" cy="338554"/>
          </a:xfrm>
          <a:prstGeom prst="curvedDownArrow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7ED262EB-E31E-4EB9-A309-EEC4706952F0}"/>
              </a:ext>
            </a:extLst>
          </p:cNvPr>
          <p:cNvSpPr txBox="1"/>
          <p:nvPr/>
        </p:nvSpPr>
        <p:spPr>
          <a:xfrm>
            <a:off x="6675429" y="1946309"/>
            <a:ext cx="83548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800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+7,9%</a:t>
            </a:r>
          </a:p>
        </p:txBody>
      </p:sp>
      <p:sp>
        <p:nvSpPr>
          <p:cNvPr id="19" name="Стрелка: изогнутая вниз 18">
            <a:extLst>
              <a:ext uri="{FF2B5EF4-FFF2-40B4-BE49-F238E27FC236}">
                <a16:creationId xmlns:a16="http://schemas.microsoft.com/office/drawing/2014/main" id="{D7E72150-A265-4E8B-86C1-64BCBD57E261}"/>
              </a:ext>
            </a:extLst>
          </p:cNvPr>
          <p:cNvSpPr/>
          <p:nvPr/>
        </p:nvSpPr>
        <p:spPr>
          <a:xfrm>
            <a:off x="2765967" y="2563462"/>
            <a:ext cx="664143" cy="338554"/>
          </a:xfrm>
          <a:prstGeom prst="curvedDownArrow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CBE944C4-2B3D-4DCB-BEFC-9B1FDFD1716C}"/>
              </a:ext>
            </a:extLst>
          </p:cNvPr>
          <p:cNvSpPr txBox="1"/>
          <p:nvPr/>
        </p:nvSpPr>
        <p:spPr>
          <a:xfrm>
            <a:off x="2592715" y="2145173"/>
            <a:ext cx="95090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800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+15,5%</a:t>
            </a:r>
          </a:p>
        </p:txBody>
      </p:sp>
    </p:spTree>
    <p:extLst>
      <p:ext uri="{BB962C8B-B14F-4D97-AF65-F5344CB8AC3E}">
        <p14:creationId xmlns:p14="http://schemas.microsoft.com/office/powerpoint/2010/main" val="205828564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F4DB6B9-FBF0-40E1-968C-BEB21E143D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3604" y="-91122"/>
            <a:ext cx="10972800" cy="1143000"/>
          </a:xfrm>
        </p:spPr>
        <p:txBody>
          <a:bodyPr/>
          <a:lstStyle/>
          <a:p>
            <a:r>
              <a:rPr lang="ru-RU" sz="28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Структура налоговых и неналоговых доходов консолидированного бюджета в 2021г.</a:t>
            </a:r>
          </a:p>
        </p:txBody>
      </p:sp>
      <p:graphicFrame>
        <p:nvGraphicFramePr>
          <p:cNvPr id="6" name="Объект 5">
            <a:extLst>
              <a:ext uri="{FF2B5EF4-FFF2-40B4-BE49-F238E27FC236}">
                <a16:creationId xmlns:a16="http://schemas.microsoft.com/office/drawing/2014/main" id="{B187507D-EA7A-4A33-AFE6-6595ACB35197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86960133"/>
              </p:ext>
            </p:extLst>
          </p:nvPr>
        </p:nvGraphicFramePr>
        <p:xfrm>
          <a:off x="3699310" y="974558"/>
          <a:ext cx="5916328" cy="512785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3" name="TextBox 12">
            <a:extLst>
              <a:ext uri="{FF2B5EF4-FFF2-40B4-BE49-F238E27FC236}">
                <a16:creationId xmlns:a16="http://schemas.microsoft.com/office/drawing/2014/main" id="{4C2BBE4E-F2D0-4EA6-802A-3ACB0182D858}"/>
              </a:ext>
            </a:extLst>
          </p:cNvPr>
          <p:cNvSpPr txBox="1"/>
          <p:nvPr/>
        </p:nvSpPr>
        <p:spPr>
          <a:xfrm>
            <a:off x="8159818" y="1419523"/>
            <a:ext cx="2110339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400" b="0" i="0" u="none" strike="noStrike" dirty="0">
                <a:solidFill>
                  <a:srgbClr val="0070C0"/>
                </a:solidFill>
                <a:effectLst/>
                <a:latin typeface="Times New Roman" panose="02020603050405020304" pitchFamily="18" charset="0"/>
              </a:rPr>
              <a:t>НАЛОГИ НА ПРИБЫЛЬ, ДОХОДЫ</a:t>
            </a:r>
            <a:r>
              <a:rPr lang="ru-RU" sz="1400" dirty="0">
                <a:solidFill>
                  <a:srgbClr val="0070C0"/>
                </a:solidFill>
              </a:rPr>
              <a:t> 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2E4D9449-B846-48FB-9D3B-C6062456B75A}"/>
              </a:ext>
            </a:extLst>
          </p:cNvPr>
          <p:cNvSpPr txBox="1"/>
          <p:nvPr/>
        </p:nvSpPr>
        <p:spPr>
          <a:xfrm>
            <a:off x="8700035" y="3737404"/>
            <a:ext cx="1570122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4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НАЛОГИ НА СОВОКУПНЫЙ ДОХОД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1BEFE138-06BC-42D9-BE3B-69F5C687044B}"/>
              </a:ext>
            </a:extLst>
          </p:cNvPr>
          <p:cNvSpPr txBox="1"/>
          <p:nvPr/>
        </p:nvSpPr>
        <p:spPr>
          <a:xfrm>
            <a:off x="6946632" y="5540415"/>
            <a:ext cx="1870109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4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ДОХОДЫ ОТ ИСПОЛЬЗОВАНИЯ ИМУЩЕСТВА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6520B098-7747-4AB1-9B67-93913796AC1C}"/>
              </a:ext>
            </a:extLst>
          </p:cNvPr>
          <p:cNvSpPr txBox="1"/>
          <p:nvPr/>
        </p:nvSpPr>
        <p:spPr>
          <a:xfrm>
            <a:off x="4379895" y="5565554"/>
            <a:ext cx="1870109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400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НАЛОГИ НА ИМУЩЕСТВО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9F9443EB-CF0F-4293-AFD4-5CC090F2E026}"/>
              </a:ext>
            </a:extLst>
          </p:cNvPr>
          <p:cNvSpPr txBox="1"/>
          <p:nvPr/>
        </p:nvSpPr>
        <p:spPr>
          <a:xfrm>
            <a:off x="3444840" y="4878826"/>
            <a:ext cx="935055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400" dirty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АКЦИЗЫ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4D58ECB0-2B2D-4095-88AA-6B84BAB92F8A}"/>
              </a:ext>
            </a:extLst>
          </p:cNvPr>
          <p:cNvSpPr txBox="1"/>
          <p:nvPr/>
        </p:nvSpPr>
        <p:spPr>
          <a:xfrm>
            <a:off x="3066689" y="4206844"/>
            <a:ext cx="1870109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400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ДОХОДЫ ОТ ПРОДАЖИ</a:t>
            </a:r>
          </a:p>
        </p:txBody>
      </p:sp>
      <p:graphicFrame>
        <p:nvGraphicFramePr>
          <p:cNvPr id="23" name="Диаграмма 22">
            <a:extLst>
              <a:ext uri="{FF2B5EF4-FFF2-40B4-BE49-F238E27FC236}">
                <a16:creationId xmlns:a16="http://schemas.microsoft.com/office/drawing/2014/main" id="{8A0CEE18-A203-43ED-B350-141FF1180DA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195208901"/>
              </p:ext>
            </p:extLst>
          </p:nvPr>
        </p:nvGraphicFramePr>
        <p:xfrm>
          <a:off x="4379895" y="2127935"/>
          <a:ext cx="4090169" cy="260212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24" name="Таблица 23">
            <a:extLst>
              <a:ext uri="{FF2B5EF4-FFF2-40B4-BE49-F238E27FC236}">
                <a16:creationId xmlns:a16="http://schemas.microsoft.com/office/drawing/2014/main" id="{2808FD4A-07CE-4E3E-97F2-3B8C4E3861F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34901330"/>
              </p:ext>
            </p:extLst>
          </p:nvPr>
        </p:nvGraphicFramePr>
        <p:xfrm>
          <a:off x="1150979" y="1763836"/>
          <a:ext cx="2850765" cy="1774651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850765">
                  <a:extLst>
                    <a:ext uri="{9D8B030D-6E8A-4147-A177-3AD203B41FA5}">
                      <a16:colId xmlns:a16="http://schemas.microsoft.com/office/drawing/2014/main" val="2401837451"/>
                    </a:ext>
                  </a:extLst>
                </a:gridCol>
              </a:tblGrid>
              <a:tr h="120327"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u="none" strike="noStrike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/>
                        </a:rPr>
                        <a:t>ГОСУДАРСТВЕННАЯ ПОШЛИНА</a:t>
                      </a:r>
                      <a:endParaRPr lang="ru-RU" sz="800" b="0" i="0" u="none" strike="noStrike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800" marR="3800" marT="3800" marB="0" anchor="b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04586748"/>
                  </a:ext>
                </a:extLst>
              </a:tr>
              <a:tr h="191633"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u="none" strike="noStrike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/>
                        </a:rPr>
                        <a:t>ШТРАФЫ, САНКЦИИ, ВОЗМЕЩЕНИЕ УЩЕРБА</a:t>
                      </a:r>
                      <a:endParaRPr lang="ru-RU" sz="800" b="0" i="0" u="none" strike="noStrike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800" marR="3800" marT="3800" marB="0" anchor="b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37796985"/>
                  </a:ext>
                </a:extLst>
              </a:tr>
              <a:tr h="191633"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u="none" strike="noStrike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/>
                        </a:rPr>
                        <a:t>ПЛАТЕЖИ ПРИ ПОЛЬЗОВАНИИ ПРИРОДНЫМИ РЕСУРСАМИ</a:t>
                      </a:r>
                      <a:endParaRPr lang="ru-RU" sz="800" b="0" i="0" u="none" strike="noStrike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800" marR="3800" marT="3800" marB="0" anchor="b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3953764"/>
                  </a:ext>
                </a:extLst>
              </a:tr>
              <a:tr h="334243"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u="none" strike="noStrike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/>
                        </a:rPr>
                        <a:t>НАЛОГИ, СБОРЫ И РЕГУЛЯРНЫЕ ПЛАТЕЖИ ЗА ПОЛЬЗОВАНИЕ ПРИРОДНЫМИ РЕСУРСАМИ</a:t>
                      </a:r>
                      <a:endParaRPr lang="ru-RU" sz="800" b="0" i="0" u="none" strike="noStrike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800" marR="3800" marT="3800" marB="0" anchor="b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29356445"/>
                  </a:ext>
                </a:extLst>
              </a:tr>
              <a:tr h="358011"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u="none" strike="noStrike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/>
                        </a:rPr>
                        <a:t>ДОХОДЫ ОТ ОКАЗАНИЯ ПЛАТНЫХ УСЛУГ (РАБОТ) И КОМПЕНСАЦИИ ЗАТРАТ ГОСУДАРСТВА</a:t>
                      </a:r>
                      <a:endParaRPr lang="ru-RU" sz="800" b="0" i="0" u="none" strike="noStrike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800" marR="3800" marT="3800" marB="0" anchor="b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77775179"/>
                  </a:ext>
                </a:extLst>
              </a:tr>
              <a:tr h="144095"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u="none" strike="noStrike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/>
                        </a:rPr>
                        <a:t>ПРОЧИЕ НЕНАЛОГОВЫЕ ДОХОДЫ</a:t>
                      </a:r>
                      <a:endParaRPr lang="ru-RU" sz="800" b="0" i="0" u="none" strike="noStrike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800" marR="3800" marT="3800" marB="0" anchor="b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38116621"/>
                  </a:ext>
                </a:extLst>
              </a:tr>
              <a:tr h="429316"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u="none" strike="noStrike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/>
                        </a:rPr>
                        <a:t>ЗАДОЛЖЕННОСТЬ И ПЕРЕРАСЧЕТЫ ПО ОТМЕНЕННЫМ НАЛОГАМ, СБОРАМ И ИНЫМ ОБЯЗАТЕЛЬНЫМ ПЛАТЕЖАМ</a:t>
                      </a:r>
                      <a:endParaRPr lang="ru-RU" sz="800" b="0" i="0" u="none" strike="noStrike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800" marR="3800" marT="3800" marB="0" anchor="b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81502601"/>
                  </a:ext>
                </a:extLst>
              </a:tr>
            </a:tbl>
          </a:graphicData>
        </a:graphic>
      </p:graphicFrame>
      <p:sp>
        <p:nvSpPr>
          <p:cNvPr id="25" name="TextBox 24">
            <a:extLst>
              <a:ext uri="{FF2B5EF4-FFF2-40B4-BE49-F238E27FC236}">
                <a16:creationId xmlns:a16="http://schemas.microsoft.com/office/drawing/2014/main" id="{E6D5D436-BF3F-488B-85BB-6E32AEB50685}"/>
              </a:ext>
            </a:extLst>
          </p:cNvPr>
          <p:cNvSpPr txBox="1"/>
          <p:nvPr/>
        </p:nvSpPr>
        <p:spPr>
          <a:xfrm>
            <a:off x="1060858" y="1343083"/>
            <a:ext cx="8501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2,9%</a:t>
            </a:r>
          </a:p>
        </p:txBody>
      </p:sp>
      <p:cxnSp>
        <p:nvCxnSpPr>
          <p:cNvPr id="27" name="Соединитель: уступ 26">
            <a:extLst>
              <a:ext uri="{FF2B5EF4-FFF2-40B4-BE49-F238E27FC236}">
                <a16:creationId xmlns:a16="http://schemas.microsoft.com/office/drawing/2014/main" id="{6A3525DA-7084-437C-8F51-5948AD8D9C22}"/>
              </a:ext>
            </a:extLst>
          </p:cNvPr>
          <p:cNvCxnSpPr>
            <a:cxnSpLocks/>
          </p:cNvCxnSpPr>
          <p:nvPr/>
        </p:nvCxnSpPr>
        <p:spPr>
          <a:xfrm>
            <a:off x="2791326" y="3674049"/>
            <a:ext cx="1491916" cy="288963"/>
          </a:xfrm>
          <a:prstGeom prst="bentConnector3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TextBox 27">
            <a:extLst>
              <a:ext uri="{FF2B5EF4-FFF2-40B4-BE49-F238E27FC236}">
                <a16:creationId xmlns:a16="http://schemas.microsoft.com/office/drawing/2014/main" id="{99398B9D-9513-4C98-8C94-4582B9C3209B}"/>
              </a:ext>
            </a:extLst>
          </p:cNvPr>
          <p:cNvSpPr txBox="1"/>
          <p:nvPr/>
        </p:nvSpPr>
        <p:spPr>
          <a:xfrm>
            <a:off x="6424979" y="3187581"/>
            <a:ext cx="15239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8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97,1%</a:t>
            </a:r>
          </a:p>
        </p:txBody>
      </p:sp>
    </p:spTree>
    <p:extLst>
      <p:ext uri="{BB962C8B-B14F-4D97-AF65-F5344CB8AC3E}">
        <p14:creationId xmlns:p14="http://schemas.microsoft.com/office/powerpoint/2010/main" val="310886373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97964BB-584F-40EB-BD87-64E9A0C5BB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77979" y="1530764"/>
            <a:ext cx="7501288" cy="357338"/>
          </a:xfrm>
          <a:solidFill>
            <a:schemeClr val="accent5">
              <a:lumMod val="20000"/>
              <a:lumOff val="80000"/>
            </a:schemeClr>
          </a:solidFill>
        </p:spPr>
        <p:txBody>
          <a:bodyPr/>
          <a:lstStyle/>
          <a:p>
            <a:r>
              <a:rPr lang="ru-RU" sz="20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Льготы по земельному налогу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A3DA30C-CE21-49E9-A9A2-B536DF94DE4D}"/>
              </a:ext>
            </a:extLst>
          </p:cNvPr>
          <p:cNvSpPr txBox="1"/>
          <p:nvPr/>
        </p:nvSpPr>
        <p:spPr>
          <a:xfrm>
            <a:off x="2954956" y="221381"/>
            <a:ext cx="84124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Льготы и преференции, введенные в 2021г. 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0B086D4-0C92-43B0-AA89-0EF2C3EF9ABC}"/>
              </a:ext>
            </a:extLst>
          </p:cNvPr>
          <p:cNvSpPr txBox="1"/>
          <p:nvPr/>
        </p:nvSpPr>
        <p:spPr>
          <a:xfrm>
            <a:off x="2098307" y="2377441"/>
            <a:ext cx="2261937" cy="2308324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1800" dirty="0">
                <a:solidFill>
                  <a:srgbClr val="0070C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субъектам инвестиционной деятельности, реализующим приоритетные инвестиционные проекты Республики Башкортостан</a:t>
            </a:r>
            <a:endParaRPr lang="ru-RU" sz="1600" dirty="0">
              <a:solidFill>
                <a:srgbClr val="0070C0"/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78AEE47-3FFD-418B-8EC5-7D0B1D184FDE}"/>
              </a:ext>
            </a:extLst>
          </p:cNvPr>
          <p:cNvSpPr txBox="1"/>
          <p:nvPr/>
        </p:nvSpPr>
        <p:spPr>
          <a:xfrm>
            <a:off x="1921844" y="4995511"/>
            <a:ext cx="226193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90% </a:t>
            </a:r>
          </a:p>
          <a:p>
            <a:pPr algn="ctr"/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 суммы исчисленного налога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A2EE079E-5484-43AF-8C86-C0AC8B89A4C8}"/>
              </a:ext>
            </a:extLst>
          </p:cNvPr>
          <p:cNvSpPr txBox="1"/>
          <p:nvPr/>
        </p:nvSpPr>
        <p:spPr>
          <a:xfrm>
            <a:off x="7647272" y="4995511"/>
            <a:ext cx="226193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90% </a:t>
            </a:r>
          </a:p>
          <a:p>
            <a:pPr algn="ctr"/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 суммы исчисленного налога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Правая фигурная скобка 11">
            <a:extLst>
              <a:ext uri="{FF2B5EF4-FFF2-40B4-BE49-F238E27FC236}">
                <a16:creationId xmlns:a16="http://schemas.microsoft.com/office/drawing/2014/main" id="{9EF1F5C2-F65F-4449-B9ED-8C8DC3B743A4}"/>
              </a:ext>
            </a:extLst>
          </p:cNvPr>
          <p:cNvSpPr/>
          <p:nvPr/>
        </p:nvSpPr>
        <p:spPr>
          <a:xfrm rot="16200000">
            <a:off x="5621152" y="92407"/>
            <a:ext cx="357338" cy="4080729"/>
          </a:xfrm>
          <a:prstGeom prst="rightBrace">
            <a:avLst>
              <a:gd name="adj1" fmla="val 8333"/>
              <a:gd name="adj2" fmla="val 50472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A0D6A112-2AA1-49E7-A4A1-11C5DF4E34AA}"/>
              </a:ext>
            </a:extLst>
          </p:cNvPr>
          <p:cNvSpPr txBox="1"/>
          <p:nvPr/>
        </p:nvSpPr>
        <p:spPr>
          <a:xfrm>
            <a:off x="7470808" y="2410188"/>
            <a:ext cx="2622885" cy="2585323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1800" dirty="0">
                <a:solidFill>
                  <a:srgbClr val="0070C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государственным учреждениям здравоохранения в отношении земельных участков, закрепленных за ними на праве постоянного (бессрочного) пользования за 2021г.</a:t>
            </a:r>
            <a:endParaRPr lang="ru-RU" sz="1600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8668026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7896DD37-27AF-4315-842B-E45449B1C89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sz="1800" dirty="0">
                <a:solidFill>
                  <a:srgbClr val="0070C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повышение качества администрирования платежей, </a:t>
            </a:r>
          </a:p>
          <a:p>
            <a:r>
              <a:rPr lang="ru-RU" sz="1800" dirty="0">
                <a:solidFill>
                  <a:srgbClr val="0070C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погашение задолженности в бюджет, </a:t>
            </a:r>
          </a:p>
          <a:p>
            <a:r>
              <a:rPr lang="ru-RU" sz="1800" dirty="0">
                <a:solidFill>
                  <a:srgbClr val="0070C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легализация сферы торговли и услуг, </a:t>
            </a:r>
          </a:p>
          <a:p>
            <a:r>
              <a:rPr lang="ru-RU" sz="1800" dirty="0">
                <a:solidFill>
                  <a:srgbClr val="0070C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повышение собираемости имущественных налогов, </a:t>
            </a:r>
          </a:p>
          <a:p>
            <a:r>
              <a:rPr lang="ru-RU" sz="1800" dirty="0">
                <a:solidFill>
                  <a:srgbClr val="0070C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увеличение налоговой базы «устойчивых» доходов, в т.ч. путем обеспечения присвоения всем объектам недвижимого имущества, как состоящим на кадастровом учете, так и выявляемым, адресов в соответствии с Правилами присвоения, изменения и аннулирования адресов. </a:t>
            </a:r>
          </a:p>
          <a:p>
            <a:r>
              <a:rPr lang="ru-RU" sz="1800" dirty="0">
                <a:solidFill>
                  <a:srgbClr val="0070C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выявление правообладателей ранее учтенных объектов недвижимости и принятию мер по обеспечению внесения в Единый государственный реестр недвижимости сведений о таких правообладателях</a:t>
            </a:r>
            <a:endParaRPr lang="ru-RU" sz="1800" dirty="0">
              <a:solidFill>
                <a:srgbClr val="0070C0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4013EE2-939B-41D9-80F7-83FC2004EF87}"/>
              </a:ext>
            </a:extLst>
          </p:cNvPr>
          <p:cNvSpPr txBox="1"/>
          <p:nvPr/>
        </p:nvSpPr>
        <p:spPr>
          <a:xfrm>
            <a:off x="1058779" y="221381"/>
            <a:ext cx="1030865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Задачи по повышению собственных доходов консолидированного бюджета</a:t>
            </a:r>
          </a:p>
        </p:txBody>
      </p:sp>
    </p:spTree>
    <p:extLst>
      <p:ext uri="{BB962C8B-B14F-4D97-AF65-F5344CB8AC3E}">
        <p14:creationId xmlns:p14="http://schemas.microsoft.com/office/powerpoint/2010/main" val="312721168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Объект 7"/>
          <p:cNvGraphicFramePr>
            <a:graphicFrameLocks noGrp="1"/>
          </p:cNvGraphicFramePr>
          <p:nvPr>
            <p:ph sz="half" idx="1"/>
          </p:nvPr>
        </p:nvGraphicFramePr>
        <p:xfrm>
          <a:off x="159774" y="1366279"/>
          <a:ext cx="12032226" cy="658265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78426" y="1"/>
            <a:ext cx="11353800" cy="825910"/>
          </a:xfrm>
        </p:spPr>
        <p:txBody>
          <a:bodyPr>
            <a:noAutofit/>
          </a:bodyPr>
          <a:lstStyle/>
          <a:p>
            <a:pPr algn="ctr"/>
            <a:r>
              <a:rPr lang="ru-RU" sz="24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Крупные налогоплательщики консолидированного бюджета муниципального района Мелеузовский район Республики Башкортостан в 2021 году</a:t>
            </a:r>
            <a:endParaRPr lang="ru-RU" sz="2400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7438105" y="2306715"/>
            <a:ext cx="3880663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0" i="1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Verdana" pitchFamily="34" charset="0"/>
                <a:ea typeface="+mn-ea"/>
                <a:cs typeface="Arial" charset="0"/>
              </a:rPr>
              <a:t>общего объема налоговых и неналоговых доходов МР Мелеузовский район формируют 7 промышленных предприятий</a:t>
            </a:r>
          </a:p>
        </p:txBody>
      </p:sp>
      <p:graphicFrame>
        <p:nvGraphicFramePr>
          <p:cNvPr id="26" name="Объект 9"/>
          <p:cNvGraphicFramePr>
            <a:graphicFrameLocks noGrp="1"/>
          </p:cNvGraphicFramePr>
          <p:nvPr>
            <p:ph sz="half" idx="1"/>
          </p:nvPr>
        </p:nvGraphicFramePr>
        <p:xfrm>
          <a:off x="1061048" y="1263372"/>
          <a:ext cx="2198296" cy="19974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5645885" y="2388208"/>
            <a:ext cx="196016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Verdana" pitchFamily="34" charset="0"/>
                <a:ea typeface="+mn-ea"/>
                <a:cs typeface="Arial" charset="0"/>
              </a:rPr>
              <a:t>16,8%</a:t>
            </a:r>
          </a:p>
        </p:txBody>
      </p:sp>
      <p:grpSp>
        <p:nvGrpSpPr>
          <p:cNvPr id="24" name="Группа 23">
            <a:extLst>
              <a:ext uri="{FF2B5EF4-FFF2-40B4-BE49-F238E27FC236}">
                <a16:creationId xmlns:a16="http://schemas.microsoft.com/office/drawing/2014/main" id="{43452701-6143-47B0-AE8A-E6A57B0516AA}"/>
              </a:ext>
            </a:extLst>
          </p:cNvPr>
          <p:cNvGrpSpPr/>
          <p:nvPr/>
        </p:nvGrpSpPr>
        <p:grpSpPr>
          <a:xfrm>
            <a:off x="1200904" y="3574907"/>
            <a:ext cx="10468182" cy="1143210"/>
            <a:chOff x="1084430" y="2440141"/>
            <a:chExt cx="9250416" cy="1143210"/>
          </a:xfrm>
        </p:grpSpPr>
        <p:sp>
          <p:nvSpPr>
            <p:cNvPr id="21" name="TextBox 20"/>
            <p:cNvSpPr txBox="1"/>
            <p:nvPr/>
          </p:nvSpPr>
          <p:spPr>
            <a:xfrm>
              <a:off x="1084430" y="3183241"/>
              <a:ext cx="87522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0070C0"/>
                  </a:solidFill>
                  <a:effectLst/>
                  <a:uLnTx/>
                  <a:uFillTx/>
                  <a:latin typeface="Verdana" pitchFamily="34" charset="0"/>
                  <a:ea typeface="+mn-ea"/>
                  <a:cs typeface="Arial" charset="0"/>
                </a:rPr>
                <a:t>4,9%</a:t>
              </a:r>
            </a:p>
          </p:txBody>
        </p:sp>
        <p:pic>
          <p:nvPicPr>
            <p:cNvPr id="4" name="Рисунок 3">
              <a:extLst>
                <a:ext uri="{FF2B5EF4-FFF2-40B4-BE49-F238E27FC236}">
                  <a16:creationId xmlns:a16="http://schemas.microsoft.com/office/drawing/2014/main" id="{D454EDEE-2CA2-443A-B671-FC7A525F6C3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2569989" y="2441047"/>
              <a:ext cx="648339" cy="684000"/>
            </a:xfrm>
            <a:prstGeom prst="rect">
              <a:avLst/>
            </a:prstGeom>
          </p:spPr>
        </p:pic>
        <p:pic>
          <p:nvPicPr>
            <p:cNvPr id="2050" name="Picture 2" descr="Мелеузовские минеральные удобрения">
              <a:extLst>
                <a:ext uri="{FF2B5EF4-FFF2-40B4-BE49-F238E27FC236}">
                  <a16:creationId xmlns:a16="http://schemas.microsoft.com/office/drawing/2014/main" id="{6567DC30-BF3F-473F-8615-4E1C5BBBA71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54547" y="2441047"/>
              <a:ext cx="555750" cy="684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5" name="Рисунок 4">
              <a:extLst>
                <a:ext uri="{FF2B5EF4-FFF2-40B4-BE49-F238E27FC236}">
                  <a16:creationId xmlns:a16="http://schemas.microsoft.com/office/drawing/2014/main" id="{7D399730-42C9-4721-A4E8-08C892C8AA75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3955551" y="2441047"/>
              <a:ext cx="681737" cy="684000"/>
            </a:xfrm>
            <a:prstGeom prst="rect">
              <a:avLst/>
            </a:prstGeom>
          </p:spPr>
        </p:pic>
        <p:pic>
          <p:nvPicPr>
            <p:cNvPr id="2052" name="Picture 4">
              <a:extLst>
                <a:ext uri="{FF2B5EF4-FFF2-40B4-BE49-F238E27FC236}">
                  <a16:creationId xmlns:a16="http://schemas.microsoft.com/office/drawing/2014/main" id="{DFCB19A6-9E3A-48B5-BBDA-CF15A9D083B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72488" y="2441046"/>
              <a:ext cx="1026489" cy="82590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054" name="Picture 6">
              <a:extLst>
                <a:ext uri="{FF2B5EF4-FFF2-40B4-BE49-F238E27FC236}">
                  <a16:creationId xmlns:a16="http://schemas.microsoft.com/office/drawing/2014/main" id="{85614A2C-C19F-47B8-B776-DE1475B611F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780977" y="2441047"/>
              <a:ext cx="686512" cy="684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056" name="Picture 8">
              <a:extLst>
                <a:ext uri="{FF2B5EF4-FFF2-40B4-BE49-F238E27FC236}">
                  <a16:creationId xmlns:a16="http://schemas.microsoft.com/office/drawing/2014/main" id="{271C9888-52A1-4DDF-B33D-A266984EDEED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83608"/>
            <a:stretch/>
          </p:blipFill>
          <p:spPr bwMode="auto">
            <a:xfrm>
              <a:off x="8171844" y="2441047"/>
              <a:ext cx="586170" cy="684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058" name="Picture 10">
              <a:extLst>
                <a:ext uri="{FF2B5EF4-FFF2-40B4-BE49-F238E27FC236}">
                  <a16:creationId xmlns:a16="http://schemas.microsoft.com/office/drawing/2014/main" id="{98E744E6-798E-4DEE-BE5D-8D874C3AE81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498839" y="2440141"/>
              <a:ext cx="771317" cy="77131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4C5D60BB-4AB7-4F55-AB4A-77D6C97F82CB}"/>
                </a:ext>
              </a:extLst>
            </p:cNvPr>
            <p:cNvSpPr txBox="1"/>
            <p:nvPr/>
          </p:nvSpPr>
          <p:spPr>
            <a:xfrm>
              <a:off x="2482624" y="3183241"/>
              <a:ext cx="87522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0070C0"/>
                  </a:solidFill>
                  <a:effectLst/>
                  <a:uLnTx/>
                  <a:uFillTx/>
                  <a:latin typeface="Verdana" pitchFamily="34" charset="0"/>
                  <a:ea typeface="+mn-ea"/>
                  <a:cs typeface="Arial" charset="0"/>
                </a:rPr>
                <a:t>3,8%</a:t>
              </a: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70AF6EC6-5518-4D19-A88C-E5C571DD90EC}"/>
                </a:ext>
              </a:extLst>
            </p:cNvPr>
            <p:cNvSpPr txBox="1"/>
            <p:nvPr/>
          </p:nvSpPr>
          <p:spPr>
            <a:xfrm>
              <a:off x="3816470" y="3183241"/>
              <a:ext cx="87522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0070C0"/>
                  </a:solidFill>
                  <a:effectLst/>
                  <a:uLnTx/>
                  <a:uFillTx/>
                  <a:latin typeface="Verdana" pitchFamily="34" charset="0"/>
                  <a:ea typeface="+mn-ea"/>
                  <a:cs typeface="Arial" charset="0"/>
                </a:rPr>
                <a:t>2,3%</a:t>
              </a:r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01C85B9E-FE64-40DB-99C7-BA3B5D382871}"/>
                </a:ext>
              </a:extLst>
            </p:cNvPr>
            <p:cNvSpPr txBox="1"/>
            <p:nvPr/>
          </p:nvSpPr>
          <p:spPr>
            <a:xfrm>
              <a:off x="5088655" y="3183241"/>
              <a:ext cx="87522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0070C0"/>
                  </a:solidFill>
                  <a:effectLst/>
                  <a:uLnTx/>
                  <a:uFillTx/>
                  <a:latin typeface="Verdana" pitchFamily="34" charset="0"/>
                  <a:ea typeface="+mn-ea"/>
                  <a:cs typeface="Arial" charset="0"/>
                </a:rPr>
                <a:t>1,8%</a:t>
              </a: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75D46BC2-31C4-43E3-9CE7-52B85125A835}"/>
                </a:ext>
              </a:extLst>
            </p:cNvPr>
            <p:cNvSpPr txBox="1"/>
            <p:nvPr/>
          </p:nvSpPr>
          <p:spPr>
            <a:xfrm>
              <a:off x="6581883" y="3183241"/>
              <a:ext cx="87522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0070C0"/>
                  </a:solidFill>
                  <a:effectLst/>
                  <a:uLnTx/>
                  <a:uFillTx/>
                  <a:latin typeface="Verdana" pitchFamily="34" charset="0"/>
                  <a:ea typeface="+mn-ea"/>
                  <a:cs typeface="Arial" charset="0"/>
                </a:rPr>
                <a:t>1,5%</a:t>
              </a:r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F61F11EB-28B6-4FDF-8153-0A040D564554}"/>
                </a:ext>
              </a:extLst>
            </p:cNvPr>
            <p:cNvSpPr txBox="1"/>
            <p:nvPr/>
          </p:nvSpPr>
          <p:spPr>
            <a:xfrm>
              <a:off x="8016937" y="3183241"/>
              <a:ext cx="87522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0070C0"/>
                  </a:solidFill>
                  <a:effectLst/>
                  <a:uLnTx/>
                  <a:uFillTx/>
                  <a:latin typeface="Verdana" pitchFamily="34" charset="0"/>
                  <a:ea typeface="+mn-ea"/>
                  <a:cs typeface="Arial" charset="0"/>
                </a:rPr>
                <a:t>1,3%</a:t>
              </a:r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FB569F5D-A931-4677-8AB2-8C99770EA00C}"/>
                </a:ext>
              </a:extLst>
            </p:cNvPr>
            <p:cNvSpPr txBox="1"/>
            <p:nvPr/>
          </p:nvSpPr>
          <p:spPr>
            <a:xfrm>
              <a:off x="9459618" y="3183241"/>
              <a:ext cx="87522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0070C0"/>
                  </a:solidFill>
                  <a:effectLst/>
                  <a:uLnTx/>
                  <a:uFillTx/>
                  <a:latin typeface="Verdana" pitchFamily="34" charset="0"/>
                  <a:ea typeface="+mn-ea"/>
                  <a:cs typeface="Arial" charset="0"/>
                </a:rPr>
                <a:t>1,2%</a:t>
              </a:r>
            </a:p>
          </p:txBody>
        </p:sp>
      </p:grpSp>
      <p:graphicFrame>
        <p:nvGraphicFramePr>
          <p:cNvPr id="16" name="Таблица 23">
            <a:extLst>
              <a:ext uri="{FF2B5EF4-FFF2-40B4-BE49-F238E27FC236}">
                <a16:creationId xmlns:a16="http://schemas.microsoft.com/office/drawing/2014/main" id="{AA78406D-9A88-4A9B-B063-7B30E05E2ECC}"/>
              </a:ext>
            </a:extLst>
          </p:cNvPr>
          <p:cNvGraphicFramePr>
            <a:graphicFrameLocks noGrp="1"/>
          </p:cNvGraphicFramePr>
          <p:nvPr/>
        </p:nvGraphicFramePr>
        <p:xfrm>
          <a:off x="1142180" y="5374934"/>
          <a:ext cx="10745018" cy="74104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28691">
                  <a:extLst>
                    <a:ext uri="{9D8B030D-6E8A-4147-A177-3AD203B41FA5}">
                      <a16:colId xmlns:a16="http://schemas.microsoft.com/office/drawing/2014/main" val="3010022586"/>
                    </a:ext>
                  </a:extLst>
                </a:gridCol>
                <a:gridCol w="1528691">
                  <a:extLst>
                    <a:ext uri="{9D8B030D-6E8A-4147-A177-3AD203B41FA5}">
                      <a16:colId xmlns:a16="http://schemas.microsoft.com/office/drawing/2014/main" val="1043608319"/>
                    </a:ext>
                  </a:extLst>
                </a:gridCol>
                <a:gridCol w="1528691">
                  <a:extLst>
                    <a:ext uri="{9D8B030D-6E8A-4147-A177-3AD203B41FA5}">
                      <a16:colId xmlns:a16="http://schemas.microsoft.com/office/drawing/2014/main" val="767193430"/>
                    </a:ext>
                  </a:extLst>
                </a:gridCol>
                <a:gridCol w="1528691">
                  <a:extLst>
                    <a:ext uri="{9D8B030D-6E8A-4147-A177-3AD203B41FA5}">
                      <a16:colId xmlns:a16="http://schemas.microsoft.com/office/drawing/2014/main" val="208442174"/>
                    </a:ext>
                  </a:extLst>
                </a:gridCol>
                <a:gridCol w="1528691">
                  <a:extLst>
                    <a:ext uri="{9D8B030D-6E8A-4147-A177-3AD203B41FA5}">
                      <a16:colId xmlns:a16="http://schemas.microsoft.com/office/drawing/2014/main" val="4289360816"/>
                    </a:ext>
                  </a:extLst>
                </a:gridCol>
                <a:gridCol w="1528691">
                  <a:extLst>
                    <a:ext uri="{9D8B030D-6E8A-4147-A177-3AD203B41FA5}">
                      <a16:colId xmlns:a16="http://schemas.microsoft.com/office/drawing/2014/main" val="2999969772"/>
                    </a:ext>
                  </a:extLst>
                </a:gridCol>
                <a:gridCol w="1572872">
                  <a:extLst>
                    <a:ext uri="{9D8B030D-6E8A-4147-A177-3AD203B41FA5}">
                      <a16:colId xmlns:a16="http://schemas.microsoft.com/office/drawing/2014/main" val="206838677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ОАО </a:t>
                      </a:r>
                    </a:p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"Мелеузовские минеральные удобрения"</a:t>
                      </a:r>
                    </a:p>
                  </a:txBody>
                  <a:tcPr marL="9525" marR="9525" marT="9525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ООО </a:t>
                      </a:r>
                    </a:p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ПК УРАЛ</a:t>
                      </a:r>
                    </a:p>
                  </a:txBody>
                  <a:tcPr marL="9525" marR="9525" marT="9525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ОАО </a:t>
                      </a:r>
                    </a:p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Мелеузовский завод ЖБК</a:t>
                      </a:r>
                    </a:p>
                  </a:txBody>
                  <a:tcPr marL="9525" marR="9525" marT="9525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ФКУ ИК-7 </a:t>
                      </a:r>
                    </a:p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ГУФСИН России </a:t>
                      </a:r>
                    </a:p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по РБ</a:t>
                      </a:r>
                    </a:p>
                  </a:txBody>
                  <a:tcPr marL="9525" marR="9525" marT="9525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ПАО </a:t>
                      </a:r>
                    </a:p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"Мелеузовские тепловые сети"</a:t>
                      </a:r>
                    </a:p>
                  </a:txBody>
                  <a:tcPr marL="9525" marR="9525" marT="9525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ООО </a:t>
                      </a:r>
                    </a:p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"Мелеузовский молочно-консервный комбинат"</a:t>
                      </a:r>
                    </a:p>
                  </a:txBody>
                  <a:tcPr marL="9525" marR="9525" marT="9525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ООО </a:t>
                      </a:r>
                    </a:p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"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Юграпромсервис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"</a:t>
                      </a:r>
                    </a:p>
                  </a:txBody>
                  <a:tcPr marL="9525" marR="9525" marT="9525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8399247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3119213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082689F-A9F8-446D-AD4E-165C37950B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599" y="0"/>
            <a:ext cx="11519877" cy="961292"/>
          </a:xfrm>
        </p:spPr>
        <p:txBody>
          <a:bodyPr/>
          <a:lstStyle/>
          <a:p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Межбюджетные трансферты из бюджета Республики Башкортостан </a:t>
            </a:r>
            <a:b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2020 - 2021 годах</a:t>
            </a:r>
          </a:p>
        </p:txBody>
      </p:sp>
      <p:graphicFrame>
        <p:nvGraphicFramePr>
          <p:cNvPr id="12" name="Диаграмма 11">
            <a:extLst>
              <a:ext uri="{FF2B5EF4-FFF2-40B4-BE49-F238E27FC236}">
                <a16:creationId xmlns:a16="http://schemas.microsoft.com/office/drawing/2014/main" id="{136FB5E3-1630-4B04-8147-3B05EDF8214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791454567"/>
              </p:ext>
            </p:extLst>
          </p:nvPr>
        </p:nvGraphicFramePr>
        <p:xfrm>
          <a:off x="1232034" y="1049154"/>
          <a:ext cx="10897442" cy="580884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3" name="TextBox 12">
            <a:extLst>
              <a:ext uri="{FF2B5EF4-FFF2-40B4-BE49-F238E27FC236}">
                <a16:creationId xmlns:a16="http://schemas.microsoft.com/office/drawing/2014/main" id="{523FAD93-6430-477F-BFE3-E9EC17B11654}"/>
              </a:ext>
            </a:extLst>
          </p:cNvPr>
          <p:cNvSpPr txBox="1"/>
          <p:nvPr/>
        </p:nvSpPr>
        <p:spPr>
          <a:xfrm>
            <a:off x="2700000" y="1224000"/>
            <a:ext cx="1728000" cy="468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1403,3</a:t>
            </a:r>
          </a:p>
        </p:txBody>
      </p:sp>
      <p:cxnSp>
        <p:nvCxnSpPr>
          <p:cNvPr id="4" name="Прямая со стрелкой 3">
            <a:extLst>
              <a:ext uri="{FF2B5EF4-FFF2-40B4-BE49-F238E27FC236}">
                <a16:creationId xmlns:a16="http://schemas.microsoft.com/office/drawing/2014/main" id="{87D32844-36B9-4431-84B6-E42980B5741B}"/>
              </a:ext>
            </a:extLst>
          </p:cNvPr>
          <p:cNvCxnSpPr>
            <a:cxnSpLocks/>
          </p:cNvCxnSpPr>
          <p:nvPr/>
        </p:nvCxnSpPr>
        <p:spPr>
          <a:xfrm flipV="1">
            <a:off x="3715352" y="1559293"/>
            <a:ext cx="1665170" cy="404261"/>
          </a:xfrm>
          <a:prstGeom prst="straightConnector1">
            <a:avLst/>
          </a:prstGeom>
          <a:ln w="6032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>
            <a:extLst>
              <a:ext uri="{FF2B5EF4-FFF2-40B4-BE49-F238E27FC236}">
                <a16:creationId xmlns:a16="http://schemas.microsoft.com/office/drawing/2014/main" id="{9DD27FA0-2274-4620-A33F-740E80B2363F}"/>
              </a:ext>
            </a:extLst>
          </p:cNvPr>
          <p:cNvSpPr txBox="1"/>
          <p:nvPr/>
        </p:nvSpPr>
        <p:spPr>
          <a:xfrm rot="20818353">
            <a:off x="3888000" y="1836000"/>
            <a:ext cx="120577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+ 6,7 %</a:t>
            </a:r>
          </a:p>
        </p:txBody>
      </p:sp>
    </p:spTree>
    <p:extLst>
      <p:ext uri="{BB962C8B-B14F-4D97-AF65-F5344CB8AC3E}">
        <p14:creationId xmlns:p14="http://schemas.microsoft.com/office/powerpoint/2010/main" val="74814945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DA82ACE-DD0F-4BF3-9E0D-ECB9FB243E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0"/>
            <a:ext cx="11582400" cy="1029903"/>
          </a:xfrm>
        </p:spPr>
        <p:txBody>
          <a:bodyPr/>
          <a:lstStyle/>
          <a:p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Динамика доходов и расходов консолидированного бюджета </a:t>
            </a:r>
            <a:b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муниципального района </a:t>
            </a:r>
            <a:r>
              <a:rPr lang="ru-R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Мелеузовский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район РБ за 2020 – 2021 гг.</a:t>
            </a:r>
          </a:p>
        </p:txBody>
      </p:sp>
      <p:graphicFrame>
        <p:nvGraphicFramePr>
          <p:cNvPr id="7" name="Диаграмма 6">
            <a:extLst>
              <a:ext uri="{FF2B5EF4-FFF2-40B4-BE49-F238E27FC236}">
                <a16:creationId xmlns:a16="http://schemas.microsoft.com/office/drawing/2014/main" id="{F8F4545A-F683-40D3-BEC3-7D3048F8056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004899676"/>
              </p:ext>
            </p:extLst>
          </p:nvPr>
        </p:nvGraphicFramePr>
        <p:xfrm>
          <a:off x="863065" y="1029903"/>
          <a:ext cx="11075469" cy="582809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Стрелка: изогнутая вниз 4">
            <a:extLst>
              <a:ext uri="{FF2B5EF4-FFF2-40B4-BE49-F238E27FC236}">
                <a16:creationId xmlns:a16="http://schemas.microsoft.com/office/drawing/2014/main" id="{C18B6EFB-FF90-4B32-9C08-46D0C5F33D9E}"/>
              </a:ext>
            </a:extLst>
          </p:cNvPr>
          <p:cNvSpPr/>
          <p:nvPr/>
        </p:nvSpPr>
        <p:spPr>
          <a:xfrm rot="20869646">
            <a:off x="3629366" y="1704745"/>
            <a:ext cx="1080552" cy="243881"/>
          </a:xfrm>
          <a:prstGeom prst="curvedDown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/>
              </a:solidFill>
              <a:highlight>
                <a:srgbClr val="FF0000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45410929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029168A-F17F-40A3-9EC1-6F078A1224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729396"/>
          </a:xfrm>
          <a:solidFill>
            <a:schemeClr val="bg1"/>
          </a:solidFill>
        </p:spPr>
        <p:txBody>
          <a:bodyPr>
            <a:noAutofit/>
          </a:bodyPr>
          <a:lstStyle/>
          <a:p>
            <a:pPr algn="ctr"/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Расходы консолидированного бюджета муниципального района за 2021 год</a:t>
            </a:r>
          </a:p>
        </p:txBody>
      </p:sp>
      <p:graphicFrame>
        <p:nvGraphicFramePr>
          <p:cNvPr id="4" name="Таблица 3">
            <a:extLst>
              <a:ext uri="{FF2B5EF4-FFF2-40B4-BE49-F238E27FC236}">
                <a16:creationId xmlns:a16="http://schemas.microsoft.com/office/drawing/2014/main" id="{ACD3A8D4-4B76-4515-A8E8-47BDA3E8DF0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73124917"/>
              </p:ext>
            </p:extLst>
          </p:nvPr>
        </p:nvGraphicFramePr>
        <p:xfrm>
          <a:off x="6597450" y="3336011"/>
          <a:ext cx="5594549" cy="685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455371">
                  <a:extLst>
                    <a:ext uri="{9D8B030D-6E8A-4147-A177-3AD203B41FA5}">
                      <a16:colId xmlns:a16="http://schemas.microsoft.com/office/drawing/2014/main" val="2652848249"/>
                    </a:ext>
                  </a:extLst>
                </a:gridCol>
                <a:gridCol w="1011690">
                  <a:extLst>
                    <a:ext uri="{9D8B030D-6E8A-4147-A177-3AD203B41FA5}">
                      <a16:colId xmlns:a16="http://schemas.microsoft.com/office/drawing/2014/main" val="10495346"/>
                    </a:ext>
                  </a:extLst>
                </a:gridCol>
                <a:gridCol w="1127488">
                  <a:extLst>
                    <a:ext uri="{9D8B030D-6E8A-4147-A177-3AD203B41FA5}">
                      <a16:colId xmlns:a16="http://schemas.microsoft.com/office/drawing/2014/main" val="1546785236"/>
                    </a:ext>
                  </a:extLst>
                </a:gridCol>
              </a:tblGrid>
              <a:tr h="251460">
                <a:tc>
                  <a:txBody>
                    <a:bodyPr/>
                    <a:lstStyle/>
                    <a:p>
                      <a:r>
                        <a:rPr lang="ru-RU" sz="1800" dirty="0">
                          <a:solidFill>
                            <a:schemeClr val="tx1"/>
                          </a:solidFill>
                        </a:rPr>
                        <a:t>ЖКХ</a:t>
                      </a:r>
                    </a:p>
                  </a:txBody>
                  <a:tcPr marL="68580" marR="68580" marT="34290" marB="34290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dirty="0">
                          <a:solidFill>
                            <a:schemeClr val="tx1"/>
                          </a:solidFill>
                        </a:rPr>
                        <a:t>351,0</a:t>
                      </a:r>
                    </a:p>
                  </a:txBody>
                  <a:tcPr marL="68580" marR="68580" marT="34290" marB="34290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dirty="0">
                          <a:solidFill>
                            <a:schemeClr val="tx1"/>
                          </a:solidFill>
                        </a:rPr>
                        <a:t>14,2</a:t>
                      </a:r>
                    </a:p>
                  </a:txBody>
                  <a:tcPr marL="68580" marR="68580" marT="34290" marB="34290"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153793"/>
                  </a:ext>
                </a:extLst>
              </a:tr>
              <a:tr h="251460">
                <a:tc>
                  <a:txBody>
                    <a:bodyPr/>
                    <a:lstStyle/>
                    <a:p>
                      <a:r>
                        <a:rPr lang="ru-RU" sz="1800" b="1" dirty="0">
                          <a:solidFill>
                            <a:schemeClr val="tx1"/>
                          </a:solidFill>
                        </a:rPr>
                        <a:t>Охрана окружающей среды</a:t>
                      </a:r>
                    </a:p>
                  </a:txBody>
                  <a:tcPr marL="68580" marR="68580" marT="34290" marB="34290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dirty="0"/>
                        <a:t>13,6</a:t>
                      </a:r>
                    </a:p>
                  </a:txBody>
                  <a:tcPr marL="68580" marR="68580" marT="34290" marB="34290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dirty="0"/>
                        <a:t>0,6</a:t>
                      </a:r>
                    </a:p>
                  </a:txBody>
                  <a:tcPr marL="68580" marR="68580" marT="34290" marB="34290"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65318904"/>
                  </a:ext>
                </a:extLst>
              </a:tr>
            </a:tbl>
          </a:graphicData>
        </a:graphic>
      </p:graphicFrame>
      <p:graphicFrame>
        <p:nvGraphicFramePr>
          <p:cNvPr id="6" name="Таблица 5">
            <a:extLst>
              <a:ext uri="{FF2B5EF4-FFF2-40B4-BE49-F238E27FC236}">
                <a16:creationId xmlns:a16="http://schemas.microsoft.com/office/drawing/2014/main" id="{F364AC92-2E72-4D21-A48A-C63CFE403A8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15070572"/>
              </p:ext>
            </p:extLst>
          </p:nvPr>
        </p:nvGraphicFramePr>
        <p:xfrm>
          <a:off x="6600056" y="4069314"/>
          <a:ext cx="5591943" cy="279156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454626">
                  <a:extLst>
                    <a:ext uri="{9D8B030D-6E8A-4147-A177-3AD203B41FA5}">
                      <a16:colId xmlns:a16="http://schemas.microsoft.com/office/drawing/2014/main" val="3955659415"/>
                    </a:ext>
                  </a:extLst>
                </a:gridCol>
                <a:gridCol w="1016066">
                  <a:extLst>
                    <a:ext uri="{9D8B030D-6E8A-4147-A177-3AD203B41FA5}">
                      <a16:colId xmlns:a16="http://schemas.microsoft.com/office/drawing/2014/main" val="2022190601"/>
                    </a:ext>
                  </a:extLst>
                </a:gridCol>
                <a:gridCol w="1121251">
                  <a:extLst>
                    <a:ext uri="{9D8B030D-6E8A-4147-A177-3AD203B41FA5}">
                      <a16:colId xmlns:a16="http://schemas.microsoft.com/office/drawing/2014/main" val="4033310231"/>
                    </a:ext>
                  </a:extLst>
                </a:gridCol>
              </a:tblGrid>
              <a:tr h="446432">
                <a:tc>
                  <a:txBody>
                    <a:bodyPr/>
                    <a:lstStyle/>
                    <a:p>
                      <a:r>
                        <a:rPr lang="ru-RU" sz="1800" dirty="0">
                          <a:solidFill>
                            <a:schemeClr val="tx1"/>
                          </a:solidFill>
                        </a:rPr>
                        <a:t>Национальная экономика</a:t>
                      </a:r>
                    </a:p>
                  </a:txBody>
                  <a:tcPr marL="68580" marR="68580" marT="34290" marB="34290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dirty="0">
                          <a:solidFill>
                            <a:schemeClr val="tx1"/>
                          </a:solidFill>
                        </a:rPr>
                        <a:t>277,4</a:t>
                      </a:r>
                    </a:p>
                  </a:txBody>
                  <a:tcPr marL="68580" marR="68580" marT="34290" marB="34290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dirty="0">
                          <a:solidFill>
                            <a:schemeClr val="tx1"/>
                          </a:solidFill>
                        </a:rPr>
                        <a:t>11,2</a:t>
                      </a:r>
                    </a:p>
                  </a:txBody>
                  <a:tcPr marL="68580" marR="68580" marT="34290" marB="34290"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71819881"/>
                  </a:ext>
                </a:extLst>
              </a:tr>
              <a:tr h="497817">
                <a:tc>
                  <a:txBody>
                    <a:bodyPr/>
                    <a:lstStyle/>
                    <a:p>
                      <a:r>
                        <a:rPr lang="ru-RU" sz="1800" b="1" dirty="0">
                          <a:solidFill>
                            <a:schemeClr val="tx1"/>
                          </a:solidFill>
                        </a:rPr>
                        <a:t>Общегосударственные вопросы</a:t>
                      </a:r>
                    </a:p>
                  </a:txBody>
                  <a:tcPr marL="68580" marR="68580" marT="34290" marB="34290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dirty="0">
                          <a:solidFill>
                            <a:schemeClr val="tx1"/>
                          </a:solidFill>
                        </a:rPr>
                        <a:t>203,2</a:t>
                      </a:r>
                    </a:p>
                  </a:txBody>
                  <a:tcPr marL="68580" marR="68580" marT="34290" marB="34290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dirty="0">
                          <a:solidFill>
                            <a:schemeClr val="tx1"/>
                          </a:solidFill>
                        </a:rPr>
                        <a:t>8,2</a:t>
                      </a:r>
                    </a:p>
                  </a:txBody>
                  <a:tcPr marL="68580" marR="68580" marT="34290" marB="34290"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56711917"/>
                  </a:ext>
                </a:extLst>
              </a:tr>
              <a:tr h="888659">
                <a:tc>
                  <a:txBody>
                    <a:bodyPr/>
                    <a:lstStyle/>
                    <a:p>
                      <a:r>
                        <a:rPr lang="ru-RU" sz="1800" b="1" dirty="0">
                          <a:solidFill>
                            <a:schemeClr val="tx1"/>
                          </a:solidFill>
                        </a:rPr>
                        <a:t>Национальная безопасность и правоохранительная деятельность</a:t>
                      </a:r>
                    </a:p>
                  </a:txBody>
                  <a:tcPr marL="68580" marR="68580" marT="34290" marB="34290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dirty="0">
                          <a:solidFill>
                            <a:schemeClr val="tx1"/>
                          </a:solidFill>
                        </a:rPr>
                        <a:t>23,4</a:t>
                      </a:r>
                    </a:p>
                  </a:txBody>
                  <a:tcPr marL="68580" marR="68580" marT="34290" marB="34290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dirty="0">
                          <a:solidFill>
                            <a:schemeClr val="tx1"/>
                          </a:solidFill>
                        </a:rPr>
                        <a:t>1,0</a:t>
                      </a:r>
                    </a:p>
                  </a:txBody>
                  <a:tcPr marL="68580" marR="68580" marT="34290" marB="34290"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41168604"/>
                  </a:ext>
                </a:extLst>
              </a:tr>
              <a:tr h="413960">
                <a:tc>
                  <a:txBody>
                    <a:bodyPr/>
                    <a:lstStyle/>
                    <a:p>
                      <a:r>
                        <a:rPr lang="ru-RU" sz="1800" b="1" dirty="0">
                          <a:solidFill>
                            <a:schemeClr val="tx1"/>
                          </a:solidFill>
                        </a:rPr>
                        <a:t>Средства массовой информации</a:t>
                      </a:r>
                    </a:p>
                  </a:txBody>
                  <a:tcPr marL="68580" marR="68580" marT="34290" marB="34290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dirty="0">
                          <a:solidFill>
                            <a:schemeClr val="tx1"/>
                          </a:solidFill>
                        </a:rPr>
                        <a:t>5,1</a:t>
                      </a:r>
                    </a:p>
                  </a:txBody>
                  <a:tcPr marL="68580" marR="68580" marT="34290" marB="34290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dirty="0">
                          <a:solidFill>
                            <a:schemeClr val="tx1"/>
                          </a:solidFill>
                        </a:rPr>
                        <a:t>0,2</a:t>
                      </a:r>
                    </a:p>
                  </a:txBody>
                  <a:tcPr marL="68580" marR="68580" marT="34290" marB="34290"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84677231"/>
                  </a:ext>
                </a:extLst>
              </a:tr>
              <a:tr h="541818">
                <a:tc>
                  <a:txBody>
                    <a:bodyPr/>
                    <a:lstStyle/>
                    <a:p>
                      <a:r>
                        <a:rPr lang="ru-RU" sz="1800" b="1" dirty="0">
                          <a:solidFill>
                            <a:schemeClr val="tx1"/>
                          </a:solidFill>
                        </a:rPr>
                        <a:t>Национальная оборона</a:t>
                      </a:r>
                    </a:p>
                  </a:txBody>
                  <a:tcPr marL="68580" marR="68580" marT="34290" marB="34290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dirty="0">
                          <a:solidFill>
                            <a:schemeClr val="tx1"/>
                          </a:solidFill>
                        </a:rPr>
                        <a:t>2,3</a:t>
                      </a:r>
                    </a:p>
                  </a:txBody>
                  <a:tcPr marL="68580" marR="68580" marT="34290" marB="34290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dirty="0">
                          <a:solidFill>
                            <a:schemeClr val="tx1"/>
                          </a:solidFill>
                        </a:rPr>
                        <a:t>0,1</a:t>
                      </a:r>
                    </a:p>
                  </a:txBody>
                  <a:tcPr marL="68580" marR="68580" marT="34290" marB="34290"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74589825"/>
                  </a:ext>
                </a:extLst>
              </a:tr>
            </a:tbl>
          </a:graphicData>
        </a:graphic>
      </p:graphicFrame>
      <p:graphicFrame>
        <p:nvGraphicFramePr>
          <p:cNvPr id="7" name="Таблица 6">
            <a:extLst>
              <a:ext uri="{FF2B5EF4-FFF2-40B4-BE49-F238E27FC236}">
                <a16:creationId xmlns:a16="http://schemas.microsoft.com/office/drawing/2014/main" id="{54936064-5D5B-4795-AEAF-732B30DD4C5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47679324"/>
              </p:ext>
            </p:extLst>
          </p:nvPr>
        </p:nvGraphicFramePr>
        <p:xfrm>
          <a:off x="6594845" y="924025"/>
          <a:ext cx="5591943" cy="233308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497944">
                  <a:extLst>
                    <a:ext uri="{9D8B030D-6E8A-4147-A177-3AD203B41FA5}">
                      <a16:colId xmlns:a16="http://schemas.microsoft.com/office/drawing/2014/main" val="2646201259"/>
                    </a:ext>
                  </a:extLst>
                </a:gridCol>
                <a:gridCol w="1026621">
                  <a:extLst>
                    <a:ext uri="{9D8B030D-6E8A-4147-A177-3AD203B41FA5}">
                      <a16:colId xmlns:a16="http://schemas.microsoft.com/office/drawing/2014/main" val="2572507311"/>
                    </a:ext>
                  </a:extLst>
                </a:gridCol>
                <a:gridCol w="1067378">
                  <a:extLst>
                    <a:ext uri="{9D8B030D-6E8A-4147-A177-3AD203B41FA5}">
                      <a16:colId xmlns:a16="http://schemas.microsoft.com/office/drawing/2014/main" val="3272596656"/>
                    </a:ext>
                  </a:extLst>
                </a:gridCol>
              </a:tblGrid>
              <a:tr h="713099">
                <a:tc>
                  <a:txBody>
                    <a:bodyPr/>
                    <a:lstStyle/>
                    <a:p>
                      <a:pPr algn="ctr"/>
                      <a:r>
                        <a:rPr lang="ru-RU" sz="1800" dirty="0"/>
                        <a:t>Наименование разделов</a:t>
                      </a:r>
                    </a:p>
                  </a:txBody>
                  <a:tcPr marL="68580" marR="68580" marT="34290" marB="34290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/>
                        <a:t>Сумма, млн. руб.</a:t>
                      </a:r>
                    </a:p>
                  </a:txBody>
                  <a:tcPr marL="68580" marR="68580" marT="34290" marB="34290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/>
                        <a:t>Удельный вес, %</a:t>
                      </a:r>
                    </a:p>
                  </a:txBody>
                  <a:tcPr marL="68580" marR="68580" marT="34290" marB="34290"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19368017"/>
                  </a:ext>
                </a:extLst>
              </a:tr>
              <a:tr h="330869">
                <a:tc>
                  <a:txBody>
                    <a:bodyPr/>
                    <a:lstStyle/>
                    <a:p>
                      <a:r>
                        <a:rPr lang="ru-RU" sz="1800" b="1" dirty="0">
                          <a:solidFill>
                            <a:schemeClr val="bg1"/>
                          </a:solidFill>
                        </a:rPr>
                        <a:t>Образование</a:t>
                      </a:r>
                    </a:p>
                  </a:txBody>
                  <a:tcPr marL="68580" marR="68580" marT="34290" marB="34290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dirty="0">
                          <a:solidFill>
                            <a:schemeClr val="bg1"/>
                          </a:solidFill>
                        </a:rPr>
                        <a:t>1 284,7</a:t>
                      </a:r>
                    </a:p>
                  </a:txBody>
                  <a:tcPr marL="68580" marR="68580" marT="34290" marB="34290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dirty="0">
                          <a:solidFill>
                            <a:schemeClr val="bg1"/>
                          </a:solidFill>
                        </a:rPr>
                        <a:t>52,0</a:t>
                      </a:r>
                    </a:p>
                  </a:txBody>
                  <a:tcPr marL="68580" marR="68580" marT="34290" marB="34290"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28810677"/>
                  </a:ext>
                </a:extLst>
              </a:tr>
              <a:tr h="286352">
                <a:tc>
                  <a:txBody>
                    <a:bodyPr/>
                    <a:lstStyle/>
                    <a:p>
                      <a:r>
                        <a:rPr lang="ru-RU" sz="1800" b="1" dirty="0">
                          <a:solidFill>
                            <a:schemeClr val="bg1"/>
                          </a:solidFill>
                        </a:rPr>
                        <a:t>Культура</a:t>
                      </a:r>
                    </a:p>
                  </a:txBody>
                  <a:tcPr marL="68580" marR="68580" marT="34290" marB="34290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dirty="0">
                          <a:solidFill>
                            <a:schemeClr val="bg1"/>
                          </a:solidFill>
                        </a:rPr>
                        <a:t>138,0</a:t>
                      </a:r>
                    </a:p>
                  </a:txBody>
                  <a:tcPr marL="68580" marR="68580" marT="34290" marB="34290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dirty="0">
                          <a:solidFill>
                            <a:schemeClr val="bg1"/>
                          </a:solidFill>
                        </a:rPr>
                        <a:t>5,6</a:t>
                      </a:r>
                    </a:p>
                  </a:txBody>
                  <a:tcPr marL="68580" marR="68580" marT="34290" marB="34290"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18649532"/>
                  </a:ext>
                </a:extLst>
              </a:tr>
              <a:tr h="338088">
                <a:tc>
                  <a:txBody>
                    <a:bodyPr/>
                    <a:lstStyle/>
                    <a:p>
                      <a:r>
                        <a:rPr lang="ru-RU" sz="1800" b="1" dirty="0">
                          <a:solidFill>
                            <a:schemeClr val="bg1"/>
                          </a:solidFill>
                        </a:rPr>
                        <a:t>Социальная политика</a:t>
                      </a:r>
                    </a:p>
                  </a:txBody>
                  <a:tcPr marL="68580" marR="68580" marT="34290" marB="34290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dirty="0">
                          <a:solidFill>
                            <a:schemeClr val="bg1"/>
                          </a:solidFill>
                        </a:rPr>
                        <a:t>116,6</a:t>
                      </a:r>
                    </a:p>
                  </a:txBody>
                  <a:tcPr marL="68580" marR="68580" marT="34290" marB="34290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dirty="0">
                          <a:solidFill>
                            <a:schemeClr val="bg1"/>
                          </a:solidFill>
                        </a:rPr>
                        <a:t>4,7</a:t>
                      </a:r>
                    </a:p>
                  </a:txBody>
                  <a:tcPr marL="68580" marR="68580" marT="34290" marB="34290"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60799944"/>
                  </a:ext>
                </a:extLst>
              </a:tr>
              <a:tr h="412847">
                <a:tc>
                  <a:txBody>
                    <a:bodyPr/>
                    <a:lstStyle/>
                    <a:p>
                      <a:r>
                        <a:rPr lang="ru-RU" sz="1800" b="1" dirty="0">
                          <a:solidFill>
                            <a:schemeClr val="bg1"/>
                          </a:solidFill>
                        </a:rPr>
                        <a:t>Физическая культура и спорт</a:t>
                      </a:r>
                    </a:p>
                  </a:txBody>
                  <a:tcPr marL="68580" marR="68580" marT="34290" marB="34290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dirty="0">
                          <a:solidFill>
                            <a:schemeClr val="bg1"/>
                          </a:solidFill>
                        </a:rPr>
                        <a:t>53,6</a:t>
                      </a:r>
                    </a:p>
                  </a:txBody>
                  <a:tcPr marL="68580" marR="68580" marT="34290" marB="34290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dirty="0">
                          <a:solidFill>
                            <a:schemeClr val="bg1"/>
                          </a:solidFill>
                        </a:rPr>
                        <a:t>2,2</a:t>
                      </a:r>
                    </a:p>
                  </a:txBody>
                  <a:tcPr marL="68580" marR="68580" marT="34290" marB="34290"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98017022"/>
                  </a:ext>
                </a:extLst>
              </a:tr>
            </a:tbl>
          </a:graphicData>
        </a:graphic>
      </p:graphicFrame>
      <p:sp>
        <p:nvSpPr>
          <p:cNvPr id="8" name="Прямоугольник: скругленные углы 7">
            <a:extLst>
              <a:ext uri="{FF2B5EF4-FFF2-40B4-BE49-F238E27FC236}">
                <a16:creationId xmlns:a16="http://schemas.microsoft.com/office/drawing/2014/main" id="{6FAEB167-4FF4-4DB5-B487-8D554D184A82}"/>
              </a:ext>
            </a:extLst>
          </p:cNvPr>
          <p:cNvSpPr/>
          <p:nvPr/>
        </p:nvSpPr>
        <p:spPr>
          <a:xfrm>
            <a:off x="4585220" y="1332000"/>
            <a:ext cx="1819469" cy="1040114"/>
          </a:xfrm>
          <a:prstGeom prst="round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 fontAlgn="auto">
              <a:spcBef>
                <a:spcPts val="0"/>
              </a:spcBef>
              <a:spcAft>
                <a:spcPts val="0"/>
              </a:spcAft>
            </a:pPr>
            <a:r>
              <a:rPr lang="ru-RU" sz="1800" b="1" dirty="0">
                <a:solidFill>
                  <a:prstClr val="white"/>
                </a:solidFill>
                <a:latin typeface="Calibri" panose="020F0502020204030204"/>
              </a:rPr>
              <a:t>Человеческий капитал</a:t>
            </a:r>
          </a:p>
        </p:txBody>
      </p:sp>
      <p:sp>
        <p:nvSpPr>
          <p:cNvPr id="10" name="Прямоугольник: скругленные углы 9">
            <a:extLst>
              <a:ext uri="{FF2B5EF4-FFF2-40B4-BE49-F238E27FC236}">
                <a16:creationId xmlns:a16="http://schemas.microsoft.com/office/drawing/2014/main" id="{3F367211-8B87-4D15-B446-65EF837501C2}"/>
              </a:ext>
            </a:extLst>
          </p:cNvPr>
          <p:cNvSpPr/>
          <p:nvPr/>
        </p:nvSpPr>
        <p:spPr>
          <a:xfrm>
            <a:off x="4593686" y="3276000"/>
            <a:ext cx="1819469" cy="801358"/>
          </a:xfrm>
          <a:prstGeom prst="round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 fontAlgn="auto">
              <a:spcBef>
                <a:spcPts val="0"/>
              </a:spcBef>
              <a:spcAft>
                <a:spcPts val="0"/>
              </a:spcAft>
            </a:pPr>
            <a:r>
              <a:rPr lang="ru-RU" sz="1800" b="1" dirty="0">
                <a:solidFill>
                  <a:prstClr val="black"/>
                </a:solidFill>
                <a:latin typeface="Calibri" panose="020F0502020204030204"/>
              </a:rPr>
              <a:t>Комфортная среда для жизни</a:t>
            </a:r>
          </a:p>
        </p:txBody>
      </p:sp>
      <p:sp>
        <p:nvSpPr>
          <p:cNvPr id="11" name="Прямоугольник: скругленные углы 10">
            <a:extLst>
              <a:ext uri="{FF2B5EF4-FFF2-40B4-BE49-F238E27FC236}">
                <a16:creationId xmlns:a16="http://schemas.microsoft.com/office/drawing/2014/main" id="{2EB7E292-E064-4C4F-81B7-32EC4FC4DBA5}"/>
              </a:ext>
            </a:extLst>
          </p:cNvPr>
          <p:cNvSpPr/>
          <p:nvPr/>
        </p:nvSpPr>
        <p:spPr>
          <a:xfrm>
            <a:off x="4470659" y="5063141"/>
            <a:ext cx="1934030" cy="616993"/>
          </a:xfrm>
          <a:prstGeom prst="roundRec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 fontAlgn="auto">
              <a:spcBef>
                <a:spcPts val="0"/>
              </a:spcBef>
              <a:spcAft>
                <a:spcPts val="0"/>
              </a:spcAft>
            </a:pPr>
            <a:r>
              <a:rPr lang="ru-RU" sz="1800" b="1" dirty="0">
                <a:solidFill>
                  <a:prstClr val="black"/>
                </a:solidFill>
                <a:latin typeface="Calibri" panose="020F0502020204030204"/>
              </a:rPr>
              <a:t>Экономический рост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E7F5DC68-7AD1-4499-98C5-CEDAB19FA341}"/>
              </a:ext>
            </a:extLst>
          </p:cNvPr>
          <p:cNvSpPr txBox="1"/>
          <p:nvPr/>
        </p:nvSpPr>
        <p:spPr>
          <a:xfrm>
            <a:off x="4513914" y="2484000"/>
            <a:ext cx="189924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85800" fontAlgn="auto">
              <a:spcBef>
                <a:spcPts val="0"/>
              </a:spcBef>
              <a:spcAft>
                <a:spcPts val="0"/>
              </a:spcAft>
            </a:pPr>
            <a:r>
              <a:rPr lang="ru-RU" sz="1800" b="1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1 592,9 млн. руб.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68233037-5BF1-4716-B0C3-4BAA2BA06E34}"/>
              </a:ext>
            </a:extLst>
          </p:cNvPr>
          <p:cNvSpPr txBox="1"/>
          <p:nvPr/>
        </p:nvSpPr>
        <p:spPr>
          <a:xfrm>
            <a:off x="4625830" y="4104000"/>
            <a:ext cx="17788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85800" fontAlgn="auto">
              <a:spcBef>
                <a:spcPts val="0"/>
              </a:spcBef>
              <a:spcAft>
                <a:spcPts val="0"/>
              </a:spcAft>
            </a:pPr>
            <a:r>
              <a:rPr lang="ru-RU" sz="1800" b="1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364,6 млн. руб.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4D09F23A-83C9-44DF-9781-B1B6BCC24FF5}"/>
              </a:ext>
            </a:extLst>
          </p:cNvPr>
          <p:cNvSpPr txBox="1"/>
          <p:nvPr/>
        </p:nvSpPr>
        <p:spPr>
          <a:xfrm>
            <a:off x="4666026" y="5760000"/>
            <a:ext cx="173866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85800" fontAlgn="auto">
              <a:spcBef>
                <a:spcPts val="0"/>
              </a:spcBef>
              <a:spcAft>
                <a:spcPts val="0"/>
              </a:spcAft>
            </a:pPr>
            <a:r>
              <a:rPr lang="ru-RU" sz="1800" b="1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511,4 млн. руб.</a:t>
            </a:r>
          </a:p>
        </p:txBody>
      </p:sp>
      <p:graphicFrame>
        <p:nvGraphicFramePr>
          <p:cNvPr id="18" name="Диаграмма 17">
            <a:extLst>
              <a:ext uri="{FF2B5EF4-FFF2-40B4-BE49-F238E27FC236}">
                <a16:creationId xmlns:a16="http://schemas.microsoft.com/office/drawing/2014/main" id="{04669F0B-4307-42EE-85DE-7988B813278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208062901"/>
              </p:ext>
            </p:extLst>
          </p:nvPr>
        </p:nvGraphicFramePr>
        <p:xfrm>
          <a:off x="0" y="1866584"/>
          <a:ext cx="4470659" cy="393587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cxnSp>
        <p:nvCxnSpPr>
          <p:cNvPr id="19" name="Прямая соединительная линия 18">
            <a:extLst>
              <a:ext uri="{FF2B5EF4-FFF2-40B4-BE49-F238E27FC236}">
                <a16:creationId xmlns:a16="http://schemas.microsoft.com/office/drawing/2014/main" id="{555F006B-7D67-4558-8727-0DC57036654B}"/>
              </a:ext>
            </a:extLst>
          </p:cNvPr>
          <p:cNvCxnSpPr>
            <a:cxnSpLocks/>
          </p:cNvCxnSpPr>
          <p:nvPr/>
        </p:nvCxnSpPr>
        <p:spPr>
          <a:xfrm>
            <a:off x="4171602" y="2718758"/>
            <a:ext cx="158017" cy="1115765"/>
          </a:xfrm>
          <a:prstGeom prst="line">
            <a:avLst/>
          </a:prstGeom>
          <a:ln w="47625">
            <a:solidFill>
              <a:srgbClr val="92D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Прямая соединительная линия 21">
            <a:extLst>
              <a:ext uri="{FF2B5EF4-FFF2-40B4-BE49-F238E27FC236}">
                <a16:creationId xmlns:a16="http://schemas.microsoft.com/office/drawing/2014/main" id="{BDB2432C-69DC-409F-8CF4-589F98DDABF7}"/>
              </a:ext>
            </a:extLst>
          </p:cNvPr>
          <p:cNvCxnSpPr>
            <a:cxnSpLocks/>
          </p:cNvCxnSpPr>
          <p:nvPr/>
        </p:nvCxnSpPr>
        <p:spPr>
          <a:xfrm>
            <a:off x="2656573" y="2707673"/>
            <a:ext cx="1515029" cy="0"/>
          </a:xfrm>
          <a:prstGeom prst="line">
            <a:avLst/>
          </a:prstGeom>
          <a:ln w="47625">
            <a:solidFill>
              <a:srgbClr val="92D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Прямая соединительная линия 44">
            <a:extLst>
              <a:ext uri="{FF2B5EF4-FFF2-40B4-BE49-F238E27FC236}">
                <a16:creationId xmlns:a16="http://schemas.microsoft.com/office/drawing/2014/main" id="{E9272363-AF5B-4BAD-9229-6C27A94F86FA}"/>
              </a:ext>
            </a:extLst>
          </p:cNvPr>
          <p:cNvCxnSpPr/>
          <p:nvPr/>
        </p:nvCxnSpPr>
        <p:spPr>
          <a:xfrm flipH="1">
            <a:off x="4323881" y="3836867"/>
            <a:ext cx="301948" cy="0"/>
          </a:xfrm>
          <a:prstGeom prst="line">
            <a:avLst/>
          </a:prstGeom>
          <a:ln w="47625">
            <a:solidFill>
              <a:srgbClr val="92D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Прямая соединительная линия 4">
            <a:extLst>
              <a:ext uri="{FF2B5EF4-FFF2-40B4-BE49-F238E27FC236}">
                <a16:creationId xmlns:a16="http://schemas.microsoft.com/office/drawing/2014/main" id="{18C4F5F7-E12E-49D6-B85F-B159486AB9AA}"/>
              </a:ext>
            </a:extLst>
          </p:cNvPr>
          <p:cNvCxnSpPr>
            <a:cxnSpLocks/>
          </p:cNvCxnSpPr>
          <p:nvPr/>
        </p:nvCxnSpPr>
        <p:spPr>
          <a:xfrm flipV="1">
            <a:off x="0" y="729396"/>
            <a:ext cx="12192000" cy="21375"/>
          </a:xfrm>
          <a:prstGeom prst="line">
            <a:avLst/>
          </a:prstGeom>
          <a:ln w="38100">
            <a:solidFill>
              <a:srgbClr val="92D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Прямая соединительная линия 32">
            <a:extLst>
              <a:ext uri="{FF2B5EF4-FFF2-40B4-BE49-F238E27FC236}">
                <a16:creationId xmlns:a16="http://schemas.microsoft.com/office/drawing/2014/main" id="{BA5F39DB-6AB2-4C44-BEAE-F35E3A8D92F1}"/>
              </a:ext>
            </a:extLst>
          </p:cNvPr>
          <p:cNvCxnSpPr>
            <a:cxnSpLocks/>
            <a:stCxn id="8" idx="1"/>
          </p:cNvCxnSpPr>
          <p:nvPr/>
        </p:nvCxnSpPr>
        <p:spPr>
          <a:xfrm flipH="1">
            <a:off x="1597794" y="1852057"/>
            <a:ext cx="2987426" cy="22231"/>
          </a:xfrm>
          <a:prstGeom prst="line">
            <a:avLst/>
          </a:prstGeom>
          <a:ln w="4762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Прямая соединительная линия 39">
            <a:extLst>
              <a:ext uri="{FF2B5EF4-FFF2-40B4-BE49-F238E27FC236}">
                <a16:creationId xmlns:a16="http://schemas.microsoft.com/office/drawing/2014/main" id="{2A2E277B-976A-4E15-8F5C-A3D41E09DBA6}"/>
              </a:ext>
            </a:extLst>
          </p:cNvPr>
          <p:cNvCxnSpPr>
            <a:cxnSpLocks/>
          </p:cNvCxnSpPr>
          <p:nvPr/>
        </p:nvCxnSpPr>
        <p:spPr>
          <a:xfrm>
            <a:off x="1628601" y="1888815"/>
            <a:ext cx="20217" cy="779851"/>
          </a:xfrm>
          <a:prstGeom prst="line">
            <a:avLst/>
          </a:prstGeom>
          <a:ln w="4762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Прямая соединительная линия 43">
            <a:extLst>
              <a:ext uri="{FF2B5EF4-FFF2-40B4-BE49-F238E27FC236}">
                <a16:creationId xmlns:a16="http://schemas.microsoft.com/office/drawing/2014/main" id="{B71B211C-2C94-4BCC-BF2C-B40558624017}"/>
              </a:ext>
            </a:extLst>
          </p:cNvPr>
          <p:cNvCxnSpPr>
            <a:cxnSpLocks/>
          </p:cNvCxnSpPr>
          <p:nvPr/>
        </p:nvCxnSpPr>
        <p:spPr>
          <a:xfrm>
            <a:off x="3770704" y="5371637"/>
            <a:ext cx="699955" cy="0"/>
          </a:xfrm>
          <a:prstGeom prst="line">
            <a:avLst/>
          </a:prstGeom>
          <a:ln w="47625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Прямая соединительная линия 49">
            <a:extLst>
              <a:ext uri="{FF2B5EF4-FFF2-40B4-BE49-F238E27FC236}">
                <a16:creationId xmlns:a16="http://schemas.microsoft.com/office/drawing/2014/main" id="{E2023139-ECA1-4AB3-8844-9ABC819B70D0}"/>
              </a:ext>
            </a:extLst>
          </p:cNvPr>
          <p:cNvCxnSpPr>
            <a:cxnSpLocks/>
          </p:cNvCxnSpPr>
          <p:nvPr/>
        </p:nvCxnSpPr>
        <p:spPr>
          <a:xfrm>
            <a:off x="3770704" y="3834522"/>
            <a:ext cx="0" cy="1537115"/>
          </a:xfrm>
          <a:prstGeom prst="line">
            <a:avLst/>
          </a:prstGeom>
          <a:ln w="47625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Прямая соединительная линия 56">
            <a:extLst>
              <a:ext uri="{FF2B5EF4-FFF2-40B4-BE49-F238E27FC236}">
                <a16:creationId xmlns:a16="http://schemas.microsoft.com/office/drawing/2014/main" id="{C6C60E3C-8049-440C-A38C-7AF370AC89CE}"/>
              </a:ext>
            </a:extLst>
          </p:cNvPr>
          <p:cNvCxnSpPr>
            <a:cxnSpLocks/>
          </p:cNvCxnSpPr>
          <p:nvPr/>
        </p:nvCxnSpPr>
        <p:spPr>
          <a:xfrm>
            <a:off x="3301465" y="3845607"/>
            <a:ext cx="467533" cy="0"/>
          </a:xfrm>
          <a:prstGeom prst="line">
            <a:avLst/>
          </a:prstGeom>
          <a:ln w="47625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5178490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DA82ACE-DD0F-4BF3-9E0D-ECB9FB243E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0"/>
            <a:ext cx="11582400" cy="981777"/>
          </a:xfrm>
        </p:spPr>
        <p:txBody>
          <a:bodyPr/>
          <a:lstStyle/>
          <a:p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 на образование в 2021 году</a:t>
            </a:r>
          </a:p>
        </p:txBody>
      </p:sp>
      <p:graphicFrame>
        <p:nvGraphicFramePr>
          <p:cNvPr id="7" name="Схема 6">
            <a:extLst>
              <a:ext uri="{FF2B5EF4-FFF2-40B4-BE49-F238E27FC236}">
                <a16:creationId xmlns:a16="http://schemas.microsoft.com/office/drawing/2014/main" id="{D9597F44-7102-4A8C-93B3-2465BC6113F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422653316"/>
              </p:ext>
            </p:extLst>
          </p:nvPr>
        </p:nvGraphicFramePr>
        <p:xfrm>
          <a:off x="1135781" y="981777"/>
          <a:ext cx="11056219" cy="587622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0513364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DA82ACE-DD0F-4BF3-9E0D-ECB9FB243E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0278" y="0"/>
            <a:ext cx="11171722" cy="952901"/>
          </a:xfrm>
        </p:spPr>
        <p:txBody>
          <a:bodyPr/>
          <a:lstStyle/>
          <a:p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Динамика средней заработной платы педагогических работников </a:t>
            </a:r>
            <a:b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 2020 – 2021 годы, в рублях</a:t>
            </a:r>
          </a:p>
        </p:txBody>
      </p:sp>
      <p:graphicFrame>
        <p:nvGraphicFramePr>
          <p:cNvPr id="9" name="Диаграмма 8">
            <a:extLst>
              <a:ext uri="{FF2B5EF4-FFF2-40B4-BE49-F238E27FC236}">
                <a16:creationId xmlns:a16="http://schemas.microsoft.com/office/drawing/2014/main" id="{4A534A8F-3B32-47E1-BC5D-16FC7F8644A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711174519"/>
              </p:ext>
            </p:extLst>
          </p:nvPr>
        </p:nvGraphicFramePr>
        <p:xfrm>
          <a:off x="750770" y="1049154"/>
          <a:ext cx="11085095" cy="580884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42806200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F2EEB2F-09BB-4CBF-BCD5-3B194484BC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0"/>
            <a:ext cx="10972800" cy="930031"/>
          </a:xfrm>
        </p:spPr>
        <p:txBody>
          <a:bodyPr/>
          <a:lstStyle/>
          <a:p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 на культуру в 2021 году</a:t>
            </a:r>
          </a:p>
        </p:txBody>
      </p:sp>
      <p:graphicFrame>
        <p:nvGraphicFramePr>
          <p:cNvPr id="7" name="Объект 6">
            <a:extLst>
              <a:ext uri="{FF2B5EF4-FFF2-40B4-BE49-F238E27FC236}">
                <a16:creationId xmlns:a16="http://schemas.microsoft.com/office/drawing/2014/main" id="{12D21585-496B-4EF7-8738-DA043D715CAB}"/>
              </a:ext>
            </a:extLst>
          </p:cNvPr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2789565937"/>
              </p:ext>
            </p:extLst>
          </p:nvPr>
        </p:nvGraphicFramePr>
        <p:xfrm>
          <a:off x="609600" y="1600200"/>
          <a:ext cx="5384800" cy="4525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8" name="Диаграмма 7">
            <a:extLst>
              <a:ext uri="{FF2B5EF4-FFF2-40B4-BE49-F238E27FC236}">
                <a16:creationId xmlns:a16="http://schemas.microsoft.com/office/drawing/2014/main" id="{BB677F2E-B6C2-42E1-BF6A-9BC2D3DAAE3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162330578"/>
              </p:ext>
            </p:extLst>
          </p:nvPr>
        </p:nvGraphicFramePr>
        <p:xfrm>
          <a:off x="5765532" y="1106904"/>
          <a:ext cx="6426467" cy="575109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7192506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91DF2EB-435C-4268-AA00-CA2E4832DD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72152" y="0"/>
            <a:ext cx="11219848" cy="991402"/>
          </a:xfrm>
        </p:spPr>
        <p:txBody>
          <a:bodyPr/>
          <a:lstStyle/>
          <a:p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 на национальную экономику в 2021 году, млн. рублей</a:t>
            </a:r>
          </a:p>
        </p:txBody>
      </p:sp>
      <p:graphicFrame>
        <p:nvGraphicFramePr>
          <p:cNvPr id="10" name="Диаграмма 9">
            <a:extLst>
              <a:ext uri="{FF2B5EF4-FFF2-40B4-BE49-F238E27FC236}">
                <a16:creationId xmlns:a16="http://schemas.microsoft.com/office/drawing/2014/main" id="{FACA57E6-CEC2-4918-801D-272BFAFA1C6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493949959"/>
              </p:ext>
            </p:extLst>
          </p:nvPr>
        </p:nvGraphicFramePr>
        <p:xfrm>
          <a:off x="1116532" y="1068404"/>
          <a:ext cx="5996538" cy="578959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3" name="Диаграмма 12">
            <a:extLst>
              <a:ext uri="{FF2B5EF4-FFF2-40B4-BE49-F238E27FC236}">
                <a16:creationId xmlns:a16="http://schemas.microsoft.com/office/drawing/2014/main" id="{C149F955-3BBB-43BD-B744-7F76B1096D7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580619106"/>
              </p:ext>
            </p:extLst>
          </p:nvPr>
        </p:nvGraphicFramePr>
        <p:xfrm>
          <a:off x="7113070" y="991402"/>
          <a:ext cx="5078932" cy="586659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cxnSp>
        <p:nvCxnSpPr>
          <p:cNvPr id="4" name="Прямая со стрелкой 3">
            <a:extLst>
              <a:ext uri="{FF2B5EF4-FFF2-40B4-BE49-F238E27FC236}">
                <a16:creationId xmlns:a16="http://schemas.microsoft.com/office/drawing/2014/main" id="{53BFF9DA-752C-4DEE-9F87-CBD4DFFA8B3F}"/>
              </a:ext>
            </a:extLst>
          </p:cNvPr>
          <p:cNvCxnSpPr>
            <a:cxnSpLocks/>
          </p:cNvCxnSpPr>
          <p:nvPr/>
        </p:nvCxnSpPr>
        <p:spPr>
          <a:xfrm flipV="1">
            <a:off x="3436219" y="1424540"/>
            <a:ext cx="904775" cy="548639"/>
          </a:xfrm>
          <a:prstGeom prst="straightConnector1">
            <a:avLst/>
          </a:prstGeom>
          <a:ln w="666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>
            <a:extLst>
              <a:ext uri="{FF2B5EF4-FFF2-40B4-BE49-F238E27FC236}">
                <a16:creationId xmlns:a16="http://schemas.microsoft.com/office/drawing/2014/main" id="{1B947652-C78D-4762-B0B1-1DB6A2A58E1A}"/>
              </a:ext>
            </a:extLst>
          </p:cNvPr>
          <p:cNvSpPr txBox="1"/>
          <p:nvPr/>
        </p:nvSpPr>
        <p:spPr>
          <a:xfrm rot="19826398">
            <a:off x="3027838" y="1174712"/>
            <a:ext cx="113440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+ 29 %</a:t>
            </a:r>
          </a:p>
        </p:txBody>
      </p:sp>
      <p:cxnSp>
        <p:nvCxnSpPr>
          <p:cNvPr id="16" name="Прямая со стрелкой 15">
            <a:extLst>
              <a:ext uri="{FF2B5EF4-FFF2-40B4-BE49-F238E27FC236}">
                <a16:creationId xmlns:a16="http://schemas.microsoft.com/office/drawing/2014/main" id="{1FA0BDF0-8C1B-4FC3-B98D-893CCD8FA816}"/>
              </a:ext>
            </a:extLst>
          </p:cNvPr>
          <p:cNvCxnSpPr>
            <a:cxnSpLocks/>
          </p:cNvCxnSpPr>
          <p:nvPr/>
        </p:nvCxnSpPr>
        <p:spPr>
          <a:xfrm flipV="1">
            <a:off x="9144000" y="1982804"/>
            <a:ext cx="750771" cy="510140"/>
          </a:xfrm>
          <a:prstGeom prst="straightConnector1">
            <a:avLst/>
          </a:prstGeom>
          <a:ln w="6032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>
            <a:extLst>
              <a:ext uri="{FF2B5EF4-FFF2-40B4-BE49-F238E27FC236}">
                <a16:creationId xmlns:a16="http://schemas.microsoft.com/office/drawing/2014/main" id="{7BBC8294-B36E-4612-BC5D-93830AA6B042}"/>
              </a:ext>
            </a:extLst>
          </p:cNvPr>
          <p:cNvSpPr txBox="1"/>
          <p:nvPr/>
        </p:nvSpPr>
        <p:spPr>
          <a:xfrm rot="19710813">
            <a:off x="8718399" y="1619132"/>
            <a:ext cx="123683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+ 26 %</a:t>
            </a:r>
          </a:p>
        </p:txBody>
      </p:sp>
    </p:spTree>
    <p:extLst>
      <p:ext uri="{BB962C8B-B14F-4D97-AF65-F5344CB8AC3E}">
        <p14:creationId xmlns:p14="http://schemas.microsoft.com/office/powerpoint/2010/main" val="398018795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3C2E252-46FC-472A-8995-7A8DC2C21F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52900" y="274638"/>
            <a:ext cx="11239099" cy="466507"/>
          </a:xfrm>
        </p:spPr>
        <p:txBody>
          <a:bodyPr/>
          <a:lstStyle/>
          <a:p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 на национальную экономику в 2021 году</a:t>
            </a:r>
          </a:p>
        </p:txBody>
      </p:sp>
      <p:graphicFrame>
        <p:nvGraphicFramePr>
          <p:cNvPr id="5" name="Схема 4">
            <a:extLst>
              <a:ext uri="{FF2B5EF4-FFF2-40B4-BE49-F238E27FC236}">
                <a16:creationId xmlns:a16="http://schemas.microsoft.com/office/drawing/2014/main" id="{EFB86D9B-5866-4789-99BA-30E9A018543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213092378"/>
              </p:ext>
            </p:extLst>
          </p:nvPr>
        </p:nvGraphicFramePr>
        <p:xfrm>
          <a:off x="1097280" y="924026"/>
          <a:ext cx="11094720" cy="593397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14252440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7DFA50B-E6F1-48CF-A720-8FD8CB485F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0"/>
            <a:ext cx="10972800" cy="943276"/>
          </a:xfrm>
        </p:spPr>
        <p:txBody>
          <a:bodyPr/>
          <a:lstStyle/>
          <a:p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 на ЖКХ в 2021 году</a:t>
            </a:r>
          </a:p>
        </p:txBody>
      </p:sp>
      <p:graphicFrame>
        <p:nvGraphicFramePr>
          <p:cNvPr id="7" name="Объект 6">
            <a:extLst>
              <a:ext uri="{FF2B5EF4-FFF2-40B4-BE49-F238E27FC236}">
                <a16:creationId xmlns:a16="http://schemas.microsoft.com/office/drawing/2014/main" id="{71EE2AAA-8199-4D42-8015-6867606CC415}"/>
              </a:ext>
            </a:extLst>
          </p:cNvPr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753134104"/>
              </p:ext>
            </p:extLst>
          </p:nvPr>
        </p:nvGraphicFramePr>
        <p:xfrm>
          <a:off x="609599" y="1106905"/>
          <a:ext cx="5588001" cy="575109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Объект 3">
            <a:extLst>
              <a:ext uri="{FF2B5EF4-FFF2-40B4-BE49-F238E27FC236}">
                <a16:creationId xmlns:a16="http://schemas.microsoft.com/office/drawing/2014/main" id="{69F292BA-DE3A-44D3-BBBF-BE21AA9B07F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588001" cy="5257799"/>
          </a:xfrm>
        </p:spPr>
        <p:txBody>
          <a:bodyPr/>
          <a:lstStyle/>
          <a:p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Обеспечение бесперебойного функционирования объектов ЖКХ – 56,1 млн. руб.</a:t>
            </a:r>
          </a:p>
          <a:p>
            <a:endParaRPr lang="ru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Завершение строительства водопровода в с. Богородское  - 9,4 млн. руб.</a:t>
            </a:r>
          </a:p>
          <a:p>
            <a:endParaRPr lang="ru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Кап. ремонт водонапорных башен в с. Богородское и д. Терекла – 2,2 млн. руб.</a:t>
            </a:r>
          </a:p>
          <a:p>
            <a:endParaRPr lang="ru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Строительство газопровода в с. Корнеевка – 2,0 млн. руб.</a:t>
            </a:r>
          </a:p>
          <a:p>
            <a:endParaRPr lang="ru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Строительство жилого дома в д.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Смаково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3,2 млн. руб.</a:t>
            </a:r>
          </a:p>
        </p:txBody>
      </p:sp>
    </p:spTree>
    <p:extLst>
      <p:ext uri="{BB962C8B-B14F-4D97-AF65-F5344CB8AC3E}">
        <p14:creationId xmlns:p14="http://schemas.microsoft.com/office/powerpoint/2010/main" val="169920232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F65E1E0-ADAD-4B4E-B32D-C4CFB9156D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0"/>
            <a:ext cx="10972800" cy="952901"/>
          </a:xfrm>
        </p:spPr>
        <p:txBody>
          <a:bodyPr/>
          <a:lstStyle/>
          <a:p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Реализация проектов победителей Всероссийского федерального конкурса в 2021 году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8D8FAFE6-A9E2-4ED4-84D3-465709BD9D4C}"/>
              </a:ext>
            </a:extLst>
          </p:cNvPr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2329475"/>
            <a:ext cx="5384800" cy="4525962"/>
          </a:xfrm>
          <a:prstGeom prst="rect">
            <a:avLst/>
          </a:prstGeom>
          <a:noFill/>
          <a:ln>
            <a:solidFill>
              <a:srgbClr val="FF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9550A49F-6A9D-4CE7-9D1A-5C1B0B4E0AA6}"/>
              </a:ext>
            </a:extLst>
          </p:cNvPr>
          <p:cNvSpPr txBox="1"/>
          <p:nvPr/>
        </p:nvSpPr>
        <p:spPr>
          <a:xfrm>
            <a:off x="609600" y="1260000"/>
            <a:ext cx="53848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«Березовый тракт» в городе Мелеуз – 62,6 млн. руб.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3AE254E-D295-4B7E-AC2B-E9EE230C7F27}"/>
              </a:ext>
            </a:extLst>
          </p:cNvPr>
          <p:cNvSpPr txBox="1"/>
          <p:nvPr/>
        </p:nvSpPr>
        <p:spPr>
          <a:xfrm>
            <a:off x="6516304" y="1188000"/>
            <a:ext cx="567569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«Культурно-туристское общественное пространство с. Воскресенское «Арт-центр «Воскресенский завод» - 53,2 млн. руб.</a:t>
            </a: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BA8C35C7-4CDF-446A-8135-85C3DAB2B2C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3954" y="2329476"/>
            <a:ext cx="5758046" cy="4528524"/>
          </a:xfrm>
          <a:prstGeom prst="rect">
            <a:avLst/>
          </a:prstGeom>
          <a:solidFill>
            <a:schemeClr val="accent1"/>
          </a:solidFill>
          <a:ln>
            <a:solidFill>
              <a:srgbClr val="FF0000"/>
            </a:solidFill>
          </a:ln>
        </p:spPr>
      </p:pic>
    </p:spTree>
    <p:extLst>
      <p:ext uri="{BB962C8B-B14F-4D97-AF65-F5344CB8AC3E}">
        <p14:creationId xmlns:p14="http://schemas.microsoft.com/office/powerpoint/2010/main" val="347827813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B3F4C5A-6248-4201-B566-9200FE0137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0"/>
            <a:ext cx="10972800" cy="956930"/>
          </a:xfrm>
        </p:spPr>
        <p:txBody>
          <a:bodyPr/>
          <a:lstStyle/>
          <a:p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Реализация программы формирования современной городской среды в 2021 году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0EEAF56-8AF4-47C0-ACD4-C8DAA3891BDF}"/>
              </a:ext>
            </a:extLst>
          </p:cNvPr>
          <p:cNvSpPr txBox="1"/>
          <p:nvPr/>
        </p:nvSpPr>
        <p:spPr>
          <a:xfrm>
            <a:off x="1137684" y="1286541"/>
            <a:ext cx="456136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Благоустройство микрорайона «Питомник» - </a:t>
            </a:r>
            <a:r>
              <a:rPr lang="ru-RU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2,7 млн. руб.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5096BE8-745E-419F-A3B0-3279E077A93A}"/>
              </a:ext>
            </a:extLst>
          </p:cNvPr>
          <p:cNvSpPr txBox="1"/>
          <p:nvPr/>
        </p:nvSpPr>
        <p:spPr>
          <a:xfrm>
            <a:off x="1137684" y="2139373"/>
            <a:ext cx="4369981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Благоустройство набережной р. Мелеуз у ул. Ленина, ул. </a:t>
            </a:r>
            <a:r>
              <a:rPr lang="ru-RU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Левонабережная</a:t>
            </a:r>
            <a: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ул. Октябрьская</a:t>
            </a:r>
            <a:r>
              <a:rPr lang="ru-RU" dirty="0"/>
              <a:t> </a:t>
            </a:r>
            <a: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(3 объекта) – </a:t>
            </a:r>
            <a:r>
              <a:rPr lang="ru-RU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17,2 млн. руб.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263DAFB-C623-4CF4-A8B8-A00ADC553462}"/>
              </a:ext>
            </a:extLst>
          </p:cNvPr>
          <p:cNvSpPr txBox="1"/>
          <p:nvPr/>
        </p:nvSpPr>
        <p:spPr>
          <a:xfrm>
            <a:off x="1152000" y="4752000"/>
            <a:ext cx="447630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Благоустройство р. Мелеуз по правую сторону от ул. Октябрьской до Дворца спорта – </a:t>
            </a:r>
            <a:r>
              <a:rPr lang="ru-RU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8,5 млн. руб.</a:t>
            </a:r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0B1FC0B1-AFF7-4BFC-AD24-DB53A1FEAA2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0047" y="1467293"/>
            <a:ext cx="1669309" cy="16267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>
            <a:extLst>
              <a:ext uri="{FF2B5EF4-FFF2-40B4-BE49-F238E27FC236}">
                <a16:creationId xmlns:a16="http://schemas.microsoft.com/office/drawing/2014/main" id="{5612F7F1-C956-4145-927F-934639B66A5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40232" y="1467292"/>
            <a:ext cx="1567911" cy="15550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3">
            <a:extLst>
              <a:ext uri="{FF2B5EF4-FFF2-40B4-BE49-F238E27FC236}">
                <a16:creationId xmlns:a16="http://schemas.microsoft.com/office/drawing/2014/main" id="{D3991D19-0649-45AB-A7AA-CE31AC643DE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27907" y="1552353"/>
            <a:ext cx="1183909" cy="15417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CFA5C951-63FD-4E3A-A99D-21B13E4B7BF0}"/>
              </a:ext>
            </a:extLst>
          </p:cNvPr>
          <p:cNvSpPr txBox="1"/>
          <p:nvPr/>
        </p:nvSpPr>
        <p:spPr>
          <a:xfrm>
            <a:off x="6220047" y="3996000"/>
            <a:ext cx="177563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26,4 </a:t>
            </a:r>
          </a:p>
          <a:p>
            <a:pPr algn="ctr"/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млн. руб.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2F0CE81-5ECE-4614-B798-48E29C1EF067}"/>
              </a:ext>
            </a:extLst>
          </p:cNvPr>
          <p:cNvSpPr txBox="1"/>
          <p:nvPr/>
        </p:nvSpPr>
        <p:spPr>
          <a:xfrm>
            <a:off x="8240232" y="3960000"/>
            <a:ext cx="1567911" cy="830997"/>
          </a:xfrm>
          <a:prstGeom prst="rect">
            <a:avLst/>
          </a:prstGeom>
          <a:noFill/>
        </p:spPr>
        <p:txBody>
          <a:bodyPr wrap="square" bIns="36000" rtlCol="0">
            <a:spAutoFit/>
          </a:bodyPr>
          <a:lstStyle/>
          <a:p>
            <a:pPr algn="ctr"/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0,6 </a:t>
            </a:r>
          </a:p>
          <a:p>
            <a:pPr algn="ctr"/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млн. руб.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304A4F7-9094-4762-B309-E9AC7C80C291}"/>
              </a:ext>
            </a:extLst>
          </p:cNvPr>
          <p:cNvSpPr txBox="1"/>
          <p:nvPr/>
        </p:nvSpPr>
        <p:spPr>
          <a:xfrm>
            <a:off x="9721516" y="3960000"/>
            <a:ext cx="237643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1,4 </a:t>
            </a:r>
          </a:p>
          <a:p>
            <a:pPr algn="ctr"/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млн. руб.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333FDCE-6335-4BAC-B5CB-71BDD54D1FB6}"/>
              </a:ext>
            </a:extLst>
          </p:cNvPr>
          <p:cNvSpPr txBox="1"/>
          <p:nvPr/>
        </p:nvSpPr>
        <p:spPr>
          <a:xfrm>
            <a:off x="7757962" y="5367992"/>
            <a:ext cx="256994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28,4 </a:t>
            </a:r>
          </a:p>
          <a:p>
            <a:pPr algn="ctr"/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млн. руб.</a:t>
            </a:r>
          </a:p>
        </p:txBody>
      </p:sp>
      <p:cxnSp>
        <p:nvCxnSpPr>
          <p:cNvPr id="11" name="Прямая соединительная линия 10">
            <a:extLst>
              <a:ext uri="{FF2B5EF4-FFF2-40B4-BE49-F238E27FC236}">
                <a16:creationId xmlns:a16="http://schemas.microsoft.com/office/drawing/2014/main" id="{FAA77BBF-D6B1-4147-8F90-215D8A64452C}"/>
              </a:ext>
            </a:extLst>
          </p:cNvPr>
          <p:cNvCxnSpPr>
            <a:cxnSpLocks/>
          </p:cNvCxnSpPr>
          <p:nvPr/>
        </p:nvCxnSpPr>
        <p:spPr>
          <a:xfrm>
            <a:off x="7548220" y="4889634"/>
            <a:ext cx="1384024" cy="50107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единительная линия 16">
            <a:extLst>
              <a:ext uri="{FF2B5EF4-FFF2-40B4-BE49-F238E27FC236}">
                <a16:creationId xmlns:a16="http://schemas.microsoft.com/office/drawing/2014/main" id="{BF8E98F3-078C-4E34-A497-1BA92D350EAC}"/>
              </a:ext>
            </a:extLst>
          </p:cNvPr>
          <p:cNvCxnSpPr>
            <a:cxnSpLocks/>
          </p:cNvCxnSpPr>
          <p:nvPr/>
        </p:nvCxnSpPr>
        <p:spPr>
          <a:xfrm>
            <a:off x="8932244" y="4889634"/>
            <a:ext cx="0" cy="47835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Прямая соединительная линия 23">
            <a:extLst>
              <a:ext uri="{FF2B5EF4-FFF2-40B4-BE49-F238E27FC236}">
                <a16:creationId xmlns:a16="http://schemas.microsoft.com/office/drawing/2014/main" id="{2EAF9BB4-607C-4B0A-B42E-CAB39B55017D}"/>
              </a:ext>
            </a:extLst>
          </p:cNvPr>
          <p:cNvCxnSpPr>
            <a:cxnSpLocks/>
          </p:cNvCxnSpPr>
          <p:nvPr/>
        </p:nvCxnSpPr>
        <p:spPr>
          <a:xfrm flipH="1">
            <a:off x="8932245" y="4752000"/>
            <a:ext cx="1567910" cy="63870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>
            <a:extLst>
              <a:ext uri="{FF2B5EF4-FFF2-40B4-BE49-F238E27FC236}">
                <a16:creationId xmlns:a16="http://schemas.microsoft.com/office/drawing/2014/main" id="{AC5D7F89-86E7-40AB-84DE-9CC53FBFD473}"/>
              </a:ext>
            </a:extLst>
          </p:cNvPr>
          <p:cNvSpPr txBox="1"/>
          <p:nvPr/>
        </p:nvSpPr>
        <p:spPr>
          <a:xfrm>
            <a:off x="6214434" y="3094074"/>
            <a:ext cx="153670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b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Федеральный </a:t>
            </a:r>
          </a:p>
          <a:p>
            <a:pPr algn="ctr"/>
            <a:r>
              <a:rPr lang="ru-RU" sz="1600" b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бюджет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CFF21153-29A4-4321-950D-3D2C692C3F29}"/>
              </a:ext>
            </a:extLst>
          </p:cNvPr>
          <p:cNvSpPr txBox="1"/>
          <p:nvPr/>
        </p:nvSpPr>
        <p:spPr>
          <a:xfrm>
            <a:off x="8240233" y="3096000"/>
            <a:ext cx="177563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Бюджет </a:t>
            </a:r>
          </a:p>
          <a:p>
            <a:pPr algn="ctr"/>
            <a:r>
              <a:rPr lang="ru-RU" sz="1600" b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Республики </a:t>
            </a:r>
          </a:p>
          <a:p>
            <a:pPr algn="ctr"/>
            <a:r>
              <a:rPr lang="ru-RU" sz="1600" b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Башкортостан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EDCD7865-EF2F-4CA8-A527-079A6E0506FD}"/>
              </a:ext>
            </a:extLst>
          </p:cNvPr>
          <p:cNvSpPr txBox="1"/>
          <p:nvPr/>
        </p:nvSpPr>
        <p:spPr>
          <a:xfrm>
            <a:off x="10116000" y="3096000"/>
            <a:ext cx="177004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Бюджет муниципального района</a:t>
            </a:r>
          </a:p>
        </p:txBody>
      </p:sp>
    </p:spTree>
    <p:extLst>
      <p:ext uri="{BB962C8B-B14F-4D97-AF65-F5344CB8AC3E}">
        <p14:creationId xmlns:p14="http://schemas.microsoft.com/office/powerpoint/2010/main" val="132541402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96825E8-D84B-41F4-841B-DC4030E138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3276" y="0"/>
            <a:ext cx="11248724" cy="914400"/>
          </a:xfrm>
        </p:spPr>
        <p:txBody>
          <a:bodyPr/>
          <a:lstStyle/>
          <a:p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Реализация проекта «Башкирские дворики» в 2021 году</a:t>
            </a:r>
          </a:p>
        </p:txBody>
      </p:sp>
      <p:graphicFrame>
        <p:nvGraphicFramePr>
          <p:cNvPr id="5" name="Схема 4">
            <a:extLst>
              <a:ext uri="{FF2B5EF4-FFF2-40B4-BE49-F238E27FC236}">
                <a16:creationId xmlns:a16="http://schemas.microsoft.com/office/drawing/2014/main" id="{959000DE-282F-4528-AAD4-F1A376DB9D2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042742003"/>
              </p:ext>
            </p:extLst>
          </p:nvPr>
        </p:nvGraphicFramePr>
        <p:xfrm>
          <a:off x="558266" y="1078028"/>
          <a:ext cx="8518358" cy="577997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1EC4775F-6D1A-421D-A97C-1F56A24D95E9}"/>
              </a:ext>
            </a:extLst>
          </p:cNvPr>
          <p:cNvSpPr txBox="1"/>
          <p:nvPr/>
        </p:nvSpPr>
        <p:spPr>
          <a:xfrm>
            <a:off x="9201752" y="1404000"/>
            <a:ext cx="2695073" cy="1569660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Г. Мелеуз, </a:t>
            </a:r>
          </a:p>
          <a:p>
            <a:pPr algn="ctr"/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ул. Салавата, </a:t>
            </a:r>
          </a:p>
          <a:p>
            <a:pPr algn="ctr"/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д. № 19, 21 23, </a:t>
            </a:r>
          </a:p>
          <a:p>
            <a:pPr algn="ctr"/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25, 27</a:t>
            </a:r>
          </a:p>
        </p:txBody>
      </p:sp>
      <p:pic>
        <p:nvPicPr>
          <p:cNvPr id="1026" name="Picture 2" descr="В Мелеузе благоустроен ещё один &quot;Башкирский дворик&quot;">
            <a:extLst>
              <a:ext uri="{FF2B5EF4-FFF2-40B4-BE49-F238E27FC236}">
                <a16:creationId xmlns:a16="http://schemas.microsoft.com/office/drawing/2014/main" id="{7021C6D8-D1D2-446F-BB93-B7450F810EA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62814" y="4697128"/>
            <a:ext cx="5329186" cy="2176112"/>
          </a:xfrm>
          <a:prstGeom prst="rect">
            <a:avLst/>
          </a:prstGeom>
          <a:noFill/>
          <a:ln>
            <a:solidFill>
              <a:srgbClr val="FF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8561618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5F5126C-E7AC-47FB-9696-EA5E39AD25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3276" y="0"/>
            <a:ext cx="11248724" cy="914400"/>
          </a:xfrm>
        </p:spPr>
        <p:txBody>
          <a:bodyPr/>
          <a:lstStyle/>
          <a:p>
            <a:r>
              <a:rPr lang="ru-RU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 на социальную политику в 2021 году</a:t>
            </a:r>
          </a:p>
        </p:txBody>
      </p:sp>
      <p:graphicFrame>
        <p:nvGraphicFramePr>
          <p:cNvPr id="3" name="Таблица 3">
            <a:extLst>
              <a:ext uri="{FF2B5EF4-FFF2-40B4-BE49-F238E27FC236}">
                <a16:creationId xmlns:a16="http://schemas.microsoft.com/office/drawing/2014/main" id="{FA3E5960-E976-41FB-801E-9CB47787472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42443090"/>
              </p:ext>
            </p:extLst>
          </p:nvPr>
        </p:nvGraphicFramePr>
        <p:xfrm>
          <a:off x="0" y="914401"/>
          <a:ext cx="12192002" cy="594359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804005">
                  <a:extLst>
                    <a:ext uri="{9D8B030D-6E8A-4147-A177-3AD203B41FA5}">
                      <a16:colId xmlns:a16="http://schemas.microsoft.com/office/drawing/2014/main" val="220671077"/>
                    </a:ext>
                  </a:extLst>
                </a:gridCol>
                <a:gridCol w="1340892">
                  <a:extLst>
                    <a:ext uri="{9D8B030D-6E8A-4147-A177-3AD203B41FA5}">
                      <a16:colId xmlns:a16="http://schemas.microsoft.com/office/drawing/2014/main" val="3595426952"/>
                    </a:ext>
                  </a:extLst>
                </a:gridCol>
                <a:gridCol w="1967294">
                  <a:extLst>
                    <a:ext uri="{9D8B030D-6E8A-4147-A177-3AD203B41FA5}">
                      <a16:colId xmlns:a16="http://schemas.microsoft.com/office/drawing/2014/main" val="1561127197"/>
                    </a:ext>
                  </a:extLst>
                </a:gridCol>
                <a:gridCol w="1673668">
                  <a:extLst>
                    <a:ext uri="{9D8B030D-6E8A-4147-A177-3AD203B41FA5}">
                      <a16:colId xmlns:a16="http://schemas.microsoft.com/office/drawing/2014/main" val="146477859"/>
                    </a:ext>
                  </a:extLst>
                </a:gridCol>
                <a:gridCol w="1406143">
                  <a:extLst>
                    <a:ext uri="{9D8B030D-6E8A-4147-A177-3AD203B41FA5}">
                      <a16:colId xmlns:a16="http://schemas.microsoft.com/office/drawing/2014/main" val="3388074073"/>
                    </a:ext>
                  </a:extLst>
                </a:gridCol>
              </a:tblGrid>
              <a:tr h="826827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Всего, млн. руб.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Бюджет муниципального района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Бюджет Республики Башкортостан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Федеральный бюджет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25169164"/>
                  </a:ext>
                </a:extLst>
              </a:tr>
              <a:tr h="581841">
                <a:tc>
                  <a:txBody>
                    <a:bodyPr/>
                    <a:lstStyle/>
                    <a:p>
                      <a:r>
                        <a:rPr lang="ru-RU" sz="1600" b="0" dirty="0"/>
                        <a:t>Компенсация части род. платы за присмотр и уход за детьми в ДОУ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18,8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18,8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91849832"/>
                  </a:ext>
                </a:extLst>
              </a:tr>
              <a:tr h="413286">
                <a:tc>
                  <a:txBody>
                    <a:bodyPr/>
                    <a:lstStyle/>
                    <a:p>
                      <a:r>
                        <a:rPr lang="ru-RU" sz="1600" dirty="0"/>
                        <a:t>Соц. выплаты молодым семьям на приобретение жилья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10,3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0,6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5,9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3,8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16834888"/>
                  </a:ext>
                </a:extLst>
              </a:tr>
              <a:tr h="581841">
                <a:tc>
                  <a:txBody>
                    <a:bodyPr/>
                    <a:lstStyle/>
                    <a:p>
                      <a:r>
                        <a:rPr lang="ru-RU" sz="1600" dirty="0"/>
                        <a:t>Соц. выплаты гражданам, проживающим и работающим в сельской местности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2,3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0,1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2,2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1206695"/>
                  </a:ext>
                </a:extLst>
              </a:tr>
              <a:tr h="581841">
                <a:tc>
                  <a:txBody>
                    <a:bodyPr/>
                    <a:lstStyle/>
                    <a:p>
                      <a:r>
                        <a:rPr lang="ru-RU" sz="1600" dirty="0"/>
                        <a:t>Социальная поддержка детей-сирот и детей, оставшихся без попечения родителей (пособия, проезд, отдых, ремонт)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45,7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44,3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1,4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5713853"/>
                  </a:ext>
                </a:extLst>
              </a:tr>
              <a:tr h="581841"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Социальная поддержка учащихся из многодетных малообеспеченных семей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9,1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9,1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48474447"/>
                  </a:ext>
                </a:extLst>
              </a:tr>
              <a:tr h="581841"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Обеспечение жильем детей-сирот и детей, оставшихся без попечения родителей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27,6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20,3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7,3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14920022"/>
                  </a:ext>
                </a:extLst>
              </a:tr>
              <a:tr h="413286"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Обеспечение жильем инвалидов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1,3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1,3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2104642"/>
                  </a:ext>
                </a:extLst>
              </a:tr>
              <a:tr h="413286">
                <a:tc>
                  <a:txBody>
                    <a:bodyPr/>
                    <a:lstStyle/>
                    <a:p>
                      <a:r>
                        <a:rPr lang="ru-RU" sz="1600" dirty="0"/>
                        <a:t>Пенсии за выслугу лет бывшим муниципальным служащим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1,5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1,5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53986492"/>
                  </a:ext>
                </a:extLst>
              </a:tr>
              <a:tr h="483853">
                <a:tc>
                  <a:txBody>
                    <a:bodyPr/>
                    <a:lstStyle/>
                    <a:p>
                      <a:r>
                        <a:rPr lang="ru-RU" sz="1600" b="1" dirty="0"/>
                        <a:t>ИТОГО: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/>
                        <a:t>116,6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/>
                        <a:t>2,1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/>
                        <a:t>99,8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/>
                        <a:t>14,7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37862070"/>
                  </a:ext>
                </a:extLst>
              </a:tr>
              <a:tr h="483853">
                <a:tc>
                  <a:txBody>
                    <a:bodyPr/>
                    <a:lstStyle/>
                    <a:p>
                      <a:endParaRPr lang="ru-RU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100 %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0" dirty="0"/>
                        <a:t>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0" dirty="0"/>
                        <a:t>85 %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0" dirty="0"/>
                        <a:t>13 %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0024448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2261283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0CC9022-C62E-402C-BE0C-2AD6E4AAA8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7022" y="0"/>
            <a:ext cx="11344978" cy="895149"/>
          </a:xfrm>
        </p:spPr>
        <p:txBody>
          <a:bodyPr/>
          <a:lstStyle/>
          <a:p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 на физическую культуру и спорт в 2020-2021 годах</a:t>
            </a:r>
          </a:p>
        </p:txBody>
      </p:sp>
      <p:graphicFrame>
        <p:nvGraphicFramePr>
          <p:cNvPr id="7" name="Диаграмма 6">
            <a:extLst>
              <a:ext uri="{FF2B5EF4-FFF2-40B4-BE49-F238E27FC236}">
                <a16:creationId xmlns:a16="http://schemas.microsoft.com/office/drawing/2014/main" id="{31D78CFB-4239-49BC-A81B-F3D7E9F3D06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65191503"/>
              </p:ext>
            </p:extLst>
          </p:nvPr>
        </p:nvGraphicFramePr>
        <p:xfrm>
          <a:off x="1097280" y="1058778"/>
          <a:ext cx="11094720" cy="579922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74212368-749A-42DB-BBDF-28B6DDFB749D}"/>
              </a:ext>
            </a:extLst>
          </p:cNvPr>
          <p:cNvSpPr txBox="1"/>
          <p:nvPr/>
        </p:nvSpPr>
        <p:spPr>
          <a:xfrm>
            <a:off x="1694047" y="1472665"/>
            <a:ext cx="269695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млн. рублей</a:t>
            </a:r>
          </a:p>
        </p:txBody>
      </p:sp>
    </p:spTree>
    <p:extLst>
      <p:ext uri="{BB962C8B-B14F-4D97-AF65-F5344CB8AC3E}">
        <p14:creationId xmlns:p14="http://schemas.microsoft.com/office/powerpoint/2010/main" val="185664033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E9088A4-2264-4FD5-B2C1-96D93B0C8D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0"/>
            <a:ext cx="11582400" cy="933651"/>
          </a:xfrm>
        </p:spPr>
        <p:txBody>
          <a:bodyPr/>
          <a:lstStyle/>
          <a:p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Программа поддержки местных инициатив в 2021 году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3DDBBB83-1030-44BC-84E1-8FFD6B68533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6532" y="3859729"/>
            <a:ext cx="5261810" cy="2998270"/>
          </a:xfrm>
          <a:prstGeom prst="rect">
            <a:avLst/>
          </a:prstGeom>
          <a:ln>
            <a:solidFill>
              <a:srgbClr val="FF0000"/>
            </a:solidFill>
          </a:ln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C2E34C07-DB4E-421D-9823-0C6A7C8EB1A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30189" y="3859730"/>
            <a:ext cx="5261811" cy="2998269"/>
          </a:xfrm>
          <a:prstGeom prst="rect">
            <a:avLst/>
          </a:prstGeom>
          <a:ln>
            <a:solidFill>
              <a:srgbClr val="FF0000"/>
            </a:solidFill>
          </a:ln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DD6E8148-B897-47B2-99F2-E59124CBF2A4}"/>
              </a:ext>
            </a:extLst>
          </p:cNvPr>
          <p:cNvSpPr txBox="1"/>
          <p:nvPr/>
        </p:nvSpPr>
        <p:spPr>
          <a:xfrm>
            <a:off x="1568919" y="1944000"/>
            <a:ext cx="452708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/>
              <a:t>Самый дорогой проект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9219F42-F0DF-4EE7-A612-719D774608BD}"/>
              </a:ext>
            </a:extLst>
          </p:cNvPr>
          <p:cNvSpPr txBox="1"/>
          <p:nvPr/>
        </p:nvSpPr>
        <p:spPr>
          <a:xfrm>
            <a:off x="7215741" y="1980000"/>
            <a:ext cx="47388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/>
              <a:t>Самый недорогой проект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EED35719-873A-4EE8-A880-004CB070039E}"/>
              </a:ext>
            </a:extLst>
          </p:cNvPr>
          <p:cNvSpPr txBox="1"/>
          <p:nvPr/>
        </p:nvSpPr>
        <p:spPr>
          <a:xfrm>
            <a:off x="1116530" y="2340000"/>
            <a:ext cx="526181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Ремонт и восстановление дорожного полотна с обустройством прилегающей территории в д. Даниловка – </a:t>
            </a:r>
          </a:p>
          <a:p>
            <a:pPr algn="ctr"/>
            <a:r>
              <a:rPr lang="ru-RU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3,9 млн. руб.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B3F32ABF-6D62-4710-9525-979F6D5B3C82}"/>
              </a:ext>
            </a:extLst>
          </p:cNvPr>
          <p:cNvSpPr txBox="1"/>
          <p:nvPr/>
        </p:nvSpPr>
        <p:spPr>
          <a:xfrm>
            <a:off x="6930189" y="2412000"/>
            <a:ext cx="526181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Приобретение и установка детской </a:t>
            </a:r>
          </a:p>
          <a:p>
            <a:pPr algn="ctr"/>
            <a:r>
              <a:rPr lang="ru-RU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спортивной площадки в д. Сергеевка – </a:t>
            </a:r>
          </a:p>
          <a:p>
            <a:pPr algn="ctr"/>
            <a:r>
              <a:rPr lang="ru-RU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0,3 млн. руб.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DAC3907-E88F-4097-866E-775F12D60447}"/>
              </a:ext>
            </a:extLst>
          </p:cNvPr>
          <p:cNvSpPr txBox="1"/>
          <p:nvPr/>
        </p:nvSpPr>
        <p:spPr>
          <a:xfrm>
            <a:off x="1029902" y="1116000"/>
            <a:ext cx="1116209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 проектов – 10,2 млн. руб.</a:t>
            </a:r>
          </a:p>
        </p:txBody>
      </p:sp>
    </p:spTree>
    <p:extLst>
      <p:ext uri="{BB962C8B-B14F-4D97-AF65-F5344CB8AC3E}">
        <p14:creationId xmlns:p14="http://schemas.microsoft.com/office/powerpoint/2010/main" val="131032839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8616FB6-9808-40A3-94BE-7B29F405B6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5478" y="0"/>
            <a:ext cx="11354602" cy="904775"/>
          </a:xfrm>
        </p:spPr>
        <p:txBody>
          <a:bodyPr/>
          <a:lstStyle/>
          <a:p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 по муниципальному проекту </a:t>
            </a:r>
            <a:b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«Наше село» за 2021 год</a:t>
            </a:r>
          </a:p>
        </p:txBody>
      </p:sp>
      <p:graphicFrame>
        <p:nvGraphicFramePr>
          <p:cNvPr id="3" name="Таблица 3">
            <a:extLst>
              <a:ext uri="{FF2B5EF4-FFF2-40B4-BE49-F238E27FC236}">
                <a16:creationId xmlns:a16="http://schemas.microsoft.com/office/drawing/2014/main" id="{D64C10AB-5728-47A4-909E-3DEF71CE3A6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25567980"/>
              </p:ext>
            </p:extLst>
          </p:nvPr>
        </p:nvGraphicFramePr>
        <p:xfrm>
          <a:off x="1078029" y="1078038"/>
          <a:ext cx="11113972" cy="57971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33137">
                  <a:extLst>
                    <a:ext uri="{9D8B030D-6E8A-4147-A177-3AD203B41FA5}">
                      <a16:colId xmlns:a16="http://schemas.microsoft.com/office/drawing/2014/main" val="537487721"/>
                    </a:ext>
                  </a:extLst>
                </a:gridCol>
                <a:gridCol w="2088683">
                  <a:extLst>
                    <a:ext uri="{9D8B030D-6E8A-4147-A177-3AD203B41FA5}">
                      <a16:colId xmlns:a16="http://schemas.microsoft.com/office/drawing/2014/main" val="229076333"/>
                    </a:ext>
                  </a:extLst>
                </a:gridCol>
                <a:gridCol w="7016816">
                  <a:extLst>
                    <a:ext uri="{9D8B030D-6E8A-4147-A177-3AD203B41FA5}">
                      <a16:colId xmlns:a16="http://schemas.microsoft.com/office/drawing/2014/main" val="2376858642"/>
                    </a:ext>
                  </a:extLst>
                </a:gridCol>
                <a:gridCol w="1575336">
                  <a:extLst>
                    <a:ext uri="{9D8B030D-6E8A-4147-A177-3AD203B41FA5}">
                      <a16:colId xmlns:a16="http://schemas.microsoft.com/office/drawing/2014/main" val="2389182890"/>
                    </a:ext>
                  </a:extLst>
                </a:gridCol>
              </a:tblGrid>
              <a:tr h="471629">
                <a:tc>
                  <a:txBody>
                    <a:bodyPr/>
                    <a:lstStyle/>
                    <a:p>
                      <a:r>
                        <a:rPr lang="ru-RU" dirty="0"/>
                        <a:t>№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/>
                        <a:t>Наименование поселения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/>
                        <a:t>Наименование проектов, прошедших конкурсный отбор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/>
                        <a:t>Стоимость, тыс. руб.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42593440"/>
                  </a:ext>
                </a:extLst>
              </a:tr>
              <a:tr h="627865">
                <a:tc>
                  <a:txBody>
                    <a:bodyPr/>
                    <a:lstStyle/>
                    <a:p>
                      <a:pPr algn="ctr"/>
                      <a:r>
                        <a:rPr lang="ru-RU" sz="18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Денисовский</a:t>
                      </a:r>
                      <a:r>
                        <a:rPr lang="ru-RU" sz="18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с/с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6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Капитальный ремонт ограждения территории кладбища в д. Михайловка муниципального района </a:t>
                      </a:r>
                      <a:r>
                        <a:rPr kumimoji="0" lang="ru-RU" sz="16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Мелеузовский</a:t>
                      </a:r>
                      <a:r>
                        <a:rPr kumimoji="0" lang="ru-RU" sz="16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район Республики Башкортостан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/>
                        <a:t>582,8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48359851"/>
                  </a:ext>
                </a:extLst>
              </a:tr>
              <a:tr h="750448">
                <a:tc>
                  <a:txBody>
                    <a:bodyPr/>
                    <a:lstStyle/>
                    <a:p>
                      <a:pPr algn="ctr"/>
                      <a:r>
                        <a:rPr lang="ru-RU" sz="18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ru-RU" sz="1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Первомайский с/с</a:t>
                      </a:r>
                      <a:endParaRPr lang="ru-RU" sz="18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6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Текущий ремонт ограждения территории кладбища д. </a:t>
                      </a:r>
                      <a:r>
                        <a:rPr kumimoji="0" lang="ru-RU" sz="16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Старомусино</a:t>
                      </a:r>
                      <a:r>
                        <a:rPr kumimoji="0" lang="ru-RU" sz="16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сельского поселения Первомайский сельсовет муниципального района </a:t>
                      </a:r>
                      <a:r>
                        <a:rPr kumimoji="0" lang="ru-RU" sz="16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Мелеузовский</a:t>
                      </a:r>
                      <a:r>
                        <a:rPr kumimoji="0" lang="ru-RU" sz="16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район Республики Башкортостан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/>
                        <a:t>413,0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96576215"/>
                  </a:ext>
                </a:extLst>
              </a:tr>
              <a:tr h="627865">
                <a:tc>
                  <a:txBody>
                    <a:bodyPr/>
                    <a:lstStyle/>
                    <a:p>
                      <a:pPr algn="ctr"/>
                      <a:r>
                        <a:rPr lang="ru-RU" sz="18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Араслановский</a:t>
                      </a:r>
                      <a:r>
                        <a:rPr lang="ru-RU" sz="18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с/с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Текущий ремонт ограждения территории кладбища д. </a:t>
                      </a:r>
                      <a:r>
                        <a:rPr lang="ru-RU" sz="1600" b="1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Арсланово</a:t>
                      </a:r>
                      <a:r>
                        <a:rPr lang="ru-RU" sz="16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муниципального района </a:t>
                      </a:r>
                      <a:r>
                        <a:rPr lang="ru-RU" sz="1600" b="1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Мелеузовский</a:t>
                      </a:r>
                      <a:r>
                        <a:rPr lang="ru-RU" sz="16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район Республики Башкортостан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/>
                        <a:t>372,0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86354039"/>
                  </a:ext>
                </a:extLst>
              </a:tr>
              <a:tr h="627865">
                <a:tc>
                  <a:txBody>
                    <a:bodyPr/>
                    <a:lstStyle/>
                    <a:p>
                      <a:pPr algn="ctr"/>
                      <a:r>
                        <a:rPr lang="ru-RU" sz="18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Партизанский с/с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Текущий ремонт ограждения территории кладбища с. Троицкое муниципального района </a:t>
                      </a:r>
                      <a:r>
                        <a:rPr lang="ru-RU" sz="1600" b="1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Мелеузовский</a:t>
                      </a:r>
                      <a:r>
                        <a:rPr lang="ru-RU" sz="16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район Республики Башкортостан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/>
                        <a:t>360,0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01117539"/>
                  </a:ext>
                </a:extLst>
              </a:tr>
              <a:tr h="403503">
                <a:tc>
                  <a:txBody>
                    <a:bodyPr/>
                    <a:lstStyle/>
                    <a:p>
                      <a:pPr algn="ctr"/>
                      <a:r>
                        <a:rPr lang="ru-RU" sz="18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Нордовский</a:t>
                      </a:r>
                      <a:r>
                        <a:rPr lang="ru-RU" sz="18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с/с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Приобретение и установка ограждения на обелиск погибшим воинам в годы ВОВ</a:t>
                      </a:r>
                      <a:endParaRPr lang="ru-RU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/>
                        <a:t>360,0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53764140"/>
                  </a:ext>
                </a:extLst>
              </a:tr>
              <a:tr h="750448">
                <a:tc>
                  <a:txBody>
                    <a:bodyPr/>
                    <a:lstStyle/>
                    <a:p>
                      <a:pPr algn="ctr"/>
                      <a:r>
                        <a:rPr lang="ru-RU" sz="18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Мелеузовский</a:t>
                      </a:r>
                      <a:r>
                        <a:rPr lang="ru-RU" sz="18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с/с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Приобретение погрузчика навесного фронтального с грузоподъемностью 1.6 т с ковшом 0,8 м3 для трактора МТЗ-82 сельского поселения </a:t>
                      </a:r>
                      <a:r>
                        <a:rPr lang="ru-RU" sz="1600" b="1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Мелеузовский</a:t>
                      </a:r>
                      <a:r>
                        <a:rPr lang="ru-RU" sz="16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сельсовет муниципального района </a:t>
                      </a:r>
                      <a:r>
                        <a:rPr lang="ru-RU" sz="1600" b="1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Мелеузовский</a:t>
                      </a:r>
                      <a:r>
                        <a:rPr lang="ru-RU" sz="16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район Республики Башкортостан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/>
                        <a:t>306,6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24150967"/>
                  </a:ext>
                </a:extLst>
              </a:tr>
              <a:tr h="465151">
                <a:tc>
                  <a:txBody>
                    <a:bodyPr/>
                    <a:lstStyle/>
                    <a:p>
                      <a:pPr algn="ctr"/>
                      <a:endParaRPr lang="ru-RU" sz="18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ИТОГО: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/>
                        <a:t>2 394,4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5255777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0145805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1F7C62A5-7432-4B47-94A3-08B828BDFDAF}"/>
              </a:ext>
            </a:extLst>
          </p:cNvPr>
          <p:cNvSpPr txBox="1"/>
          <p:nvPr/>
        </p:nvSpPr>
        <p:spPr>
          <a:xfrm>
            <a:off x="2194559" y="3195587"/>
            <a:ext cx="695906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Благодарю за внимание !</a:t>
            </a:r>
          </a:p>
        </p:txBody>
      </p:sp>
    </p:spTree>
    <p:extLst>
      <p:ext uri="{BB962C8B-B14F-4D97-AF65-F5344CB8AC3E}">
        <p14:creationId xmlns:p14="http://schemas.microsoft.com/office/powerpoint/2010/main" val="2695597869"/>
      </p:ext>
    </p:extLst>
  </p:cSld>
  <p:clrMapOvr>
    <a:masterClrMapping/>
  </p:clrMapOvr>
</p:sld>
</file>

<file path=ppt/theme/theme1.xml><?xml version="1.0" encoding="utf-8"?>
<a:theme xmlns:a="http://schemas.openxmlformats.org/drawingml/2006/main" name="Правительство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Правительство" id="{4D01DFD9-7C8A-4FB7-8FFD-37C584826858}" vid="{7953DB88-D8F2-4205-AD18-0FB4CDE91BEC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Правительство</Template>
  <TotalTime>852</TotalTime>
  <Words>1413</Words>
  <Application>Microsoft Office PowerPoint</Application>
  <PresentationFormat>Широкоэкранный</PresentationFormat>
  <Paragraphs>308</Paragraphs>
  <Slides>24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24</vt:i4>
      </vt:variant>
    </vt:vector>
  </HeadingPairs>
  <TitlesOfParts>
    <vt:vector size="31" baseType="lpstr">
      <vt:lpstr>Arial</vt:lpstr>
      <vt:lpstr>Calibri</vt:lpstr>
      <vt:lpstr>Calibri Light</vt:lpstr>
      <vt:lpstr>Times New Roman</vt:lpstr>
      <vt:lpstr>Verdana</vt:lpstr>
      <vt:lpstr>Правительство</vt:lpstr>
      <vt:lpstr>Тема Office</vt:lpstr>
      <vt:lpstr>К проекту решения об утверждении отчета об исполнении бюджета муниципального района Мелеузовский район Республики Башкортостан  за 2021 год </vt:lpstr>
      <vt:lpstr>Презентация PowerPoint</vt:lpstr>
      <vt:lpstr>Динамика налоговых и неналоговых доходов за 2020г.-2021г.</vt:lpstr>
      <vt:lpstr>Структура налоговых и неналоговых доходов консолидированного бюджета в 2021г.</vt:lpstr>
      <vt:lpstr>Льготы по земельному налогу</vt:lpstr>
      <vt:lpstr>Презентация PowerPoint</vt:lpstr>
      <vt:lpstr>Крупные налогоплательщики консолидированного бюджета муниципального района Мелеузовский район Республики Башкортостан в 2021 году</vt:lpstr>
      <vt:lpstr>Межбюджетные трансферты из бюджета Республики Башкортостан  в 2020 - 2021 годах</vt:lpstr>
      <vt:lpstr>Динамика доходов и расходов консолидированного бюджета  муниципального района Мелеузовский район РБ за 2020 – 2021 гг.</vt:lpstr>
      <vt:lpstr>          Расходы консолидированного бюджета муниципального района за 2021 год</vt:lpstr>
      <vt:lpstr>Расходы на образование в 2021 году</vt:lpstr>
      <vt:lpstr>Динамика средней заработной платы педагогических работников  за 2020 – 2021 годы, в рублях</vt:lpstr>
      <vt:lpstr>Расходы на культуру в 2021 году</vt:lpstr>
      <vt:lpstr>Расходы на национальную экономику в 2021 году, млн. рублей</vt:lpstr>
      <vt:lpstr>Расходы на национальную экономику в 2021 году</vt:lpstr>
      <vt:lpstr>Расходы на ЖКХ в 2021 году</vt:lpstr>
      <vt:lpstr>Реализация проектов победителей Всероссийского федерального конкурса в 2021 году</vt:lpstr>
      <vt:lpstr>Реализация программы формирования современной городской среды в 2021 году</vt:lpstr>
      <vt:lpstr>Реализация проекта «Башкирские дворики» в 2021 году</vt:lpstr>
      <vt:lpstr>Расходы на социальную политику в 2021 году</vt:lpstr>
      <vt:lpstr>Расходы на физическую культуру и спорт в 2020-2021 годах</vt:lpstr>
      <vt:lpstr>Программа поддержки местных инициатив в 2021 году</vt:lpstr>
      <vt:lpstr>Расходы по муниципальному проекту  «Наше село» за 2021 год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Об утверждении отчета об исполнении бюджета муниципального района Мелеузовский район Республики Башкортостан  за 2021 год</dc:title>
  <dc:creator>user</dc:creator>
  <cp:lastModifiedBy>user</cp:lastModifiedBy>
  <cp:revision>84</cp:revision>
  <cp:lastPrinted>2022-04-06T03:46:01Z</cp:lastPrinted>
  <dcterms:created xsi:type="dcterms:W3CDTF">2022-04-01T09:03:58Z</dcterms:created>
  <dcterms:modified xsi:type="dcterms:W3CDTF">2022-04-13T03:49:23Z</dcterms:modified>
</cp:coreProperties>
</file>